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356" r:id="rId2"/>
    <p:sldId id="256" r:id="rId3"/>
    <p:sldId id="362" r:id="rId4"/>
    <p:sldId id="257" r:id="rId5"/>
    <p:sldId id="258" r:id="rId6"/>
    <p:sldId id="259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260" r:id="rId20"/>
    <p:sldId id="261" r:id="rId21"/>
    <p:sldId id="262" r:id="rId22"/>
    <p:sldId id="263" r:id="rId23"/>
    <p:sldId id="264" r:id="rId24"/>
    <p:sldId id="375" r:id="rId25"/>
    <p:sldId id="376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377" r:id="rId37"/>
    <p:sldId id="378" r:id="rId38"/>
    <p:sldId id="277" r:id="rId39"/>
    <p:sldId id="275" r:id="rId40"/>
    <p:sldId id="276" r:id="rId41"/>
    <p:sldId id="379" r:id="rId42"/>
    <p:sldId id="380" r:id="rId43"/>
    <p:sldId id="381" r:id="rId44"/>
    <p:sldId id="382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357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58" r:id="rId76"/>
    <p:sldId id="307" r:id="rId77"/>
    <p:sldId id="308" r:id="rId78"/>
    <p:sldId id="359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331" r:id="rId102"/>
    <p:sldId id="332" r:id="rId103"/>
    <p:sldId id="333" r:id="rId104"/>
    <p:sldId id="334" r:id="rId105"/>
    <p:sldId id="335" r:id="rId106"/>
    <p:sldId id="360" r:id="rId107"/>
    <p:sldId id="336" r:id="rId108"/>
    <p:sldId id="361" r:id="rId109"/>
    <p:sldId id="337" r:id="rId110"/>
    <p:sldId id="338" r:id="rId111"/>
    <p:sldId id="339" r:id="rId112"/>
    <p:sldId id="340" r:id="rId113"/>
    <p:sldId id="341" r:id="rId114"/>
    <p:sldId id="342" r:id="rId115"/>
    <p:sldId id="343" r:id="rId116"/>
    <p:sldId id="344" r:id="rId117"/>
    <p:sldId id="345" r:id="rId118"/>
    <p:sldId id="346" r:id="rId119"/>
    <p:sldId id="347" r:id="rId120"/>
    <p:sldId id="348" r:id="rId121"/>
    <p:sldId id="349" r:id="rId122"/>
    <p:sldId id="350" r:id="rId123"/>
    <p:sldId id="351" r:id="rId124"/>
    <p:sldId id="352" r:id="rId125"/>
    <p:sldId id="353" r:id="rId126"/>
    <p:sldId id="354" r:id="rId127"/>
    <p:sldId id="355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8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3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5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F562-CADD-4DB2-9B87-9296B6BC66BB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EBA1-1CA4-4013-8727-E6409BD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93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411296" y="1602909"/>
            <a:ext cx="6480175" cy="384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객체지향입문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4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160865"/>
            <a:ext cx="11182350" cy="605367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8077200" y="3623733"/>
            <a:ext cx="575733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237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497" y="365125"/>
            <a:ext cx="11267089" cy="6228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요소의 개수에 대한 변수</a:t>
            </a:r>
            <a:r>
              <a:rPr lang="en-US" altLang="ko-KR" sz="2400" dirty="0"/>
              <a:t>(count)</a:t>
            </a:r>
            <a:r>
              <a:rPr lang="ko-KR" altLang="en-US" sz="2400" dirty="0"/>
              <a:t>를 따로 유지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372" y="987972"/>
            <a:ext cx="10975428" cy="5612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double[] </a:t>
            </a:r>
            <a:r>
              <a:rPr lang="en-US" altLang="ko-KR" dirty="0" err="1"/>
              <a:t>dArr</a:t>
            </a:r>
            <a:r>
              <a:rPr lang="en-US" altLang="ko-KR" dirty="0"/>
              <a:t> = new double[5];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count = 0;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[0] = 1.1; count++; 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[1] = 2.1; count++;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[2] = 3.1; count++;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err="1"/>
              <a:t>mtotal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 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mtotal</a:t>
            </a:r>
            <a:r>
              <a:rPr lang="en-US" altLang="ko-KR" dirty="0"/>
              <a:t> *= </a:t>
            </a:r>
            <a:r>
              <a:rPr lang="en-US" altLang="ko-KR" dirty="0" err="1"/>
              <a:t>dArr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mtotal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042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4407" cy="71744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문자 배열을 만들어 </a:t>
            </a:r>
            <a:r>
              <a:rPr lang="en-US" altLang="ko-KR" sz="2400" dirty="0"/>
              <a:t>A-Z </a:t>
            </a:r>
            <a:r>
              <a:rPr lang="ko-KR" altLang="en-US" sz="2400" dirty="0"/>
              <a:t>까지 배열에 저장하고 이를 다시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5809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CharArrayTest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char[] </a:t>
            </a:r>
            <a:r>
              <a:rPr lang="en-US" altLang="ko-KR" dirty="0" err="1"/>
              <a:t>alpahbets</a:t>
            </a:r>
            <a:r>
              <a:rPr lang="en-US" altLang="ko-KR" dirty="0"/>
              <a:t> = new char[26];</a:t>
            </a:r>
          </a:p>
          <a:p>
            <a:pPr marL="0" indent="0">
              <a:buNone/>
            </a:pPr>
            <a:r>
              <a:rPr lang="en-US" altLang="ko-KR" dirty="0"/>
              <a:t>		char </a:t>
            </a:r>
            <a:r>
              <a:rPr lang="en-US" altLang="ko-KR" dirty="0" err="1"/>
              <a:t>ch</a:t>
            </a:r>
            <a:r>
              <a:rPr lang="en-US" altLang="ko-KR" dirty="0"/>
              <a:t> = 'A';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alpahbets.length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alpahbets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ch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alpahbets.length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alpahbets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+","+ 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en-US" altLang="ko-KR" dirty="0" err="1"/>
              <a:t>alpahbets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4322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096" y="343667"/>
            <a:ext cx="10515600" cy="1012167"/>
          </a:xfrm>
        </p:spPr>
        <p:txBody>
          <a:bodyPr/>
          <a:lstStyle/>
          <a:p>
            <a:r>
              <a:rPr lang="ko-KR" altLang="en-US" sz="2400" b="1" dirty="0"/>
              <a:t>향상된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사용하기</a:t>
            </a:r>
          </a:p>
          <a:p>
            <a:r>
              <a:rPr lang="ko-KR" altLang="en-US" sz="1800" dirty="0"/>
              <a:t>배열의 </a:t>
            </a:r>
            <a:r>
              <a:rPr lang="en-US" altLang="ko-KR" sz="1800" dirty="0"/>
              <a:t>n</a:t>
            </a:r>
            <a:r>
              <a:rPr lang="ko-KR" altLang="en-US" sz="1800" dirty="0"/>
              <a:t>개 요소를 </a:t>
            </a:r>
            <a:r>
              <a:rPr lang="en-US" altLang="ko-KR" sz="1800" dirty="0"/>
              <a:t>0 </a:t>
            </a:r>
            <a:r>
              <a:rPr lang="ko-KR" altLang="en-US" sz="1800" dirty="0"/>
              <a:t>부터 </a:t>
            </a:r>
            <a:r>
              <a:rPr lang="en-US" altLang="ko-KR" sz="1800" dirty="0"/>
              <a:t>n-1</a:t>
            </a:r>
            <a:r>
              <a:rPr lang="ko-KR" altLang="en-US" sz="1800" dirty="0"/>
              <a:t>까지 순차적으로 순회할 때 간단하게 사용할 수 있음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51035" y="2021404"/>
            <a:ext cx="855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for</a:t>
            </a:r>
            <a:r>
              <a:rPr lang="ko-KR" altLang="en-US" sz="3200" dirty="0"/>
              <a:t>( 변수 : 배열) {</a:t>
            </a:r>
          </a:p>
          <a:p>
            <a:endParaRPr lang="ko-KR" altLang="en-US" sz="3200" dirty="0"/>
          </a:p>
          <a:p>
            <a:r>
              <a:rPr lang="ko-KR" alt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8885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8897" y="244983"/>
            <a:ext cx="89968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CharArrayTest</a:t>
            </a:r>
            <a:r>
              <a:rPr lang="ko-KR" altLang="en-US" dirty="0"/>
              <a:t>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char</a:t>
            </a:r>
            <a:r>
              <a:rPr lang="ko-KR" altLang="en-US" dirty="0"/>
              <a:t>[] </a:t>
            </a:r>
            <a:r>
              <a:rPr lang="ko-KR" altLang="en-US" dirty="0" err="1"/>
              <a:t>alpahbets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r>
              <a:rPr lang="ko-KR" altLang="en-US" dirty="0"/>
              <a:t>[26];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ch</a:t>
            </a:r>
            <a:r>
              <a:rPr lang="ko-KR" altLang="en-US" dirty="0"/>
              <a:t> = '</a:t>
            </a:r>
            <a:r>
              <a:rPr lang="ko-KR" altLang="en-US" dirty="0" err="1"/>
              <a:t>A</a:t>
            </a:r>
            <a:r>
              <a:rPr lang="ko-KR" altLang="en-US" dirty="0"/>
              <a:t>';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 0; </a:t>
            </a:r>
            <a:r>
              <a:rPr lang="ko-KR" altLang="en-US" dirty="0" err="1"/>
              <a:t>i</a:t>
            </a:r>
            <a:r>
              <a:rPr lang="ko-KR" altLang="en-US" dirty="0"/>
              <a:t>&lt;</a:t>
            </a:r>
            <a:r>
              <a:rPr lang="ko-KR" altLang="en-US" dirty="0" err="1"/>
              <a:t>alpahbets.length</a:t>
            </a:r>
            <a:r>
              <a:rPr lang="ko-KR" altLang="en-US" dirty="0"/>
              <a:t>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alpahbets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 </a:t>
            </a:r>
            <a:r>
              <a:rPr lang="ko-KR" altLang="en-US" dirty="0" err="1"/>
              <a:t>ch</a:t>
            </a:r>
            <a:r>
              <a:rPr lang="ko-KR" altLang="en-US" dirty="0"/>
              <a:t>++;</a:t>
            </a:r>
          </a:p>
          <a:p>
            <a:r>
              <a:rPr lang="ko-KR" altLang="en-US" dirty="0"/>
              <a:t>		}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alpha</a:t>
            </a:r>
            <a:r>
              <a:rPr lang="ko-KR" altLang="en-US" dirty="0"/>
              <a:t> : </a:t>
            </a:r>
            <a:r>
              <a:rPr lang="ko-KR" altLang="en-US" dirty="0" err="1"/>
              <a:t>alpahbets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System.out.println</a:t>
            </a:r>
            <a:r>
              <a:rPr lang="ko-KR" altLang="en-US" dirty="0"/>
              <a:t>(</a:t>
            </a:r>
            <a:r>
              <a:rPr lang="ko-KR" altLang="en-US" dirty="0" err="1"/>
              <a:t>alpha</a:t>
            </a:r>
            <a:r>
              <a:rPr lang="ko-KR" altLang="en-US" dirty="0"/>
              <a:t> +","+ (</a:t>
            </a:r>
            <a:r>
              <a:rPr lang="ko-KR" altLang="en-US" dirty="0" err="1"/>
              <a:t>int</a:t>
            </a:r>
            <a:r>
              <a:rPr lang="ko-KR" altLang="en-US" dirty="0"/>
              <a:t>)</a:t>
            </a:r>
            <a:r>
              <a:rPr lang="ko-KR" altLang="en-US" dirty="0" err="1"/>
              <a:t>alpha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}</a:t>
            </a:r>
          </a:p>
          <a:p>
            <a:endParaRPr lang="ko-KR" altLang="en-US" dirty="0"/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82566" y="59856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다음 강의</a:t>
            </a:r>
          </a:p>
          <a:p>
            <a:r>
              <a:rPr lang="en-US" altLang="ko-KR" dirty="0"/>
              <a:t>21. </a:t>
            </a:r>
            <a:r>
              <a:rPr lang="ko-KR" altLang="en-US" dirty="0"/>
              <a:t>객체 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41408139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311" y="406730"/>
            <a:ext cx="11246068" cy="33349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21. </a:t>
            </a:r>
            <a:r>
              <a:rPr lang="ko-KR" altLang="en-US" sz="2400" dirty="0"/>
              <a:t>객체 배열 사용하기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sz="2400" dirty="0"/>
              <a:t>객체 배열 선언과 구현</a:t>
            </a:r>
          </a:p>
          <a:p>
            <a:endParaRPr lang="ko-KR" altLang="en-US" dirty="0"/>
          </a:p>
          <a:p>
            <a:r>
              <a:rPr lang="ko-KR" altLang="en-US" sz="1800" dirty="0"/>
              <a:t>기본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배열은 선언과 동시에 배열의 크기만큼의 메모리가 할당되지만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객체 배열의 경우엔 요소가 되는 객체의 주소가 들어갈</a:t>
            </a:r>
            <a:r>
              <a:rPr lang="en-US" altLang="ko-KR" sz="1800" dirty="0"/>
              <a:t>(4</a:t>
            </a:r>
            <a:r>
              <a:rPr lang="ko-KR" altLang="en-US" sz="1800" dirty="0"/>
              <a:t>바이트</a:t>
            </a:r>
            <a:r>
              <a:rPr lang="en-US" altLang="ko-KR" sz="1800" dirty="0"/>
              <a:t>, 8</a:t>
            </a:r>
            <a:r>
              <a:rPr lang="ko-KR" altLang="en-US" sz="1800" dirty="0"/>
              <a:t>바이트</a:t>
            </a:r>
            <a:r>
              <a:rPr lang="en-US" altLang="ko-KR" sz="1800" dirty="0"/>
              <a:t>) </a:t>
            </a:r>
            <a:r>
              <a:rPr lang="ko-KR" altLang="en-US" sz="1800" dirty="0"/>
              <a:t>메모리만 할당되고</a:t>
            </a:r>
            <a:r>
              <a:rPr lang="en-US" altLang="ko-KR" sz="1800" dirty="0"/>
              <a:t>(null) </a:t>
            </a:r>
            <a:r>
              <a:rPr lang="ko-KR" altLang="en-US" sz="1800" dirty="0"/>
              <a:t>각 요소 객체는 생성하여 저장해야 함</a:t>
            </a:r>
          </a:p>
        </p:txBody>
      </p:sp>
    </p:spTree>
    <p:extLst>
      <p:ext uri="{BB962C8B-B14F-4D97-AF65-F5344CB8AC3E}">
        <p14:creationId xmlns:p14="http://schemas.microsoft.com/office/powerpoint/2010/main" val="7438269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931" y="819807"/>
            <a:ext cx="10515600" cy="5975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Book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private String title;</a:t>
            </a:r>
          </a:p>
          <a:p>
            <a:pPr marL="0" indent="0">
              <a:buNone/>
            </a:pPr>
            <a:r>
              <a:rPr lang="en-US" altLang="ko-KR" dirty="0"/>
              <a:t>	private String author;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Book() {}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Book(String title, String author)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this.title</a:t>
            </a:r>
            <a:r>
              <a:rPr lang="en-US" altLang="ko-KR" dirty="0"/>
              <a:t> = title;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this.author</a:t>
            </a:r>
            <a:r>
              <a:rPr lang="en-US" altLang="ko-KR" dirty="0"/>
              <a:t> = author;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getTitle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title;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359" y="115613"/>
            <a:ext cx="150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Book.java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07971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1449" y="51520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setTitle</a:t>
            </a:r>
            <a:r>
              <a:rPr lang="en-US" altLang="ko-KR" sz="2000" dirty="0"/>
              <a:t>(String title)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this.title</a:t>
            </a:r>
            <a:r>
              <a:rPr lang="en-US" altLang="ko-KR" sz="2000" dirty="0"/>
              <a:t> = title;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String </a:t>
            </a:r>
            <a:r>
              <a:rPr lang="en-US" altLang="ko-KR" sz="2000" dirty="0" err="1"/>
              <a:t>getAuthor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		return author;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void </a:t>
            </a:r>
            <a:r>
              <a:rPr lang="en-US" altLang="ko-KR" sz="2000" dirty="0" err="1"/>
              <a:t>setAuthor</a:t>
            </a:r>
            <a:r>
              <a:rPr lang="en-US" altLang="ko-KR" sz="2000" dirty="0"/>
              <a:t>(String author)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this.author</a:t>
            </a:r>
            <a:r>
              <a:rPr lang="en-US" altLang="ko-KR" sz="2000" dirty="0"/>
              <a:t> = author;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public void </a:t>
            </a:r>
            <a:r>
              <a:rPr lang="en-US" altLang="ko-KR" sz="2000" dirty="0" err="1"/>
              <a:t>showBookInfo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(title + "," +author);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56893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878"/>
            <a:ext cx="10515600" cy="52825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BookArrayTest.java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566" y="935421"/>
            <a:ext cx="10515600" cy="52835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BookArrayTest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Book[] library = new Book[5];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</a:p>
          <a:p>
            <a:pPr marL="0" indent="0">
              <a:buNone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library.length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(library[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755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" y="681263"/>
            <a:ext cx="10447283" cy="51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5337" y="169323"/>
            <a:ext cx="6558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객체를 생성하여 각 배열의 요소로 저장하기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5337" y="84799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BookArrayTest</a:t>
            </a:r>
            <a:r>
              <a:rPr lang="ko-KR" altLang="en-US" sz="2000" dirty="0"/>
              <a:t> {</a:t>
            </a:r>
          </a:p>
          <a:p>
            <a:endParaRPr lang="ko-KR" altLang="en-US" sz="2000" dirty="0"/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static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main</a:t>
            </a:r>
            <a:r>
              <a:rPr lang="ko-KR" altLang="en-US" sz="2000" dirty="0"/>
              <a:t>(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[] </a:t>
            </a:r>
            <a:r>
              <a:rPr lang="ko-KR" altLang="en-US" sz="2000" dirty="0" err="1"/>
              <a:t>args</a:t>
            </a:r>
            <a:r>
              <a:rPr lang="ko-KR" altLang="en-US" sz="2000" dirty="0"/>
              <a:t>) {</a:t>
            </a:r>
          </a:p>
          <a:p>
            <a:endParaRPr lang="ko-KR" altLang="en-US" sz="2000" dirty="0"/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[]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[5];</a:t>
            </a:r>
          </a:p>
          <a:p>
            <a:r>
              <a:rPr lang="ko-KR" altLang="en-US" sz="2000" dirty="0"/>
              <a:t>		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[0]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("태백산맥1", "조정래");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[1]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("태백산맥2", "조정래");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[2]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("태백산맥3", "조정래");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[3]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("태백산맥4", "조정래");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[4] = </a:t>
            </a:r>
            <a:r>
              <a:rPr lang="ko-KR" altLang="en-US" sz="2000" dirty="0" err="1"/>
              <a:t>new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Book</a:t>
            </a:r>
            <a:r>
              <a:rPr lang="ko-KR" altLang="en-US" sz="2000" dirty="0"/>
              <a:t>("태백산맥5", "조정래");</a:t>
            </a:r>
          </a:p>
          <a:p>
            <a:r>
              <a:rPr lang="ko-KR" altLang="en-US" sz="2000" dirty="0"/>
              <a:t>		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</a:t>
            </a:r>
            <a:r>
              <a:rPr lang="ko-KR" altLang="en-US" sz="2000" dirty="0"/>
              <a:t> =0; </a:t>
            </a:r>
            <a:r>
              <a:rPr lang="ko-KR" altLang="en-US" sz="2000" dirty="0" err="1"/>
              <a:t>i</a:t>
            </a:r>
            <a:r>
              <a:rPr lang="ko-KR" altLang="en-US" sz="2000" dirty="0"/>
              <a:t>&lt;</a:t>
            </a:r>
            <a:r>
              <a:rPr lang="ko-KR" altLang="en-US" sz="2000" dirty="0" err="1"/>
              <a:t>library.length</a:t>
            </a:r>
            <a:r>
              <a:rPr lang="ko-KR" altLang="en-US" sz="2000" dirty="0"/>
              <a:t>; </a:t>
            </a:r>
            <a:r>
              <a:rPr lang="ko-KR" altLang="en-US" sz="2000" dirty="0" err="1"/>
              <a:t>i</a:t>
            </a:r>
            <a:r>
              <a:rPr lang="ko-KR" altLang="en-US" sz="2000" dirty="0"/>
              <a:t>++) {</a:t>
            </a:r>
          </a:p>
          <a:p>
            <a:r>
              <a:rPr lang="ko-KR" altLang="en-US" sz="2000" dirty="0"/>
              <a:t>			</a:t>
            </a:r>
            <a:r>
              <a:rPr lang="ko-KR" altLang="en-US" sz="2000" dirty="0" err="1"/>
              <a:t>System.out.println</a:t>
            </a:r>
            <a:r>
              <a:rPr lang="ko-KR" altLang="en-US" sz="2000" dirty="0"/>
              <a:t>(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</a:t>
            </a:r>
            <a:r>
              <a:rPr lang="ko-KR" altLang="en-US" sz="2000" dirty="0" err="1"/>
              <a:t>i</a:t>
            </a:r>
            <a:r>
              <a:rPr lang="ko-KR" altLang="en-US" sz="2000" dirty="0"/>
              <a:t>]);</a:t>
            </a:r>
          </a:p>
          <a:p>
            <a:r>
              <a:rPr lang="ko-KR" altLang="en-US" sz="2000" dirty="0"/>
              <a:t>			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[</a:t>
            </a:r>
            <a:r>
              <a:rPr lang="ko-KR" altLang="en-US" sz="2000" dirty="0" err="1"/>
              <a:t>i</a:t>
            </a:r>
            <a:r>
              <a:rPr lang="ko-KR" altLang="en-US" sz="2000" dirty="0"/>
              <a:t>].</a:t>
            </a:r>
            <a:r>
              <a:rPr lang="ko-KR" altLang="en-US" sz="2000" dirty="0" err="1"/>
              <a:t>showBookInfo</a:t>
            </a:r>
            <a:r>
              <a:rPr lang="ko-KR" altLang="en-US" sz="2000" dirty="0"/>
              <a:t>();</a:t>
            </a:r>
          </a:p>
          <a:p>
            <a:r>
              <a:rPr lang="ko-KR" altLang="en-US" sz="2000" dirty="0"/>
              <a:t>		}</a:t>
            </a:r>
          </a:p>
          <a:p>
            <a:r>
              <a:rPr lang="ko-KR" altLang="en-US" sz="2000" dirty="0"/>
              <a:t>	}</a:t>
            </a:r>
          </a:p>
          <a:p>
            <a:r>
              <a:rPr lang="ko-KR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6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403224"/>
            <a:ext cx="11703579" cy="59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37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" y="270806"/>
            <a:ext cx="10606763" cy="33237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366" y="3737641"/>
            <a:ext cx="95347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객체 배열 복사하기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System.arrayCopy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srcPos</a:t>
            </a:r>
            <a:r>
              <a:rPr lang="en-US" altLang="ko-KR" dirty="0"/>
              <a:t>, </a:t>
            </a:r>
            <a:r>
              <a:rPr lang="en-US" altLang="ko-KR" dirty="0" err="1"/>
              <a:t>dest</a:t>
            </a:r>
            <a:r>
              <a:rPr lang="en-US" altLang="ko-KR" dirty="0"/>
              <a:t>, </a:t>
            </a:r>
            <a:r>
              <a:rPr lang="en-US" altLang="ko-KR" dirty="0" err="1"/>
              <a:t>destPos</a:t>
            </a:r>
            <a:r>
              <a:rPr lang="en-US" altLang="ko-KR" dirty="0"/>
              <a:t>, length) </a:t>
            </a:r>
            <a:r>
              <a:rPr lang="ko-KR" altLang="en-US" dirty="0"/>
              <a:t>자바에서 제공되는 배열 복사 메서드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얕은 복사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 주소만 복사되어 한쪽 배열의 요소를 수정하면 같이 수정 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두 배열이 같은 객체를 가리킴</a:t>
            </a:r>
          </a:p>
        </p:txBody>
      </p:sp>
    </p:spTree>
    <p:extLst>
      <p:ext uri="{BB962C8B-B14F-4D97-AF65-F5344CB8AC3E}">
        <p14:creationId xmlns:p14="http://schemas.microsoft.com/office/powerpoint/2010/main" val="15065083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3269"/>
            <a:ext cx="10515600" cy="64218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ObjectCopy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Book[] library = new Book[5];</a:t>
            </a:r>
          </a:p>
          <a:p>
            <a:pPr marL="0" indent="0">
              <a:buNone/>
            </a:pPr>
            <a:r>
              <a:rPr lang="en-US" altLang="ko-KR" dirty="0"/>
              <a:t>		Book[] </a:t>
            </a:r>
            <a:r>
              <a:rPr lang="en-US" altLang="ko-KR" dirty="0" err="1"/>
              <a:t>copyLibaray</a:t>
            </a:r>
            <a:r>
              <a:rPr lang="en-US" altLang="ko-KR" dirty="0"/>
              <a:t> = new Book[5];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library[0] = new Book("</a:t>
            </a:r>
            <a:r>
              <a:rPr lang="ko-KR" altLang="en-US" dirty="0"/>
              <a:t>태백산맥</a:t>
            </a:r>
            <a:r>
              <a:rPr lang="en-US" altLang="ko-KR" dirty="0"/>
              <a:t>1",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library[1] = new Book("</a:t>
            </a:r>
            <a:r>
              <a:rPr lang="ko-KR" altLang="en-US" dirty="0"/>
              <a:t>태백산맥</a:t>
            </a:r>
            <a:r>
              <a:rPr lang="en-US" altLang="ko-KR" dirty="0"/>
              <a:t>2",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library[2] = new Book("</a:t>
            </a:r>
            <a:r>
              <a:rPr lang="ko-KR" altLang="en-US" dirty="0"/>
              <a:t>태백산맥</a:t>
            </a:r>
            <a:r>
              <a:rPr lang="en-US" altLang="ko-KR" dirty="0"/>
              <a:t>3",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library[3] = new Book("</a:t>
            </a:r>
            <a:r>
              <a:rPr lang="ko-KR" altLang="en-US" dirty="0"/>
              <a:t>태백산맥</a:t>
            </a:r>
            <a:r>
              <a:rPr lang="en-US" altLang="ko-KR" dirty="0"/>
              <a:t>4",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library[4] = new Book("</a:t>
            </a:r>
            <a:r>
              <a:rPr lang="ko-KR" altLang="en-US" dirty="0"/>
              <a:t>태백산맥</a:t>
            </a:r>
            <a:r>
              <a:rPr lang="en-US" altLang="ko-KR" dirty="0"/>
              <a:t>5",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System.arraycopy</a:t>
            </a:r>
            <a:r>
              <a:rPr lang="en-US" altLang="ko-KR" dirty="0"/>
              <a:t>(library, 0, </a:t>
            </a:r>
            <a:r>
              <a:rPr lang="en-US" altLang="ko-KR" dirty="0" err="1"/>
              <a:t>copyLibaray</a:t>
            </a:r>
            <a:r>
              <a:rPr lang="en-US" altLang="ko-KR" dirty="0"/>
              <a:t>, 0, 5);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("======copy library=========");</a:t>
            </a:r>
          </a:p>
          <a:p>
            <a:pPr marL="0" indent="0">
              <a:buNone/>
            </a:pPr>
            <a:r>
              <a:rPr lang="en-US" altLang="ko-KR" dirty="0"/>
              <a:t>		for( Book </a:t>
            </a:r>
            <a:r>
              <a:rPr lang="en-US" altLang="ko-KR" dirty="0" err="1"/>
              <a:t>book</a:t>
            </a:r>
            <a:r>
              <a:rPr lang="en-US" altLang="ko-KR" dirty="0"/>
              <a:t> : </a:t>
            </a:r>
            <a:r>
              <a:rPr lang="en-US" altLang="ko-KR" dirty="0" err="1"/>
              <a:t>copyLibaray</a:t>
            </a:r>
            <a:r>
              <a:rPr lang="en-US" altLang="ko-KR" dirty="0"/>
              <a:t> 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book.showBookInfo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library[0].</a:t>
            </a:r>
            <a:r>
              <a:rPr lang="en-US" altLang="ko-KR" dirty="0" err="1"/>
              <a:t>setTitle</a:t>
            </a:r>
            <a:r>
              <a:rPr lang="en-US" altLang="ko-KR" dirty="0"/>
              <a:t>("</a:t>
            </a:r>
            <a:r>
              <a:rPr lang="ko-KR" altLang="en-US" dirty="0" err="1"/>
              <a:t>나목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library[0].</a:t>
            </a:r>
            <a:r>
              <a:rPr lang="en-US" altLang="ko-KR" dirty="0" err="1"/>
              <a:t>setAuthor</a:t>
            </a:r>
            <a:r>
              <a:rPr lang="en-US" altLang="ko-KR" dirty="0"/>
              <a:t>("</a:t>
            </a:r>
            <a:r>
              <a:rPr lang="ko-KR" altLang="en-US" dirty="0"/>
              <a:t>박완서</a:t>
            </a:r>
            <a:r>
              <a:rPr lang="en-US" altLang="ko-KR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2833916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614"/>
            <a:ext cx="10515600" cy="6474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("======library=========");</a:t>
            </a:r>
          </a:p>
          <a:p>
            <a:pPr marL="0" indent="0">
              <a:buNone/>
            </a:pPr>
            <a:r>
              <a:rPr lang="en-US" altLang="ko-KR" dirty="0"/>
              <a:t>		for( Book </a:t>
            </a:r>
            <a:r>
              <a:rPr lang="en-US" altLang="ko-KR" dirty="0" err="1"/>
              <a:t>book</a:t>
            </a:r>
            <a:r>
              <a:rPr lang="en-US" altLang="ko-KR" dirty="0"/>
              <a:t> : library)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book.showBookInfo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("======copy library=========");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for( Book </a:t>
            </a:r>
            <a:r>
              <a:rPr lang="en-US" altLang="ko-KR" dirty="0" err="1"/>
              <a:t>book</a:t>
            </a:r>
            <a:r>
              <a:rPr lang="en-US" altLang="ko-KR" dirty="0"/>
              <a:t> : </a:t>
            </a:r>
            <a:r>
              <a:rPr lang="en-US" altLang="ko-KR" dirty="0" err="1"/>
              <a:t>copyLibaray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book.showBookInfo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8899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8" y="195651"/>
            <a:ext cx="10925853" cy="4723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3985" y="5132466"/>
            <a:ext cx="10047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깊은 복사</a:t>
            </a:r>
          </a:p>
          <a:p>
            <a:endParaRPr lang="en-US" altLang="ko-KR" dirty="0"/>
          </a:p>
          <a:p>
            <a:r>
              <a:rPr lang="ko-KR" altLang="en-US" dirty="0"/>
              <a:t>각각의 객체를 생성하여 그 객체의 값을 복사하여 배열이 서로 다른 객체를 가리키도록 함</a:t>
            </a:r>
          </a:p>
        </p:txBody>
      </p:sp>
    </p:spTree>
    <p:extLst>
      <p:ext uri="{BB962C8B-B14F-4D97-AF65-F5344CB8AC3E}">
        <p14:creationId xmlns:p14="http://schemas.microsoft.com/office/powerpoint/2010/main" val="24208815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55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ObjectCopy2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Book[] library = new Book[5];</a:t>
            </a:r>
          </a:p>
          <a:p>
            <a:pPr marL="0" indent="0">
              <a:buNone/>
            </a:pPr>
            <a:r>
              <a:rPr lang="en-US" altLang="ko-KR" dirty="0"/>
              <a:t>		Book[] </a:t>
            </a:r>
            <a:r>
              <a:rPr lang="en-US" altLang="ko-KR" dirty="0" err="1"/>
              <a:t>copyLibaray</a:t>
            </a:r>
            <a:r>
              <a:rPr lang="en-US" altLang="ko-KR" dirty="0"/>
              <a:t> = new Book[5];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library[0] = new Book("</a:t>
            </a:r>
            <a:r>
              <a:rPr lang="ko-KR" altLang="en-US" dirty="0"/>
              <a:t>태백산맥</a:t>
            </a:r>
            <a:r>
              <a:rPr lang="en-US" altLang="ko-KR" dirty="0"/>
              <a:t>1",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library[1] = new Book("</a:t>
            </a:r>
            <a:r>
              <a:rPr lang="ko-KR" altLang="en-US" dirty="0"/>
              <a:t>태백산맥</a:t>
            </a:r>
            <a:r>
              <a:rPr lang="en-US" altLang="ko-KR" dirty="0"/>
              <a:t>2",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library[2] = new Book("</a:t>
            </a:r>
            <a:r>
              <a:rPr lang="ko-KR" altLang="en-US" dirty="0"/>
              <a:t>태백산맥</a:t>
            </a:r>
            <a:r>
              <a:rPr lang="en-US" altLang="ko-KR" dirty="0"/>
              <a:t>3",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library[3] = new Book("</a:t>
            </a:r>
            <a:r>
              <a:rPr lang="ko-KR" altLang="en-US" dirty="0"/>
              <a:t>태백산맥</a:t>
            </a:r>
            <a:r>
              <a:rPr lang="en-US" altLang="ko-KR" dirty="0"/>
              <a:t>4",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library[4] = new Book("</a:t>
            </a:r>
            <a:r>
              <a:rPr lang="ko-KR" altLang="en-US" dirty="0"/>
              <a:t>태백산맥</a:t>
            </a:r>
            <a:r>
              <a:rPr lang="en-US" altLang="ko-KR" dirty="0"/>
              <a:t>5", "</a:t>
            </a:r>
            <a:r>
              <a:rPr lang="ko-KR" altLang="en-US" dirty="0"/>
              <a:t>조정래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copyLibaray</a:t>
            </a:r>
            <a:r>
              <a:rPr lang="en-US" altLang="ko-KR" dirty="0"/>
              <a:t>[0] = new Book();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copyLibaray</a:t>
            </a:r>
            <a:r>
              <a:rPr lang="en-US" altLang="ko-KR" dirty="0"/>
              <a:t>[1] = new Book();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copyLibaray</a:t>
            </a:r>
            <a:r>
              <a:rPr lang="en-US" altLang="ko-KR" dirty="0"/>
              <a:t>[2] = new Book();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copyLibaray</a:t>
            </a:r>
            <a:r>
              <a:rPr lang="en-US" altLang="ko-KR" dirty="0"/>
              <a:t>[3] = new Book();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copyLibaray</a:t>
            </a:r>
            <a:r>
              <a:rPr lang="en-US" altLang="ko-KR" dirty="0"/>
              <a:t>[4] = new Book();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 </a:t>
            </a:r>
            <a:r>
              <a:rPr lang="en-US" altLang="ko-KR" dirty="0" err="1"/>
              <a:t>library.length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copyLibaray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setTitle</a:t>
            </a:r>
            <a:r>
              <a:rPr lang="en-US" altLang="ko-KR" dirty="0"/>
              <a:t>(library[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getTitle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copyLibaray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setAuthor</a:t>
            </a:r>
            <a:r>
              <a:rPr lang="en-US" altLang="ko-KR" dirty="0"/>
              <a:t>(library[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getAuthor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932247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6841"/>
            <a:ext cx="10515600" cy="58301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library[0].</a:t>
            </a:r>
            <a:r>
              <a:rPr lang="en-US" altLang="ko-KR" dirty="0" err="1"/>
              <a:t>setTitle</a:t>
            </a:r>
            <a:r>
              <a:rPr lang="en-US" altLang="ko-KR" dirty="0"/>
              <a:t>("</a:t>
            </a:r>
            <a:r>
              <a:rPr lang="ko-KR" altLang="en-US" dirty="0" err="1"/>
              <a:t>나목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library[0].</a:t>
            </a:r>
            <a:r>
              <a:rPr lang="en-US" altLang="ko-KR" dirty="0" err="1"/>
              <a:t>setAuthor</a:t>
            </a:r>
            <a:r>
              <a:rPr lang="en-US" altLang="ko-KR" dirty="0"/>
              <a:t>("</a:t>
            </a:r>
            <a:r>
              <a:rPr lang="ko-KR" altLang="en-US" dirty="0"/>
              <a:t>박완서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("======library=========");</a:t>
            </a:r>
          </a:p>
          <a:p>
            <a:pPr marL="0" indent="0">
              <a:buNone/>
            </a:pPr>
            <a:r>
              <a:rPr lang="en-US" altLang="ko-KR" dirty="0"/>
              <a:t>		for( Book </a:t>
            </a:r>
            <a:r>
              <a:rPr lang="en-US" altLang="ko-KR" dirty="0" err="1"/>
              <a:t>book</a:t>
            </a:r>
            <a:r>
              <a:rPr lang="en-US" altLang="ko-KR" dirty="0"/>
              <a:t> : library)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book.showBookInfo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("======copy library=========");</a:t>
            </a:r>
          </a:p>
          <a:p>
            <a:pPr marL="0" indent="0">
              <a:buNone/>
            </a:pPr>
            <a:r>
              <a:rPr lang="en-US" altLang="ko-KR" dirty="0"/>
              <a:t>		for( Book </a:t>
            </a:r>
            <a:r>
              <a:rPr lang="en-US" altLang="ko-KR" dirty="0" err="1"/>
              <a:t>book</a:t>
            </a:r>
            <a:r>
              <a:rPr lang="en-US" altLang="ko-KR" dirty="0"/>
              <a:t> : </a:t>
            </a:r>
            <a:r>
              <a:rPr lang="en-US" altLang="ko-KR" dirty="0" err="1"/>
              <a:t>copyLibaray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book.showBookInfo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934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0" y="395589"/>
            <a:ext cx="9862339" cy="42604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253" y="52709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22. 2</a:t>
            </a:r>
            <a:r>
              <a:rPr lang="ko-KR" altLang="en-US" dirty="0"/>
              <a:t>차원 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923566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322645"/>
            <a:ext cx="11666483" cy="2157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22. 2</a:t>
            </a:r>
            <a:r>
              <a:rPr lang="ko-KR" altLang="en-US" sz="2400" b="1" dirty="0"/>
              <a:t>차원 배열 사용하기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ko-KR" altLang="en-US" sz="2000" b="1" dirty="0"/>
              <a:t>다차원 배열</a:t>
            </a:r>
          </a:p>
          <a:p>
            <a:r>
              <a:rPr lang="ko-KR" altLang="en-US" sz="1800" dirty="0"/>
              <a:t>이차원 이상으로 구현 된 배열</a:t>
            </a:r>
          </a:p>
          <a:p>
            <a:r>
              <a:rPr lang="ko-KR" altLang="en-US" sz="1800" dirty="0"/>
              <a:t>평면 </a:t>
            </a:r>
            <a:r>
              <a:rPr lang="en-US" altLang="ko-KR" sz="1800" dirty="0"/>
              <a:t>(</a:t>
            </a:r>
            <a:r>
              <a:rPr lang="ko-KR" altLang="en-US" sz="1800" dirty="0"/>
              <a:t>이차원 배열</a:t>
            </a:r>
            <a:r>
              <a:rPr lang="en-US" altLang="ko-KR" sz="1800" dirty="0"/>
              <a:t>) </a:t>
            </a:r>
            <a:r>
              <a:rPr lang="ko-KR" altLang="en-US" sz="1800" dirty="0"/>
              <a:t>이나 공간</a:t>
            </a:r>
            <a:r>
              <a:rPr lang="en-US" altLang="ko-KR" sz="1800" dirty="0"/>
              <a:t>(</a:t>
            </a:r>
            <a:r>
              <a:rPr lang="ko-KR" altLang="en-US" sz="1800" dirty="0"/>
              <a:t>삼차원 배열</a:t>
            </a:r>
            <a:r>
              <a:rPr lang="en-US" altLang="ko-KR" sz="1800" dirty="0"/>
              <a:t>)</a:t>
            </a:r>
            <a:r>
              <a:rPr lang="ko-KR" altLang="en-US" sz="1800" dirty="0"/>
              <a:t>을 활용한 프로그램 구현</a:t>
            </a:r>
          </a:p>
          <a:p>
            <a:r>
              <a:rPr lang="ko-KR" altLang="en-US" sz="2400" b="1" dirty="0"/>
              <a:t>이차원 배열 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1" y="2480442"/>
            <a:ext cx="10904690" cy="31531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8731" y="6015872"/>
            <a:ext cx="7635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int</a:t>
            </a:r>
            <a:r>
              <a:rPr lang="ko-KR" altLang="en-US" sz="2000" dirty="0"/>
              <a:t>[][] </a:t>
            </a:r>
            <a:r>
              <a:rPr lang="ko-KR" altLang="en-US" sz="2000" dirty="0" err="1"/>
              <a:t>arr</a:t>
            </a:r>
            <a:r>
              <a:rPr lang="ko-KR" altLang="en-US" sz="2000" dirty="0"/>
              <a:t> = {{1,2,3}, {4,5,6}}</a:t>
            </a:r>
          </a:p>
        </p:txBody>
      </p:sp>
    </p:spTree>
    <p:extLst>
      <p:ext uri="{BB962C8B-B14F-4D97-AF65-F5344CB8AC3E}">
        <p14:creationId xmlns:p14="http://schemas.microsoft.com/office/powerpoint/2010/main" val="1104293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7971" y="134965"/>
            <a:ext cx="102475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TwoDimensionTest</a:t>
            </a:r>
            <a:r>
              <a:rPr lang="ko-KR" altLang="en-US" dirty="0"/>
              <a:t>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[][] </a:t>
            </a:r>
            <a:r>
              <a:rPr lang="ko-KR" altLang="en-US" dirty="0" err="1"/>
              <a:t>arr</a:t>
            </a:r>
            <a:r>
              <a:rPr lang="ko-KR" altLang="en-US" dirty="0"/>
              <a:t> = { {1,2,3}, {4,5,6,7}};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, </a:t>
            </a:r>
            <a:r>
              <a:rPr lang="ko-KR" altLang="en-US" dirty="0" err="1"/>
              <a:t>j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 =0; </a:t>
            </a:r>
            <a:r>
              <a:rPr lang="ko-KR" altLang="en-US" dirty="0" err="1"/>
              <a:t>i</a:t>
            </a:r>
            <a:r>
              <a:rPr lang="ko-KR" altLang="en-US" dirty="0"/>
              <a:t>&lt;</a:t>
            </a:r>
            <a:r>
              <a:rPr lang="ko-KR" altLang="en-US" dirty="0" err="1"/>
              <a:t>arr.length</a:t>
            </a:r>
            <a:r>
              <a:rPr lang="ko-KR" altLang="en-US" dirty="0"/>
              <a:t>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j</a:t>
            </a:r>
            <a:r>
              <a:rPr lang="ko-KR" altLang="en-US" dirty="0"/>
              <a:t>=0; </a:t>
            </a:r>
            <a:r>
              <a:rPr lang="ko-KR" altLang="en-US" dirty="0" err="1"/>
              <a:t>j</a:t>
            </a:r>
            <a:r>
              <a:rPr lang="ko-KR" altLang="en-US" dirty="0"/>
              <a:t>&lt;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].</a:t>
            </a:r>
            <a:r>
              <a:rPr lang="ko-KR" altLang="en-US" dirty="0" err="1"/>
              <a:t>length</a:t>
            </a:r>
            <a:r>
              <a:rPr lang="ko-KR" altLang="en-US" dirty="0"/>
              <a:t>; </a:t>
            </a:r>
            <a:r>
              <a:rPr lang="ko-KR" altLang="en-US" dirty="0" err="1"/>
              <a:t>j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System.out.print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][</a:t>
            </a:r>
            <a:r>
              <a:rPr lang="ko-KR" altLang="en-US" dirty="0" err="1"/>
              <a:t>j</a:t>
            </a:r>
            <a:r>
              <a:rPr lang="ko-KR" altLang="en-US" dirty="0"/>
              <a:t>] + " ");</a:t>
            </a:r>
          </a:p>
          <a:p>
            <a:r>
              <a:rPr lang="ko-KR" altLang="en-US" dirty="0"/>
              <a:t>			}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(", \</a:t>
            </a:r>
            <a:r>
              <a:rPr lang="ko-KR" altLang="en-US" dirty="0" err="1"/>
              <a:t>t</a:t>
            </a:r>
            <a:r>
              <a:rPr lang="ko-KR" altLang="en-US" dirty="0"/>
              <a:t>" + 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].</a:t>
            </a:r>
            <a:r>
              <a:rPr lang="ko-KR" altLang="en-US" dirty="0" err="1"/>
              <a:t>length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System.out.println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}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4382282"/>
            <a:ext cx="9827172" cy="1719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7972" y="6101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다음 강의</a:t>
            </a:r>
          </a:p>
          <a:p>
            <a:r>
              <a:rPr lang="en-US" altLang="ko-KR" dirty="0"/>
              <a:t>23. </a:t>
            </a:r>
            <a:r>
              <a:rPr lang="ko-KR" altLang="en-US" dirty="0"/>
              <a:t>객체 배열을 구현한 클래스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48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9697"/>
            <a:ext cx="10515600" cy="337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dirty="0"/>
              <a:t>23. </a:t>
            </a:r>
            <a:r>
              <a:rPr lang="ko-KR" altLang="en-US" sz="2600" b="1" dirty="0"/>
              <a:t>객체 배열을 구현한 클래스 </a:t>
            </a:r>
            <a:r>
              <a:rPr lang="en-US" altLang="ko-KR" sz="2600" b="1" dirty="0" err="1"/>
              <a:t>ArrayList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1900" b="1" dirty="0" err="1"/>
              <a:t>java.util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패키지에서 제공되는 </a:t>
            </a:r>
            <a:r>
              <a:rPr lang="en-US" altLang="ko-KR" sz="1900" b="1" dirty="0" err="1"/>
              <a:t>ArrayList</a:t>
            </a:r>
            <a:endParaRPr lang="en-US" altLang="ko-KR" sz="1900" b="1" dirty="0"/>
          </a:p>
          <a:p>
            <a:r>
              <a:rPr lang="ko-KR" altLang="en-US" sz="1900" dirty="0"/>
              <a:t>기존의 배열 선언과 사용 방식은 배열의 길이를 정하고 요소의 개수가 배열의 길이보다 커지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ko-KR" altLang="en-US" sz="1900" dirty="0"/>
              <a:t>면 배열을 재할당하고 복사해야 했음</a:t>
            </a:r>
          </a:p>
          <a:p>
            <a:r>
              <a:rPr lang="ko-KR" altLang="en-US" sz="1900" dirty="0"/>
              <a:t>배열의 요소를 추가하거나 삭제하면 다른 요소들의 이동에 대한 구현을 해야 함</a:t>
            </a:r>
          </a:p>
          <a:p>
            <a:r>
              <a:rPr lang="en-US" altLang="ko-KR" sz="1900" dirty="0" err="1"/>
              <a:t>ArrayList</a:t>
            </a:r>
            <a:r>
              <a:rPr lang="ko-KR" altLang="en-US" sz="1900" dirty="0"/>
              <a:t>는 객체 배열을 좀더 효율적으로 관리하기 위해 자바에서 제공해 주는 클래스</a:t>
            </a:r>
          </a:p>
          <a:p>
            <a:r>
              <a:rPr lang="ko-KR" altLang="en-US" sz="1900" dirty="0"/>
              <a:t>이미 많은 메서드들이 최적의 알고리즘으로 구현되어 있어 각 메서드의 사용 방법만 익히면 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ko-KR" altLang="en-US" sz="1900" dirty="0"/>
              <a:t>유용하게 사용할 수 있음</a:t>
            </a:r>
            <a:endParaRPr lang="en-US" altLang="ko-KR" sz="1900" dirty="0"/>
          </a:p>
        </p:txBody>
      </p:sp>
      <p:sp>
        <p:nvSpPr>
          <p:cNvPr id="2" name="직사각형 1"/>
          <p:cNvSpPr/>
          <p:nvPr/>
        </p:nvSpPr>
        <p:spPr>
          <a:xfrm>
            <a:off x="914733" y="3864444"/>
            <a:ext cx="7598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 </a:t>
            </a:r>
            <a:r>
              <a:rPr lang="en-US" altLang="ko-KR" sz="3600" dirty="0" err="1"/>
              <a:t>ArrayList</a:t>
            </a:r>
            <a:r>
              <a:rPr lang="ko-KR" altLang="en-US" sz="3600" dirty="0"/>
              <a:t>의 주요 메서드</a:t>
            </a:r>
          </a:p>
        </p:txBody>
      </p:sp>
    </p:spTree>
    <p:extLst>
      <p:ext uri="{BB962C8B-B14F-4D97-AF65-F5344CB8AC3E}">
        <p14:creationId xmlns:p14="http://schemas.microsoft.com/office/powerpoint/2010/main" val="185718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179646"/>
            <a:ext cx="11441239" cy="641234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6500553" y="5020887"/>
            <a:ext cx="45720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115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2" y="224142"/>
            <a:ext cx="10833641" cy="22476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4101" y="247176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를 활용한 간단한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4101" y="2841093"/>
            <a:ext cx="10279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java.util.ArrayList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ch21.Book;</a:t>
            </a:r>
          </a:p>
          <a:p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ArrayListTest</a:t>
            </a:r>
            <a:r>
              <a:rPr lang="ko-KR" altLang="en-US" dirty="0"/>
              <a:t>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ArrayList</a:t>
            </a:r>
            <a:r>
              <a:rPr lang="ko-KR" altLang="en-US" dirty="0"/>
              <a:t>&lt;</a:t>
            </a:r>
            <a:r>
              <a:rPr lang="ko-KR" altLang="en-US" dirty="0" err="1"/>
              <a:t>Book</a:t>
            </a:r>
            <a:r>
              <a:rPr lang="ko-KR" altLang="en-US" dirty="0"/>
              <a:t>&gt; </a:t>
            </a:r>
            <a:r>
              <a:rPr lang="ko-KR" altLang="en-US" dirty="0" err="1"/>
              <a:t>library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ArrayList</a:t>
            </a:r>
            <a:r>
              <a:rPr lang="ko-KR" altLang="en-US" dirty="0"/>
              <a:t>&lt;</a:t>
            </a:r>
            <a:r>
              <a:rPr lang="ko-KR" altLang="en-US" dirty="0" err="1"/>
              <a:t>Book</a:t>
            </a:r>
            <a:r>
              <a:rPr lang="ko-KR" altLang="en-US" dirty="0"/>
              <a:t>&gt;();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library.add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("태백산맥1", "조정래"));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library.add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("태백산맥2", "조정래"));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library.add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("태백산맥3", "조정래"));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library.add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("태백산맥4", "조정래"));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library.add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("태백산맥5", "조정래"));</a:t>
            </a:r>
          </a:p>
          <a:p>
            <a:r>
              <a:rPr lang="ko-KR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54678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627" y="322646"/>
            <a:ext cx="10515600" cy="31983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=0; </a:t>
            </a:r>
            <a:r>
              <a:rPr lang="ko-KR" altLang="en-US" dirty="0" err="1"/>
              <a:t>i</a:t>
            </a:r>
            <a:r>
              <a:rPr lang="ko-KR" altLang="en-US" dirty="0"/>
              <a:t>&lt;</a:t>
            </a:r>
            <a:r>
              <a:rPr lang="ko-KR" altLang="en-US" dirty="0" err="1"/>
              <a:t>library.size</a:t>
            </a:r>
            <a:r>
              <a:rPr lang="ko-KR" altLang="en-US" dirty="0"/>
              <a:t>();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pPr marL="0" indent="0">
              <a:buNone/>
            </a:pPr>
            <a:r>
              <a:rPr lang="ko-KR" altLang="en-US" dirty="0"/>
              <a:t>			</a:t>
            </a:r>
            <a:r>
              <a:rPr lang="ko-KR" altLang="en-US" dirty="0" err="1"/>
              <a:t>library.get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).</a:t>
            </a:r>
            <a:r>
              <a:rPr lang="ko-KR" altLang="en-US" dirty="0" err="1"/>
              <a:t>showBookInfo</a:t>
            </a:r>
            <a:r>
              <a:rPr lang="ko-KR" altLang="en-US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		}</a:t>
            </a:r>
          </a:p>
          <a:p>
            <a:pPr marL="0" indent="0">
              <a:buNone/>
            </a:pPr>
            <a:r>
              <a:rPr lang="ko-KR" altLang="en-US" dirty="0"/>
              <a:t>	}</a:t>
            </a:r>
          </a:p>
          <a:p>
            <a:pPr marL="0" indent="0">
              <a:buNone/>
            </a:pPr>
            <a:r>
              <a:rPr lang="ko-KR" altLang="en-US" dirty="0"/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3846" y="4834862"/>
            <a:ext cx="10515600" cy="112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다음 강의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24. </a:t>
            </a:r>
            <a:r>
              <a:rPr lang="en-US" altLang="ko-KR" sz="1800" dirty="0" err="1"/>
              <a:t>ArrayList</a:t>
            </a:r>
            <a:r>
              <a:rPr lang="ko-KR" altLang="en-US" sz="1800" dirty="0"/>
              <a:t>를 활용한 간단한 성적 산출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552730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80544" y="322646"/>
            <a:ext cx="10515600" cy="313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1001</a:t>
            </a:r>
            <a:r>
              <a:rPr lang="ko-KR" altLang="en-US" sz="2400" dirty="0"/>
              <a:t>학번 </a:t>
            </a:r>
            <a:r>
              <a:rPr lang="en-US" altLang="ko-KR" sz="2400" dirty="0"/>
              <a:t>Lee</a:t>
            </a:r>
            <a:r>
              <a:rPr lang="ko-KR" altLang="en-US" sz="2400" dirty="0"/>
              <a:t>와 </a:t>
            </a:r>
            <a:r>
              <a:rPr lang="en-US" altLang="ko-KR" sz="2400" dirty="0"/>
              <a:t>1002</a:t>
            </a:r>
            <a:r>
              <a:rPr lang="ko-KR" altLang="en-US" sz="2400" dirty="0"/>
              <a:t>학번 </a:t>
            </a:r>
            <a:r>
              <a:rPr lang="en-US" altLang="ko-KR" sz="2400" dirty="0"/>
              <a:t>Kim, </a:t>
            </a:r>
            <a:r>
              <a:rPr lang="ko-KR" altLang="en-US" sz="2400" dirty="0"/>
              <a:t>두 학생이 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Lee </a:t>
            </a:r>
            <a:r>
              <a:rPr lang="ko-KR" altLang="en-US" sz="2400" dirty="0"/>
              <a:t>학생은 국어와 수학 </a:t>
            </a:r>
            <a:r>
              <a:rPr lang="en-US" altLang="ko-KR" sz="2400" dirty="0"/>
              <a:t>2</a:t>
            </a:r>
            <a:r>
              <a:rPr lang="ko-KR" altLang="en-US" sz="2400" dirty="0"/>
              <a:t>과목을 수강했고</a:t>
            </a:r>
            <a:r>
              <a:rPr lang="en-US" altLang="ko-KR" sz="2400" dirty="0"/>
              <a:t>, Kim </a:t>
            </a:r>
            <a:r>
              <a:rPr lang="ko-KR" altLang="en-US" sz="2400" dirty="0"/>
              <a:t>학생은 국어</a:t>
            </a:r>
            <a:r>
              <a:rPr lang="en-US" altLang="ko-KR" sz="2400" dirty="0"/>
              <a:t>, </a:t>
            </a:r>
            <a:r>
              <a:rPr lang="ko-KR" altLang="en-US" sz="2400" dirty="0"/>
              <a:t>수학</a:t>
            </a:r>
            <a:r>
              <a:rPr lang="en-US" altLang="ko-KR" sz="2400" dirty="0"/>
              <a:t>, </a:t>
            </a:r>
            <a:r>
              <a:rPr lang="ko-KR" altLang="en-US" sz="2400" dirty="0"/>
              <a:t>영어 </a:t>
            </a:r>
            <a:r>
              <a:rPr lang="en-US" altLang="ko-KR" sz="2400" dirty="0"/>
              <a:t>3 </a:t>
            </a:r>
            <a:r>
              <a:rPr lang="ko-KR" altLang="en-US" sz="2400" dirty="0"/>
              <a:t>과목을 수강하였습니다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Lee </a:t>
            </a:r>
            <a:r>
              <a:rPr lang="ko-KR" altLang="en-US" sz="2400" dirty="0"/>
              <a:t>학생은 국어 </a:t>
            </a:r>
            <a:r>
              <a:rPr lang="en-US" altLang="ko-KR" sz="2400" dirty="0"/>
              <a:t>100</a:t>
            </a:r>
            <a:r>
              <a:rPr lang="ko-KR" altLang="en-US" sz="2400" dirty="0"/>
              <a:t>점</a:t>
            </a:r>
            <a:r>
              <a:rPr lang="en-US" altLang="ko-KR" sz="2400" dirty="0"/>
              <a:t>, </a:t>
            </a:r>
            <a:r>
              <a:rPr lang="ko-KR" altLang="en-US" sz="2400" dirty="0"/>
              <a:t>수학 </a:t>
            </a:r>
            <a:r>
              <a:rPr lang="en-US" altLang="ko-KR" sz="2400" dirty="0"/>
              <a:t>50</a:t>
            </a:r>
            <a:r>
              <a:rPr lang="ko-KR" altLang="en-US" sz="2400" dirty="0"/>
              <a:t>점입니다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Kim </a:t>
            </a:r>
            <a:r>
              <a:rPr lang="ko-KR" altLang="en-US" sz="2400" dirty="0"/>
              <a:t>학생은 국어 </a:t>
            </a:r>
            <a:r>
              <a:rPr lang="en-US" altLang="ko-KR" sz="2400" dirty="0"/>
              <a:t>70</a:t>
            </a:r>
            <a:r>
              <a:rPr lang="ko-KR" altLang="en-US" sz="2400" dirty="0"/>
              <a:t>점</a:t>
            </a:r>
            <a:r>
              <a:rPr lang="en-US" altLang="ko-KR" sz="2400" dirty="0"/>
              <a:t>, </a:t>
            </a:r>
            <a:r>
              <a:rPr lang="ko-KR" altLang="en-US" sz="2400" dirty="0"/>
              <a:t>수학 </a:t>
            </a:r>
            <a:r>
              <a:rPr lang="en-US" altLang="ko-KR" sz="2400" dirty="0"/>
              <a:t>85</a:t>
            </a:r>
            <a:r>
              <a:rPr lang="ko-KR" altLang="en-US" sz="2400" dirty="0"/>
              <a:t>점</a:t>
            </a:r>
            <a:r>
              <a:rPr lang="en-US" altLang="ko-KR" sz="2400" dirty="0"/>
              <a:t>, </a:t>
            </a:r>
            <a:r>
              <a:rPr lang="ko-KR" altLang="en-US" sz="2400" dirty="0"/>
              <a:t>영어 </a:t>
            </a:r>
            <a:r>
              <a:rPr lang="en-US" altLang="ko-KR" sz="2400" dirty="0"/>
              <a:t>100</a:t>
            </a:r>
            <a:r>
              <a:rPr lang="ko-KR" altLang="en-US" sz="2400" dirty="0"/>
              <a:t>점입니다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Student</a:t>
            </a:r>
            <a:r>
              <a:rPr lang="ko-KR" altLang="en-US" sz="2400" dirty="0"/>
              <a:t>와 </a:t>
            </a:r>
            <a:r>
              <a:rPr lang="en-US" altLang="ko-KR" sz="2400" dirty="0"/>
              <a:t>Subject </a:t>
            </a:r>
            <a:r>
              <a:rPr lang="ko-KR" altLang="en-US" sz="2400" dirty="0"/>
              <a:t>클래스를 만들고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r>
              <a:rPr lang="ko-KR" altLang="en-US" sz="2400" dirty="0"/>
              <a:t>를 활용하여 두 학생의 과목 성적과 총점을 출력하세요</a:t>
            </a:r>
          </a:p>
        </p:txBody>
      </p:sp>
    </p:spTree>
    <p:extLst>
      <p:ext uri="{BB962C8B-B14F-4D97-AF65-F5344CB8AC3E}">
        <p14:creationId xmlns:p14="http://schemas.microsoft.com/office/powerpoint/2010/main" val="25661818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7278"/>
            <a:ext cx="10515600" cy="617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Student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studentName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ArrayList</a:t>
            </a:r>
            <a:r>
              <a:rPr lang="en-US" altLang="ko-KR" dirty="0"/>
              <a:t>&lt;Subject&gt; </a:t>
            </a:r>
            <a:r>
              <a:rPr lang="en-US" altLang="ko-KR" dirty="0" err="1"/>
              <a:t>subjectList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public Student(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studentID</a:t>
            </a:r>
            <a:r>
              <a:rPr lang="en-US" altLang="ko-KR" dirty="0"/>
              <a:t>, String </a:t>
            </a:r>
            <a:r>
              <a:rPr lang="en-US" altLang="ko-KR" dirty="0" err="1"/>
              <a:t>studentName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this.studentID</a:t>
            </a:r>
            <a:r>
              <a:rPr lang="en-US" altLang="ko-KR" dirty="0"/>
              <a:t> = </a:t>
            </a:r>
            <a:r>
              <a:rPr lang="en-US" altLang="ko-KR" dirty="0" err="1"/>
              <a:t>studentID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this.studentName</a:t>
            </a:r>
            <a:r>
              <a:rPr lang="en-US" altLang="ko-KR" dirty="0"/>
              <a:t> = </a:t>
            </a:r>
            <a:r>
              <a:rPr lang="en-US" altLang="ko-KR" dirty="0" err="1"/>
              <a:t>studentName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subjectList</a:t>
            </a:r>
            <a:r>
              <a:rPr lang="en-US" altLang="ko-KR" dirty="0"/>
              <a:t> = new </a:t>
            </a:r>
            <a:r>
              <a:rPr lang="en-US" altLang="ko-KR" dirty="0" err="1"/>
              <a:t>ArrayList</a:t>
            </a:r>
            <a:r>
              <a:rPr lang="en-US" altLang="ko-KR" dirty="0"/>
              <a:t>&lt;Subject&gt;();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addSubject</a:t>
            </a:r>
            <a:r>
              <a:rPr lang="en-US" altLang="ko-KR" dirty="0"/>
              <a:t>(String name, </a:t>
            </a:r>
            <a:r>
              <a:rPr lang="en-US" altLang="ko-KR" dirty="0" err="1"/>
              <a:t>int</a:t>
            </a:r>
            <a:r>
              <a:rPr lang="en-US" altLang="ko-KR" dirty="0"/>
              <a:t> score){</a:t>
            </a:r>
          </a:p>
          <a:p>
            <a:pPr marL="0" indent="0">
              <a:buNone/>
            </a:pPr>
            <a:r>
              <a:rPr lang="en-US" altLang="ko-KR" dirty="0"/>
              <a:t>		Subject </a:t>
            </a:r>
            <a:r>
              <a:rPr lang="en-US" altLang="ko-KR" dirty="0" err="1"/>
              <a:t>subject</a:t>
            </a:r>
            <a:r>
              <a:rPr lang="en-US" altLang="ko-KR" dirty="0"/>
              <a:t> = new Subject();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subject.setName</a:t>
            </a:r>
            <a:r>
              <a:rPr lang="en-US" altLang="ko-KR" dirty="0"/>
              <a:t>(name);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subject.setScorePoint</a:t>
            </a:r>
            <a:r>
              <a:rPr lang="en-US" altLang="ko-KR" dirty="0"/>
              <a:t>(score);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subjectList.add</a:t>
            </a:r>
            <a:r>
              <a:rPr lang="en-US" altLang="ko-KR" dirty="0"/>
              <a:t>(subject);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15613"/>
            <a:ext cx="2291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Student </a:t>
            </a:r>
            <a:r>
              <a:rPr lang="ko-KR" altLang="en-US" sz="24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7090266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517" y="262758"/>
            <a:ext cx="11267090" cy="61905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showStudentInfo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total = 0;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for(Subject s : </a:t>
            </a:r>
            <a:r>
              <a:rPr lang="en-US" altLang="ko-KR" dirty="0" err="1"/>
              <a:t>subjectList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total += </a:t>
            </a:r>
            <a:r>
              <a:rPr lang="en-US" altLang="ko-KR" dirty="0" err="1"/>
              <a:t>s.getScorePoint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학생 </a:t>
            </a:r>
            <a:r>
              <a:rPr lang="en-US" altLang="ko-KR" dirty="0"/>
              <a:t>" + </a:t>
            </a:r>
            <a:r>
              <a:rPr lang="en-US" altLang="ko-KR" dirty="0" err="1"/>
              <a:t>studentName</a:t>
            </a:r>
            <a:r>
              <a:rPr lang="en-US" altLang="ko-KR" dirty="0"/>
              <a:t> + "</a:t>
            </a:r>
            <a:r>
              <a:rPr lang="ko-KR" altLang="en-US" dirty="0"/>
              <a:t>의 </a:t>
            </a:r>
            <a:r>
              <a:rPr lang="en-US" altLang="ko-KR" dirty="0"/>
              <a:t>" + </a:t>
            </a:r>
          </a:p>
          <a:p>
            <a:pPr marL="0" indent="0">
              <a:buNone/>
            </a:pPr>
            <a:r>
              <a:rPr lang="en-US" altLang="ko-KR" dirty="0" err="1"/>
              <a:t>s.getName</a:t>
            </a:r>
            <a:r>
              <a:rPr lang="en-US" altLang="ko-KR" dirty="0"/>
              <a:t>() + " </a:t>
            </a:r>
            <a:r>
              <a:rPr lang="ko-KR" altLang="en-US" dirty="0"/>
              <a:t>과목 성적은 </a:t>
            </a:r>
            <a:r>
              <a:rPr lang="en-US" altLang="ko-KR" dirty="0"/>
              <a:t>" + </a:t>
            </a:r>
            <a:r>
              <a:rPr lang="en-US" altLang="ko-KR" dirty="0" err="1"/>
              <a:t>s.getScorePoint</a:t>
            </a:r>
            <a:r>
              <a:rPr lang="en-US" altLang="ko-KR" dirty="0"/>
              <a:t>() + "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학생 </a:t>
            </a:r>
            <a:r>
              <a:rPr lang="en-US" altLang="ko-KR" dirty="0"/>
              <a:t>" + </a:t>
            </a:r>
            <a:r>
              <a:rPr lang="en-US" altLang="ko-KR" dirty="0" err="1"/>
              <a:t>studentName</a:t>
            </a:r>
            <a:r>
              <a:rPr lang="en-US" altLang="ko-KR" dirty="0"/>
              <a:t> + "</a:t>
            </a:r>
            <a:r>
              <a:rPr lang="ko-KR" altLang="en-US" dirty="0"/>
              <a:t>의 총점은 </a:t>
            </a:r>
            <a:r>
              <a:rPr lang="en-US" altLang="ko-KR" dirty="0"/>
              <a:t>" + </a:t>
            </a:r>
          </a:p>
          <a:p>
            <a:pPr marL="0" indent="0">
              <a:buNone/>
            </a:pPr>
            <a:r>
              <a:rPr lang="en-US" altLang="ko-KR" dirty="0"/>
              <a:t>total + " 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7019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628" y="123388"/>
            <a:ext cx="10515600" cy="7489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Subject </a:t>
            </a:r>
            <a:r>
              <a:rPr lang="ko-KR" altLang="en-US" sz="2400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2360"/>
            <a:ext cx="10515600" cy="58122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Subject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private String name;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scorePoint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name;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pPr marL="0" indent="0">
              <a:buNone/>
            </a:pPr>
            <a:r>
              <a:rPr lang="en-US" altLang="ko-KR" dirty="0"/>
              <a:t>		this.name = name;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getScorePoint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scorePoint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setScorePoint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scorePoint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this.scorePoint</a:t>
            </a:r>
            <a:r>
              <a:rPr lang="en-US" altLang="ko-KR" dirty="0"/>
              <a:t> = </a:t>
            </a:r>
            <a:r>
              <a:rPr lang="en-US" altLang="ko-KR" dirty="0" err="1"/>
              <a:t>scorePoint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5891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3388"/>
            <a:ext cx="10515600" cy="8225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9278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StudentTest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studentLee</a:t>
            </a:r>
            <a:r>
              <a:rPr lang="en-US" altLang="ko-KR" dirty="0"/>
              <a:t> = new Student(1001, "Lee");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studentLee.addSubject</a:t>
            </a:r>
            <a:r>
              <a:rPr lang="en-US" altLang="ko-KR" dirty="0"/>
              <a:t>("</a:t>
            </a:r>
            <a:r>
              <a:rPr lang="ko-KR" altLang="en-US" dirty="0"/>
              <a:t>국어</a:t>
            </a:r>
            <a:r>
              <a:rPr lang="en-US" altLang="ko-KR" dirty="0"/>
              <a:t>", 100);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studentLee.addSubject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", 50);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studentKim</a:t>
            </a:r>
            <a:r>
              <a:rPr lang="en-US" altLang="ko-KR" dirty="0"/>
              <a:t> = new Student(1002, "Kim");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studentKim.addSubject</a:t>
            </a:r>
            <a:r>
              <a:rPr lang="en-US" altLang="ko-KR" dirty="0"/>
              <a:t>("</a:t>
            </a:r>
            <a:r>
              <a:rPr lang="ko-KR" altLang="en-US" dirty="0"/>
              <a:t>국어</a:t>
            </a:r>
            <a:r>
              <a:rPr lang="en-US" altLang="ko-KR" dirty="0"/>
              <a:t>", 70);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studentKim.addSubject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", 85);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studentKim.addSubject</a:t>
            </a:r>
            <a:r>
              <a:rPr lang="en-US" altLang="ko-KR" dirty="0"/>
              <a:t>("</a:t>
            </a:r>
            <a:r>
              <a:rPr lang="ko-KR" altLang="en-US" dirty="0"/>
              <a:t>영어</a:t>
            </a:r>
            <a:r>
              <a:rPr lang="en-US" altLang="ko-KR" dirty="0"/>
              <a:t>", 100);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studentLee.showStudentInfo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("======================================");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studentKim.showStudentInfo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245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3" y="277066"/>
            <a:ext cx="10514850" cy="60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177799"/>
            <a:ext cx="11842222" cy="639233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1024467" y="1134533"/>
            <a:ext cx="863600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5" y="299259"/>
            <a:ext cx="11738188" cy="62508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735782" y="2926080"/>
            <a:ext cx="4987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999316" y="5519651"/>
            <a:ext cx="864524" cy="29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03200"/>
            <a:ext cx="11993034" cy="64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2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250845"/>
            <a:ext cx="11379201" cy="62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182880"/>
            <a:ext cx="11857037" cy="64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280458"/>
            <a:ext cx="1175158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1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262" y="1450428"/>
            <a:ext cx="10515600" cy="4403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public class Student {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studentNumber</a:t>
            </a:r>
            <a:r>
              <a:rPr lang="en-US" altLang="ko-KR" sz="3200" dirty="0"/>
              <a:t>;</a:t>
            </a:r>
          </a:p>
          <a:p>
            <a:pPr marL="0" indent="0">
              <a:buNone/>
            </a:pPr>
            <a:r>
              <a:rPr lang="en-US" altLang="ko-KR" sz="3200" dirty="0"/>
              <a:t>	String </a:t>
            </a:r>
            <a:r>
              <a:rPr lang="en-US" altLang="ko-KR" sz="3200" dirty="0" err="1"/>
              <a:t>studentName</a:t>
            </a:r>
            <a:r>
              <a:rPr lang="en-US" altLang="ko-KR" sz="3200" dirty="0"/>
              <a:t>;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majorCode</a:t>
            </a:r>
            <a:r>
              <a:rPr lang="en-US" altLang="ko-KR" sz="3200" dirty="0"/>
              <a:t>;</a:t>
            </a:r>
          </a:p>
          <a:p>
            <a:pPr marL="0" indent="0">
              <a:buNone/>
            </a:pPr>
            <a:r>
              <a:rPr lang="en-US" altLang="ko-KR" sz="3200" dirty="0"/>
              <a:t>	String </a:t>
            </a:r>
            <a:r>
              <a:rPr lang="en-US" altLang="ko-KR" sz="3200" dirty="0" err="1"/>
              <a:t>majorName</a:t>
            </a:r>
            <a:r>
              <a:rPr lang="en-US" altLang="ko-KR" sz="3200" dirty="0"/>
              <a:t>;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grade;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901262" y="353990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학생 클래스</a:t>
            </a:r>
          </a:p>
        </p:txBody>
      </p:sp>
    </p:spTree>
    <p:extLst>
      <p:ext uri="{BB962C8B-B14F-4D97-AF65-F5344CB8AC3E}">
        <p14:creationId xmlns:p14="http://schemas.microsoft.com/office/powerpoint/2010/main" val="23536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99697"/>
            <a:ext cx="9144000" cy="63797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객체 지향 입문</a:t>
            </a:r>
          </a:p>
          <a:p>
            <a:pPr algn="l"/>
            <a:r>
              <a:rPr lang="en-US" altLang="ko-KR" dirty="0"/>
              <a:t>1. </a:t>
            </a:r>
            <a:r>
              <a:rPr lang="ko-KR" altLang="en-US" dirty="0"/>
              <a:t>객체와 객체지향 프로그래밍</a:t>
            </a:r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생활 속에서 객체 찾아 클래스로 구현해 보기</a:t>
            </a:r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함수와 메서드</a:t>
            </a:r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객체의 속성은 멤버 변수로</a:t>
            </a:r>
            <a:r>
              <a:rPr lang="en-US" altLang="ko-KR" dirty="0"/>
              <a:t>, </a:t>
            </a:r>
            <a:r>
              <a:rPr lang="ko-KR" altLang="en-US" dirty="0"/>
              <a:t>객체의 기능은 메서드로 구현한다</a:t>
            </a:r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인스턴스 생성과 </a:t>
            </a:r>
            <a:r>
              <a:rPr lang="ko-KR" altLang="en-US" dirty="0" err="1"/>
              <a:t>힙</a:t>
            </a:r>
            <a:r>
              <a:rPr lang="ko-KR" altLang="en-US" dirty="0"/>
              <a:t> 메모리</a:t>
            </a:r>
          </a:p>
          <a:p>
            <a:pPr algn="l"/>
            <a:r>
              <a:rPr lang="en-US" altLang="ko-KR" dirty="0"/>
              <a:t>6. </a:t>
            </a:r>
            <a:r>
              <a:rPr lang="ko-KR" altLang="en-US" dirty="0" err="1"/>
              <a:t>생성자</a:t>
            </a:r>
            <a:r>
              <a:rPr lang="ko-KR" altLang="en-US" dirty="0"/>
              <a:t> 에 대해 알아봅시다 </a:t>
            </a:r>
            <a:r>
              <a:rPr lang="en-US" altLang="ko-KR" dirty="0"/>
              <a:t>(constructor)</a:t>
            </a:r>
            <a:endParaRPr lang="ko-KR" altLang="en-US" dirty="0"/>
          </a:p>
          <a:p>
            <a:pPr algn="l"/>
            <a:r>
              <a:rPr lang="en-US" altLang="ko-KR" dirty="0"/>
              <a:t>7. </a:t>
            </a:r>
            <a:r>
              <a:rPr lang="ko-KR" altLang="en-US" dirty="0"/>
              <a:t>여러가지 </a:t>
            </a:r>
            <a:r>
              <a:rPr lang="ko-KR" altLang="en-US" dirty="0" err="1"/>
              <a:t>생성자</a:t>
            </a:r>
            <a:r>
              <a:rPr lang="ko-KR" altLang="en-US" dirty="0"/>
              <a:t> 를 정의하는 </a:t>
            </a:r>
            <a:r>
              <a:rPr lang="ko-KR" altLang="en-US" dirty="0" err="1"/>
              <a:t>생성자</a:t>
            </a:r>
            <a:r>
              <a:rPr lang="ko-KR" altLang="en-US" dirty="0"/>
              <a:t> 오버로딩 </a:t>
            </a:r>
            <a:r>
              <a:rPr lang="en-US" altLang="ko-KR" dirty="0"/>
              <a:t>(overloading)</a:t>
            </a:r>
            <a:endParaRPr lang="ko-KR" altLang="en-US" dirty="0"/>
          </a:p>
          <a:p>
            <a:pPr algn="l"/>
            <a:r>
              <a:rPr lang="en-US" altLang="ko-KR" dirty="0"/>
              <a:t>8. </a:t>
            </a:r>
            <a:r>
              <a:rPr lang="ko-KR" altLang="en-US" dirty="0"/>
              <a:t>복습해봅시다 </a:t>
            </a:r>
            <a:r>
              <a:rPr lang="en-US" altLang="ko-KR" dirty="0"/>
              <a:t>(</a:t>
            </a:r>
            <a:r>
              <a:rPr lang="ko-KR" altLang="en-US" dirty="0"/>
              <a:t>객체 구현하기</a:t>
            </a:r>
            <a:r>
              <a:rPr lang="en-US" altLang="ko-KR" dirty="0"/>
              <a:t>)</a:t>
            </a:r>
            <a:endParaRPr lang="ko-KR" altLang="en-US" dirty="0"/>
          </a:p>
          <a:p>
            <a:pPr algn="l"/>
            <a:r>
              <a:rPr lang="en-US" altLang="ko-KR" dirty="0"/>
              <a:t>9. </a:t>
            </a:r>
            <a:r>
              <a:rPr lang="ko-KR" altLang="en-US" dirty="0"/>
              <a:t>참조 </a:t>
            </a:r>
            <a:r>
              <a:rPr lang="ko-KR" altLang="en-US" dirty="0" err="1"/>
              <a:t>자료형</a:t>
            </a:r>
            <a:r>
              <a:rPr lang="ko-KR" altLang="en-US" dirty="0"/>
              <a:t> 변수</a:t>
            </a:r>
          </a:p>
          <a:p>
            <a:pPr algn="l"/>
            <a:r>
              <a:rPr lang="en-US" altLang="ko-KR" dirty="0"/>
              <a:t>10. </a:t>
            </a:r>
            <a:r>
              <a:rPr lang="ko-KR" altLang="en-US" dirty="0"/>
              <a:t>접근 제어 지시자</a:t>
            </a:r>
            <a:r>
              <a:rPr lang="en-US" altLang="ko-KR" dirty="0"/>
              <a:t>(access modifier)</a:t>
            </a:r>
            <a:r>
              <a:rPr lang="ko-KR" altLang="en-US" dirty="0"/>
              <a:t>와 </a:t>
            </a:r>
            <a:r>
              <a:rPr lang="ko-KR" altLang="en-US" dirty="0" err="1"/>
              <a:t>정보은닉</a:t>
            </a:r>
            <a:r>
              <a:rPr lang="en-US" altLang="ko-KR" dirty="0"/>
              <a:t>(</a:t>
            </a:r>
            <a:r>
              <a:rPr lang="en-US" altLang="ko-KR" dirty="0" err="1"/>
              <a:t>infomation</a:t>
            </a:r>
            <a:r>
              <a:rPr lang="en-US" altLang="ko-KR" dirty="0"/>
              <a:t> hiding)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1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158" y="1250731"/>
            <a:ext cx="10515600" cy="4288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Order {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orderId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buyerId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sellerId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productId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orderDate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6158" y="427560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주문 클래스</a:t>
            </a:r>
          </a:p>
        </p:txBody>
      </p:sp>
    </p:spTree>
    <p:extLst>
      <p:ext uri="{BB962C8B-B14F-4D97-AF65-F5344CB8AC3E}">
        <p14:creationId xmlns:p14="http://schemas.microsoft.com/office/powerpoint/2010/main" val="61156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3489"/>
            <a:ext cx="10515600" cy="4663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UserInfo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userId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userPassWord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userName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userAddress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phoneNumber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8812" y="459093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회원 클래스</a:t>
            </a:r>
          </a:p>
        </p:txBody>
      </p:sp>
    </p:spTree>
    <p:extLst>
      <p:ext uri="{BB962C8B-B14F-4D97-AF65-F5344CB8AC3E}">
        <p14:creationId xmlns:p14="http://schemas.microsoft.com/office/powerpoint/2010/main" val="96948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1436"/>
            <a:ext cx="10515600" cy="167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객체 지향 프로그램을 할 때는</a:t>
            </a:r>
          </a:p>
          <a:p>
            <a:r>
              <a:rPr lang="ko-KR" altLang="en-US" sz="1800" dirty="0"/>
              <a:t>객체를 정의 하고</a:t>
            </a:r>
          </a:p>
          <a:p>
            <a:r>
              <a:rPr lang="ko-KR" altLang="en-US" sz="1800" dirty="0"/>
              <a:t>각 객체의 속성을 멤버 변수로 역할을 메서드로 구현하고</a:t>
            </a:r>
          </a:p>
          <a:p>
            <a:r>
              <a:rPr lang="ko-KR" altLang="en-US" sz="1800" dirty="0"/>
              <a:t>각 객체간의 협력을 구현합니다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835616"/>
            <a:ext cx="100084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클래스 코딩하기</a:t>
            </a:r>
            <a:endParaRPr lang="en-US" altLang="ko-KR" sz="2400" b="1" dirty="0"/>
          </a:p>
          <a:p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dirty="0"/>
              <a:t>클래스는 대문자로 시작하는 것이 좋음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java </a:t>
            </a:r>
            <a:r>
              <a:rPr lang="ko-KR" altLang="en-US" dirty="0"/>
              <a:t>파일 하나에 클래스는 여러 개가 있을 수 있지만</a:t>
            </a:r>
            <a:r>
              <a:rPr lang="en-US" altLang="ko-KR" dirty="0"/>
              <a:t>, public </a:t>
            </a:r>
            <a:r>
              <a:rPr lang="ko-KR" altLang="en-US" dirty="0"/>
              <a:t>클래스는 하나이고</a:t>
            </a:r>
            <a:r>
              <a:rPr lang="en-US" altLang="ko-KR" dirty="0"/>
              <a:t>, public </a:t>
            </a:r>
            <a:r>
              <a:rPr lang="ko-KR" altLang="en-US" dirty="0"/>
              <a:t>클래스 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와 </a:t>
            </a:r>
            <a:r>
              <a:rPr lang="en-US" altLang="ko-KR" dirty="0"/>
              <a:t>.java </a:t>
            </a:r>
            <a:r>
              <a:rPr lang="ko-KR" altLang="en-US" dirty="0"/>
              <a:t>파일의 이름은 동일함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camel notation </a:t>
            </a:r>
            <a:r>
              <a:rPr lang="ko-KR" altLang="en-US" dirty="0"/>
              <a:t>방식으로 명명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4627" y="5270967"/>
            <a:ext cx="9094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</a:p>
          <a:p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함수와 메서드</a:t>
            </a:r>
          </a:p>
        </p:txBody>
      </p:sp>
    </p:spTree>
    <p:extLst>
      <p:ext uri="{BB962C8B-B14F-4D97-AF65-F5344CB8AC3E}">
        <p14:creationId xmlns:p14="http://schemas.microsoft.com/office/powerpoint/2010/main" val="29447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6236"/>
            <a:ext cx="10515600" cy="22807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03. </a:t>
            </a:r>
            <a:r>
              <a:rPr lang="ko-KR" altLang="en-US" sz="2400" b="1" dirty="0"/>
              <a:t>함수와 메서드</a:t>
            </a:r>
          </a:p>
          <a:p>
            <a:pPr marL="0" indent="0">
              <a:buNone/>
            </a:pPr>
            <a:r>
              <a:rPr lang="ko-KR" altLang="en-US" sz="2000" b="1" dirty="0"/>
              <a:t>함수란 </a:t>
            </a:r>
            <a:r>
              <a:rPr lang="en-US" altLang="ko-KR" sz="2000" b="1" dirty="0"/>
              <a:t>(function)</a:t>
            </a:r>
          </a:p>
          <a:p>
            <a:r>
              <a:rPr lang="ko-KR" altLang="en-US" sz="1800" dirty="0"/>
              <a:t>하나의 기능을 수행하는 일련의 코드</a:t>
            </a:r>
          </a:p>
          <a:p>
            <a:r>
              <a:rPr lang="ko-KR" altLang="en-US" sz="1800" dirty="0"/>
              <a:t>구현된</a:t>
            </a:r>
            <a:r>
              <a:rPr lang="en-US" altLang="ko-KR" sz="1800" dirty="0"/>
              <a:t>(</a:t>
            </a:r>
            <a:r>
              <a:rPr lang="ko-KR" altLang="en-US" sz="1800" dirty="0"/>
              <a:t>정의된</a:t>
            </a:r>
            <a:r>
              <a:rPr lang="en-US" altLang="ko-KR" sz="1800" dirty="0"/>
              <a:t>) </a:t>
            </a:r>
            <a:r>
              <a:rPr lang="ko-KR" altLang="en-US" sz="1800" dirty="0"/>
              <a:t>함수는 호출하여 사용하고 호출된 함수는 기능이 끝나면 제어가 반환됨</a:t>
            </a:r>
          </a:p>
          <a:p>
            <a:r>
              <a:rPr lang="ko-KR" altLang="en-US" sz="1800" dirty="0"/>
              <a:t>함수로 구현된 하나의 기능은 여러 곳에서 동일한 방식으로 호출되어 사용될 수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9" y="2932386"/>
            <a:ext cx="10562896" cy="37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6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8" y="191193"/>
            <a:ext cx="11924770" cy="65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93133"/>
            <a:ext cx="11834399" cy="66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931" y="417240"/>
            <a:ext cx="10515600" cy="9596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  </a:t>
            </a:r>
            <a:r>
              <a:rPr lang="ko-KR" altLang="en-US" sz="2400" b="1" dirty="0"/>
              <a:t>함수 정의하기</a:t>
            </a:r>
          </a:p>
          <a:p>
            <a:r>
              <a:rPr lang="ko-KR" altLang="en-US" sz="1800" dirty="0"/>
              <a:t>함수는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매개 변수</a:t>
            </a:r>
            <a:r>
              <a:rPr lang="en-US" altLang="ko-KR" sz="1800" dirty="0"/>
              <a:t>, </a:t>
            </a:r>
            <a:r>
              <a:rPr lang="ko-KR" altLang="en-US" sz="1800" dirty="0"/>
              <a:t>반환 값</a:t>
            </a:r>
            <a:r>
              <a:rPr lang="en-US" altLang="ko-KR" sz="1800" dirty="0"/>
              <a:t>, </a:t>
            </a:r>
            <a:r>
              <a:rPr lang="ko-KR" altLang="en-US" sz="1800" dirty="0"/>
              <a:t>함수 몸체</a:t>
            </a:r>
            <a:r>
              <a:rPr lang="en-US" altLang="ko-KR" sz="1800" dirty="0"/>
              <a:t>(body)</a:t>
            </a:r>
            <a:r>
              <a:rPr lang="ko-KR" altLang="en-US" sz="1800" dirty="0"/>
              <a:t>로 구성됨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4931" y="174324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함수 구현하기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4930" y="2197868"/>
            <a:ext cx="87472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public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class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FunctionTest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	</a:t>
            </a:r>
          </a:p>
          <a:p>
            <a:r>
              <a:rPr lang="ko-KR" altLang="en-US" sz="2400" dirty="0"/>
              <a:t>	</a:t>
            </a:r>
            <a:r>
              <a:rPr lang="ko-KR" altLang="en-US" sz="2400" dirty="0" err="1"/>
              <a:t>public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static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addNum</a:t>
            </a:r>
            <a:r>
              <a:rPr lang="ko-KR" altLang="en-US" sz="2400" dirty="0"/>
              <a:t>(</a:t>
            </a:r>
            <a:r>
              <a:rPr lang="ko-KR" altLang="en-US" sz="2400" dirty="0" err="1"/>
              <a:t>int</a:t>
            </a:r>
            <a:r>
              <a:rPr lang="ko-KR" altLang="en-US" sz="2400" dirty="0"/>
              <a:t> num1, </a:t>
            </a:r>
            <a:r>
              <a:rPr lang="ko-KR" altLang="en-US" sz="2400" dirty="0" err="1"/>
              <a:t>int</a:t>
            </a:r>
            <a:r>
              <a:rPr lang="ko-KR" altLang="en-US" sz="2400" dirty="0"/>
              <a:t> num2) {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int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result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result</a:t>
            </a:r>
            <a:r>
              <a:rPr lang="ko-KR" altLang="en-US" sz="2400" dirty="0"/>
              <a:t> = num1 + num2;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return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result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	}</a:t>
            </a:r>
          </a:p>
          <a:p>
            <a:r>
              <a:rPr lang="ko-KR" altLang="en-US" sz="2400" dirty="0"/>
              <a:t>	</a:t>
            </a:r>
          </a:p>
          <a:p>
            <a:r>
              <a:rPr lang="ko-KR" altLang="en-US" sz="2400" dirty="0"/>
              <a:t>	</a:t>
            </a:r>
            <a:r>
              <a:rPr lang="ko-KR" altLang="en-US" sz="2400" dirty="0" err="1"/>
              <a:t>public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static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void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sayHello</a:t>
            </a:r>
            <a:r>
              <a:rPr lang="ko-KR" altLang="en-US" sz="2400" dirty="0"/>
              <a:t>(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greeting</a:t>
            </a:r>
            <a:r>
              <a:rPr lang="ko-KR" altLang="en-US" sz="2400" dirty="0"/>
              <a:t>) {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System.out.println</a:t>
            </a:r>
            <a:r>
              <a:rPr lang="ko-KR" altLang="en-US" sz="2400" dirty="0"/>
              <a:t>(</a:t>
            </a:r>
            <a:r>
              <a:rPr lang="ko-KR" altLang="en-US" sz="2400" dirty="0" err="1"/>
              <a:t>greeting</a:t>
            </a:r>
            <a:r>
              <a:rPr lang="ko-KR" altLang="en-US" sz="2400" dirty="0"/>
              <a:t>);</a:t>
            </a:r>
          </a:p>
          <a:p>
            <a:r>
              <a:rPr lang="ko-KR" altLang="en-US" sz="2400" dirty="0"/>
              <a:t>	}</a:t>
            </a:r>
          </a:p>
          <a:p>
            <a:r>
              <a:rPr lang="ko-KR" altLang="en-US" sz="2400" dirty="0"/>
              <a:t>	</a:t>
            </a:r>
          </a:p>
          <a:p>
            <a:r>
              <a:rPr lang="ko-KR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23045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157655"/>
            <a:ext cx="10515600" cy="6400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3700" dirty="0" err="1"/>
              <a:t>public</a:t>
            </a:r>
            <a:r>
              <a:rPr lang="ko-KR" altLang="en-US" sz="3700" dirty="0"/>
              <a:t> </a:t>
            </a:r>
            <a:r>
              <a:rPr lang="ko-KR" altLang="en-US" sz="3700" dirty="0" err="1"/>
              <a:t>static</a:t>
            </a:r>
            <a:r>
              <a:rPr lang="ko-KR" altLang="en-US" sz="3700" dirty="0"/>
              <a:t> 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</a:t>
            </a:r>
            <a:r>
              <a:rPr lang="ko-KR" altLang="en-US" sz="3700" dirty="0" err="1"/>
              <a:t>calcSum</a:t>
            </a:r>
            <a:r>
              <a:rPr lang="ko-KR" altLang="en-US" sz="3700" dirty="0"/>
              <a:t>() {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</a:t>
            </a:r>
            <a:r>
              <a:rPr lang="ko-KR" altLang="en-US" sz="3700" dirty="0" err="1"/>
              <a:t>sum</a:t>
            </a:r>
            <a:r>
              <a:rPr lang="ko-KR" altLang="en-US" sz="3700" dirty="0"/>
              <a:t> = 0;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</a:t>
            </a:r>
            <a:r>
              <a:rPr lang="ko-KR" altLang="en-US" sz="3700" dirty="0" err="1"/>
              <a:t>i</a:t>
            </a:r>
            <a:r>
              <a:rPr lang="ko-KR" altLang="en-US" sz="3700" dirty="0"/>
              <a:t>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for</a:t>
            </a:r>
            <a:r>
              <a:rPr lang="ko-KR" altLang="en-US" sz="3700" dirty="0"/>
              <a:t>(</a:t>
            </a:r>
            <a:r>
              <a:rPr lang="ko-KR" altLang="en-US" sz="3700" dirty="0" err="1"/>
              <a:t>i</a:t>
            </a:r>
            <a:r>
              <a:rPr lang="ko-KR" altLang="en-US" sz="3700" dirty="0"/>
              <a:t> = 0; </a:t>
            </a:r>
            <a:r>
              <a:rPr lang="ko-KR" altLang="en-US" sz="3700" dirty="0" err="1"/>
              <a:t>i</a:t>
            </a:r>
            <a:r>
              <a:rPr lang="ko-KR" altLang="en-US" sz="3700" dirty="0"/>
              <a:t>&lt;=100; </a:t>
            </a:r>
            <a:r>
              <a:rPr lang="ko-KR" altLang="en-US" sz="3700" dirty="0" err="1"/>
              <a:t>i</a:t>
            </a:r>
            <a:r>
              <a:rPr lang="ko-KR" altLang="en-US" sz="3700" dirty="0"/>
              <a:t>++) {</a:t>
            </a:r>
          </a:p>
          <a:p>
            <a:pPr marL="0" indent="0">
              <a:buNone/>
            </a:pPr>
            <a:r>
              <a:rPr lang="ko-KR" altLang="en-US" sz="3700" dirty="0"/>
              <a:t>			</a:t>
            </a:r>
            <a:r>
              <a:rPr lang="ko-KR" altLang="en-US" sz="3700" dirty="0" err="1"/>
              <a:t>sum</a:t>
            </a:r>
            <a:r>
              <a:rPr lang="ko-KR" altLang="en-US" sz="3700" dirty="0"/>
              <a:t> += </a:t>
            </a:r>
            <a:r>
              <a:rPr lang="ko-KR" altLang="en-US" sz="3700" dirty="0" err="1"/>
              <a:t>i</a:t>
            </a:r>
            <a:r>
              <a:rPr lang="ko-KR" altLang="en-US" sz="3700" dirty="0"/>
              <a:t>;</a:t>
            </a:r>
          </a:p>
          <a:p>
            <a:pPr marL="0" indent="0">
              <a:buNone/>
            </a:pPr>
            <a:r>
              <a:rPr lang="ko-KR" altLang="en-US" sz="3700" dirty="0"/>
              <a:t>		}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return</a:t>
            </a:r>
            <a:r>
              <a:rPr lang="ko-KR" altLang="en-US" sz="3700" dirty="0"/>
              <a:t> </a:t>
            </a:r>
            <a:r>
              <a:rPr lang="ko-KR" altLang="en-US" sz="3700" dirty="0" err="1"/>
              <a:t>sum</a:t>
            </a:r>
            <a:r>
              <a:rPr lang="ko-KR" altLang="en-US" sz="3700" dirty="0"/>
              <a:t>;</a:t>
            </a:r>
          </a:p>
          <a:p>
            <a:pPr marL="0" indent="0">
              <a:buNone/>
            </a:pPr>
            <a:r>
              <a:rPr lang="ko-KR" altLang="en-US" sz="3700" dirty="0"/>
              <a:t>	}</a:t>
            </a:r>
            <a:endParaRPr lang="en-US" altLang="ko-KR" sz="3700" dirty="0"/>
          </a:p>
          <a:p>
            <a:pPr marL="0" indent="0">
              <a:buNone/>
            </a:pPr>
            <a:r>
              <a:rPr lang="ko-KR" altLang="en-US" sz="3700" dirty="0" err="1"/>
              <a:t>public</a:t>
            </a:r>
            <a:r>
              <a:rPr lang="ko-KR" altLang="en-US" sz="3700" dirty="0"/>
              <a:t> </a:t>
            </a:r>
            <a:r>
              <a:rPr lang="ko-KR" altLang="en-US" sz="3700" dirty="0" err="1"/>
              <a:t>static</a:t>
            </a:r>
            <a:r>
              <a:rPr lang="ko-KR" altLang="en-US" sz="3700" dirty="0"/>
              <a:t> </a:t>
            </a:r>
            <a:r>
              <a:rPr lang="ko-KR" altLang="en-US" sz="3700" dirty="0" err="1"/>
              <a:t>void</a:t>
            </a:r>
            <a:r>
              <a:rPr lang="ko-KR" altLang="en-US" sz="3700" dirty="0"/>
              <a:t> </a:t>
            </a:r>
            <a:r>
              <a:rPr lang="ko-KR" altLang="en-US" sz="3700" dirty="0" err="1"/>
              <a:t>main</a:t>
            </a:r>
            <a:r>
              <a:rPr lang="ko-KR" altLang="en-US" sz="3700" dirty="0"/>
              <a:t>(</a:t>
            </a:r>
            <a:r>
              <a:rPr lang="ko-KR" altLang="en-US" sz="3700" dirty="0" err="1"/>
              <a:t>String</a:t>
            </a:r>
            <a:r>
              <a:rPr lang="ko-KR" altLang="en-US" sz="3700" dirty="0"/>
              <a:t>[] </a:t>
            </a:r>
            <a:r>
              <a:rPr lang="ko-KR" altLang="en-US" sz="3700" dirty="0" err="1"/>
              <a:t>args</a:t>
            </a:r>
            <a:r>
              <a:rPr lang="ko-KR" altLang="en-US" sz="3700" dirty="0"/>
              <a:t>) {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n1 = 10;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n2 = 20;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</a:t>
            </a:r>
            <a:r>
              <a:rPr lang="ko-KR" altLang="en-US" sz="3700" dirty="0" err="1"/>
              <a:t>total</a:t>
            </a:r>
            <a:r>
              <a:rPr lang="ko-KR" altLang="en-US" sz="3700" dirty="0"/>
              <a:t> = </a:t>
            </a:r>
            <a:r>
              <a:rPr lang="ko-KR" altLang="en-US" sz="3700" dirty="0" err="1"/>
              <a:t>addNum</a:t>
            </a:r>
            <a:r>
              <a:rPr lang="ko-KR" altLang="en-US" sz="3700" dirty="0"/>
              <a:t>(n1, n2);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sayHello</a:t>
            </a:r>
            <a:r>
              <a:rPr lang="ko-KR" altLang="en-US" sz="3700" dirty="0"/>
              <a:t>("안녕하세요");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int</a:t>
            </a:r>
            <a:r>
              <a:rPr lang="ko-KR" altLang="en-US" sz="3700" dirty="0"/>
              <a:t> </a:t>
            </a:r>
            <a:r>
              <a:rPr lang="ko-KR" altLang="en-US" sz="3700" dirty="0" err="1"/>
              <a:t>num</a:t>
            </a:r>
            <a:r>
              <a:rPr lang="ko-KR" altLang="en-US" sz="3700" dirty="0"/>
              <a:t> = </a:t>
            </a:r>
            <a:r>
              <a:rPr lang="ko-KR" altLang="en-US" sz="3700" dirty="0" err="1"/>
              <a:t>calcSum</a:t>
            </a:r>
            <a:r>
              <a:rPr lang="ko-KR" altLang="en-US" sz="3700" dirty="0"/>
              <a:t>();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System.out.println</a:t>
            </a:r>
            <a:r>
              <a:rPr lang="ko-KR" altLang="en-US" sz="3700" dirty="0"/>
              <a:t>(</a:t>
            </a:r>
            <a:r>
              <a:rPr lang="ko-KR" altLang="en-US" sz="3700" dirty="0" err="1"/>
              <a:t>total</a:t>
            </a:r>
            <a:r>
              <a:rPr lang="ko-KR" altLang="en-US" sz="3700" dirty="0"/>
              <a:t>);</a:t>
            </a:r>
          </a:p>
          <a:p>
            <a:pPr marL="0" indent="0">
              <a:buNone/>
            </a:pPr>
            <a:r>
              <a:rPr lang="ko-KR" altLang="en-US" sz="3700" dirty="0"/>
              <a:t>		</a:t>
            </a:r>
            <a:r>
              <a:rPr lang="ko-KR" altLang="en-US" sz="3700" dirty="0" err="1"/>
              <a:t>System.out.println</a:t>
            </a:r>
            <a:r>
              <a:rPr lang="ko-KR" altLang="en-US" sz="3700" dirty="0"/>
              <a:t>(</a:t>
            </a:r>
            <a:r>
              <a:rPr lang="ko-KR" altLang="en-US" sz="3700" dirty="0" err="1"/>
              <a:t>num</a:t>
            </a:r>
            <a:r>
              <a:rPr lang="ko-KR" altLang="en-US" sz="3700" dirty="0"/>
              <a:t>);</a:t>
            </a:r>
          </a:p>
          <a:p>
            <a:pPr marL="0" indent="0">
              <a:buNone/>
            </a:pPr>
            <a:r>
              <a:rPr lang="ko-KR" altLang="en-US" sz="3700" dirty="0"/>
              <a:t>	}</a:t>
            </a:r>
          </a:p>
          <a:p>
            <a:pPr marL="0" indent="0">
              <a:buNone/>
            </a:pPr>
            <a:r>
              <a:rPr lang="ko-KR" altLang="en-US" sz="37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4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31" y="396218"/>
            <a:ext cx="10515600" cy="14010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/>
              <a:t>함수 호출과 스택 메모리</a:t>
            </a:r>
          </a:p>
          <a:p>
            <a:r>
              <a:rPr lang="ko-KR" altLang="en-US" sz="1800" dirty="0"/>
              <a:t>스택 </a:t>
            </a:r>
            <a:r>
              <a:rPr lang="en-US" altLang="ko-KR" sz="1800" dirty="0"/>
              <a:t>: </a:t>
            </a:r>
            <a:r>
              <a:rPr lang="ko-KR" altLang="en-US" sz="1800" dirty="0"/>
              <a:t>함수가 호출될 때 지역 변수들이 사용하는 메모리</a:t>
            </a:r>
          </a:p>
          <a:p>
            <a:r>
              <a:rPr lang="ko-KR" altLang="en-US" sz="1800" dirty="0"/>
              <a:t>함수의 수행이 끝나면 자동으로 반환 되는 메모리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8" y="1797269"/>
            <a:ext cx="11118245" cy="4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346841"/>
            <a:ext cx="11151476" cy="2806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메서드 </a:t>
            </a:r>
            <a:r>
              <a:rPr lang="en-US" altLang="ko-KR" sz="2400" b="1" dirty="0"/>
              <a:t>(method)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35724" y="4634355"/>
            <a:ext cx="103001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sz="2400" b="1" dirty="0"/>
          </a:p>
          <a:p>
            <a:r>
              <a:rPr lang="en-US" altLang="ko-KR" dirty="0"/>
              <a:t>04. </a:t>
            </a:r>
            <a:r>
              <a:rPr lang="ko-KR" altLang="en-US" dirty="0"/>
              <a:t>객체의 속성은 멤버 변수로</a:t>
            </a:r>
            <a:r>
              <a:rPr lang="en-US" altLang="ko-KR" dirty="0"/>
              <a:t>, </a:t>
            </a:r>
            <a:r>
              <a:rPr lang="ko-KR" altLang="en-US" dirty="0"/>
              <a:t>객체의 기능은 메서드로 구현한다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9090" y="934364"/>
            <a:ext cx="104367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객체의 기능을 구현하기 위해 클래스 내부에 구현되는 함수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멤버 함수 </a:t>
            </a:r>
            <a:r>
              <a:rPr lang="en-US" altLang="ko-KR" sz="2000" dirty="0"/>
              <a:t>(member function)</a:t>
            </a:r>
            <a:r>
              <a:rPr lang="ko-KR" altLang="en-US" sz="2000" dirty="0"/>
              <a:t>이라고도 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메서드를 구현함으로써 객체의 기능이 구현 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메서드의 이름은 그 객체를 사용하는 객체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)</a:t>
            </a:r>
            <a:r>
              <a:rPr lang="ko-KR" altLang="en-US" sz="2000" dirty="0"/>
              <a:t>에 맞게 </a:t>
            </a:r>
            <a:r>
              <a:rPr lang="ko-KR" altLang="en-US" sz="2000" dirty="0" err="1"/>
              <a:t>짓는것이</a:t>
            </a:r>
            <a:r>
              <a:rPr lang="ko-KR" altLang="en-US" sz="2000" dirty="0"/>
              <a:t> 좋음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getStudentName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0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6DF66-70EB-4876-8CE8-DCFC2B83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385895"/>
            <a:ext cx="11702642" cy="61575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/>
              <a:t>11. </a:t>
            </a:r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  <a:p>
            <a:pPr algn="l"/>
            <a:r>
              <a:rPr lang="en-US" altLang="ko-KR" dirty="0"/>
              <a:t>12. </a:t>
            </a:r>
            <a:r>
              <a:rPr lang="ko-KR" altLang="en-US" dirty="0"/>
              <a:t>객체 자신을 가리키는 </a:t>
            </a:r>
            <a:r>
              <a:rPr lang="en-US" altLang="ko-KR" dirty="0"/>
              <a:t>this</a:t>
            </a:r>
            <a:endParaRPr lang="ko-KR" altLang="en-US" dirty="0"/>
          </a:p>
          <a:p>
            <a:pPr algn="l"/>
            <a:r>
              <a:rPr lang="en-US" altLang="ko-KR" dirty="0"/>
              <a:t>13. </a:t>
            </a:r>
            <a:r>
              <a:rPr lang="ko-KR" altLang="en-US" dirty="0"/>
              <a:t>객체 간의 협력 </a:t>
            </a:r>
            <a:r>
              <a:rPr lang="en-US" altLang="ko-KR" dirty="0"/>
              <a:t>(collaboration)</a:t>
            </a:r>
            <a:endParaRPr lang="ko-KR" altLang="en-US" dirty="0"/>
          </a:p>
          <a:p>
            <a:pPr algn="l"/>
            <a:r>
              <a:rPr lang="en-US" altLang="ko-KR" dirty="0"/>
              <a:t>14. </a:t>
            </a:r>
            <a:r>
              <a:rPr lang="ko-KR" altLang="en-US" dirty="0"/>
              <a:t>버스 타고 학교 가는 학생의 과정을 객체 지향 프로그래밍으로 구현해 보기</a:t>
            </a:r>
          </a:p>
          <a:p>
            <a:pPr algn="l"/>
            <a:r>
              <a:rPr lang="en-US" altLang="ko-KR" dirty="0"/>
              <a:t>15. </a:t>
            </a:r>
            <a:r>
              <a:rPr lang="ko-KR" altLang="en-US" dirty="0"/>
              <a:t>복습해봅시다 </a:t>
            </a:r>
            <a:r>
              <a:rPr lang="en-US" altLang="ko-KR" dirty="0"/>
              <a:t>(</a:t>
            </a:r>
            <a:r>
              <a:rPr lang="ko-KR" altLang="en-US" dirty="0"/>
              <a:t>객체 협력</a:t>
            </a:r>
            <a:r>
              <a:rPr lang="en-US" altLang="ko-KR" dirty="0"/>
              <a:t>)</a:t>
            </a:r>
            <a:endParaRPr lang="ko-KR" altLang="en-US" dirty="0"/>
          </a:p>
          <a:p>
            <a:pPr algn="l"/>
            <a:r>
              <a:rPr lang="en-US" altLang="ko-KR" dirty="0"/>
              <a:t>16. </a:t>
            </a:r>
            <a:r>
              <a:rPr lang="ko-KR" altLang="en-US" dirty="0"/>
              <a:t>여러 인스턴스에서 공통으로 사용하는 변수를 선언하자 </a:t>
            </a:r>
            <a:r>
              <a:rPr lang="en-US" altLang="ko-KR" dirty="0"/>
              <a:t>- static </a:t>
            </a:r>
            <a:r>
              <a:rPr lang="ko-KR" altLang="en-US" dirty="0"/>
              <a:t>변수</a:t>
            </a:r>
          </a:p>
          <a:p>
            <a:pPr algn="l"/>
            <a:r>
              <a:rPr lang="en-US" altLang="ko-KR" dirty="0"/>
              <a:t>17. static </a:t>
            </a:r>
            <a:r>
              <a:rPr lang="ko-KR" altLang="en-US" dirty="0"/>
              <a:t>메서드의 구현과 활용</a:t>
            </a:r>
            <a:r>
              <a:rPr lang="en-US" altLang="ko-KR" dirty="0"/>
              <a:t>, </a:t>
            </a:r>
            <a:r>
              <a:rPr lang="ko-KR" altLang="en-US" dirty="0"/>
              <a:t>변수의 유효 범위</a:t>
            </a:r>
          </a:p>
          <a:p>
            <a:pPr algn="l"/>
            <a:r>
              <a:rPr lang="en-US" altLang="ko-KR" dirty="0"/>
              <a:t>18. static </a:t>
            </a:r>
            <a:r>
              <a:rPr lang="ko-KR" altLang="en-US" dirty="0"/>
              <a:t>응용 </a:t>
            </a:r>
            <a:r>
              <a:rPr lang="en-US" altLang="ko-KR" dirty="0"/>
              <a:t>– </a:t>
            </a:r>
            <a:r>
              <a:rPr lang="ko-KR" altLang="en-US" dirty="0"/>
              <a:t>싱 글 톤 패턴 </a:t>
            </a:r>
            <a:r>
              <a:rPr lang="en-US" altLang="ko-KR" dirty="0"/>
              <a:t>(singleton pattern)</a:t>
            </a:r>
            <a:endParaRPr lang="ko-KR" altLang="en-US" dirty="0"/>
          </a:p>
          <a:p>
            <a:pPr algn="l"/>
            <a:r>
              <a:rPr lang="en-US" altLang="ko-KR" dirty="0"/>
              <a:t>19. </a:t>
            </a:r>
            <a:r>
              <a:rPr lang="ko-KR" altLang="en-US" dirty="0"/>
              <a:t>복습해봅시다 </a:t>
            </a:r>
            <a:r>
              <a:rPr lang="en-US" altLang="ko-KR" dirty="0"/>
              <a:t>(static</a:t>
            </a:r>
            <a:r>
              <a:rPr lang="ko-KR" altLang="en-US" dirty="0"/>
              <a:t>과 싱 클 톤 패턴</a:t>
            </a:r>
            <a:r>
              <a:rPr lang="en-US" altLang="ko-KR" dirty="0"/>
              <a:t>)</a:t>
            </a:r>
            <a:endParaRPr lang="ko-KR" altLang="en-US" dirty="0"/>
          </a:p>
          <a:p>
            <a:pPr algn="l"/>
            <a:r>
              <a:rPr lang="en-US" altLang="ko-KR" dirty="0"/>
              <a:t>20. </a:t>
            </a:r>
            <a:r>
              <a:rPr lang="ko-KR" altLang="en-US" dirty="0"/>
              <a:t>자료를 순차적으로 한꺼번에 관리하는 방법 </a:t>
            </a:r>
            <a:r>
              <a:rPr lang="en-US" altLang="ko-KR" dirty="0"/>
              <a:t>-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  <a:p>
            <a:pPr algn="l"/>
            <a:r>
              <a:rPr lang="en-US" altLang="ko-KR" dirty="0"/>
              <a:t>21. </a:t>
            </a:r>
            <a:r>
              <a:rPr lang="ko-KR" altLang="en-US" dirty="0"/>
              <a:t>객체 배열 사용하기</a:t>
            </a:r>
          </a:p>
          <a:p>
            <a:pPr algn="l"/>
            <a:r>
              <a:rPr lang="en-US" altLang="ko-KR" dirty="0"/>
              <a:t>22. 2</a:t>
            </a:r>
            <a:r>
              <a:rPr lang="ko-KR" altLang="en-US" dirty="0"/>
              <a:t>차원 배열 사용하기</a:t>
            </a:r>
          </a:p>
          <a:p>
            <a:pPr algn="l"/>
            <a:r>
              <a:rPr lang="en-US" altLang="ko-KR" dirty="0"/>
              <a:t>23. </a:t>
            </a:r>
            <a:r>
              <a:rPr lang="ko-KR" altLang="en-US" dirty="0"/>
              <a:t>객체 배열을 구현한 클래스 </a:t>
            </a:r>
            <a:r>
              <a:rPr lang="en-US" altLang="ko-KR" dirty="0" err="1"/>
              <a:t>ArrayList</a:t>
            </a:r>
            <a:endParaRPr lang="ko-KR" altLang="en-US" dirty="0"/>
          </a:p>
          <a:p>
            <a:pPr algn="l"/>
            <a:r>
              <a:rPr lang="en-US" altLang="ko-KR" dirty="0"/>
              <a:t>24. </a:t>
            </a:r>
            <a:r>
              <a:rPr lang="en-US" altLang="ko-KR" dirty="0" err="1"/>
              <a:t>ArrayList</a:t>
            </a:r>
            <a:r>
              <a:rPr lang="ko-KR" altLang="en-US" dirty="0"/>
              <a:t>를 활용한 간단한 성적 산출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51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2249"/>
            <a:ext cx="10775731" cy="121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04. </a:t>
            </a:r>
            <a:r>
              <a:rPr lang="ko-KR" altLang="en-US" sz="2400" b="1" dirty="0"/>
              <a:t>객체의 속성은 멤버 변수로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객체의 기능은 메서드로 구현한다</a:t>
            </a:r>
          </a:p>
          <a:p>
            <a:r>
              <a:rPr lang="ko-KR" altLang="en-US" sz="1800" b="1" dirty="0"/>
              <a:t>학생 클래스를 정의 하고 이를 사용해 보자</a:t>
            </a:r>
          </a:p>
          <a:p>
            <a:r>
              <a:rPr lang="ko-KR" altLang="en-US" sz="1800" dirty="0"/>
              <a:t>학생 클래스의 속성을 멤버 변수로 선언하고 메서드를 구현한다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199" y="1715245"/>
            <a:ext cx="94724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</a:t>
            </a:r>
            <a:r>
              <a:rPr lang="ko-KR" altLang="en-US" sz="2000" dirty="0"/>
              <a:t> {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studentID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;  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address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	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showStudentInfo</a:t>
            </a:r>
            <a:r>
              <a:rPr lang="ko-KR" altLang="en-US" sz="2000" dirty="0"/>
              <a:t>() {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System.out.println</a:t>
            </a:r>
            <a:r>
              <a:rPr lang="ko-KR" altLang="en-US" sz="2000" dirty="0"/>
              <a:t>(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 + "," + </a:t>
            </a:r>
            <a:r>
              <a:rPr lang="ko-KR" altLang="en-US" sz="2000" dirty="0" err="1"/>
              <a:t>address</a:t>
            </a:r>
            <a:r>
              <a:rPr lang="ko-KR" altLang="en-US" sz="2000" dirty="0"/>
              <a:t>);</a:t>
            </a:r>
          </a:p>
          <a:p>
            <a:r>
              <a:rPr lang="ko-KR" altLang="en-US" sz="2000" dirty="0"/>
              <a:t>	}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getStudentName</a:t>
            </a:r>
            <a:r>
              <a:rPr lang="ko-KR" altLang="en-US" sz="2000" dirty="0"/>
              <a:t>() {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}</a:t>
            </a:r>
          </a:p>
          <a:p>
            <a:r>
              <a:rPr lang="ko-KR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52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048" y="81347"/>
            <a:ext cx="10796752" cy="53876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000" dirty="0"/>
              <a:t>학생 클래스를 생성하여 생성된 객체</a:t>
            </a:r>
            <a:r>
              <a:rPr lang="en-US" altLang="ko-KR" sz="2000" dirty="0"/>
              <a:t>(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)</a:t>
            </a:r>
            <a:r>
              <a:rPr lang="ko-KR" altLang="en-US" sz="2000" dirty="0"/>
              <a:t>에 각각 다른 이름과 주소를 대입한다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624" y="777766"/>
            <a:ext cx="10515600" cy="53707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StudentTest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studentLee</a:t>
            </a:r>
            <a:r>
              <a:rPr lang="en-US" altLang="ko-KR" dirty="0"/>
              <a:t> = new Student();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studentLee.studentName</a:t>
            </a:r>
            <a:r>
              <a:rPr lang="en-US" altLang="ko-KR" dirty="0"/>
              <a:t> = "</a:t>
            </a:r>
            <a:r>
              <a:rPr lang="ko-KR" altLang="en-US" dirty="0"/>
              <a:t>이순신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studentLee.address</a:t>
            </a:r>
            <a:r>
              <a:rPr lang="en-US" altLang="ko-KR" dirty="0"/>
              <a:t> = "</a:t>
            </a:r>
            <a:r>
              <a:rPr lang="ko-KR" altLang="en-US" dirty="0"/>
              <a:t>서울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studentLee.showStudentInfo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studentKim</a:t>
            </a:r>
            <a:r>
              <a:rPr lang="en-US" altLang="ko-KR" dirty="0"/>
              <a:t> = new Student();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studentKim.studentName</a:t>
            </a:r>
            <a:r>
              <a:rPr lang="en-US" altLang="ko-KR" dirty="0"/>
              <a:t> = "</a:t>
            </a:r>
            <a:r>
              <a:rPr lang="ko-KR" altLang="en-US" dirty="0"/>
              <a:t>김유신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studentKim.address</a:t>
            </a:r>
            <a:r>
              <a:rPr lang="en-US" altLang="ko-KR" dirty="0"/>
              <a:t> = "</a:t>
            </a:r>
            <a:r>
              <a:rPr lang="ko-KR" altLang="en-US" dirty="0"/>
              <a:t>경주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studentKim.showStudentInfo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studentLee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studentKim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24000" y="6306207"/>
            <a:ext cx="4172607" cy="509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다음 강의</a:t>
            </a:r>
          </a:p>
          <a:p>
            <a:r>
              <a:rPr lang="en-US" altLang="ko-KR" sz="1800" dirty="0"/>
              <a:t>05. </a:t>
            </a:r>
            <a:r>
              <a:rPr lang="ko-KR" altLang="en-US" sz="1800" dirty="0"/>
              <a:t>인스턴스 생성과 </a:t>
            </a:r>
            <a:r>
              <a:rPr lang="ko-KR" altLang="en-US" sz="1800" dirty="0" err="1"/>
              <a:t>힙</a:t>
            </a:r>
            <a:r>
              <a:rPr lang="ko-KR" altLang="en-US" sz="18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217115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193" y="388883"/>
            <a:ext cx="1083616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05. </a:t>
            </a:r>
            <a:r>
              <a:rPr lang="ko-KR" altLang="en-US" sz="2400" b="1" dirty="0"/>
              <a:t>인스턴스 생성과 </a:t>
            </a:r>
            <a:r>
              <a:rPr lang="ko-KR" altLang="en-US" sz="2400" b="1" dirty="0" err="1"/>
              <a:t>힙</a:t>
            </a:r>
            <a:r>
              <a:rPr lang="ko-KR" altLang="en-US" sz="2400" b="1" dirty="0"/>
              <a:t> 메모리 </a:t>
            </a:r>
            <a:r>
              <a:rPr lang="en-US" altLang="ko-KR" sz="2400" b="1" dirty="0"/>
              <a:t>(heap memory)</a:t>
            </a:r>
          </a:p>
          <a:p>
            <a:endParaRPr lang="en-US" altLang="ko-KR" b="1" dirty="0"/>
          </a:p>
          <a:p>
            <a:r>
              <a:rPr lang="ko-KR" altLang="en-US" sz="2000" b="1" dirty="0"/>
              <a:t>인스턴스 </a:t>
            </a:r>
            <a:r>
              <a:rPr lang="en-US" altLang="ko-KR" sz="2000" b="1" dirty="0"/>
              <a:t>(instance)</a:t>
            </a:r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클래스는 객체의 속성을 정의 하고</a:t>
            </a:r>
            <a:r>
              <a:rPr lang="en-US" altLang="ko-KR" dirty="0"/>
              <a:t>, </a:t>
            </a:r>
            <a:r>
              <a:rPr lang="ko-KR" altLang="en-US" dirty="0"/>
              <a:t>기능을 구현하여 만들어 놓은 코드 상태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실제 클래스 기반으로 생성된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는 각각 다른 멤버 변수 값을 가지게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가령</a:t>
            </a:r>
            <a:r>
              <a:rPr lang="en-US" altLang="ko-KR" dirty="0"/>
              <a:t>, </a:t>
            </a:r>
            <a:r>
              <a:rPr lang="ko-KR" altLang="en-US" dirty="0"/>
              <a:t>학생의 클래스에서 생성된 각각의 인스턴스는 각각 다른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 등의 값을 가지게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new </a:t>
            </a:r>
            <a:r>
              <a:rPr lang="ko-KR" altLang="en-US" dirty="0"/>
              <a:t>키워드를 사용하여 인스턴스 생성</a:t>
            </a:r>
          </a:p>
          <a:p>
            <a:endParaRPr lang="en-US" altLang="ko-KR" b="1" dirty="0"/>
          </a:p>
          <a:p>
            <a:r>
              <a:rPr lang="ko-KR" altLang="en-US" sz="2000" b="1" dirty="0" err="1"/>
              <a:t>힙</a:t>
            </a:r>
            <a:r>
              <a:rPr lang="ko-KR" altLang="en-US" sz="2000" b="1" dirty="0"/>
              <a:t> 메모리</a:t>
            </a:r>
            <a:endParaRPr lang="en-US" altLang="ko-KR" sz="2000" b="1" dirty="0"/>
          </a:p>
          <a:p>
            <a:endParaRPr lang="ko-KR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생성된 인스턴스는 동적 메모리</a:t>
            </a:r>
            <a:r>
              <a:rPr lang="en-US" altLang="ko-KR" dirty="0"/>
              <a:t>(heap memory) </a:t>
            </a:r>
            <a:r>
              <a:rPr lang="ko-KR" altLang="en-US" dirty="0"/>
              <a:t>에 할당됨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</a:t>
            </a:r>
            <a:r>
              <a:rPr lang="ko-KR" altLang="en-US" dirty="0"/>
              <a:t>나 </a:t>
            </a:r>
            <a:r>
              <a:rPr lang="en-US" altLang="ko-KR" dirty="0"/>
              <a:t>C++ </a:t>
            </a:r>
            <a:r>
              <a:rPr lang="ko-KR" altLang="en-US" dirty="0"/>
              <a:t>언어에서는 사용한 동적 메모리를 프로그래머가 해제 시켜야 함 </a:t>
            </a:r>
            <a:r>
              <a:rPr lang="en-US" altLang="ko-KR" dirty="0"/>
              <a:t>( free() </a:t>
            </a:r>
            <a:r>
              <a:rPr lang="ko-KR" altLang="en-US" dirty="0"/>
              <a:t>난 </a:t>
            </a:r>
            <a:r>
              <a:rPr lang="en-US" altLang="ko-KR" dirty="0"/>
              <a:t>delete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자바에서 </a:t>
            </a:r>
            <a:r>
              <a:rPr lang="en-US" altLang="ko-KR" dirty="0" err="1"/>
              <a:t>Gabage</a:t>
            </a:r>
            <a:r>
              <a:rPr lang="en-US" altLang="ko-KR" dirty="0"/>
              <a:t> Collector </a:t>
            </a:r>
            <a:r>
              <a:rPr lang="ko-KR" altLang="en-US" dirty="0"/>
              <a:t>가 주기 적으로 사용하지 않음 메모리를 수거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하나의 클래스로부터 여러 개의 인스턴스가 생성되고 각각 다른 메모리 주소를 가지게 됨</a:t>
            </a:r>
          </a:p>
        </p:txBody>
      </p:sp>
    </p:spTree>
    <p:extLst>
      <p:ext uri="{BB962C8B-B14F-4D97-AF65-F5344CB8AC3E}">
        <p14:creationId xmlns:p14="http://schemas.microsoft.com/office/powerpoint/2010/main" val="136847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15999" y="3961907"/>
            <a:ext cx="3297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참조 변수</a:t>
            </a:r>
            <a:r>
              <a:rPr lang="en-US" altLang="ko-KR" dirty="0"/>
              <a:t>, </a:t>
            </a:r>
            <a:r>
              <a:rPr lang="ko-KR" altLang="en-US" dirty="0"/>
              <a:t>참조 값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2772" y="4878353"/>
            <a:ext cx="8334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400" dirty="0"/>
              <a:t>Student </a:t>
            </a:r>
            <a:r>
              <a:rPr lang="en-US" altLang="ko-KR" sz="2400" dirty="0" err="1"/>
              <a:t>studentLee</a:t>
            </a:r>
            <a:r>
              <a:rPr lang="en-US" altLang="ko-KR" sz="2400" dirty="0"/>
              <a:t> = new Student();</a:t>
            </a:r>
          </a:p>
          <a:p>
            <a:r>
              <a:rPr lang="en-US" altLang="ko-KR" sz="2400" dirty="0"/>
              <a:t>  </a:t>
            </a:r>
            <a:r>
              <a:rPr lang="en-US" altLang="ko-KR" sz="2400" dirty="0" err="1"/>
              <a:t>studentLee.studentName</a:t>
            </a:r>
            <a:r>
              <a:rPr lang="en-US" altLang="ko-KR" sz="2400" dirty="0"/>
              <a:t> = "</a:t>
            </a:r>
            <a:r>
              <a:rPr lang="ko-KR" altLang="en-US" sz="2400" dirty="0"/>
              <a:t>홍길동</a:t>
            </a:r>
            <a:r>
              <a:rPr lang="en-US" altLang="ko-KR" sz="2400" dirty="0"/>
              <a:t>";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studentLee</a:t>
            </a:r>
            <a:r>
              <a:rPr lang="en-US" altLang="ko-KR" sz="2400" dirty="0"/>
              <a:t>);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1" y="251012"/>
            <a:ext cx="9823463" cy="3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/>
              <a:t> 객체 </a:t>
            </a:r>
            <a:r>
              <a:rPr lang="en-US" altLang="ko-KR"/>
              <a:t>: </a:t>
            </a:r>
            <a:r>
              <a:rPr lang="ko-KR" altLang="en-US"/>
              <a:t>객체 지향 프로그램의 대상</a:t>
            </a:r>
            <a:r>
              <a:rPr lang="en-US" altLang="ko-KR"/>
              <a:t>, </a:t>
            </a:r>
            <a:r>
              <a:rPr lang="ko-KR" altLang="en-US"/>
              <a:t>생성된 인스턴스</a:t>
            </a:r>
          </a:p>
          <a:p>
            <a:endParaRPr lang="ko-KR" altLang="en-US"/>
          </a:p>
          <a:p>
            <a:r>
              <a:rPr lang="ko-KR" altLang="en-US"/>
              <a:t>    클래스 </a:t>
            </a:r>
            <a:r>
              <a:rPr lang="en-US" altLang="ko-KR"/>
              <a:t>: </a:t>
            </a:r>
            <a:r>
              <a:rPr lang="ko-KR" altLang="en-US"/>
              <a:t>객체를 프로그래밍 하기 위해 코드로 정의해 놓은 상태</a:t>
            </a:r>
          </a:p>
          <a:p>
            <a:endParaRPr lang="ko-KR" altLang="en-US"/>
          </a:p>
          <a:p>
            <a:r>
              <a:rPr lang="ko-KR" altLang="en-US"/>
              <a:t>    인스턴스 </a:t>
            </a:r>
            <a:r>
              <a:rPr lang="en-US" altLang="ko-KR"/>
              <a:t>: new </a:t>
            </a:r>
            <a:r>
              <a:rPr lang="ko-KR" altLang="en-US"/>
              <a:t>키워드를 사용하여 클래스를 메모리에 생성한 상태</a:t>
            </a:r>
          </a:p>
          <a:p>
            <a:endParaRPr lang="ko-KR" altLang="en-US"/>
          </a:p>
          <a:p>
            <a:r>
              <a:rPr lang="ko-KR" altLang="en-US"/>
              <a:t>    멤버 변수 </a:t>
            </a:r>
            <a:r>
              <a:rPr lang="en-US" altLang="ko-KR"/>
              <a:t>: </a:t>
            </a:r>
            <a:r>
              <a:rPr lang="ko-KR" altLang="en-US"/>
              <a:t>클래스의 속성</a:t>
            </a:r>
            <a:r>
              <a:rPr lang="en-US" altLang="ko-KR"/>
              <a:t>, </a:t>
            </a:r>
            <a:r>
              <a:rPr lang="ko-KR" altLang="en-US"/>
              <a:t>특성</a:t>
            </a:r>
          </a:p>
          <a:p>
            <a:endParaRPr lang="ko-KR" altLang="en-US"/>
          </a:p>
          <a:p>
            <a:r>
              <a:rPr lang="ko-KR" altLang="en-US"/>
              <a:t>    메서드 </a:t>
            </a:r>
            <a:r>
              <a:rPr lang="en-US" altLang="ko-KR"/>
              <a:t>: </a:t>
            </a:r>
            <a:r>
              <a:rPr lang="ko-KR" altLang="en-US"/>
              <a:t>멤버 변수를 이용하여 클래스의 기능을 구현한 함수</a:t>
            </a:r>
          </a:p>
          <a:p>
            <a:endParaRPr lang="ko-KR" altLang="en-US"/>
          </a:p>
          <a:p>
            <a:r>
              <a:rPr lang="ko-KR" altLang="en-US"/>
              <a:t>    참조 변수 </a:t>
            </a:r>
            <a:r>
              <a:rPr lang="en-US" altLang="ko-KR"/>
              <a:t>: </a:t>
            </a:r>
            <a:r>
              <a:rPr lang="ko-KR" altLang="en-US"/>
              <a:t>메모리에 생성된 인스턴스를 가리키는 변수</a:t>
            </a:r>
          </a:p>
          <a:p>
            <a:endParaRPr lang="ko-KR" altLang="en-US"/>
          </a:p>
          <a:p>
            <a:r>
              <a:rPr lang="ko-KR" altLang="en-US"/>
              <a:t>    참조 값 </a:t>
            </a:r>
            <a:r>
              <a:rPr lang="en-US" altLang="ko-KR"/>
              <a:t>: </a:t>
            </a:r>
            <a:r>
              <a:rPr lang="ko-KR" altLang="en-US"/>
              <a:t>생성된 인스턴스의 메모리 주소 값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411DA-A017-4C6E-87E6-CCD24E059F25}"/>
              </a:ext>
            </a:extLst>
          </p:cNvPr>
          <p:cNvSpPr txBox="1"/>
          <p:nvPr/>
        </p:nvSpPr>
        <p:spPr>
          <a:xfrm>
            <a:off x="1591811" y="5884660"/>
            <a:ext cx="61701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r>
              <a:rPr lang="ko-KR" altLang="en-US" sz="3200" b="1" dirty="0"/>
              <a:t/>
            </a:r>
            <a:br>
              <a:rPr lang="ko-KR" altLang="en-US" sz="3200" b="1" dirty="0"/>
            </a:br>
            <a:r>
              <a:rPr lang="en-US" altLang="ko-KR" sz="1800" dirty="0">
                <a:latin typeface="+mn-lt"/>
              </a:rPr>
              <a:t>06. </a:t>
            </a:r>
            <a:r>
              <a:rPr lang="ko-KR" altLang="en-US" sz="1800" dirty="0">
                <a:latin typeface="+mn-lt"/>
              </a:rPr>
              <a:t>생 성 자에 대해 알아봅시다 </a:t>
            </a:r>
            <a:r>
              <a:rPr lang="en-US" altLang="ko-KR" sz="1800" dirty="0">
                <a:latin typeface="+mn-lt"/>
              </a:rPr>
              <a:t>(constructor)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95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523" y="133897"/>
            <a:ext cx="11075276" cy="906627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+mn-lt"/>
              </a:rPr>
              <a:t>06. </a:t>
            </a:r>
            <a:r>
              <a:rPr lang="ko-KR" altLang="en-US" sz="2400" dirty="0">
                <a:latin typeface="+mn-lt"/>
              </a:rPr>
              <a:t>생 성 자에 대해 알아봅시다 </a:t>
            </a:r>
            <a:r>
              <a:rPr lang="en-US" altLang="ko-KR" sz="2400" dirty="0">
                <a:latin typeface="+mn-lt"/>
              </a:rPr>
              <a:t>(constructor)</a:t>
            </a:r>
            <a:endParaRPr lang="ko-KR" altLang="en-US" sz="24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523" y="868145"/>
            <a:ext cx="116349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생 성 자</a:t>
            </a:r>
            <a:endParaRPr lang="en-US" altLang="ko-KR" sz="2400" b="1" dirty="0"/>
          </a:p>
          <a:p>
            <a:endParaRPr lang="ko-KR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dirty="0"/>
              <a:t>생 성 자 기본 문법 </a:t>
            </a:r>
            <a:r>
              <a:rPr lang="en-US" altLang="ko-KR" dirty="0"/>
              <a:t>&lt;</a:t>
            </a:r>
            <a:r>
              <a:rPr lang="en-US" altLang="ko-KR" dirty="0" err="1"/>
              <a:t>class_name</a:t>
            </a:r>
            <a:r>
              <a:rPr lang="en-US" altLang="ko-KR" dirty="0"/>
              <a:t>&gt;([&lt;</a:t>
            </a:r>
            <a:r>
              <a:rPr lang="en-US" altLang="ko-KR" dirty="0" err="1"/>
              <a:t>argument_list</a:t>
            </a:r>
            <a:r>
              <a:rPr lang="en-US" altLang="ko-KR" dirty="0"/>
              <a:t>]) { [&lt;statements]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객체를 생성할 때 </a:t>
            </a:r>
            <a:r>
              <a:rPr lang="en-US" altLang="ko-KR" dirty="0"/>
              <a:t>new </a:t>
            </a:r>
            <a:r>
              <a:rPr lang="ko-KR" altLang="en-US" dirty="0"/>
              <a:t>키워드와 함께 사용 </a:t>
            </a:r>
            <a:r>
              <a:rPr lang="en-US" altLang="ko-KR" dirty="0"/>
              <a:t>- new Student();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생 성 자는 일반 함수처럼 기능을 호출하는 것이 아니고 객체를 생성하기 위해 </a:t>
            </a:r>
            <a:r>
              <a:rPr lang="en-US" altLang="ko-KR" dirty="0"/>
              <a:t>new </a:t>
            </a:r>
            <a:r>
              <a:rPr lang="ko-KR" altLang="en-US" dirty="0"/>
              <a:t>와 함께 호출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객체가 생성될 때 변수나 상수를 초기화 하거나 다른 초기화 기능을 수행하는 메서드를 호출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생 성 자는 반환 값이 없고</a:t>
            </a:r>
            <a:r>
              <a:rPr lang="en-US" altLang="ko-KR" dirty="0"/>
              <a:t>, </a:t>
            </a:r>
            <a:r>
              <a:rPr lang="ko-KR" altLang="en-US" dirty="0"/>
              <a:t>클래스의 이름과 동일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대부분의 생 성 자는 외부에서 접근 가능하지만</a:t>
            </a:r>
            <a:r>
              <a:rPr lang="en-US" altLang="ko-KR" dirty="0"/>
              <a:t>, </a:t>
            </a:r>
            <a:r>
              <a:rPr lang="ko-KR" altLang="en-US" dirty="0"/>
              <a:t>필요에 의해 </a:t>
            </a:r>
            <a:r>
              <a:rPr lang="en-US" altLang="ko-KR" dirty="0"/>
              <a:t>private </a:t>
            </a:r>
            <a:r>
              <a:rPr lang="ko-KR" altLang="en-US" dirty="0"/>
              <a:t>으로 선언되는 경우도 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r>
              <a:rPr lang="ko-KR" altLang="en-US" sz="2400" b="1" dirty="0"/>
              <a:t>기본 생 성 자 </a:t>
            </a:r>
            <a:r>
              <a:rPr lang="en-US" altLang="ko-KR" sz="2400" b="1" dirty="0"/>
              <a:t>(default constructor)</a:t>
            </a:r>
          </a:p>
          <a:p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dirty="0"/>
              <a:t>클래스에는 반드시 적어도 하나 이상의 생성자가 존재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클래스에 생 성 자를 구현하지 않아도 </a:t>
            </a:r>
            <a:r>
              <a:rPr lang="en-US" altLang="ko-KR" dirty="0"/>
              <a:t>new </a:t>
            </a:r>
            <a:r>
              <a:rPr lang="ko-KR" altLang="en-US" dirty="0"/>
              <a:t>키워드와 함께 생 성 자를 호출할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클래스에 생성자가 하나도 없는 경우 컴파일러가 생 성 자 코드를 넣어 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public Student(){}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매개 변수가 없음</a:t>
            </a:r>
            <a:r>
              <a:rPr lang="en-US" altLang="ko-KR" dirty="0"/>
              <a:t>, </a:t>
            </a:r>
            <a:r>
              <a:rPr lang="ko-KR" altLang="en-US" dirty="0"/>
              <a:t>구 현 부가 없음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생 성 자 만들기</a:t>
            </a:r>
            <a:endParaRPr lang="ko-KR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dirty="0"/>
              <a:t>컴파일러가 제공해 주는 기본 생 성 </a:t>
            </a:r>
            <a:r>
              <a:rPr lang="ko-KR" altLang="en-US" dirty="0" err="1"/>
              <a:t>자외에</a:t>
            </a:r>
            <a:r>
              <a:rPr lang="ko-KR" altLang="en-US" dirty="0"/>
              <a:t> 필요에 의해 생성자를 직접 구현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2157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78677"/>
            <a:ext cx="11719035" cy="65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1" y="168166"/>
            <a:ext cx="11734861" cy="64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4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7559" y="1723697"/>
            <a:ext cx="113196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/>
              <a:t>생 성 자 정의 하기</a:t>
            </a:r>
            <a:endParaRPr lang="en-US" altLang="ko-KR" sz="4000" b="1" dirty="0"/>
          </a:p>
          <a:p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sz="3200" dirty="0"/>
              <a:t>생 성 자를 구현해서 사용할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/>
              <a:t> 클래스에 생 성 자를 따로 구현하면 기본 생 성 자 </a:t>
            </a:r>
            <a:r>
              <a:rPr lang="en-US" altLang="ko-KR" sz="3200" dirty="0"/>
              <a:t>(default constructor)</a:t>
            </a:r>
            <a:r>
              <a:rPr lang="ko-KR" altLang="en-US" sz="3200" dirty="0"/>
              <a:t>는 제공되지 않음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/>
              <a:t> 생 성 자를 호출하는 코드</a:t>
            </a:r>
            <a:r>
              <a:rPr lang="en-US" altLang="ko-KR" sz="3200" dirty="0"/>
              <a:t>(client </a:t>
            </a:r>
            <a:r>
              <a:rPr lang="ko-KR" altLang="en-US" sz="3200" dirty="0"/>
              <a:t>코드</a:t>
            </a:r>
            <a:r>
              <a:rPr lang="en-US" altLang="ko-KR" sz="3200" dirty="0"/>
              <a:t>)</a:t>
            </a:r>
            <a:r>
              <a:rPr lang="ko-KR" altLang="en-US" sz="3200" dirty="0"/>
              <a:t>에서 여러 생 성 자 중 필요에 따라 호출해서 사용할 수 있음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5992" y="720082"/>
            <a:ext cx="11158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07. </a:t>
            </a:r>
            <a:r>
              <a:rPr lang="ko-KR" altLang="en-US" sz="2800" dirty="0"/>
              <a:t>여러가지 </a:t>
            </a:r>
            <a:r>
              <a:rPr lang="ko-KR" altLang="en-US" sz="2800" dirty="0" err="1"/>
              <a:t>생성자</a:t>
            </a:r>
            <a:r>
              <a:rPr lang="ko-KR" altLang="en-US" sz="2800" dirty="0"/>
              <a:t> 를 정의하는 </a:t>
            </a:r>
            <a:r>
              <a:rPr lang="ko-KR" altLang="en-US" sz="2800" dirty="0" err="1"/>
              <a:t>생성자</a:t>
            </a:r>
            <a:r>
              <a:rPr lang="ko-KR" altLang="en-US" sz="2800" dirty="0"/>
              <a:t> 오버로딩 </a:t>
            </a:r>
            <a:r>
              <a:rPr lang="en-US" altLang="ko-KR" sz="2800" dirty="0"/>
              <a:t>(overloading)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6643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034" y="312574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Student.java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2358"/>
            <a:ext cx="10515600" cy="58227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Student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studentName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grade;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Student(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studentNumber</a:t>
            </a:r>
            <a:r>
              <a:rPr lang="en-US" altLang="ko-KR" dirty="0"/>
              <a:t>, String </a:t>
            </a:r>
            <a:r>
              <a:rPr lang="en-US" altLang="ko-KR" dirty="0" err="1"/>
              <a:t>studentName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grade)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this.studentNumber</a:t>
            </a:r>
            <a:r>
              <a:rPr lang="en-US" altLang="ko-KR" dirty="0"/>
              <a:t> = </a:t>
            </a:r>
            <a:r>
              <a:rPr lang="en-US" altLang="ko-KR" dirty="0" err="1"/>
              <a:t>studentNumber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this.studentName</a:t>
            </a:r>
            <a:r>
              <a:rPr lang="en-US" altLang="ko-KR" dirty="0"/>
              <a:t> = </a:t>
            </a:r>
            <a:r>
              <a:rPr lang="en-US" altLang="ko-KR" dirty="0" err="1"/>
              <a:t>studentName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this.grade</a:t>
            </a:r>
            <a:r>
              <a:rPr lang="en-US" altLang="ko-KR" dirty="0"/>
              <a:t> = grade;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showStudentInfo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studentName</a:t>
            </a:r>
            <a:r>
              <a:rPr lang="en-US" altLang="ko-KR" dirty="0"/>
              <a:t> + "</a:t>
            </a:r>
            <a:r>
              <a:rPr lang="ko-KR" altLang="en-US" dirty="0"/>
              <a:t>학생의 학번은 </a:t>
            </a:r>
            <a:r>
              <a:rPr lang="en-US" altLang="ko-KR" dirty="0"/>
              <a:t>" + </a:t>
            </a:r>
            <a:r>
              <a:rPr lang="en-US" altLang="ko-KR" dirty="0" err="1"/>
              <a:t>studentNumber</a:t>
            </a:r>
            <a:r>
              <a:rPr lang="en-US" altLang="ko-KR" dirty="0"/>
              <a:t> + "</a:t>
            </a:r>
            <a:r>
              <a:rPr lang="ko-KR" altLang="en-US" dirty="0"/>
              <a:t>이고</a:t>
            </a:r>
            <a:r>
              <a:rPr lang="en-US" altLang="ko-KR" dirty="0"/>
              <a:t>, " + </a:t>
            </a:r>
          </a:p>
          <a:p>
            <a:pPr marL="0" indent="0">
              <a:buNone/>
            </a:pPr>
            <a:r>
              <a:rPr lang="en-US" altLang="ko-KR" dirty="0"/>
              <a:t>grade + "</a:t>
            </a:r>
            <a:r>
              <a:rPr lang="ko-KR" altLang="en-US" dirty="0"/>
              <a:t>학년 입니다</a:t>
            </a:r>
            <a:r>
              <a:rPr lang="en-US" altLang="ko-KR" dirty="0"/>
              <a:t>.";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9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544" y="620110"/>
            <a:ext cx="10837539" cy="58310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01. </a:t>
            </a:r>
            <a:r>
              <a:rPr lang="ko-KR" altLang="en-US" sz="2400" b="1" dirty="0"/>
              <a:t>객체와 객체 지향 프로그래밍</a:t>
            </a:r>
          </a:p>
          <a:p>
            <a:pPr marL="0" indent="0">
              <a:buNone/>
            </a:pPr>
            <a:r>
              <a:rPr lang="ko-KR" altLang="en-US" sz="3400" b="1" dirty="0"/>
              <a:t>     </a:t>
            </a:r>
            <a:endParaRPr lang="en-US" altLang="ko-KR" sz="3400" b="1" dirty="0"/>
          </a:p>
          <a:p>
            <a:pPr marL="0" indent="0">
              <a:buNone/>
            </a:pPr>
            <a:r>
              <a:rPr lang="ko-KR" altLang="en-US" sz="4100" b="1" dirty="0"/>
              <a:t>    객체 </a:t>
            </a:r>
            <a:r>
              <a:rPr lang="en-US" altLang="ko-KR" sz="4100" b="1" dirty="0"/>
              <a:t>(Object)</a:t>
            </a:r>
          </a:p>
          <a:p>
            <a:endParaRPr lang="en-US" altLang="ko-KR" sz="4000" dirty="0"/>
          </a:p>
          <a:p>
            <a:r>
              <a:rPr lang="ko-KR" altLang="en-US" sz="4000" dirty="0"/>
              <a:t>의사나 행위가 미치는 대상 </a:t>
            </a:r>
            <a:r>
              <a:rPr lang="en-US" altLang="ko-KR" sz="4000" dirty="0"/>
              <a:t>( </a:t>
            </a:r>
            <a:r>
              <a:rPr lang="ko-KR" altLang="en-US" sz="4000" dirty="0"/>
              <a:t>사전적 의미 </a:t>
            </a:r>
            <a:r>
              <a:rPr lang="en-US" altLang="ko-KR" sz="4000" dirty="0"/>
              <a:t>)</a:t>
            </a:r>
          </a:p>
          <a:p>
            <a:r>
              <a:rPr lang="ko-KR" altLang="en-US" sz="4000" dirty="0"/>
              <a:t>구체적</a:t>
            </a:r>
            <a:r>
              <a:rPr lang="en-US" altLang="ko-KR" sz="4000" dirty="0"/>
              <a:t>, </a:t>
            </a:r>
            <a:r>
              <a:rPr lang="ko-KR" altLang="en-US" sz="4000" dirty="0"/>
              <a:t>추상적 데이터의 단위 </a:t>
            </a:r>
            <a:r>
              <a:rPr lang="en-US" altLang="ko-KR" sz="4000" dirty="0"/>
              <a:t>( </a:t>
            </a:r>
            <a:r>
              <a:rPr lang="ko-KR" altLang="en-US" sz="4000" dirty="0"/>
              <a:t>학생</a:t>
            </a:r>
            <a:r>
              <a:rPr lang="en-US" altLang="ko-KR" sz="4000" dirty="0"/>
              <a:t>, </a:t>
            </a:r>
            <a:r>
              <a:rPr lang="ko-KR" altLang="en-US" sz="4000" dirty="0"/>
              <a:t>회원</a:t>
            </a:r>
            <a:r>
              <a:rPr lang="en-US" altLang="ko-KR" sz="4000" dirty="0"/>
              <a:t>, </a:t>
            </a:r>
            <a:r>
              <a:rPr lang="ko-KR" altLang="en-US" sz="4000" dirty="0"/>
              <a:t>생산</a:t>
            </a:r>
            <a:r>
              <a:rPr lang="en-US" altLang="ko-KR" sz="4000" dirty="0"/>
              <a:t>, </a:t>
            </a:r>
            <a:r>
              <a:rPr lang="ko-KR" altLang="en-US" sz="4000" dirty="0"/>
              <a:t>주문</a:t>
            </a:r>
            <a:r>
              <a:rPr lang="en-US" altLang="ko-KR" sz="4000" dirty="0"/>
              <a:t>, </a:t>
            </a:r>
            <a:r>
              <a:rPr lang="ko-KR" altLang="en-US" sz="4000" dirty="0"/>
              <a:t>배송 </a:t>
            </a:r>
            <a:r>
              <a:rPr lang="en-US" altLang="ko-KR" sz="4000" dirty="0"/>
              <a:t>)</a:t>
            </a:r>
          </a:p>
          <a:p>
            <a:pPr marL="0" indent="0">
              <a:buNone/>
            </a:pPr>
            <a:r>
              <a:rPr lang="ko-KR" altLang="en-US" sz="4000" b="1" dirty="0"/>
              <a:t>       객체 지향 프로그램과 절차 지향 프로그래밍</a:t>
            </a:r>
          </a:p>
          <a:p>
            <a:r>
              <a:rPr lang="ko-KR" altLang="en-US" sz="4000" dirty="0"/>
              <a:t>아침에 일어나 학교를 가는 과정을 예를 들어 봅시다</a:t>
            </a:r>
            <a:r>
              <a:rPr lang="en-US" altLang="ko-KR" sz="4000" dirty="0"/>
              <a:t>.</a:t>
            </a:r>
          </a:p>
          <a:p>
            <a:r>
              <a:rPr lang="ko-KR" altLang="en-US" sz="4000" dirty="0"/>
              <a:t>절차 지향 프로그래밍</a:t>
            </a:r>
          </a:p>
          <a:p>
            <a:pPr marL="0" indent="0">
              <a:buNone/>
            </a:pPr>
            <a:r>
              <a:rPr lang="en-US" altLang="ko-KR" sz="4000" dirty="0"/>
              <a:t>-     </a:t>
            </a:r>
            <a:r>
              <a:rPr lang="ko-KR" altLang="en-US" sz="4000" dirty="0"/>
              <a:t>시간이나 사건의 흐름에 따른 프로그래밍</a:t>
            </a:r>
          </a:p>
          <a:p>
            <a:r>
              <a:rPr lang="ko-KR" altLang="en-US" sz="4000" dirty="0"/>
              <a:t>일어난다 </a:t>
            </a:r>
            <a:r>
              <a:rPr lang="en-US" altLang="ko-KR" sz="4000" dirty="0"/>
              <a:t>-&gt; </a:t>
            </a:r>
            <a:r>
              <a:rPr lang="ko-KR" altLang="en-US" sz="4000" dirty="0"/>
              <a:t>씻는다 </a:t>
            </a:r>
            <a:r>
              <a:rPr lang="en-US" altLang="ko-KR" sz="4000" dirty="0"/>
              <a:t>-&gt; </a:t>
            </a:r>
            <a:r>
              <a:rPr lang="ko-KR" altLang="en-US" sz="4000" dirty="0"/>
              <a:t>밥을 먹는다 </a:t>
            </a:r>
            <a:r>
              <a:rPr lang="en-US" altLang="ko-KR" sz="4000" dirty="0"/>
              <a:t>-&gt; </a:t>
            </a:r>
            <a:r>
              <a:rPr lang="ko-KR" altLang="en-US" sz="4000" dirty="0"/>
              <a:t>버스를 탄다</a:t>
            </a:r>
            <a:r>
              <a:rPr lang="en-US" altLang="ko-KR" sz="4000" dirty="0"/>
              <a:t>-&gt; </a:t>
            </a:r>
            <a:r>
              <a:rPr lang="ko-KR" altLang="en-US" sz="4000" dirty="0"/>
              <a:t>요금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 </a:t>
            </a:r>
            <a:r>
              <a:rPr lang="ko-KR" altLang="en-US" sz="4000" dirty="0"/>
              <a:t>을 지불한다 </a:t>
            </a:r>
            <a:r>
              <a:rPr lang="en-US" altLang="ko-KR" sz="4000" dirty="0"/>
              <a:t>-&gt; </a:t>
            </a:r>
            <a:r>
              <a:rPr lang="ko-KR" altLang="en-US" sz="4000" dirty="0"/>
              <a:t>학교에 도착</a:t>
            </a:r>
          </a:p>
          <a:p>
            <a:r>
              <a:rPr lang="ko-KR" altLang="en-US" sz="4000" dirty="0"/>
              <a:t>객체 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620770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607" y="37563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StudentTest.java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45825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StudentTest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//Student </a:t>
            </a:r>
            <a:r>
              <a:rPr lang="en-US" altLang="ko-KR" dirty="0" err="1"/>
              <a:t>studentLee</a:t>
            </a:r>
            <a:r>
              <a:rPr lang="en-US" altLang="ko-KR" dirty="0"/>
              <a:t> = new Student();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studentLee</a:t>
            </a:r>
            <a:r>
              <a:rPr lang="en-US" altLang="ko-KR" dirty="0"/>
              <a:t> = new Student(12345, "Lee", 3);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data = </a:t>
            </a:r>
            <a:r>
              <a:rPr lang="en-US" altLang="ko-KR" dirty="0" err="1"/>
              <a:t>studentLee.showStudentInfo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(data);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6462" y="5654566"/>
            <a:ext cx="11403724" cy="90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다음 강의</a:t>
            </a:r>
            <a:r>
              <a:rPr lang="ko-KR" altLang="en-US" b="1" dirty="0"/>
              <a:t/>
            </a:r>
            <a:br>
              <a:rPr lang="ko-KR" altLang="en-US" b="1" dirty="0"/>
            </a:br>
            <a:r>
              <a:rPr lang="en-US" altLang="ko-KR" sz="1800" dirty="0"/>
              <a:t>07. </a:t>
            </a:r>
            <a:r>
              <a:rPr lang="ko-KR" altLang="en-US" sz="1800" dirty="0"/>
              <a:t>여러가지 </a:t>
            </a:r>
            <a:r>
              <a:rPr lang="ko-KR" altLang="en-US" sz="1800" dirty="0" err="1"/>
              <a:t>생성자</a:t>
            </a:r>
            <a:r>
              <a:rPr lang="ko-KR" altLang="en-US" sz="1800" dirty="0"/>
              <a:t> 를 정의하는 </a:t>
            </a:r>
            <a:r>
              <a:rPr lang="ko-KR" altLang="en-US" sz="1800" dirty="0" err="1"/>
              <a:t>생성자</a:t>
            </a:r>
            <a:r>
              <a:rPr lang="ko-KR" altLang="en-US" sz="1800" dirty="0"/>
              <a:t> 오버로딩 </a:t>
            </a:r>
            <a:r>
              <a:rPr lang="en-US" altLang="ko-KR" sz="1800" dirty="0"/>
              <a:t>(overloading)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7946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2" y="232756"/>
            <a:ext cx="11046354" cy="64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8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6" y="409170"/>
            <a:ext cx="11886699" cy="63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4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364067"/>
            <a:ext cx="11558059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4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" y="431801"/>
            <a:ext cx="11794066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2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55" y="270532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UserInfo.java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318"/>
            <a:ext cx="10515600" cy="58542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UserInfo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userId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userPassWord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userName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userAddress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phoneNumber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UserInfo</a:t>
            </a:r>
            <a:r>
              <a:rPr lang="en-US" altLang="ko-KR" dirty="0"/>
              <a:t>(){}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UserInfo</a:t>
            </a:r>
            <a:r>
              <a:rPr lang="en-US" altLang="ko-KR" dirty="0"/>
              <a:t>(String </a:t>
            </a:r>
            <a:r>
              <a:rPr lang="en-US" altLang="ko-KR" dirty="0" err="1"/>
              <a:t>userId</a:t>
            </a:r>
            <a:r>
              <a:rPr lang="en-US" altLang="ko-KR" dirty="0"/>
              <a:t>, String </a:t>
            </a:r>
            <a:r>
              <a:rPr lang="en-US" altLang="ko-KR" dirty="0" err="1"/>
              <a:t>userPassWord</a:t>
            </a:r>
            <a:r>
              <a:rPr lang="en-US" altLang="ko-KR" dirty="0"/>
              <a:t>, String </a:t>
            </a:r>
            <a:r>
              <a:rPr lang="en-US" altLang="ko-KR" dirty="0" err="1"/>
              <a:t>userName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this.userId</a:t>
            </a:r>
            <a:r>
              <a:rPr lang="en-US" altLang="ko-KR" dirty="0"/>
              <a:t> = </a:t>
            </a:r>
            <a:r>
              <a:rPr lang="en-US" altLang="ko-KR" dirty="0" err="1"/>
              <a:t>userId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this.userPassWord</a:t>
            </a:r>
            <a:r>
              <a:rPr lang="en-US" altLang="ko-KR" dirty="0"/>
              <a:t> = </a:t>
            </a:r>
            <a:r>
              <a:rPr lang="en-US" altLang="ko-KR" dirty="0" err="1"/>
              <a:t>userPassWord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this.userName</a:t>
            </a:r>
            <a:r>
              <a:rPr lang="en-US" altLang="ko-KR" dirty="0"/>
              <a:t> = </a:t>
            </a:r>
            <a:r>
              <a:rPr lang="en-US" altLang="ko-KR" dirty="0" err="1"/>
              <a:t>userName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showUserInfo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"</a:t>
            </a:r>
            <a:r>
              <a:rPr lang="ko-KR" altLang="en-US" dirty="0"/>
              <a:t>고객님의 아이디는 </a:t>
            </a:r>
            <a:r>
              <a:rPr lang="en-US" altLang="ko-KR" dirty="0"/>
              <a:t>" + </a:t>
            </a:r>
            <a:r>
              <a:rPr lang="en-US" altLang="ko-KR" dirty="0" err="1"/>
              <a:t>userId</a:t>
            </a:r>
            <a:r>
              <a:rPr lang="en-US" altLang="ko-KR" dirty="0"/>
              <a:t> + "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등록된 이름은 </a:t>
            </a:r>
            <a:r>
              <a:rPr lang="en-US" altLang="ko-KR" dirty="0"/>
              <a:t>" + </a:t>
            </a:r>
            <a:r>
              <a:rPr lang="en-US" altLang="ko-KR" dirty="0" err="1"/>
              <a:t>userName</a:t>
            </a:r>
            <a:r>
              <a:rPr lang="en-US" altLang="ko-KR" dirty="0"/>
              <a:t> + "</a:t>
            </a:r>
            <a:r>
              <a:rPr lang="ko-KR" altLang="en-US" dirty="0"/>
              <a:t>입니다</a:t>
            </a:r>
            <a:r>
              <a:rPr lang="en-US" altLang="ko-KR" dirty="0"/>
              <a:t>.";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34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628" y="417678"/>
            <a:ext cx="10515600" cy="50723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UserInfoTest.java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665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UserInfoTest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UserInfo</a:t>
            </a:r>
            <a:r>
              <a:rPr lang="en-US" altLang="ko-KR" dirty="0"/>
              <a:t> </a:t>
            </a:r>
            <a:r>
              <a:rPr lang="en-US" altLang="ko-KR" dirty="0" err="1"/>
              <a:t>userLee</a:t>
            </a:r>
            <a:r>
              <a:rPr lang="en-US" altLang="ko-KR" dirty="0"/>
              <a:t> = new </a:t>
            </a:r>
            <a:r>
              <a:rPr lang="en-US" altLang="ko-KR" dirty="0" err="1"/>
              <a:t>UserInfo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userLee.userId</a:t>
            </a:r>
            <a:r>
              <a:rPr lang="en-US" altLang="ko-KR" dirty="0"/>
              <a:t> = "a12345";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userLee.userPassWord</a:t>
            </a:r>
            <a:r>
              <a:rPr lang="en-US" altLang="ko-KR" dirty="0"/>
              <a:t> = "zxcvbn12345";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userLee.userName</a:t>
            </a:r>
            <a:r>
              <a:rPr lang="en-US" altLang="ko-KR" dirty="0"/>
              <a:t> = "Lee";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userLee.phoneNumber</a:t>
            </a:r>
            <a:r>
              <a:rPr lang="en-US" altLang="ko-KR" dirty="0"/>
              <a:t> = "01034556699";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userLee.userAddress</a:t>
            </a:r>
            <a:r>
              <a:rPr lang="en-US" altLang="ko-KR" dirty="0"/>
              <a:t> = "Seoul, Korea";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userLee.showUserInfo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UserInfo</a:t>
            </a:r>
            <a:r>
              <a:rPr lang="en-US" altLang="ko-KR" dirty="0"/>
              <a:t> </a:t>
            </a:r>
            <a:r>
              <a:rPr lang="en-US" altLang="ko-KR" dirty="0" err="1"/>
              <a:t>userKim</a:t>
            </a:r>
            <a:r>
              <a:rPr lang="en-US" altLang="ko-KR" dirty="0"/>
              <a:t> = new </a:t>
            </a:r>
            <a:r>
              <a:rPr lang="en-US" altLang="ko-KR" dirty="0" err="1"/>
              <a:t>UserInfo</a:t>
            </a:r>
            <a:r>
              <a:rPr lang="en-US" altLang="ko-KR" dirty="0"/>
              <a:t>("b12345", "09876mnbvc", "Kim");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userKim.showUserInfo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4BB2A-7D8E-4A67-A9ED-2CF2BCAE8EAB}"/>
              </a:ext>
            </a:extLst>
          </p:cNvPr>
          <p:cNvSpPr txBox="1"/>
          <p:nvPr/>
        </p:nvSpPr>
        <p:spPr>
          <a:xfrm>
            <a:off x="1449199" y="6081041"/>
            <a:ext cx="61701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다음 강의</a:t>
            </a:r>
            <a:br>
              <a:rPr lang="ko-KR" altLang="en-US" sz="2000" b="1" dirty="0"/>
            </a:br>
            <a:r>
              <a:rPr lang="en-US" altLang="ko-KR" sz="1800" dirty="0"/>
              <a:t>08. </a:t>
            </a:r>
            <a:r>
              <a:rPr lang="ko-KR" altLang="en-US" sz="1800" dirty="0"/>
              <a:t>복습해봅시다 </a:t>
            </a:r>
            <a:r>
              <a:rPr lang="en-US" altLang="ko-KR" sz="1800" dirty="0"/>
              <a:t>(</a:t>
            </a:r>
            <a:r>
              <a:rPr lang="ko-KR" altLang="en-US" sz="1800" dirty="0"/>
              <a:t>객체 구현하기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55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91857"/>
            <a:ext cx="10515600" cy="100122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08. </a:t>
            </a:r>
            <a:r>
              <a:rPr lang="ko-KR" altLang="en-US" sz="3200" dirty="0"/>
              <a:t>복습해봅시다 </a:t>
            </a:r>
            <a:r>
              <a:rPr lang="en-US" altLang="ko-KR" sz="3200" dirty="0"/>
              <a:t>(</a:t>
            </a:r>
            <a:r>
              <a:rPr lang="ko-KR" altLang="en-US" sz="3200" dirty="0"/>
              <a:t>객체 구현하기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733096" y="1196002"/>
            <a:ext cx="10145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다음 설명에 해당되는 객체를 구현하고 해당 정보를 출력해 보세요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키가 </a:t>
            </a:r>
            <a:r>
              <a:rPr lang="en-US" altLang="ko-KR" dirty="0"/>
              <a:t>180 </a:t>
            </a:r>
            <a:r>
              <a:rPr lang="ko-KR" altLang="en-US" dirty="0"/>
              <a:t>이고 몸무게가 </a:t>
            </a:r>
            <a:r>
              <a:rPr lang="en-US" altLang="ko-KR" dirty="0"/>
              <a:t>78 </a:t>
            </a:r>
            <a:r>
              <a:rPr lang="ko-KR" altLang="en-US" dirty="0"/>
              <a:t>킬로인 남성이 있습니다</a:t>
            </a:r>
            <a:r>
              <a:rPr lang="en-US" altLang="ko-KR" dirty="0"/>
              <a:t>. </a:t>
            </a:r>
            <a:r>
              <a:rPr lang="ko-KR" altLang="en-US" dirty="0"/>
              <a:t>이름은 </a:t>
            </a:r>
            <a:r>
              <a:rPr lang="en-US" altLang="ko-KR" dirty="0"/>
              <a:t>Tomas </a:t>
            </a:r>
            <a:r>
              <a:rPr lang="ko-KR" altLang="en-US" dirty="0"/>
              <a:t>이고 나이는 </a:t>
            </a:r>
            <a:r>
              <a:rPr lang="en-US" altLang="ko-KR" dirty="0"/>
              <a:t>37</a:t>
            </a:r>
            <a:r>
              <a:rPr lang="ko-KR" altLang="en-US" dirty="0"/>
              <a:t>세입니다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음식점에 배달 주문이 들어왔습니다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3096" y="2402572"/>
            <a:ext cx="9850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주문 접수 번호 : 202011020003</a:t>
            </a:r>
          </a:p>
          <a:p>
            <a:r>
              <a:rPr lang="ko-KR" altLang="en-US" dirty="0"/>
              <a:t>주문 핸드폰 번호 : 01023450001</a:t>
            </a:r>
          </a:p>
          <a:p>
            <a:r>
              <a:rPr lang="ko-KR" altLang="en-US" dirty="0"/>
              <a:t>주문 집 주소 : 서울시 강남구 역삼동 111-333</a:t>
            </a:r>
          </a:p>
          <a:p>
            <a:r>
              <a:rPr lang="ko-KR" altLang="en-US" dirty="0"/>
              <a:t>주문 날짜 : 20201102</a:t>
            </a:r>
          </a:p>
          <a:p>
            <a:r>
              <a:rPr lang="ko-KR" altLang="en-US" dirty="0"/>
              <a:t>주문 시간 : 130258</a:t>
            </a:r>
          </a:p>
          <a:p>
            <a:r>
              <a:rPr lang="ko-KR" altLang="en-US" dirty="0"/>
              <a:t>주문 가격 : 35000</a:t>
            </a:r>
          </a:p>
          <a:p>
            <a:r>
              <a:rPr lang="ko-KR" altLang="en-US" dirty="0"/>
              <a:t>메뉴 번호 : 0003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8199" y="4717137"/>
            <a:ext cx="88707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09. </a:t>
            </a:r>
            <a:r>
              <a:rPr lang="ko-KR" altLang="en-US" dirty="0"/>
              <a:t>참조 </a:t>
            </a:r>
            <a:r>
              <a:rPr lang="ko-KR" altLang="en-US" dirty="0" err="1"/>
              <a:t>자료형</a:t>
            </a:r>
            <a:r>
              <a:rPr lang="ko-KR" altLang="en-US" dirty="0"/>
              <a:t> 변수</a:t>
            </a:r>
          </a:p>
        </p:txBody>
      </p:sp>
    </p:spTree>
    <p:extLst>
      <p:ext uri="{BB962C8B-B14F-4D97-AF65-F5344CB8AC3E}">
        <p14:creationId xmlns:p14="http://schemas.microsoft.com/office/powerpoint/2010/main" val="2425428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665" y="231227"/>
            <a:ext cx="10515600" cy="1177159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n-lt"/>
              </a:rPr>
              <a:t>09. </a:t>
            </a:r>
            <a:r>
              <a:rPr lang="ko-KR" altLang="en-US" sz="3600" b="1" dirty="0">
                <a:latin typeface="+mn-lt"/>
              </a:rPr>
              <a:t>참조 </a:t>
            </a:r>
            <a:r>
              <a:rPr lang="ko-KR" altLang="en-US" sz="3600" b="1" dirty="0" err="1">
                <a:latin typeface="+mn-lt"/>
              </a:rPr>
              <a:t>자료형</a:t>
            </a:r>
            <a:r>
              <a:rPr lang="ko-KR" altLang="en-US" sz="3600" b="1" dirty="0">
                <a:latin typeface="+mn-lt"/>
              </a:rPr>
              <a:t> 변수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sz="28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1" y="2247285"/>
            <a:ext cx="10907828" cy="44793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9665" y="12931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참조 </a:t>
            </a:r>
            <a:r>
              <a:rPr lang="ko-KR" altLang="en-US" sz="2800" b="1" dirty="0" err="1"/>
              <a:t>자료형</a:t>
            </a:r>
            <a:r>
              <a:rPr lang="ko-KR" altLang="en-US" sz="2800" b="1" dirty="0"/>
              <a:t/>
            </a:r>
            <a:br>
              <a:rPr lang="ko-KR" altLang="en-US" sz="2800" b="1" dirty="0"/>
            </a:br>
            <a:r>
              <a:rPr lang="en-US" altLang="ko-KR" sz="2800" b="1" dirty="0"/>
              <a:t> - </a:t>
            </a:r>
            <a:r>
              <a:rPr lang="ko-KR" altLang="en-US" sz="2800" dirty="0"/>
              <a:t>변수의 </a:t>
            </a:r>
            <a:r>
              <a:rPr lang="ko-KR" altLang="en-US" sz="2800" dirty="0" err="1"/>
              <a:t>자료형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954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4292" y="298008"/>
            <a:ext cx="10017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클래스형으로 변수를 선언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기본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자료형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사용하는 메모리의 크기가 정해져 있지만, 참조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자료형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클래스에 따라 다름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참조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자료형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사용할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때는 해당 변수에 대해 생성하여야 함 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클래스는 예외적으로 생성하지 않고 사용할 수 있음)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6027" y="2106330"/>
            <a:ext cx="1127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참조 </a:t>
            </a:r>
            <a:r>
              <a:rPr lang="ko-KR" altLang="en-US" sz="2400" b="1" dirty="0" err="1"/>
              <a:t>자료형</a:t>
            </a:r>
            <a:r>
              <a:rPr lang="ko-KR" altLang="en-US" sz="2400" b="1" dirty="0"/>
              <a:t> 정의하여 사용하기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학생이 수강한 과목들에 대한 성적을 산출하기 위한 경우 학생 클래스 속성에 과목이 모두 있으면 불합리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학생</a:t>
            </a:r>
            <a:r>
              <a:rPr lang="en-US" altLang="ko-KR" dirty="0"/>
              <a:t>(Student)</a:t>
            </a:r>
            <a:r>
              <a:rPr lang="ko-KR" altLang="en-US" dirty="0"/>
              <a:t>과 과목</a:t>
            </a:r>
            <a:r>
              <a:rPr lang="en-US" altLang="ko-KR" dirty="0"/>
              <a:t>(Subject)</a:t>
            </a:r>
            <a:r>
              <a:rPr lang="ko-KR" altLang="en-US" dirty="0"/>
              <a:t>에 대한 클래스를 분리하여 사용하고 </a:t>
            </a:r>
            <a:r>
              <a:rPr lang="en-US" altLang="ko-KR" dirty="0"/>
              <a:t>Subject </a:t>
            </a:r>
            <a:r>
              <a:rPr lang="ko-KR" altLang="en-US" dirty="0"/>
              <a:t>클래스를 활용하여 수강한 과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목들의 변수의 타입으로 선언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9" y="3675990"/>
            <a:ext cx="11056883" cy="22516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1847" y="6078478"/>
            <a:ext cx="100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선언된 </a:t>
            </a:r>
            <a:r>
              <a:rPr lang="en-US" altLang="ko-KR" dirty="0"/>
              <a:t>Subject </a:t>
            </a:r>
            <a:r>
              <a:rPr lang="ko-KR" altLang="en-US" dirty="0"/>
              <a:t>변수는 생성된 인스턴스가 아니므로</a:t>
            </a:r>
            <a:r>
              <a:rPr lang="en-US" altLang="ko-KR" dirty="0"/>
              <a:t>, Student</a:t>
            </a:r>
            <a:r>
              <a:rPr lang="ko-KR" altLang="en-US" dirty="0"/>
              <a:t>의 생 성 자 에서 생성하여 사용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0" y="288090"/>
            <a:ext cx="11214539" cy="3558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1130" y="4021421"/>
            <a:ext cx="10520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객체 지향 프로그램은 어떻게 구현하는가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객체를 정의 하고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각 객체 제공하는 기능들을 구현하고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각 객체가 제공하는 기능들 간의 소통</a:t>
            </a:r>
            <a:r>
              <a:rPr lang="en-US" altLang="ko-KR" dirty="0"/>
              <a:t>(</a:t>
            </a:r>
            <a:r>
              <a:rPr lang="ko-KR" altLang="en-US" dirty="0" err="1"/>
              <a:t>메세지</a:t>
            </a:r>
            <a:r>
              <a:rPr lang="ko-KR" altLang="en-US" dirty="0"/>
              <a:t> 전달</a:t>
            </a:r>
            <a:r>
              <a:rPr lang="en-US" altLang="ko-KR" dirty="0"/>
              <a:t>)</a:t>
            </a:r>
            <a:r>
              <a:rPr lang="ko-KR" altLang="en-US" dirty="0"/>
              <a:t>을 통하여 객체간의 협력을 구현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다음 강의</a:t>
            </a:r>
          </a:p>
          <a:p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생활 속에서 객체 찾아 클래스로 구현해 보기</a:t>
            </a:r>
          </a:p>
        </p:txBody>
      </p:sp>
    </p:spTree>
    <p:extLst>
      <p:ext uri="{BB962C8B-B14F-4D97-AF65-F5344CB8AC3E}">
        <p14:creationId xmlns:p14="http://schemas.microsoft.com/office/powerpoint/2010/main" val="1816345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4193"/>
            <a:ext cx="10515600" cy="60434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package ch09;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Student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studentName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Subject </a:t>
            </a:r>
            <a:r>
              <a:rPr lang="en-US" altLang="ko-KR" dirty="0" err="1"/>
              <a:t>korea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Subject math;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Student(</a:t>
            </a:r>
            <a:r>
              <a:rPr lang="en-US" altLang="ko-KR" dirty="0" err="1"/>
              <a:t>int</a:t>
            </a:r>
            <a:r>
              <a:rPr lang="en-US" altLang="ko-KR" dirty="0"/>
              <a:t> id, String name)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studentID</a:t>
            </a:r>
            <a:r>
              <a:rPr lang="en-US" altLang="ko-KR" dirty="0"/>
              <a:t> = id;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studentName</a:t>
            </a:r>
            <a:r>
              <a:rPr lang="en-US" altLang="ko-KR" dirty="0"/>
              <a:t> = name;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korea</a:t>
            </a:r>
            <a:r>
              <a:rPr lang="en-US" altLang="ko-KR" dirty="0"/>
              <a:t> = new Subject();</a:t>
            </a:r>
          </a:p>
          <a:p>
            <a:pPr marL="0" indent="0">
              <a:buNone/>
            </a:pPr>
            <a:r>
              <a:rPr lang="en-US" altLang="ko-KR" dirty="0"/>
              <a:t>		math = new Subject();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setKoreaSubject</a:t>
            </a:r>
            <a:r>
              <a:rPr lang="en-US" altLang="ko-KR" dirty="0"/>
              <a:t>(String name, </a:t>
            </a:r>
            <a:r>
              <a:rPr lang="en-US" altLang="ko-KR" dirty="0" err="1"/>
              <a:t>int</a:t>
            </a:r>
            <a:r>
              <a:rPr lang="en-US" altLang="ko-KR" dirty="0"/>
              <a:t> score)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korea.subjectName</a:t>
            </a:r>
            <a:r>
              <a:rPr lang="en-US" altLang="ko-KR" dirty="0"/>
              <a:t> = name;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korea.score</a:t>
            </a:r>
            <a:r>
              <a:rPr lang="en-US" altLang="ko-KR" dirty="0"/>
              <a:t> = score;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38200" y="143783"/>
            <a:ext cx="2567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Student.java</a:t>
            </a:r>
          </a:p>
        </p:txBody>
      </p:sp>
    </p:spTree>
    <p:extLst>
      <p:ext uri="{BB962C8B-B14F-4D97-AF65-F5344CB8AC3E}">
        <p14:creationId xmlns:p14="http://schemas.microsoft.com/office/powerpoint/2010/main" val="3976336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966" y="325821"/>
            <a:ext cx="10880834" cy="6232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setMathSubject</a:t>
            </a:r>
            <a:r>
              <a:rPr lang="en-US" altLang="ko-KR" dirty="0"/>
              <a:t>(String name, </a:t>
            </a:r>
            <a:r>
              <a:rPr lang="en-US" altLang="ko-KR" dirty="0" err="1"/>
              <a:t>int</a:t>
            </a:r>
            <a:r>
              <a:rPr lang="en-US" altLang="ko-KR" dirty="0"/>
              <a:t> score)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math.subjectName</a:t>
            </a:r>
            <a:r>
              <a:rPr lang="en-US" altLang="ko-KR" dirty="0"/>
              <a:t> = name;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math.score</a:t>
            </a:r>
            <a:r>
              <a:rPr lang="en-US" altLang="ko-KR" dirty="0"/>
              <a:t> = score;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showStudentSocre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total = </a:t>
            </a:r>
            <a:r>
              <a:rPr lang="en-US" altLang="ko-KR" dirty="0" err="1"/>
              <a:t>korea.score</a:t>
            </a:r>
            <a:r>
              <a:rPr lang="en-US" altLang="ko-KR" dirty="0"/>
              <a:t> + </a:t>
            </a:r>
            <a:r>
              <a:rPr lang="en-US" altLang="ko-KR" dirty="0" err="1"/>
              <a:t>math.score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studentName</a:t>
            </a:r>
            <a:r>
              <a:rPr lang="en-US" altLang="ko-KR" dirty="0"/>
              <a:t> +  " </a:t>
            </a:r>
            <a:r>
              <a:rPr lang="ko-KR" altLang="en-US" dirty="0"/>
              <a:t>학생의 총점은 </a:t>
            </a:r>
            <a:r>
              <a:rPr lang="en-US" altLang="ko-KR" dirty="0"/>
              <a:t>" </a:t>
            </a:r>
          </a:p>
          <a:p>
            <a:pPr marL="0" indent="0">
              <a:buNone/>
            </a:pPr>
            <a:r>
              <a:rPr lang="en-US" altLang="ko-KR" dirty="0"/>
              <a:t>+ total + "</a:t>
            </a:r>
            <a:r>
              <a:rPr lang="ko-KR" altLang="en-US" dirty="0"/>
              <a:t>점 입니다</a:t>
            </a:r>
            <a:r>
              <a:rPr lang="en-US" altLang="ko-KR" dirty="0"/>
              <a:t>." 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38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Subject.java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3930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package ch09;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Subject {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subjectName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subjectID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2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StudentTest.java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5421"/>
            <a:ext cx="10515600" cy="57806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package ch09;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StudentTest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studentLee</a:t>
            </a:r>
            <a:r>
              <a:rPr lang="en-US" altLang="ko-KR" dirty="0"/>
              <a:t> = new Student(100, "Lee");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studentLee.setKoreaSubject</a:t>
            </a:r>
            <a:r>
              <a:rPr lang="en-US" altLang="ko-KR" dirty="0"/>
              <a:t>("</a:t>
            </a:r>
            <a:r>
              <a:rPr lang="ko-KR" altLang="en-US" dirty="0"/>
              <a:t>국어</a:t>
            </a:r>
            <a:r>
              <a:rPr lang="en-US" altLang="ko-KR" dirty="0"/>
              <a:t>", 100);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studentLee.setMathSubject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", 95);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studentKim</a:t>
            </a:r>
            <a:r>
              <a:rPr lang="en-US" altLang="ko-KR" dirty="0"/>
              <a:t> = new Student(101, "Kim");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studentKim.setKoreaSubject</a:t>
            </a:r>
            <a:r>
              <a:rPr lang="en-US" altLang="ko-KR" dirty="0"/>
              <a:t>("</a:t>
            </a:r>
            <a:r>
              <a:rPr lang="ko-KR" altLang="en-US" dirty="0"/>
              <a:t>국어</a:t>
            </a:r>
            <a:r>
              <a:rPr lang="en-US" altLang="ko-KR" dirty="0"/>
              <a:t>", 80);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studentKim.setMathSubject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", 99);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studentLee.showStudentSocre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studentKim.showStudentSocre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118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" y="489327"/>
            <a:ext cx="10134039" cy="2663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2151" y="4312659"/>
            <a:ext cx="9059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10. </a:t>
            </a:r>
            <a:r>
              <a:rPr lang="ko-KR" altLang="en-US" dirty="0"/>
              <a:t>접근 제어 지시자</a:t>
            </a:r>
            <a:r>
              <a:rPr lang="en-US" altLang="ko-KR" dirty="0"/>
              <a:t>(access modifier)</a:t>
            </a:r>
            <a:r>
              <a:rPr lang="ko-KR" altLang="en-US" dirty="0"/>
              <a:t>와 정보은닉 </a:t>
            </a:r>
            <a:r>
              <a:rPr lang="en-US" altLang="ko-KR" dirty="0"/>
              <a:t>(</a:t>
            </a:r>
            <a:r>
              <a:rPr lang="en-US" altLang="ko-KR" dirty="0" err="1"/>
              <a:t>infomation</a:t>
            </a:r>
            <a:r>
              <a:rPr lang="en-US" altLang="ko-KR" dirty="0"/>
              <a:t> hiding)</a:t>
            </a:r>
          </a:p>
        </p:txBody>
      </p:sp>
    </p:spTree>
    <p:extLst>
      <p:ext uri="{BB962C8B-B14F-4D97-AF65-F5344CB8AC3E}">
        <p14:creationId xmlns:p14="http://schemas.microsoft.com/office/powerpoint/2010/main" val="252900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6479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10. </a:t>
            </a:r>
            <a:r>
              <a:rPr lang="ko-KR" altLang="en-US" sz="2400" b="1" dirty="0"/>
              <a:t>접근 제어 지시자</a:t>
            </a:r>
            <a:r>
              <a:rPr lang="en-US" altLang="ko-KR" sz="2400" b="1" dirty="0"/>
              <a:t>(access modifier)</a:t>
            </a:r>
            <a:r>
              <a:rPr lang="ko-KR" altLang="en-US" sz="2400" b="1" dirty="0"/>
              <a:t>와 정보은닉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infomation</a:t>
            </a:r>
            <a:r>
              <a:rPr lang="en-US" altLang="ko-KR" sz="2400" b="1" dirty="0"/>
              <a:t> hiding)</a:t>
            </a:r>
          </a:p>
          <a:p>
            <a:pPr marL="0" indent="0">
              <a:buNone/>
            </a:pPr>
            <a:r>
              <a:rPr lang="ko-KR" altLang="en-US" sz="1800" b="1" dirty="0"/>
              <a:t>  </a:t>
            </a:r>
            <a:r>
              <a:rPr lang="ko-KR" altLang="en-US" sz="2000" b="1" dirty="0"/>
              <a:t>접근 제어 지시자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accesss</a:t>
            </a:r>
            <a:r>
              <a:rPr lang="en-US" altLang="ko-KR" sz="2000" b="1" dirty="0"/>
              <a:t> modifier)</a:t>
            </a:r>
          </a:p>
          <a:p>
            <a:r>
              <a:rPr lang="ko-KR" altLang="en-US" sz="1800" dirty="0"/>
              <a:t>클래스 외부에서 클래스의 멤버 변수</a:t>
            </a:r>
            <a:r>
              <a:rPr lang="en-US" altLang="ko-KR" sz="1800" dirty="0"/>
              <a:t>, </a:t>
            </a:r>
            <a:r>
              <a:rPr lang="ko-KR" altLang="en-US" sz="1800" dirty="0"/>
              <a:t>메서드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생성자</a:t>
            </a:r>
            <a:r>
              <a:rPr lang="ko-KR" altLang="en-US" sz="1800" dirty="0"/>
              <a:t> 를 사용할 수 있는지 여부를 지정하는 키워드</a:t>
            </a:r>
          </a:p>
          <a:p>
            <a:r>
              <a:rPr lang="en-US" altLang="ko-KR" sz="1800" dirty="0"/>
              <a:t>private : </a:t>
            </a:r>
            <a:r>
              <a:rPr lang="ko-KR" altLang="en-US" sz="1800" dirty="0"/>
              <a:t>같은 클래스 내부에서만 접근 가능 </a:t>
            </a:r>
            <a:r>
              <a:rPr lang="en-US" altLang="ko-KR" sz="1800" dirty="0"/>
              <a:t>( </a:t>
            </a:r>
            <a:r>
              <a:rPr lang="ko-KR" altLang="en-US" sz="1800" dirty="0"/>
              <a:t>외부 클래스</a:t>
            </a:r>
            <a:r>
              <a:rPr lang="en-US" altLang="ko-KR" sz="1800" dirty="0"/>
              <a:t>, </a:t>
            </a:r>
            <a:r>
              <a:rPr lang="ko-KR" altLang="en-US" sz="1800" dirty="0"/>
              <a:t>상속 관계의 클래스에서도 접근 불가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아무것도 없음 </a:t>
            </a:r>
            <a:r>
              <a:rPr lang="en-US" altLang="ko-KR" sz="1800" dirty="0"/>
              <a:t>(default) : </a:t>
            </a:r>
            <a:r>
              <a:rPr lang="ko-KR" altLang="en-US" sz="1800" dirty="0"/>
              <a:t>같은 패키지 내부에서만 접근 가능 </a:t>
            </a:r>
            <a:r>
              <a:rPr lang="en-US" altLang="ko-KR" sz="1800" dirty="0"/>
              <a:t>( </a:t>
            </a:r>
            <a:r>
              <a:rPr lang="ko-KR" altLang="en-US" sz="1800" dirty="0"/>
              <a:t>상속 관계라도 패키지가 다르면 접근 불가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protected : </a:t>
            </a:r>
            <a:r>
              <a:rPr lang="ko-KR" altLang="en-US" sz="1800" dirty="0"/>
              <a:t>같은 패키지나 상속 관계의 클래스에서 접근 가능하고 그 외 외부에서는 접근 할 수 없음</a:t>
            </a:r>
          </a:p>
          <a:p>
            <a:r>
              <a:rPr lang="en-US" altLang="ko-KR" sz="1800" dirty="0"/>
              <a:t>public : </a:t>
            </a:r>
            <a:r>
              <a:rPr lang="ko-KR" altLang="en-US" sz="1800" dirty="0"/>
              <a:t>클래스의 외부 어디서나 접근 할 수 있음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en-US" altLang="ko-KR" sz="2400" b="1" dirty="0"/>
              <a:t> get()/ set() </a:t>
            </a:r>
            <a:r>
              <a:rPr lang="ko-KR" altLang="en-US" sz="2400" b="1" dirty="0"/>
              <a:t>메서드</a:t>
            </a:r>
          </a:p>
          <a:p>
            <a:r>
              <a:rPr lang="en-US" altLang="ko-KR" sz="1800" dirty="0"/>
              <a:t>private </a:t>
            </a:r>
            <a:r>
              <a:rPr lang="ko-KR" altLang="en-US" sz="1800" dirty="0"/>
              <a:t>으로 선언된 멤버 변수 </a:t>
            </a:r>
            <a:r>
              <a:rPr lang="en-US" altLang="ko-KR" sz="1800" dirty="0"/>
              <a:t>(</a:t>
            </a:r>
            <a:r>
              <a:rPr lang="ko-KR" altLang="en-US" sz="1800" dirty="0"/>
              <a:t>필드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접근</a:t>
            </a:r>
            <a:r>
              <a:rPr lang="en-US" altLang="ko-KR" sz="1800" dirty="0"/>
              <a:t>, </a:t>
            </a:r>
            <a:r>
              <a:rPr lang="ko-KR" altLang="en-US" sz="1800" dirty="0"/>
              <a:t>수정할 수 있는 메서드를 </a:t>
            </a:r>
            <a:r>
              <a:rPr lang="en-US" altLang="ko-KR" sz="1800" dirty="0"/>
              <a:t>public</a:t>
            </a:r>
            <a:r>
              <a:rPr lang="ko-KR" altLang="en-US" sz="1800" dirty="0"/>
              <a:t>으로 제공</a:t>
            </a:r>
          </a:p>
          <a:p>
            <a:r>
              <a:rPr lang="en-US" altLang="ko-KR" sz="1800" dirty="0"/>
              <a:t>get() </a:t>
            </a:r>
            <a:r>
              <a:rPr lang="ko-KR" altLang="en-US" sz="1800" dirty="0"/>
              <a:t>메서드만 제공 되는 경우 </a:t>
            </a:r>
            <a:r>
              <a:rPr lang="en-US" altLang="ko-KR" sz="1800" dirty="0"/>
              <a:t>read-only </a:t>
            </a:r>
            <a:r>
              <a:rPr lang="ko-KR" altLang="en-US" sz="1800" dirty="0"/>
              <a:t>필드</a:t>
            </a:r>
          </a:p>
          <a:p>
            <a:r>
              <a:rPr lang="ko-KR" altLang="en-US" sz="1800" dirty="0"/>
              <a:t>이클립스에서 자동으로 생성됨</a:t>
            </a:r>
          </a:p>
          <a:p>
            <a:pPr marL="0" indent="0">
              <a:buNone/>
            </a:pPr>
            <a:r>
              <a:rPr lang="ko-KR" altLang="en-US" sz="1800" b="1" dirty="0"/>
              <a:t>  </a:t>
            </a:r>
            <a:r>
              <a:rPr lang="ko-KR" altLang="en-US" sz="2400" b="1" dirty="0"/>
              <a:t>정보 은닉</a:t>
            </a:r>
          </a:p>
          <a:p>
            <a:r>
              <a:rPr lang="en-US" altLang="ko-KR" sz="1800" dirty="0"/>
              <a:t>private</a:t>
            </a:r>
            <a:r>
              <a:rPr lang="ko-KR" altLang="en-US" sz="1800" dirty="0"/>
              <a:t>으로 제어한 멤버 변수도 </a:t>
            </a:r>
            <a:r>
              <a:rPr lang="en-US" altLang="ko-KR" sz="1800" dirty="0"/>
              <a:t>public </a:t>
            </a:r>
            <a:r>
              <a:rPr lang="ko-KR" altLang="en-US" sz="1800" dirty="0"/>
              <a:t>메서드가 제공되면 접근 가능하지만 변수가 </a:t>
            </a:r>
            <a:r>
              <a:rPr lang="en-US" altLang="ko-KR" sz="1800" dirty="0"/>
              <a:t>public</a:t>
            </a:r>
            <a:r>
              <a:rPr lang="ko-KR" altLang="en-US" sz="1800" dirty="0"/>
              <a:t>으로 공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개 되었을 때보다</a:t>
            </a:r>
          </a:p>
          <a:p>
            <a:r>
              <a:rPr lang="en-US" altLang="ko-KR" sz="1800" dirty="0"/>
              <a:t>private </a:t>
            </a:r>
            <a:r>
              <a:rPr lang="ko-KR" altLang="en-US" sz="1800" dirty="0"/>
              <a:t>일 때 각 변수에 대한 제한을 </a:t>
            </a:r>
            <a:r>
              <a:rPr lang="en-US" altLang="ko-KR" sz="1800" dirty="0"/>
              <a:t>public </a:t>
            </a:r>
            <a:r>
              <a:rPr lang="ko-KR" altLang="en-US" sz="1800" dirty="0"/>
              <a:t>메서드에서 제어 할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557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7048"/>
            <a:ext cx="10515600" cy="4960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setMonth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month)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if ( month &lt; 1 || month &gt; 12)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isValid</a:t>
            </a:r>
            <a:r>
              <a:rPr lang="en-US" altLang="ko-KR" dirty="0"/>
              <a:t> = false;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else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this.month</a:t>
            </a:r>
            <a:r>
              <a:rPr lang="en-US" altLang="ko-KR" dirty="0"/>
              <a:t> = month;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1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848" y="543363"/>
            <a:ext cx="10515600" cy="2189298"/>
          </a:xfrm>
        </p:spPr>
        <p:txBody>
          <a:bodyPr>
            <a:noAutofit/>
          </a:bodyPr>
          <a:lstStyle/>
          <a:p>
            <a:r>
              <a:rPr lang="ko-KR" altLang="en-US" dirty="0"/>
              <a:t>객체 지향 프로그램에서 정보 은닉은 필요한 외부에서 접근 가능한 최소한의 정보를 오픈함으로써 객체의 오류를 방지하 클라이언트 객체가 더 효율적으로 객체를 활용할 수 있도록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5931" y="41253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11. </a:t>
            </a:r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541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5821"/>
            <a:ext cx="10515600" cy="36891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11. </a:t>
            </a:r>
            <a:r>
              <a:rPr lang="ko-KR" altLang="en-US" sz="2400" b="1" dirty="0"/>
              <a:t>캡슐화 </a:t>
            </a:r>
            <a:r>
              <a:rPr lang="en-US" altLang="ko-KR" sz="2400" b="1" dirty="0"/>
              <a:t>(encapsulation)</a:t>
            </a:r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ko-KR" altLang="en-US" sz="2400" b="1" dirty="0"/>
              <a:t>정보 은닉을 활용한 캡슐화</a:t>
            </a:r>
          </a:p>
          <a:p>
            <a:r>
              <a:rPr lang="ko-KR" altLang="en-US" sz="2400" dirty="0"/>
              <a:t>꼭 필요한 정보와 기능만 외부에 오픈함</a:t>
            </a:r>
          </a:p>
          <a:p>
            <a:r>
              <a:rPr lang="ko-KR" altLang="en-US" sz="2400" dirty="0"/>
              <a:t>대부분의 멤버 변수와 메서드를 감추고 외부에 통합된 인터페이스만은 제공하여 일관된 기능을 구현 하게 함</a:t>
            </a:r>
          </a:p>
          <a:p>
            <a:r>
              <a:rPr lang="ko-KR" altLang="en-US" sz="2400" dirty="0"/>
              <a:t>각각의 메서드나 멤버 변수를 접근함으로써 발생하는 오류를 최소화 한다</a:t>
            </a:r>
            <a:r>
              <a:rPr lang="en-US" altLang="ko-KR" sz="2400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레포트</a:t>
            </a:r>
            <a:r>
              <a:rPr lang="ko-KR" altLang="en-US" sz="2400" b="1" dirty="0"/>
              <a:t> 만들기 예제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5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676"/>
            <a:ext cx="10515600" cy="61244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MakeReport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StringBuffer</a:t>
            </a:r>
            <a:r>
              <a:rPr lang="en-US" altLang="ko-KR" dirty="0"/>
              <a:t> buffer = new </a:t>
            </a:r>
            <a:r>
              <a:rPr lang="en-US" altLang="ko-KR" dirty="0" err="1"/>
              <a:t>StringBuffer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private String line = "===========================================\n";</a:t>
            </a:r>
          </a:p>
          <a:p>
            <a:pPr marL="0" indent="0">
              <a:buNone/>
            </a:pPr>
            <a:r>
              <a:rPr lang="en-US" altLang="ko-KR" dirty="0"/>
              <a:t>	private String title = "  </a:t>
            </a:r>
            <a:r>
              <a:rPr lang="ko-KR" altLang="en-US" dirty="0"/>
              <a:t>이름</a:t>
            </a:r>
            <a:r>
              <a:rPr lang="en-US" altLang="ko-KR" dirty="0"/>
              <a:t>\t   </a:t>
            </a:r>
            <a:r>
              <a:rPr lang="ko-KR" altLang="en-US" dirty="0"/>
              <a:t>주소 </a:t>
            </a:r>
            <a:r>
              <a:rPr lang="en-US" altLang="ko-KR" dirty="0"/>
              <a:t>\t\t  </a:t>
            </a:r>
            <a:r>
              <a:rPr lang="ko-KR" altLang="en-US" dirty="0"/>
              <a:t>전화번호  </a:t>
            </a:r>
            <a:r>
              <a:rPr lang="en-US" altLang="ko-KR" dirty="0"/>
              <a:t>\n";</a:t>
            </a:r>
          </a:p>
          <a:p>
            <a:pPr marL="0" indent="0">
              <a:buNone/>
            </a:pPr>
            <a:r>
              <a:rPr lang="en-US" altLang="ko-KR" dirty="0"/>
              <a:t>	private void </a:t>
            </a:r>
            <a:r>
              <a:rPr lang="en-US" altLang="ko-KR" dirty="0" err="1"/>
              <a:t>makeHeader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(line);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(title);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(line);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private void </a:t>
            </a:r>
            <a:r>
              <a:rPr lang="en-US" altLang="ko-KR" dirty="0" err="1"/>
              <a:t>generateBody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("James \t");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("Seoul Korea \t");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("010-2222-3333\n");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("Tomas \t");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</a:t>
            </a:r>
            <a:r>
              <a:rPr lang="en-US" altLang="ko-KR" dirty="0" err="1"/>
              <a:t>NewYork</a:t>
            </a:r>
            <a:r>
              <a:rPr lang="en-US" altLang="ko-KR" dirty="0"/>
              <a:t> US \t");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("010-7777-0987\n");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863" y="924911"/>
            <a:ext cx="10964917" cy="443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02. </a:t>
            </a:r>
            <a:r>
              <a:rPr lang="ko-KR" altLang="en-US" sz="2400" b="1" dirty="0"/>
              <a:t>생활 속에서 객체 찾아 클래스로 구현해 보기</a:t>
            </a:r>
          </a:p>
          <a:p>
            <a:pPr marL="0" indent="0">
              <a:buNone/>
            </a:pPr>
            <a:r>
              <a:rPr lang="ko-KR" altLang="en-US" sz="2000" b="1" dirty="0"/>
              <a:t>객체를 찾아 봅시다</a:t>
            </a: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  <a:p>
            <a:r>
              <a:rPr lang="ko-KR" altLang="en-US" sz="1800" dirty="0"/>
              <a:t>온라인 쇼핑몰에 회원 로그인 을 하고 여러 판매자가 판매하고 있는 제품 중 하나를 골라 주문을 한다</a:t>
            </a:r>
          </a:p>
          <a:p>
            <a:r>
              <a:rPr lang="ko-KR" altLang="en-US" sz="1800" dirty="0"/>
              <a:t>아침에 회사에 가는 길에 별다 방 커피숍에 들려 아이스 카 </a:t>
            </a:r>
            <a:r>
              <a:rPr lang="ko-KR" altLang="en-US" sz="1800" dirty="0" err="1"/>
              <a:t>페라떼를</a:t>
            </a:r>
            <a:r>
              <a:rPr lang="ko-KR" altLang="en-US" sz="1800" dirty="0"/>
              <a:t> 주문했다</a:t>
            </a:r>
          </a:p>
          <a:p>
            <a:r>
              <a:rPr lang="ko-KR" altLang="en-US" sz="1800" dirty="0"/>
              <a:t>성적 확인 을 위해 학사 관리 시스템에 로그인 하여 수강 한 과목들의 성적을 확인했다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클래스는 객체의 청사진</a:t>
            </a:r>
            <a:r>
              <a:rPr lang="en-US" altLang="ko-KR" sz="2400" b="1" dirty="0"/>
              <a:t>(blueprint) </a:t>
            </a:r>
            <a:r>
              <a:rPr lang="ko-KR" altLang="en-US" sz="2400" b="1" dirty="0"/>
              <a:t>입니다</a:t>
            </a:r>
          </a:p>
          <a:p>
            <a:r>
              <a:rPr lang="ko-KR" altLang="en-US" sz="1800" dirty="0"/>
              <a:t>객체의 속성은 </a:t>
            </a:r>
            <a:r>
              <a:rPr lang="ko-KR" altLang="en-US" sz="1800"/>
              <a:t>클래스의 </a:t>
            </a:r>
            <a:r>
              <a:rPr lang="ko-KR" altLang="en-US" sz="1800" b="1"/>
              <a:t>멤 머 </a:t>
            </a:r>
            <a:r>
              <a:rPr lang="ko-KR" altLang="en-US" sz="1800" b="1" dirty="0"/>
              <a:t>변수</a:t>
            </a:r>
            <a:r>
              <a:rPr lang="en-US" altLang="ko-KR" sz="1800" b="1" dirty="0"/>
              <a:t>(member variable)</a:t>
            </a:r>
            <a:r>
              <a:rPr lang="ko-KR" altLang="en-US" sz="1800" dirty="0"/>
              <a:t>로 선언 함</a:t>
            </a:r>
          </a:p>
        </p:txBody>
      </p:sp>
    </p:spTree>
    <p:extLst>
      <p:ext uri="{BB962C8B-B14F-4D97-AF65-F5344CB8AC3E}">
        <p14:creationId xmlns:p14="http://schemas.microsoft.com/office/powerpoint/2010/main" val="159485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62116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private void </a:t>
            </a:r>
            <a:r>
              <a:rPr lang="en-US" altLang="ko-KR" dirty="0" err="1"/>
              <a:t>makeFooter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buffer.append</a:t>
            </a:r>
            <a:r>
              <a:rPr lang="en-US" altLang="ko-KR" dirty="0"/>
              <a:t>(line);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getReport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makeHeader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generateBody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makeFooter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buffer.toString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707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604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TestReprt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MakeReport</a:t>
            </a:r>
            <a:r>
              <a:rPr lang="en-US" altLang="ko-KR" dirty="0"/>
              <a:t> report = new </a:t>
            </a:r>
            <a:r>
              <a:rPr lang="en-US" altLang="ko-KR" dirty="0" err="1"/>
              <a:t>MakeReport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String builder = </a:t>
            </a:r>
            <a:r>
              <a:rPr lang="en-US" altLang="ko-KR" dirty="0" err="1"/>
              <a:t>report.getReport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(builder);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261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3" y="194994"/>
            <a:ext cx="10937118" cy="5425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AD9DD-FE3D-4FCA-9044-1986167AB52E}"/>
              </a:ext>
            </a:extLst>
          </p:cNvPr>
          <p:cNvSpPr txBox="1"/>
          <p:nvPr/>
        </p:nvSpPr>
        <p:spPr>
          <a:xfrm>
            <a:off x="492853" y="5647343"/>
            <a:ext cx="61701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12. </a:t>
            </a:r>
            <a:r>
              <a:rPr lang="ko-KR" altLang="en-US" dirty="0"/>
              <a:t>객체 자신을 가리키는 </a:t>
            </a:r>
            <a:r>
              <a:rPr lang="en-US" altLang="ko-KR" dirty="0"/>
              <a:t>this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37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6717" y="5833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/>
              <a:t>12. </a:t>
            </a:r>
            <a:r>
              <a:rPr lang="ko-KR" altLang="en-US" sz="3200" dirty="0"/>
              <a:t>객체 자신을 가리키는 </a:t>
            </a:r>
            <a:r>
              <a:rPr lang="en-US" altLang="ko-KR" sz="3200" dirty="0"/>
              <a:t>this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177158" y="1712216"/>
            <a:ext cx="857644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this</a:t>
            </a:r>
            <a:r>
              <a:rPr lang="ko-KR" altLang="en-US" sz="2400" b="1" dirty="0"/>
              <a:t>가 하는 일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인스턴스 자신의 메모리를 가리킴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생 성 자 에서 또 다른 생 성 자를 호출 할 때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자신의 주소</a:t>
            </a:r>
            <a:r>
              <a:rPr lang="en-US" altLang="ko-KR" dirty="0"/>
              <a:t>(</a:t>
            </a:r>
            <a:r>
              <a:rPr lang="ko-KR" altLang="en-US" dirty="0"/>
              <a:t>참 조 값</a:t>
            </a:r>
            <a:r>
              <a:rPr lang="en-US" altLang="ko-KR" dirty="0"/>
              <a:t>)</a:t>
            </a:r>
            <a:r>
              <a:rPr lang="ko-KR" altLang="en-US" dirty="0"/>
              <a:t>을 반환 함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생성된 인스턴스 메모리의 주소를 가짐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내에서 참 조 변 수 가 가지는 주소 값과 동일 한 주소 값을 가지는 키워드</a:t>
            </a:r>
          </a:p>
        </p:txBody>
      </p:sp>
    </p:spTree>
    <p:extLst>
      <p:ext uri="{BB962C8B-B14F-4D97-AF65-F5344CB8AC3E}">
        <p14:creationId xmlns:p14="http://schemas.microsoft.com/office/powerpoint/2010/main" val="2717891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0" y="204079"/>
            <a:ext cx="10900596" cy="3086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169" y="3469967"/>
            <a:ext cx="10690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setYear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this.year</a:t>
            </a:r>
            <a:r>
              <a:rPr lang="ko-KR" altLang="en-US" dirty="0"/>
              <a:t> = </a:t>
            </a:r>
            <a:r>
              <a:rPr lang="ko-KR" altLang="en-US" dirty="0" err="1"/>
              <a:t>year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393" y="4849653"/>
            <a:ext cx="108361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생성자</a:t>
            </a:r>
            <a:r>
              <a:rPr lang="ko-KR" altLang="en-US" sz="2400" b="1" dirty="0"/>
              <a:t> 에서 다른 </a:t>
            </a:r>
            <a:r>
              <a:rPr lang="ko-KR" altLang="en-US" sz="2400" b="1" dirty="0" err="1"/>
              <a:t>생성자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호출 하는 </a:t>
            </a:r>
            <a:r>
              <a:rPr lang="en-US" altLang="ko-KR" sz="2400" b="1" dirty="0"/>
              <a:t>this</a:t>
            </a:r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클래스에 생성자가 여러 개 인 경우</a:t>
            </a:r>
            <a:r>
              <a:rPr lang="en-US" altLang="ko-KR" dirty="0"/>
              <a:t>, this</a:t>
            </a:r>
            <a:r>
              <a:rPr lang="ko-KR" altLang="en-US" dirty="0"/>
              <a:t>를 이용하여 </a:t>
            </a:r>
            <a:r>
              <a:rPr lang="ko-KR" altLang="en-US" dirty="0" err="1"/>
              <a:t>생성자</a:t>
            </a:r>
            <a:r>
              <a:rPr lang="ko-KR" altLang="en-US" dirty="0"/>
              <a:t> 에서 다른 </a:t>
            </a:r>
            <a:r>
              <a:rPr lang="ko-KR" altLang="en-US" dirty="0" err="1"/>
              <a:t>생성자</a:t>
            </a:r>
            <a:r>
              <a:rPr lang="ko-KR" altLang="en-US" dirty="0"/>
              <a:t> 를 호출할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에서 다른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호출하는 경우</a:t>
            </a:r>
            <a:r>
              <a:rPr lang="en-US" altLang="ko-KR" dirty="0"/>
              <a:t>, </a:t>
            </a:r>
            <a:r>
              <a:rPr lang="ko-KR" altLang="en-US" dirty="0"/>
              <a:t>인스턴스의 생성이 완전하지 않은 상태이므로 </a:t>
            </a:r>
            <a:r>
              <a:rPr lang="en-US" altLang="ko-KR" dirty="0"/>
              <a:t>this() </a:t>
            </a:r>
          </a:p>
          <a:p>
            <a:r>
              <a:rPr lang="en-US" altLang="ko-KR" dirty="0"/>
              <a:t>  statement </a:t>
            </a:r>
            <a:r>
              <a:rPr lang="ko-KR" altLang="en-US" dirty="0"/>
              <a:t>이전에 다른 </a:t>
            </a:r>
            <a:r>
              <a:rPr lang="en-US" altLang="ko-KR" dirty="0"/>
              <a:t>statement</a:t>
            </a:r>
            <a:r>
              <a:rPr lang="ko-KR" altLang="en-US" dirty="0"/>
              <a:t>를 쓸 수 없음</a:t>
            </a:r>
          </a:p>
        </p:txBody>
      </p:sp>
    </p:spTree>
    <p:extLst>
      <p:ext uri="{BB962C8B-B14F-4D97-AF65-F5344CB8AC3E}">
        <p14:creationId xmlns:p14="http://schemas.microsoft.com/office/powerpoint/2010/main" val="1314379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1738"/>
            <a:ext cx="10515600" cy="63902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Person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String name;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Person() {</a:t>
            </a:r>
          </a:p>
          <a:p>
            <a:pPr marL="0" indent="0">
              <a:buNone/>
            </a:pPr>
            <a:r>
              <a:rPr lang="en-US" altLang="ko-KR" dirty="0"/>
              <a:t>		this("</a:t>
            </a:r>
            <a:r>
              <a:rPr lang="ko-KR" altLang="en-US" dirty="0"/>
              <a:t>이름없음</a:t>
            </a:r>
            <a:r>
              <a:rPr lang="en-US" altLang="ko-KR" dirty="0"/>
              <a:t>", 1);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Person(String name, </a:t>
            </a:r>
            <a:r>
              <a:rPr lang="en-US" altLang="ko-KR" dirty="0" err="1"/>
              <a:t>int</a:t>
            </a:r>
            <a:r>
              <a:rPr lang="en-US" altLang="ko-KR" dirty="0"/>
              <a:t> age) {</a:t>
            </a:r>
          </a:p>
          <a:p>
            <a:pPr marL="0" indent="0">
              <a:buNone/>
            </a:pPr>
            <a:r>
              <a:rPr lang="en-US" altLang="ko-KR" dirty="0"/>
              <a:t>		this.name = name;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61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442" y="228490"/>
            <a:ext cx="10515600" cy="79101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자신의 주소를 반환하는 </a:t>
            </a:r>
            <a:r>
              <a:rPr lang="en-US" altLang="ko-KR" sz="3200" dirty="0"/>
              <a:t>this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9504"/>
            <a:ext cx="10515600" cy="5738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Person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String name;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Person() {</a:t>
            </a:r>
          </a:p>
          <a:p>
            <a:pPr marL="0" indent="0">
              <a:buNone/>
            </a:pPr>
            <a:r>
              <a:rPr lang="en-US" altLang="ko-KR" dirty="0"/>
              <a:t>		this("</a:t>
            </a:r>
            <a:r>
              <a:rPr lang="ko-KR" altLang="en-US" dirty="0"/>
              <a:t>이름없음</a:t>
            </a:r>
            <a:r>
              <a:rPr lang="en-US" altLang="ko-KR" dirty="0"/>
              <a:t>", 1);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Person(String name, </a:t>
            </a:r>
            <a:r>
              <a:rPr lang="en-US" altLang="ko-KR" dirty="0" err="1"/>
              <a:t>int</a:t>
            </a:r>
            <a:r>
              <a:rPr lang="en-US" altLang="ko-KR" dirty="0"/>
              <a:t> age) {</a:t>
            </a:r>
          </a:p>
          <a:p>
            <a:pPr marL="0" indent="0">
              <a:buNone/>
            </a:pPr>
            <a:r>
              <a:rPr lang="en-US" altLang="ko-KR" dirty="0"/>
              <a:t>		this.name = name;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Person </a:t>
            </a:r>
            <a:r>
              <a:rPr lang="en-US" altLang="ko-KR" dirty="0" err="1"/>
              <a:t>getPerson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this;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9812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262" y="199696"/>
            <a:ext cx="10515600" cy="4256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Person p = new Person();</a:t>
            </a:r>
          </a:p>
          <a:p>
            <a:pPr marL="0" indent="0">
              <a:buNone/>
            </a:pPr>
            <a:r>
              <a:rPr lang="en-US" altLang="ko-KR" dirty="0"/>
              <a:t>		p.name = "James";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p.age</a:t>
            </a:r>
            <a:r>
              <a:rPr lang="en-US" altLang="ko-KR" dirty="0"/>
              <a:t> = 37;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Person p2 = </a:t>
            </a:r>
            <a:r>
              <a:rPr lang="en-US" altLang="ko-KR" dirty="0" err="1"/>
              <a:t>p.getPerson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(p);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(p2);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1" y="4456386"/>
            <a:ext cx="10394731" cy="14159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E80FB8-20E6-4363-9F62-FD326288DC9E}"/>
              </a:ext>
            </a:extLst>
          </p:cNvPr>
          <p:cNvSpPr/>
          <p:nvPr/>
        </p:nvSpPr>
        <p:spPr>
          <a:xfrm>
            <a:off x="641131" y="58423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13. </a:t>
            </a:r>
            <a:r>
              <a:rPr lang="ko-KR" altLang="en-US" dirty="0"/>
              <a:t>객체 간의 협력 </a:t>
            </a:r>
            <a:r>
              <a:rPr lang="en-US" altLang="ko-KR" dirty="0"/>
              <a:t>(</a:t>
            </a:r>
            <a:r>
              <a:rPr lang="en-US" altLang="ko-KR" dirty="0" err="1"/>
              <a:t>collabration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0277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987" y="31008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/>
              <a:t>13. </a:t>
            </a:r>
            <a:r>
              <a:rPr lang="ko-KR" altLang="en-US" sz="2800" dirty="0"/>
              <a:t>객체 간의 협력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collabration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588580" y="2535018"/>
            <a:ext cx="868154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객체 지향 프로그래밍에서의 협력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 지향 프로그램에서 객체 간에는 협력이 이루어짐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협력을 위해서는 필요한 메 세 지를 전송하고 이를 처리하는 기능이 구현되어야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매개 변수로 객체가 전달되는 경우가 발생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객체 협력의 예</a:t>
            </a:r>
          </a:p>
        </p:txBody>
      </p:sp>
    </p:spTree>
    <p:extLst>
      <p:ext uri="{BB962C8B-B14F-4D97-AF65-F5344CB8AC3E}">
        <p14:creationId xmlns:p14="http://schemas.microsoft.com/office/powerpoint/2010/main" val="3826954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1" y="473255"/>
            <a:ext cx="10650586" cy="43720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4486" y="5405734"/>
            <a:ext cx="10195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14. </a:t>
            </a:r>
            <a:r>
              <a:rPr lang="ko-KR" altLang="en-US" dirty="0"/>
              <a:t>버스 타고 학교 가는 학생의 과정을 객체 지향 프로그래밍으로 </a:t>
            </a:r>
            <a:r>
              <a:rPr lang="ko-KR" altLang="en-US" dirty="0" err="1"/>
              <a:t>구현해보기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262465"/>
            <a:ext cx="11506200" cy="6282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2734" y="235373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 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84333" y="4758267"/>
            <a:ext cx="56726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64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3270"/>
            <a:ext cx="10515600" cy="599089"/>
          </a:xfrm>
        </p:spPr>
        <p:txBody>
          <a:bodyPr/>
          <a:lstStyle/>
          <a:p>
            <a:r>
              <a:rPr lang="en-US" altLang="ko-KR" dirty="0"/>
              <a:t>Student.java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72359"/>
            <a:ext cx="89574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</a:t>
            </a:r>
            <a:r>
              <a:rPr lang="ko-KR" altLang="en-US" sz="2000" dirty="0"/>
              <a:t> {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grade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money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</a:t>
            </a:r>
            <a:r>
              <a:rPr lang="ko-KR" altLang="en-US" sz="2000" dirty="0"/>
              <a:t>(</a:t>
            </a:r>
            <a:r>
              <a:rPr lang="ko-KR" altLang="en-US" sz="2000" dirty="0" err="1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money</a:t>
            </a:r>
            <a:r>
              <a:rPr lang="ko-KR" altLang="en-US" sz="2000" dirty="0"/>
              <a:t>) {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this.studentName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studentName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this.money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money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}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takeBus</a:t>
            </a:r>
            <a:r>
              <a:rPr lang="ko-KR" altLang="en-US" sz="2000" dirty="0"/>
              <a:t>(</a:t>
            </a:r>
            <a:r>
              <a:rPr lang="ko-KR" altLang="en-US" sz="2000" dirty="0" err="1"/>
              <a:t>Bus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bus</a:t>
            </a:r>
            <a:r>
              <a:rPr lang="ko-KR" altLang="en-US" sz="2000" dirty="0"/>
              <a:t>) {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bus.take</a:t>
            </a:r>
            <a:r>
              <a:rPr lang="ko-KR" altLang="en-US" sz="2000" dirty="0"/>
              <a:t>(1000);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this.money</a:t>
            </a:r>
            <a:r>
              <a:rPr lang="ko-KR" altLang="en-US" sz="2000" dirty="0"/>
              <a:t> -= 1000;</a:t>
            </a:r>
          </a:p>
          <a:p>
            <a:r>
              <a:rPr lang="ko-KR" altLang="en-US" sz="2000" dirty="0"/>
              <a:t>	}</a:t>
            </a:r>
          </a:p>
          <a:p>
            <a:r>
              <a:rPr lang="ko-KR" altLang="en-US" sz="2000" dirty="0"/>
              <a:t>	</a:t>
            </a:r>
          </a:p>
          <a:p>
            <a:r>
              <a:rPr lang="ko-KR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1378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895" y="210206"/>
            <a:ext cx="11526472" cy="6647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takeSubway</a:t>
            </a:r>
            <a:r>
              <a:rPr lang="ko-KR" altLang="en-US" dirty="0"/>
              <a:t>(</a:t>
            </a:r>
            <a:r>
              <a:rPr lang="ko-KR" altLang="en-US" dirty="0" err="1"/>
              <a:t>Subway</a:t>
            </a:r>
            <a:r>
              <a:rPr lang="ko-KR" altLang="en-US" dirty="0"/>
              <a:t> </a:t>
            </a:r>
            <a:r>
              <a:rPr lang="ko-KR" altLang="en-US" dirty="0" err="1"/>
              <a:t>subway</a:t>
            </a:r>
            <a:r>
              <a:rPr lang="ko-KR" altLang="en-US" dirty="0"/>
              <a:t>) {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ko-KR" altLang="en-US" dirty="0" err="1"/>
              <a:t>subway.take</a:t>
            </a:r>
            <a:r>
              <a:rPr lang="ko-KR" altLang="en-US" dirty="0"/>
              <a:t>(1200);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ko-KR" altLang="en-US" dirty="0" err="1"/>
              <a:t>this.money</a:t>
            </a:r>
            <a:r>
              <a:rPr lang="ko-KR" altLang="en-US" dirty="0"/>
              <a:t> -= 1200;</a:t>
            </a:r>
          </a:p>
          <a:p>
            <a:pPr marL="0" indent="0">
              <a:buNone/>
            </a:pPr>
            <a:r>
              <a:rPr lang="ko-KR" altLang="en-US" dirty="0"/>
              <a:t>	}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showInfo</a:t>
            </a:r>
            <a:r>
              <a:rPr lang="ko-KR" altLang="en-US" dirty="0"/>
              <a:t>() {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ko-KR" altLang="en-US" dirty="0" err="1"/>
              <a:t>System.out.println</a:t>
            </a:r>
            <a:r>
              <a:rPr lang="ko-KR" altLang="en-US" dirty="0"/>
              <a:t>(</a:t>
            </a:r>
            <a:r>
              <a:rPr lang="ko-KR" altLang="en-US" dirty="0" err="1"/>
              <a:t>studentName</a:t>
            </a:r>
            <a:r>
              <a:rPr lang="ko-KR" altLang="en-US" dirty="0"/>
              <a:t> +"님의 남은 돈은 " + </a:t>
            </a:r>
            <a:r>
              <a:rPr lang="ko-KR" altLang="en-US" dirty="0" err="1"/>
              <a:t>money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+ "원 입니다");</a:t>
            </a:r>
          </a:p>
          <a:p>
            <a:pPr marL="0" indent="0">
              <a:buNone/>
            </a:pPr>
            <a:r>
              <a:rPr lang="ko-KR" altLang="en-US" dirty="0"/>
              <a:t>	}</a:t>
            </a:r>
          </a:p>
          <a:p>
            <a:pPr marL="0" indent="0">
              <a:buNone/>
            </a:pPr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1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8492"/>
            <a:ext cx="10515600" cy="6333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Bus.java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1850"/>
            <a:ext cx="11185634" cy="5570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Bus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busNumber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passengerCount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money;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Bus(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busNumber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this.busNumber</a:t>
            </a:r>
            <a:r>
              <a:rPr lang="en-US" altLang="ko-KR" dirty="0"/>
              <a:t> = </a:t>
            </a:r>
            <a:r>
              <a:rPr lang="en-US" altLang="ko-KR" dirty="0" err="1"/>
              <a:t>busNumber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take(</a:t>
            </a:r>
            <a:r>
              <a:rPr lang="en-US" altLang="ko-KR" dirty="0" err="1"/>
              <a:t>int</a:t>
            </a:r>
            <a:r>
              <a:rPr lang="en-US" altLang="ko-KR" dirty="0"/>
              <a:t> money) {  //</a:t>
            </a:r>
            <a:r>
              <a:rPr lang="ko-KR" altLang="en-US" dirty="0"/>
              <a:t>승차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 err="1"/>
              <a:t>this.money</a:t>
            </a:r>
            <a:r>
              <a:rPr lang="en-US" altLang="ko-KR" dirty="0"/>
              <a:t> += money;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passengerCount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showBusInfo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busNumber</a:t>
            </a:r>
            <a:r>
              <a:rPr lang="en-US" altLang="ko-KR" dirty="0"/>
              <a:t> + "</a:t>
            </a:r>
            <a:r>
              <a:rPr lang="ko-KR" altLang="en-US" dirty="0"/>
              <a:t>번 버스의 승객은 </a:t>
            </a:r>
            <a:r>
              <a:rPr lang="en-US" altLang="ko-KR" dirty="0"/>
              <a:t>" + </a:t>
            </a:r>
            <a:r>
              <a:rPr lang="en-US" altLang="ko-KR" dirty="0" err="1"/>
              <a:t>passengerCount</a:t>
            </a:r>
            <a:r>
              <a:rPr lang="en-US" altLang="ko-KR" dirty="0"/>
              <a:t> + "</a:t>
            </a:r>
            <a:r>
              <a:rPr lang="ko-KR" altLang="en-US" dirty="0"/>
              <a:t>명 이고</a:t>
            </a:r>
            <a:r>
              <a:rPr lang="en-US" altLang="ko-KR" dirty="0"/>
              <a:t>, </a:t>
            </a:r>
            <a:r>
              <a:rPr lang="ko-KR" altLang="en-US" dirty="0"/>
              <a:t>수입은 </a:t>
            </a:r>
            <a:r>
              <a:rPr lang="en-US" altLang="ko-KR" dirty="0"/>
              <a:t>" + money + "</a:t>
            </a:r>
            <a:r>
              <a:rPr lang="ko-KR" altLang="en-US" dirty="0"/>
              <a:t>원 입니다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057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899"/>
            <a:ext cx="10515600" cy="706930"/>
          </a:xfrm>
        </p:spPr>
        <p:txBody>
          <a:bodyPr/>
          <a:lstStyle/>
          <a:p>
            <a:r>
              <a:rPr lang="en-US" altLang="ko-KR" sz="3200" dirty="0"/>
              <a:t>Subway.java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25214"/>
            <a:ext cx="11217166" cy="55284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Subway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passengerCount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money;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Subway(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this.lineNumber</a:t>
            </a:r>
            <a:r>
              <a:rPr lang="en-US" altLang="ko-KR" dirty="0"/>
              <a:t> = </a:t>
            </a:r>
            <a:r>
              <a:rPr lang="en-US" altLang="ko-KR" dirty="0" err="1"/>
              <a:t>lineNumber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public void take(</a:t>
            </a:r>
            <a:r>
              <a:rPr lang="en-US" altLang="ko-KR" dirty="0" err="1"/>
              <a:t>int</a:t>
            </a:r>
            <a:r>
              <a:rPr lang="en-US" altLang="ko-KR" dirty="0"/>
              <a:t> money)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this.money</a:t>
            </a:r>
            <a:r>
              <a:rPr lang="en-US" altLang="ko-KR" dirty="0"/>
              <a:t> += money;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passengerCount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         public void </a:t>
            </a:r>
            <a:r>
              <a:rPr lang="en-US" altLang="ko-KR" dirty="0" err="1"/>
              <a:t>showSubwayInfo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lineNumber</a:t>
            </a:r>
            <a:r>
              <a:rPr lang="en-US" altLang="ko-KR" dirty="0"/>
              <a:t> + "</a:t>
            </a:r>
            <a:r>
              <a:rPr lang="ko-KR" altLang="en-US" dirty="0"/>
              <a:t>번 지하철의 승객은 </a:t>
            </a:r>
            <a:r>
              <a:rPr lang="en-US" altLang="ko-KR" dirty="0"/>
              <a:t>" + </a:t>
            </a:r>
            <a:r>
              <a:rPr lang="en-US" altLang="ko-KR" dirty="0" err="1"/>
              <a:t>passengerCount</a:t>
            </a:r>
            <a:r>
              <a:rPr lang="en-US" altLang="ko-KR" dirty="0"/>
              <a:t> + "</a:t>
            </a:r>
            <a:r>
              <a:rPr lang="ko-KR" altLang="en-US" dirty="0"/>
              <a:t>명 이고</a:t>
            </a:r>
            <a:r>
              <a:rPr lang="en-US" altLang="ko-KR" dirty="0"/>
              <a:t>, </a:t>
            </a:r>
            <a:r>
              <a:rPr lang="ko-KR" altLang="en-US" dirty="0"/>
              <a:t>수입은 </a:t>
            </a:r>
            <a:r>
              <a:rPr lang="en-US" altLang="ko-KR" dirty="0"/>
              <a:t>" + money + "</a:t>
            </a:r>
            <a:r>
              <a:rPr lang="ko-KR" altLang="en-US" dirty="0"/>
              <a:t>원 입니다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923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67539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TakeTransTest.java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25214"/>
            <a:ext cx="10515600" cy="60224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TakeTransTest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studentJ</a:t>
            </a:r>
            <a:r>
              <a:rPr lang="en-US" altLang="ko-KR" dirty="0"/>
              <a:t> = new Student("James", 5000);</a:t>
            </a:r>
          </a:p>
          <a:p>
            <a:pPr marL="0" indent="0">
              <a:buNone/>
            </a:pPr>
            <a:r>
              <a:rPr lang="en-US" altLang="ko-KR" dirty="0"/>
              <a:t>		Student </a:t>
            </a:r>
            <a:r>
              <a:rPr lang="en-US" altLang="ko-KR" dirty="0" err="1"/>
              <a:t>studentT</a:t>
            </a:r>
            <a:r>
              <a:rPr lang="en-US" altLang="ko-KR" dirty="0"/>
              <a:t> = new Student("Tomas", 10000);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Bus bus100 = new Bus(100);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Subway </a:t>
            </a:r>
            <a:r>
              <a:rPr lang="en-US" altLang="ko-KR" dirty="0" err="1"/>
              <a:t>subwayGreen</a:t>
            </a:r>
            <a:r>
              <a:rPr lang="en-US" altLang="ko-KR" dirty="0"/>
              <a:t> = new Subway(2);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studentJ.takeBus</a:t>
            </a:r>
            <a:r>
              <a:rPr lang="en-US" altLang="ko-KR" dirty="0"/>
              <a:t>(bus100);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studentT.takeSubway</a:t>
            </a:r>
            <a:r>
              <a:rPr lang="en-US" altLang="ko-KR" dirty="0"/>
              <a:t>(</a:t>
            </a:r>
            <a:r>
              <a:rPr lang="en-US" altLang="ko-KR" dirty="0" err="1"/>
              <a:t>subwayGreen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studentJ.showInfo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studentT.showInfo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bus100.showBusInfo();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subwayGreen.showSubwayInfo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8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0" y="318167"/>
            <a:ext cx="10685854" cy="55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7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4055" y="32990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15. </a:t>
            </a:r>
            <a:r>
              <a:rPr lang="ko-KR" altLang="en-US" sz="2400" dirty="0"/>
              <a:t>복습해봅시다 </a:t>
            </a:r>
            <a:r>
              <a:rPr lang="en-US" altLang="ko-KR" sz="2400" dirty="0"/>
              <a:t>(</a:t>
            </a:r>
            <a:r>
              <a:rPr lang="ko-KR" altLang="en-US" sz="2400" dirty="0"/>
              <a:t>객체 협력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9393" y="892415"/>
            <a:ext cx="115718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다음과 같은 상황을 구현해 봅시다.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앞의 예제에서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Edward는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지각을 해서 택시를 타야 했습니다. 20000원을 가지고 있었는데 10000원을 택시비로 사용했습니다. 택시는 '잘나간다 운수' 회사 택시를 탔습니다.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4" y="2406870"/>
            <a:ext cx="10964495" cy="31741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7904" y="5681834"/>
            <a:ext cx="8683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16. </a:t>
            </a:r>
            <a:r>
              <a:rPr lang="ko-KR" altLang="en-US" dirty="0"/>
              <a:t>여러 인스턴스에서 공통으로 사용하는 변수를 선언하자 </a:t>
            </a:r>
            <a:r>
              <a:rPr lang="en-US" altLang="ko-KR" dirty="0"/>
              <a:t>- static </a:t>
            </a:r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33320038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068" y="298893"/>
            <a:ext cx="8996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16. </a:t>
            </a:r>
            <a:r>
              <a:rPr lang="ko-KR" altLang="en-US" sz="2400" b="1" dirty="0"/>
              <a:t>여러 인스턴스에서 고통으로 사용하는 변수를 선언하자 </a:t>
            </a:r>
            <a:r>
              <a:rPr lang="en-US" altLang="ko-KR" sz="2400" b="1" dirty="0"/>
              <a:t>- static </a:t>
            </a:r>
            <a:r>
              <a:rPr lang="ko-KR" altLang="en-US" sz="2400" b="1" dirty="0"/>
              <a:t>변수</a:t>
            </a:r>
          </a:p>
          <a:p>
            <a:r>
              <a:rPr lang="ko-KR" altLang="en-US" sz="2400" b="1" dirty="0"/>
              <a:t>     공통으로 사용하는 변수가 필요한 경우</a:t>
            </a:r>
            <a:endParaRPr lang="en-US" altLang="ko-KR" sz="2400" b="1" dirty="0"/>
          </a:p>
          <a:p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여러 인스턴스가 공유하는 기준 값이 필요한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학생마다 새로운 학번 생성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카드회사에서 카드를 새로 발급할 때마다 새로운 카드 번호를 부여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회사에 사원이 입사할 때 마다 새로운 </a:t>
            </a:r>
            <a:r>
              <a:rPr lang="ko-KR" altLang="en-US" dirty="0" err="1"/>
              <a:t>사번</a:t>
            </a:r>
            <a:r>
              <a:rPr lang="ko-KR" altLang="en-US" dirty="0"/>
              <a:t> 이 필요한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8" y="3069021"/>
            <a:ext cx="11193518" cy="34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48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8994" y="654381"/>
            <a:ext cx="105839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static </a:t>
            </a:r>
            <a:r>
              <a:rPr lang="ko-KR" altLang="en-US" sz="2400" b="1" dirty="0"/>
              <a:t>변수 선언과 사용하기</a:t>
            </a:r>
            <a:endParaRPr lang="en-US" altLang="ko-KR" sz="2400" b="1" dirty="0"/>
          </a:p>
          <a:p>
            <a:endParaRPr lang="ko-KR" altLang="en-US" sz="2400" b="1" dirty="0"/>
          </a:p>
          <a:p>
            <a:r>
              <a:rPr lang="en-US" altLang="ko-KR" dirty="0"/>
              <a:t> 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serialNum</a:t>
            </a:r>
            <a:r>
              <a:rPr lang="en-US" altLang="ko-K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인스턴스가 생성될 때 만들어지는 변수가 아닌</a:t>
            </a:r>
            <a:r>
              <a:rPr lang="en-US" altLang="ko-KR" dirty="0"/>
              <a:t>, </a:t>
            </a:r>
            <a:r>
              <a:rPr lang="ko-KR" altLang="en-US" dirty="0"/>
              <a:t>처음 프로그램이 메모리에 로딩될 때 메모리를 할당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클래스 변수</a:t>
            </a:r>
            <a:r>
              <a:rPr lang="en-US" altLang="ko-KR" dirty="0"/>
              <a:t>, </a:t>
            </a:r>
            <a:r>
              <a:rPr lang="ko-KR" altLang="en-US" dirty="0"/>
              <a:t>정적변수라고도 함</a:t>
            </a:r>
            <a:r>
              <a:rPr lang="en-US" altLang="ko-KR" dirty="0"/>
              <a:t>(vs. </a:t>
            </a:r>
            <a:r>
              <a:rPr lang="ko-KR" altLang="en-US" dirty="0"/>
              <a:t>인스턴스 변수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인스턴스 생성과 상관 없이 사용 가능하므로 클래스 이름으로 직접 참조</a:t>
            </a:r>
          </a:p>
          <a:p>
            <a:endParaRPr lang="en-US" altLang="ko-KR" dirty="0"/>
          </a:p>
          <a:p>
            <a:r>
              <a:rPr lang="en-US" altLang="ko-KR" dirty="0" err="1"/>
              <a:t>Student.serialNum</a:t>
            </a:r>
            <a:r>
              <a:rPr lang="en-US" altLang="ko-KR" dirty="0"/>
              <a:t> = 100;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static </a:t>
            </a:r>
            <a:r>
              <a:rPr lang="ko-KR" altLang="en-US" sz="2400" b="1" dirty="0"/>
              <a:t>변수 테스트하기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6104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981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Employee.java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51340"/>
            <a:ext cx="10515600" cy="6006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Employee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serialNum</a:t>
            </a:r>
            <a:r>
              <a:rPr lang="en-US" altLang="ko-KR" dirty="0"/>
              <a:t> = 1000;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employeeId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private String </a:t>
            </a:r>
            <a:r>
              <a:rPr lang="en-US" altLang="ko-KR" dirty="0" err="1"/>
              <a:t>employeeName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private String department;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getEmployeeId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employeeId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setEmployeeId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employeeId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this.employeeId</a:t>
            </a:r>
            <a:r>
              <a:rPr lang="en-US" altLang="ko-KR" dirty="0"/>
              <a:t> = </a:t>
            </a:r>
            <a:r>
              <a:rPr lang="en-US" altLang="ko-KR" dirty="0" err="1"/>
              <a:t>employeeId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getEmployeeName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employeeName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setEmployeeName</a:t>
            </a:r>
            <a:r>
              <a:rPr lang="en-US" altLang="ko-KR" dirty="0"/>
              <a:t>(String </a:t>
            </a:r>
            <a:r>
              <a:rPr lang="en-US" altLang="ko-KR" dirty="0" err="1"/>
              <a:t>employeeName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this.employeeName</a:t>
            </a:r>
            <a:r>
              <a:rPr lang="en-US" altLang="ko-KR" dirty="0"/>
              <a:t> = </a:t>
            </a:r>
            <a:r>
              <a:rPr lang="en-US" altLang="ko-KR" dirty="0" err="1"/>
              <a:t>employeeName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String </a:t>
            </a:r>
            <a:r>
              <a:rPr lang="en-US" altLang="ko-KR" dirty="0" err="1"/>
              <a:t>getDepartment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department;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setDepartment</a:t>
            </a:r>
            <a:r>
              <a:rPr lang="en-US" altLang="ko-KR" dirty="0"/>
              <a:t>(String department)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this.department</a:t>
            </a:r>
            <a:r>
              <a:rPr lang="en-US" altLang="ko-KR" dirty="0"/>
              <a:t> = department;</a:t>
            </a:r>
          </a:p>
          <a:p>
            <a:pPr marL="0" indent="0">
              <a:buNone/>
            </a:pPr>
            <a:r>
              <a:rPr lang="en-US" altLang="ko-KR" dirty="0"/>
              <a:t>	}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2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3" y="202584"/>
            <a:ext cx="11582709" cy="64309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295207" y="3158836"/>
            <a:ext cx="473826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943600" y="4364182"/>
            <a:ext cx="63176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49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885606"/>
          </a:xfrm>
        </p:spPr>
        <p:txBody>
          <a:bodyPr/>
          <a:lstStyle/>
          <a:p>
            <a:r>
              <a:rPr lang="en-US" altLang="ko-KR" dirty="0"/>
              <a:t>EmployeeTest.java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3918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EmployeeTest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Employee </a:t>
            </a:r>
            <a:r>
              <a:rPr lang="en-US" altLang="ko-KR" dirty="0" err="1"/>
              <a:t>employeeLee</a:t>
            </a:r>
            <a:r>
              <a:rPr lang="en-US" altLang="ko-KR" dirty="0"/>
              <a:t> = new Employee();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employeeLee.setEmployeeName</a:t>
            </a:r>
            <a:r>
              <a:rPr lang="en-US" altLang="ko-KR" dirty="0"/>
              <a:t>("</a:t>
            </a:r>
            <a:r>
              <a:rPr lang="ko-KR" altLang="en-US" dirty="0"/>
              <a:t>이순신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employeeLee.serialNum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Employee </a:t>
            </a:r>
            <a:r>
              <a:rPr lang="en-US" altLang="ko-KR" dirty="0" err="1"/>
              <a:t>employeeKim</a:t>
            </a:r>
            <a:r>
              <a:rPr lang="en-US" altLang="ko-KR" dirty="0"/>
              <a:t> = new Employee();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employeeKim.setEmployeeName</a:t>
            </a:r>
            <a:r>
              <a:rPr lang="en-US" altLang="ko-KR" dirty="0"/>
              <a:t>("</a:t>
            </a:r>
            <a:r>
              <a:rPr lang="ko-KR" altLang="en-US" dirty="0"/>
              <a:t>김유신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employeeKim.serialNum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employeeLee.serialNum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employeeKim.serialNum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6025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679062"/>
            <a:ext cx="10541875" cy="16686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9704" y="2506596"/>
            <a:ext cx="7588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변수는 인스턴스에서 공통으로 사용하는 영역 임 음 알 수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034823"/>
            <a:ext cx="10992322" cy="2599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402" y="6095853"/>
            <a:ext cx="552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회사원이 입사할 때마다 새로운 사 번 부여하기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9393" y="166471"/>
            <a:ext cx="670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serialNum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serialNum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} ...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16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8992" y="379695"/>
            <a:ext cx="97220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...</a:t>
            </a:r>
          </a:p>
          <a:p>
            <a:endParaRPr lang="ko-KR" altLang="en-US" sz="2800" dirty="0"/>
          </a:p>
          <a:p>
            <a:r>
              <a:rPr lang="ko-KR" altLang="en-US" sz="2800" dirty="0"/>
              <a:t>	</a:t>
            </a:r>
            <a:r>
              <a:rPr lang="ko-KR" altLang="en-US" sz="2800" dirty="0" err="1"/>
              <a:t>public</a:t>
            </a:r>
            <a:r>
              <a:rPr lang="ko-KR" altLang="en-US" sz="2800" dirty="0"/>
              <a:t> </a:t>
            </a:r>
            <a:r>
              <a:rPr lang="ko-KR" altLang="en-US" sz="2800" dirty="0" err="1"/>
              <a:t>Employee</a:t>
            </a:r>
            <a:r>
              <a:rPr lang="ko-KR" altLang="en-US" sz="2800" dirty="0"/>
              <a:t>()</a:t>
            </a:r>
          </a:p>
          <a:p>
            <a:r>
              <a:rPr lang="ko-KR" altLang="en-US" sz="2800" dirty="0"/>
              <a:t>	{</a:t>
            </a:r>
          </a:p>
          <a:p>
            <a:r>
              <a:rPr lang="ko-KR" altLang="en-US" sz="2800" dirty="0"/>
              <a:t>		</a:t>
            </a:r>
            <a:r>
              <a:rPr lang="ko-KR" altLang="en-US" sz="2800" dirty="0" err="1"/>
              <a:t>serialNum</a:t>
            </a:r>
            <a:r>
              <a:rPr lang="ko-KR" altLang="en-US" sz="2800" dirty="0"/>
              <a:t>++;</a:t>
            </a:r>
          </a:p>
          <a:p>
            <a:r>
              <a:rPr lang="ko-KR" altLang="en-US" sz="2800" dirty="0"/>
              <a:t>		</a:t>
            </a:r>
            <a:r>
              <a:rPr lang="ko-KR" altLang="en-US" sz="2800" dirty="0" err="1"/>
              <a:t>employeeId</a:t>
            </a:r>
            <a:r>
              <a:rPr lang="ko-KR" altLang="en-US" sz="2800" dirty="0"/>
              <a:t> = </a:t>
            </a:r>
            <a:r>
              <a:rPr lang="ko-KR" altLang="en-US" sz="2800" dirty="0" err="1"/>
              <a:t>serialNum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	}</a:t>
            </a:r>
          </a:p>
          <a:p>
            <a:endParaRPr lang="ko-KR" altLang="en-US" sz="2800" dirty="0"/>
          </a:p>
          <a:p>
            <a:r>
              <a:rPr lang="ko-KR" alt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34012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331" y="831696"/>
            <a:ext cx="116875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public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class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EmployeeTest</a:t>
            </a:r>
            <a:r>
              <a:rPr lang="ko-KR" altLang="en-US" sz="2400" dirty="0"/>
              <a:t> {</a:t>
            </a:r>
          </a:p>
          <a:p>
            <a:endParaRPr lang="ko-KR" altLang="en-US" sz="2400" dirty="0"/>
          </a:p>
          <a:p>
            <a:r>
              <a:rPr lang="ko-KR" altLang="en-US" sz="2400" dirty="0"/>
              <a:t>	</a:t>
            </a:r>
            <a:r>
              <a:rPr lang="ko-KR" altLang="en-US" sz="2400" dirty="0" err="1"/>
              <a:t>public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static</a:t>
            </a:r>
            <a:r>
              <a:rPr lang="ko-KR" altLang="en-US" sz="2400" dirty="0"/>
              <a:t> </a:t>
            </a:r>
            <a:r>
              <a:rPr lang="ko-KR" altLang="en-US" sz="2400" dirty="0" err="1"/>
              <a:t>void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main</a:t>
            </a:r>
            <a:r>
              <a:rPr lang="ko-KR" altLang="en-US" sz="2400" dirty="0"/>
              <a:t>(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[] </a:t>
            </a:r>
            <a:r>
              <a:rPr lang="ko-KR" altLang="en-US" sz="2400" dirty="0" err="1"/>
              <a:t>args</a:t>
            </a:r>
            <a:r>
              <a:rPr lang="ko-KR" altLang="en-US" sz="2400" dirty="0"/>
              <a:t>) {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Employee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employeeLee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new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Employee</a:t>
            </a:r>
            <a:r>
              <a:rPr lang="ko-KR" altLang="en-US" sz="2400" dirty="0"/>
              <a:t>();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employeeLee.setEmployeeName</a:t>
            </a:r>
            <a:r>
              <a:rPr lang="ko-KR" altLang="en-US" sz="2400" dirty="0"/>
              <a:t>("이순신");</a:t>
            </a:r>
          </a:p>
          <a:p>
            <a:r>
              <a:rPr lang="ko-KR" altLang="en-US" sz="2400" dirty="0"/>
              <a:t>				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Employee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employeeKim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new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Employee</a:t>
            </a:r>
            <a:r>
              <a:rPr lang="ko-KR" altLang="en-US" sz="2400" dirty="0"/>
              <a:t>();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employeeKim.setEmployeeName</a:t>
            </a:r>
            <a:r>
              <a:rPr lang="ko-KR" altLang="en-US" sz="2400" dirty="0"/>
              <a:t>("김유신");</a:t>
            </a:r>
          </a:p>
          <a:p>
            <a:r>
              <a:rPr lang="ko-KR" altLang="en-US" sz="2400" dirty="0"/>
              <a:t>				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System.out.println</a:t>
            </a:r>
            <a:r>
              <a:rPr lang="ko-KR" altLang="en-US" sz="2400" dirty="0"/>
              <a:t>(</a:t>
            </a:r>
            <a:r>
              <a:rPr lang="ko-KR" altLang="en-US" sz="2400" dirty="0" err="1"/>
              <a:t>employeeLee.getEmployeeName</a:t>
            </a:r>
            <a:r>
              <a:rPr lang="ko-KR" altLang="en-US" sz="2400" dirty="0"/>
              <a:t>() + "," + </a:t>
            </a:r>
            <a:r>
              <a:rPr lang="ko-KR" altLang="en-US" sz="2400" dirty="0" err="1"/>
              <a:t>employeeLee.getEmployeeId</a:t>
            </a:r>
            <a:r>
              <a:rPr lang="ko-KR" altLang="en-US" sz="2400" dirty="0"/>
              <a:t>());</a:t>
            </a:r>
          </a:p>
          <a:p>
            <a:r>
              <a:rPr lang="ko-KR" altLang="en-US" sz="2400" dirty="0"/>
              <a:t>		</a:t>
            </a:r>
            <a:r>
              <a:rPr lang="ko-KR" altLang="en-US" sz="2400" dirty="0" err="1"/>
              <a:t>System.out.println</a:t>
            </a:r>
            <a:r>
              <a:rPr lang="ko-KR" altLang="en-US" sz="2400" dirty="0"/>
              <a:t>(</a:t>
            </a:r>
            <a:r>
              <a:rPr lang="ko-KR" altLang="en-US" sz="2400" dirty="0" err="1"/>
              <a:t>employeeKim.getEmployeeName</a:t>
            </a:r>
            <a:r>
              <a:rPr lang="ko-KR" altLang="en-US" sz="2400" dirty="0"/>
              <a:t>() + "," + </a:t>
            </a:r>
            <a:r>
              <a:rPr lang="ko-KR" altLang="en-US" sz="2400" dirty="0" err="1"/>
              <a:t>employeeKim.getEmployeeId</a:t>
            </a:r>
            <a:r>
              <a:rPr lang="ko-KR" altLang="en-US" sz="2400" dirty="0"/>
              <a:t>());</a:t>
            </a:r>
          </a:p>
          <a:p>
            <a:r>
              <a:rPr lang="ko-KR" altLang="en-US" sz="2400" dirty="0"/>
              <a:t>	}</a:t>
            </a:r>
          </a:p>
          <a:p>
            <a:r>
              <a:rPr lang="ko-KR" altLang="en-US" sz="24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2823" y="101740"/>
            <a:ext cx="268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EmployeeTest.java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151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" y="349896"/>
            <a:ext cx="10598534" cy="23504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0086" y="2927158"/>
            <a:ext cx="90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변수와 메서드는 인스턴스 변수</a:t>
            </a:r>
            <a:r>
              <a:rPr lang="en-US" altLang="ko-KR" dirty="0"/>
              <a:t>, </a:t>
            </a:r>
            <a:r>
              <a:rPr lang="ko-KR" altLang="en-US" dirty="0"/>
              <a:t>메서드가 아니므로 클래스 이름으로 직접 참조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0086" y="3461749"/>
            <a:ext cx="8160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Employee.serialNum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276" y="3996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다음 강의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/>
              <a:t>17. static </a:t>
            </a:r>
            <a:r>
              <a:rPr lang="ko-KR" altLang="en-US" dirty="0"/>
              <a:t>메서드의 구현과 활용</a:t>
            </a:r>
            <a:r>
              <a:rPr lang="en-US" altLang="ko-KR" dirty="0"/>
              <a:t>, </a:t>
            </a:r>
            <a:r>
              <a:rPr lang="ko-KR" altLang="en-US" dirty="0"/>
              <a:t>변수의 유효 범위</a:t>
            </a:r>
          </a:p>
        </p:txBody>
      </p:sp>
    </p:spTree>
    <p:extLst>
      <p:ext uri="{BB962C8B-B14F-4D97-AF65-F5344CB8AC3E}">
        <p14:creationId xmlns:p14="http://schemas.microsoft.com/office/powerpoint/2010/main" val="1211377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07173"/>
            <a:ext cx="10515600" cy="441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private 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serialNum</a:t>
            </a:r>
            <a:r>
              <a:rPr lang="en-US" altLang="ko-KR" sz="2400" dirty="0"/>
              <a:t> = 1000;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...</a:t>
            </a:r>
          </a:p>
          <a:p>
            <a:pPr marL="0" indent="0">
              <a:buNone/>
            </a:pPr>
            <a:r>
              <a:rPr lang="en-US" altLang="ko-KR" sz="2400" dirty="0"/>
              <a:t>public 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getSerialNum</a:t>
            </a:r>
            <a:r>
              <a:rPr lang="en-US" altLang="ko-KR" sz="2400" dirty="0"/>
              <a:t>() {</a:t>
            </a:r>
          </a:p>
          <a:p>
            <a:pPr marL="0" indent="0">
              <a:buNone/>
            </a:pPr>
            <a:r>
              <a:rPr lang="en-US" altLang="ko-KR" sz="2400" dirty="0"/>
              <a:t>	return </a:t>
            </a:r>
            <a:r>
              <a:rPr lang="en-US" altLang="ko-KR" sz="2400" dirty="0" err="1"/>
              <a:t>serialNum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public static void </a:t>
            </a:r>
            <a:r>
              <a:rPr lang="en-US" altLang="ko-KR" sz="2400" dirty="0" err="1"/>
              <a:t>setSerialNum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serialNum</a:t>
            </a:r>
            <a:r>
              <a:rPr lang="en-US" altLang="ko-KR" sz="2400" dirty="0"/>
              <a:t>) 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Employee.serialNum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serialNum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914400" y="73572"/>
            <a:ext cx="862899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static </a:t>
            </a:r>
            <a:r>
              <a:rPr lang="ko-KR" altLang="en-US" sz="2400" b="1" dirty="0"/>
              <a:t>메서드 만들기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serialNum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private</a:t>
            </a:r>
            <a:r>
              <a:rPr lang="ko-KR" altLang="en-US" dirty="0"/>
              <a:t>으로 선언하고 </a:t>
            </a:r>
            <a:r>
              <a:rPr lang="en-US" altLang="ko-KR" dirty="0"/>
              <a:t>getter/setter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916506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690" y="228856"/>
            <a:ext cx="10515600" cy="99994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lt"/>
              </a:rPr>
              <a:t>클래스 이름으로 호출 가능 </a:t>
            </a:r>
            <a:r>
              <a:rPr lang="en-US" altLang="ko-KR" sz="2800" dirty="0">
                <a:latin typeface="+mn-lt"/>
              </a:rPr>
              <a:t>( </a:t>
            </a:r>
            <a:r>
              <a:rPr lang="ko-KR" altLang="en-US" sz="2800" dirty="0">
                <a:latin typeface="+mn-lt"/>
              </a:rPr>
              <a:t>클래스 메서드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정적 메서드 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5855" y="1460678"/>
            <a:ext cx="7988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Employee.getSerialNum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5855" y="2260896"/>
            <a:ext cx="1061807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static </a:t>
            </a:r>
            <a:r>
              <a:rPr lang="ko-KR" altLang="en-US" sz="2400" b="1" dirty="0"/>
              <a:t>메서드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클래스 메서드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에서는 인스턴스 변수를 사용할 수 없다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000" dirty="0"/>
              <a:t>static </a:t>
            </a:r>
            <a:r>
              <a:rPr lang="ko-KR" altLang="en-US" sz="2000" dirty="0"/>
              <a:t>메서드는 인스턴스 생성과 무관하게 클래스 이름으로 호출 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인스턴스 생성 전에 호출 될 수 있으므로 </a:t>
            </a:r>
            <a:r>
              <a:rPr lang="en-US" altLang="ko-KR" sz="2000" dirty="0"/>
              <a:t>static </a:t>
            </a:r>
            <a:r>
              <a:rPr lang="ko-KR" altLang="en-US" sz="2000" dirty="0"/>
              <a:t>메서드 내부에서는 인스턴스 변수를 사용   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할 수 없음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6022" y="4015221"/>
            <a:ext cx="165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Employee.java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86022" y="4476885"/>
            <a:ext cx="9624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public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static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setSerialNum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serialNum</a:t>
            </a:r>
            <a:r>
              <a:rPr lang="ko-KR" altLang="en-US" sz="2000" dirty="0"/>
              <a:t>) {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</a:t>
            </a:r>
            <a:r>
              <a:rPr lang="ko-KR" altLang="en-US" sz="2000" dirty="0"/>
              <a:t> = 0;</a:t>
            </a:r>
          </a:p>
          <a:p>
            <a:r>
              <a:rPr lang="ko-KR" altLang="en-US" sz="2000" dirty="0"/>
              <a:t>		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employeeName</a:t>
            </a:r>
            <a:r>
              <a:rPr lang="ko-KR" altLang="en-US" sz="2000" dirty="0"/>
              <a:t> = "Lee";  //오류발생</a:t>
            </a:r>
          </a:p>
          <a:p>
            <a:r>
              <a:rPr lang="ko-KR" altLang="en-US" sz="2000" dirty="0"/>
              <a:t>		</a:t>
            </a:r>
            <a:r>
              <a:rPr lang="ko-KR" altLang="en-US" sz="2000" dirty="0" err="1"/>
              <a:t>Employee.serialNum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serialNum</a:t>
            </a:r>
            <a:r>
              <a:rPr lang="ko-KR" altLang="en-US" sz="2000" dirty="0"/>
              <a:t>;</a:t>
            </a:r>
          </a:p>
          <a:p>
            <a:r>
              <a:rPr lang="ko-KR" altLang="en-US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024774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84356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EmployeeTest2.java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6952"/>
            <a:ext cx="10515600" cy="567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class EmployeeTest2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Employee.getSerialNum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Employee.setSerialNum</a:t>
            </a:r>
            <a:r>
              <a:rPr lang="en-US" altLang="ko-KR" dirty="0"/>
              <a:t>(1003);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Employee.getSerialNum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0871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566" y="343667"/>
            <a:ext cx="10515600" cy="14851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  </a:t>
            </a:r>
            <a:r>
              <a:rPr lang="ko-KR" altLang="en-US" sz="2400" b="1" dirty="0"/>
              <a:t>변수의 유효 범위와 메모리</a:t>
            </a:r>
          </a:p>
          <a:p>
            <a:r>
              <a:rPr lang="ko-KR" altLang="en-US" sz="2000" dirty="0"/>
              <a:t>변수의 유효 범위</a:t>
            </a:r>
            <a:r>
              <a:rPr lang="en-US" altLang="ko-KR" sz="2000" dirty="0"/>
              <a:t>(scope)</a:t>
            </a:r>
            <a:r>
              <a:rPr lang="ko-KR" altLang="en-US" sz="2000" dirty="0"/>
              <a:t>와 생성과 소멸</a:t>
            </a:r>
            <a:r>
              <a:rPr lang="en-US" altLang="ko-KR" sz="2000" dirty="0"/>
              <a:t>(life cycle)</a:t>
            </a:r>
            <a:r>
              <a:rPr lang="ko-KR" altLang="en-US" sz="2000" dirty="0"/>
              <a:t>은 각 변수의 종류마다 다름</a:t>
            </a:r>
          </a:p>
          <a:p>
            <a:r>
              <a:rPr lang="ko-KR" altLang="en-US" sz="2000" dirty="0"/>
              <a:t>지역변수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변수는 </a:t>
            </a:r>
            <a:r>
              <a:rPr lang="ko-KR" altLang="en-US" sz="2000" dirty="0" err="1"/>
              <a:t>유효범위와</a:t>
            </a:r>
            <a:r>
              <a:rPr lang="ko-KR" altLang="en-US" sz="2000" dirty="0"/>
              <a:t> </a:t>
            </a:r>
            <a:r>
              <a:rPr lang="en-US" altLang="ko-KR" sz="2000" dirty="0"/>
              <a:t>life cycle, </a:t>
            </a:r>
            <a:r>
              <a:rPr lang="ko-KR" altLang="en-US" sz="2000" dirty="0"/>
              <a:t>사용하는 메모리도 다름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1587063"/>
            <a:ext cx="11330152" cy="52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866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103" y="474809"/>
            <a:ext cx="120868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변수는 프로그램이 메모리에 있는 동안 계속 그 영역을 차지하므로 너무 큰 메모리를 할당하는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000" dirty="0"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것은 좋지 않음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 내부의 여러 메서드에서 사용하는 변수는 멤버 변수로 선언하는 것이 좋음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멤버 변수가 너무 많으면 인스턴스 생성 시 쓸데없는 메모리가 할당됨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상황에 적절하게 변수를 사용해야 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8068" y="4913615"/>
            <a:ext cx="8702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다음 강의</a:t>
            </a:r>
          </a:p>
          <a:p>
            <a:endParaRPr lang="en-US" altLang="ko-KR" dirty="0"/>
          </a:p>
          <a:p>
            <a:r>
              <a:rPr lang="en-US" altLang="ko-KR" dirty="0"/>
              <a:t>18. static </a:t>
            </a:r>
            <a:r>
              <a:rPr lang="ko-KR" altLang="en-US" dirty="0"/>
              <a:t>응용 </a:t>
            </a:r>
            <a:r>
              <a:rPr lang="en-US" altLang="ko-KR" dirty="0"/>
              <a:t>– </a:t>
            </a:r>
            <a:r>
              <a:rPr lang="ko-KR" altLang="en-US" dirty="0"/>
              <a:t>싱 글 톤 패턴 </a:t>
            </a:r>
            <a:r>
              <a:rPr lang="en-US" altLang="ko-KR" dirty="0"/>
              <a:t>(singleton pattern)</a:t>
            </a:r>
          </a:p>
        </p:txBody>
      </p:sp>
    </p:spTree>
    <p:extLst>
      <p:ext uri="{BB962C8B-B14F-4D97-AF65-F5344CB8AC3E}">
        <p14:creationId xmlns:p14="http://schemas.microsoft.com/office/powerpoint/2010/main" val="6393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6255"/>
            <a:ext cx="11531139" cy="64340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8495607" y="5245331"/>
            <a:ext cx="906088" cy="8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17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7482" y="813102"/>
            <a:ext cx="11322270" cy="6386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3100" b="1" dirty="0"/>
              <a:t>18. static </a:t>
            </a:r>
            <a:r>
              <a:rPr lang="ko-KR" altLang="en-US" sz="3100" b="1" dirty="0"/>
              <a:t>응용 </a:t>
            </a:r>
            <a:r>
              <a:rPr lang="en-US" altLang="ko-KR" sz="3100" b="1" dirty="0"/>
              <a:t>– </a:t>
            </a:r>
            <a:r>
              <a:rPr lang="ko-KR" altLang="en-US" sz="3100" b="1" dirty="0"/>
              <a:t>싱 글 톤 패턴</a:t>
            </a:r>
            <a:r>
              <a:rPr lang="en-US" altLang="ko-KR" sz="3100" b="1" dirty="0"/>
              <a:t>(singleton pattern)</a:t>
            </a:r>
          </a:p>
          <a:p>
            <a:pPr marL="0" indent="0">
              <a:buNone/>
            </a:pPr>
            <a:r>
              <a:rPr lang="ko-KR" altLang="en-US" sz="3100" b="1" dirty="0"/>
              <a:t>    싱 글 톤 패턴이란</a:t>
            </a:r>
            <a:r>
              <a:rPr lang="en-US" altLang="ko-KR" sz="3100" b="1" dirty="0"/>
              <a:t>?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0317" y="3695278"/>
            <a:ext cx="3384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private</a:t>
            </a:r>
            <a:r>
              <a:rPr lang="ko-KR" altLang="en-US" dirty="0"/>
              <a:t> Company() {}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745" y="4228944"/>
            <a:ext cx="504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내부에 유일한 </a:t>
            </a:r>
            <a:r>
              <a:rPr lang="en-US" altLang="ko-KR" dirty="0"/>
              <a:t>private </a:t>
            </a:r>
            <a:r>
              <a:rPr lang="ko-KR" altLang="en-US" dirty="0"/>
              <a:t>인스턴스 생성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0317" y="326207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Company();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683" y="4709531"/>
            <a:ext cx="553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Company </a:t>
            </a:r>
            <a:r>
              <a:rPr lang="ko-KR" altLang="en-US" dirty="0" err="1"/>
              <a:t>instance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Company();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6745" y="5354452"/>
            <a:ext cx="7746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외부에서 유일한 인스턴스를 참조할 수 있는 </a:t>
            </a:r>
            <a:r>
              <a:rPr lang="en-US" altLang="ko-KR" dirty="0"/>
              <a:t>public </a:t>
            </a:r>
            <a:r>
              <a:rPr lang="ko-KR" altLang="en-US" dirty="0"/>
              <a:t>메서드 제공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6745" y="2660693"/>
            <a:ext cx="774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패턴으로 회사 객체 구현하기</a:t>
            </a:r>
          </a:p>
          <a:p>
            <a:endParaRPr lang="en-US" altLang="ko-KR" dirty="0"/>
          </a:p>
          <a:p>
            <a:r>
              <a:rPr lang="ko-KR" altLang="en-US" dirty="0" err="1"/>
              <a:t>생성자</a:t>
            </a:r>
            <a:r>
              <a:rPr lang="ko-KR" altLang="en-US" dirty="0"/>
              <a:t> 는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7482" y="1777222"/>
            <a:ext cx="10174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프로그램에서 인스턴스가 단 한 개만 생성되어야 하는 경우 사용하는 디자인 패턴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메서드를 활용하여 구현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983241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4225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static Company </a:t>
            </a:r>
            <a:r>
              <a:rPr lang="en-US" altLang="ko-KR" dirty="0" err="1"/>
              <a:t>getInstance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if( instance == null) {</a:t>
            </a:r>
          </a:p>
          <a:p>
            <a:pPr marL="0" indent="0">
              <a:buNone/>
            </a:pPr>
            <a:r>
              <a:rPr lang="en-US" altLang="ko-KR" dirty="0"/>
              <a:t>		instance = new Company();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instance;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2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477" y="956440"/>
            <a:ext cx="11435254" cy="5738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CompanyTest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Company company1 = </a:t>
            </a:r>
            <a:r>
              <a:rPr lang="en-US" altLang="ko-KR" dirty="0" err="1"/>
              <a:t>Company.getInstance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Company company2 = </a:t>
            </a:r>
            <a:r>
              <a:rPr lang="en-US" altLang="ko-KR" dirty="0" err="1"/>
              <a:t>Company.getInstance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(company1);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(company2);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//Calendar </a:t>
            </a:r>
            <a:r>
              <a:rPr lang="en-US" altLang="ko-KR" dirty="0" err="1"/>
              <a:t>calendar</a:t>
            </a:r>
            <a:r>
              <a:rPr lang="en-US" altLang="ko-KR" dirty="0"/>
              <a:t>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9187"/>
            <a:ext cx="2647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CompanyTest.java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80276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4" y="248976"/>
            <a:ext cx="8681544" cy="3156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4096" y="36103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다음 강의</a:t>
            </a:r>
            <a:endParaRPr lang="en-US" altLang="ko-KR" sz="2400" b="1" dirty="0"/>
          </a:p>
          <a:p>
            <a:endParaRPr lang="ko-KR" altLang="en-US" b="1" dirty="0"/>
          </a:p>
          <a:p>
            <a:r>
              <a:rPr lang="en-US" altLang="ko-KR" dirty="0"/>
              <a:t>19. </a:t>
            </a:r>
            <a:r>
              <a:rPr lang="ko-KR" altLang="en-US" dirty="0"/>
              <a:t>복습해봅시다 </a:t>
            </a:r>
            <a:r>
              <a:rPr lang="en-US" altLang="ko-KR" dirty="0"/>
              <a:t>(static</a:t>
            </a:r>
            <a:r>
              <a:rPr lang="ko-KR" altLang="en-US" dirty="0"/>
              <a:t>과 싱 글 톤 패턴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4095" y="4743281"/>
            <a:ext cx="7882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설명에 따른 객체를 구현하여 테스트 코드가 실행되도록 구현하기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5517" y="5112613"/>
            <a:ext cx="111619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자동차 공장이 있습니다. 자동차 공장은 유일한 객체이고, 이 공장에서 생산되는 자동차는 제작될 때마다 고유의 번호가 부여됩니다. </a:t>
            </a:r>
          </a:p>
          <a:p>
            <a:r>
              <a:rPr lang="ko-KR" altLang="en-US" dirty="0"/>
              <a:t>자동차 번호가 10001부터 시작되어 자동차가 생산될 때마다 10002, 10003 이렇게 번호가 붙도록 자동차 공장 클래스, 자동차 클래스를 구현하세요</a:t>
            </a:r>
          </a:p>
          <a:p>
            <a:r>
              <a:rPr lang="ko-KR" altLang="en-US" dirty="0"/>
              <a:t>다음 CarFactoryTest.java 테스트 코드가 수행 되도록 합니다.</a:t>
            </a:r>
          </a:p>
        </p:txBody>
      </p:sp>
    </p:spTree>
    <p:extLst>
      <p:ext uri="{BB962C8B-B14F-4D97-AF65-F5344CB8AC3E}">
        <p14:creationId xmlns:p14="http://schemas.microsoft.com/office/powerpoint/2010/main" val="8781331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172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CarFactoryTest.java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331" y="809298"/>
            <a:ext cx="11017469" cy="5728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CarFactoryTest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CarFactory</a:t>
            </a:r>
            <a:r>
              <a:rPr lang="en-US" altLang="ko-KR" dirty="0"/>
              <a:t> factory = </a:t>
            </a:r>
            <a:r>
              <a:rPr lang="en-US" altLang="ko-KR" dirty="0" err="1"/>
              <a:t>CarFactory.getInstance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Car </a:t>
            </a:r>
            <a:r>
              <a:rPr lang="en-US" altLang="ko-KR" dirty="0" err="1"/>
              <a:t>mySonata</a:t>
            </a:r>
            <a:r>
              <a:rPr lang="en-US" altLang="ko-KR" dirty="0"/>
              <a:t> = </a:t>
            </a:r>
            <a:r>
              <a:rPr lang="en-US" altLang="ko-KR" dirty="0" err="1"/>
              <a:t>factory.createCar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Car </a:t>
            </a:r>
            <a:r>
              <a:rPr lang="en-US" altLang="ko-KR" dirty="0" err="1"/>
              <a:t>yourSonata</a:t>
            </a:r>
            <a:r>
              <a:rPr lang="en-US" altLang="ko-KR" dirty="0"/>
              <a:t> = </a:t>
            </a:r>
            <a:r>
              <a:rPr lang="en-US" altLang="ko-KR" dirty="0" err="1"/>
              <a:t>factory.createCar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mySonata.getCarNum</a:t>
            </a:r>
            <a:r>
              <a:rPr lang="en-US" altLang="ko-KR" dirty="0"/>
              <a:t>());     //10001 </a:t>
            </a:r>
            <a:r>
              <a:rPr lang="ko-KR" altLang="en-US" dirty="0"/>
              <a:t>출력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yourSonata.getCarNum</a:t>
            </a:r>
            <a:r>
              <a:rPr lang="en-US" altLang="ko-KR" dirty="0"/>
              <a:t>());   //10002 </a:t>
            </a:r>
            <a:r>
              <a:rPr lang="ko-KR" altLang="en-US" dirty="0"/>
              <a:t>출력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7791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0301"/>
            <a:ext cx="10515600" cy="654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600" b="1" dirty="0"/>
              <a:t>다음 강의</a:t>
            </a:r>
          </a:p>
          <a:p>
            <a:r>
              <a:rPr lang="en-US" altLang="ko-KR" sz="1800" dirty="0"/>
              <a:t>20. </a:t>
            </a:r>
            <a:r>
              <a:rPr lang="ko-KR" altLang="en-US" sz="1800" dirty="0"/>
              <a:t>자료를 순차적으로 한꺼번에 관리하는 방법 </a:t>
            </a:r>
            <a:r>
              <a:rPr lang="en-US" altLang="ko-KR" sz="1800" dirty="0"/>
              <a:t>- </a:t>
            </a:r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4628" y="1356708"/>
            <a:ext cx="989286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배열이란</a:t>
            </a:r>
            <a:r>
              <a:rPr lang="en-US" altLang="ko-KR" sz="2400" b="1" dirty="0"/>
              <a:t>?</a:t>
            </a:r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동일한 </a:t>
            </a:r>
            <a:r>
              <a:rPr lang="ko-KR" altLang="en-US" dirty="0" err="1"/>
              <a:t>자료형의</a:t>
            </a:r>
            <a:r>
              <a:rPr lang="ko-KR" altLang="en-US" dirty="0"/>
              <a:t> 순차적 자료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인덱스 연산자</a:t>
            </a:r>
            <a:r>
              <a:rPr lang="en-US" altLang="ko-KR" dirty="0"/>
              <a:t>[]</a:t>
            </a:r>
            <a:r>
              <a:rPr lang="ko-KR" altLang="en-US" dirty="0"/>
              <a:t>를 이용하여 빠른 참조가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물리적 위치와 논리적 위치가 동일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배열의 순서는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자바에서는 객체 배열을 구현한 </a:t>
            </a:r>
            <a:r>
              <a:rPr lang="en-US" altLang="ko-KR" dirty="0" err="1"/>
              <a:t>ArrayList</a:t>
            </a:r>
            <a:r>
              <a:rPr lang="ko-KR" altLang="en-US" dirty="0"/>
              <a:t>를 많이 활용함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sz="2400" b="1" dirty="0"/>
              <a:t>배열 선언과 초기화</a:t>
            </a:r>
            <a:endParaRPr lang="en-US" altLang="ko-KR" sz="2400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배열 선언하기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[] arr1 = new </a:t>
            </a:r>
            <a:r>
              <a:rPr lang="en-US" altLang="ko-KR" dirty="0" err="1"/>
              <a:t>int</a:t>
            </a:r>
            <a:r>
              <a:rPr lang="en-US" altLang="ko-KR" dirty="0"/>
              <a:t>[10];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arr2[] = new </a:t>
            </a:r>
            <a:r>
              <a:rPr lang="en-US" altLang="ko-KR" dirty="0" err="1"/>
              <a:t>int</a:t>
            </a:r>
            <a:r>
              <a:rPr lang="en-US" altLang="ko-KR" dirty="0"/>
              <a:t>[10];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14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6" y="262759"/>
            <a:ext cx="11331916" cy="17904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9393" y="1966988"/>
            <a:ext cx="103526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sz="2400" dirty="0"/>
              <a:t>배열 초기화 하기</a:t>
            </a:r>
          </a:p>
          <a:p>
            <a:r>
              <a:rPr lang="ko-KR" altLang="en-US" dirty="0"/>
              <a:t>배열은 선언과 동시에 </a:t>
            </a:r>
            <a:r>
              <a:rPr lang="ko-KR" altLang="en-US" dirty="0" err="1"/>
              <a:t>자료형</a:t>
            </a:r>
            <a:r>
              <a:rPr lang="ko-KR" altLang="en-US" dirty="0"/>
              <a:t> 에 따라 초기화 됨 </a:t>
            </a:r>
            <a:r>
              <a:rPr lang="en-US" altLang="ko-KR" dirty="0"/>
              <a:t>( </a:t>
            </a:r>
            <a:r>
              <a:rPr lang="ko-KR" altLang="en-US" dirty="0"/>
              <a:t>정수는 </a:t>
            </a:r>
            <a:r>
              <a:rPr lang="en-US" altLang="ko-KR" dirty="0"/>
              <a:t>0, </a:t>
            </a:r>
            <a:r>
              <a:rPr lang="ko-KR" altLang="en-US" dirty="0"/>
              <a:t>실수는 </a:t>
            </a:r>
            <a:r>
              <a:rPr lang="en-US" altLang="ko-KR" dirty="0"/>
              <a:t>0.0, </a:t>
            </a:r>
            <a:r>
              <a:rPr lang="ko-KR" altLang="en-US" dirty="0"/>
              <a:t>객체는 </a:t>
            </a:r>
            <a:r>
              <a:rPr lang="en-US" altLang="ko-KR" dirty="0"/>
              <a:t>null)</a:t>
            </a:r>
          </a:p>
          <a:p>
            <a:r>
              <a:rPr lang="ko-KR" altLang="en-US" dirty="0"/>
              <a:t>필요에 따라 초기값을 지정할 수 있음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392" y="2890318"/>
            <a:ext cx="11025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[] </a:t>
            </a:r>
            <a:r>
              <a:rPr lang="ko-KR" altLang="en-US" dirty="0" err="1"/>
              <a:t>numbers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[] {10, 20, 30};  //개수 생략해야 함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[] </a:t>
            </a:r>
            <a:r>
              <a:rPr lang="ko-KR" altLang="en-US" dirty="0" err="1"/>
              <a:t>numbers</a:t>
            </a:r>
            <a:r>
              <a:rPr lang="ko-KR" altLang="en-US" dirty="0"/>
              <a:t> = {10, 20, 30};            //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[]  생략 가능 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[] </a:t>
            </a:r>
            <a:r>
              <a:rPr lang="ko-KR" altLang="en-US" dirty="0" err="1"/>
              <a:t>ids</a:t>
            </a:r>
            <a:r>
              <a:rPr lang="ko-KR" altLang="en-US" dirty="0"/>
              <a:t>; </a:t>
            </a:r>
          </a:p>
          <a:p>
            <a:r>
              <a:rPr lang="ko-KR" altLang="en-US" dirty="0" err="1"/>
              <a:t>ids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[] {10, 20, 30};            // </a:t>
            </a:r>
            <a:r>
              <a:rPr lang="ko-KR" altLang="en-US" dirty="0" err="1"/>
              <a:t>선언후</a:t>
            </a:r>
            <a:r>
              <a:rPr lang="ko-KR" altLang="en-US" dirty="0"/>
              <a:t> 배열을 생성하는 경우는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[] 생략할 수 없음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4496" y="470236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배열 사용하기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391" y="5221749"/>
            <a:ext cx="961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[] 인덱스 연산자 활용 - 배열 요소가 저장된 메모리의 위치를 연산하여 찾아 줌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배열을 이용하여 합을 구하기</a:t>
            </a:r>
          </a:p>
        </p:txBody>
      </p:sp>
    </p:spTree>
    <p:extLst>
      <p:ext uri="{BB962C8B-B14F-4D97-AF65-F5344CB8AC3E}">
        <p14:creationId xmlns:p14="http://schemas.microsoft.com/office/powerpoint/2010/main" val="20806502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379" y="662152"/>
            <a:ext cx="10515600" cy="5903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arr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[10];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total = 0;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=0, </a:t>
            </a:r>
            <a:r>
              <a:rPr lang="en-US" altLang="ko-KR" dirty="0" err="1"/>
              <a:t>num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 </a:t>
            </a:r>
            <a:r>
              <a:rPr lang="en-US" altLang="ko-KR" dirty="0" err="1"/>
              <a:t>arr.length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++, </a:t>
            </a:r>
            <a:r>
              <a:rPr lang="en-US" altLang="ko-KR" dirty="0" err="1"/>
              <a:t>num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total +=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(total);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943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697" y="199696"/>
            <a:ext cx="11834647" cy="221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배열의 길이와 요소의 개수는 동일하지 않습니다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1800" dirty="0"/>
              <a:t>배열을 선언하면 개수만큼 메모리가 할당되지만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실제 요소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데이타</a:t>
            </a:r>
            <a:r>
              <a:rPr lang="en-US" altLang="ko-KR" sz="1800" dirty="0"/>
              <a:t>)</a:t>
            </a:r>
            <a:r>
              <a:rPr lang="ko-KR" altLang="en-US" sz="1800" dirty="0"/>
              <a:t>가 없는 경우도 있음</a:t>
            </a:r>
          </a:p>
          <a:p>
            <a:r>
              <a:rPr lang="ko-KR" altLang="en-US" sz="1800" dirty="0"/>
              <a:t>배열의 </a:t>
            </a:r>
            <a:r>
              <a:rPr lang="en-US" altLang="ko-KR" sz="1800" dirty="0"/>
              <a:t>length </a:t>
            </a:r>
            <a:r>
              <a:rPr lang="ko-KR" altLang="en-US" sz="1800" dirty="0"/>
              <a:t>속성은 배열의 개수를 반환해 주기 때문에 요소의 개수와는 다름</a:t>
            </a:r>
          </a:p>
          <a:p>
            <a:r>
              <a:rPr lang="en-US" altLang="ko-KR" sz="1800" dirty="0"/>
              <a:t>length</a:t>
            </a:r>
            <a:r>
              <a:rPr lang="ko-KR" altLang="en-US" sz="1800" dirty="0"/>
              <a:t>를 활용하여 오류가 나는 경우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248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4290"/>
            <a:ext cx="10515600" cy="58826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double[] </a:t>
            </a:r>
            <a:r>
              <a:rPr lang="en-US" altLang="ko-KR" dirty="0" err="1"/>
              <a:t>dArr</a:t>
            </a:r>
            <a:r>
              <a:rPr lang="en-US" altLang="ko-KR" dirty="0"/>
              <a:t> = new double[5];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[0] = 1.1;  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[1] = 2.1; </a:t>
            </a:r>
          </a:p>
          <a:p>
            <a:pPr marL="0" indent="0">
              <a:buNone/>
            </a:pPr>
            <a:r>
              <a:rPr lang="en-US" altLang="ko-KR" dirty="0" err="1"/>
              <a:t>dArr</a:t>
            </a:r>
            <a:r>
              <a:rPr lang="en-US" altLang="ko-KR" dirty="0"/>
              <a:t>[2] = 3.1;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err="1"/>
              <a:t>mtotal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 </a:t>
            </a:r>
            <a:r>
              <a:rPr lang="en-US" altLang="ko-KR" dirty="0" err="1"/>
              <a:t>dArr.length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mtotal</a:t>
            </a:r>
            <a:r>
              <a:rPr lang="en-US" altLang="ko-KR" dirty="0"/>
              <a:t> *= </a:t>
            </a:r>
            <a:r>
              <a:rPr lang="en-US" altLang="ko-KR" dirty="0" err="1"/>
              <a:t>dArr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mtotal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9757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1380</TotalTime>
  <Words>3245</Words>
  <Application>Microsoft Office PowerPoint</Application>
  <PresentationFormat>와이드스크린</PresentationFormat>
  <Paragraphs>1297</Paragraphs>
  <Slides>127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33" baseType="lpstr">
      <vt:lpstr>Arial Unicode MS</vt:lpstr>
      <vt:lpstr>맑은 고딕</vt:lpstr>
      <vt:lpstr>Arial</vt:lpstr>
      <vt:lpstr>Franklin Gothic Book</vt:lpstr>
      <vt:lpstr>Franklin Gothic Demi</vt:lpstr>
      <vt:lpstr>New_3D01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클래스를 생성하여 생성된 객체(인스턴스)에 각각 다른 이름과 주소를 대입한다</vt:lpstr>
      <vt:lpstr>PowerPoint 프레젠테이션</vt:lpstr>
      <vt:lpstr>PowerPoint 프레젠테이션</vt:lpstr>
      <vt:lpstr>용어 정리</vt:lpstr>
      <vt:lpstr>06. 생 성 자에 대해 알아봅시다 (constructor)</vt:lpstr>
      <vt:lpstr>PowerPoint 프레젠테이션</vt:lpstr>
      <vt:lpstr>PowerPoint 프레젠테이션</vt:lpstr>
      <vt:lpstr>PowerPoint 프레젠테이션</vt:lpstr>
      <vt:lpstr>Student.java</vt:lpstr>
      <vt:lpstr>StudentTest.java</vt:lpstr>
      <vt:lpstr>PowerPoint 프레젠테이션</vt:lpstr>
      <vt:lpstr>PowerPoint 프레젠테이션</vt:lpstr>
      <vt:lpstr>PowerPoint 프레젠테이션</vt:lpstr>
      <vt:lpstr>PowerPoint 프레젠테이션</vt:lpstr>
      <vt:lpstr>UserInfo.java</vt:lpstr>
      <vt:lpstr>UserInfoTest.java</vt:lpstr>
      <vt:lpstr>08. 복습해봅시다 (객체 구현하기)</vt:lpstr>
      <vt:lpstr>09. 참조 자료형 변수 </vt:lpstr>
      <vt:lpstr>PowerPoint 프레젠테이션</vt:lpstr>
      <vt:lpstr>PowerPoint 프레젠테이션</vt:lpstr>
      <vt:lpstr>PowerPoint 프레젠테이션</vt:lpstr>
      <vt:lpstr>Subject.java</vt:lpstr>
      <vt:lpstr>StudentTest.java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자신의 주소를 반환하는 this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Bus.java</vt:lpstr>
      <vt:lpstr>Subway.java</vt:lpstr>
      <vt:lpstr>TakeTransTest.java</vt:lpstr>
      <vt:lpstr>PowerPoint 프레젠테이션</vt:lpstr>
      <vt:lpstr>PowerPoint 프레젠테이션</vt:lpstr>
      <vt:lpstr>PowerPoint 프레젠테이션</vt:lpstr>
      <vt:lpstr>PowerPoint 프레젠테이션</vt:lpstr>
      <vt:lpstr>Employee.java</vt:lpstr>
      <vt:lpstr>EmployeeTest.java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클래스 이름으로 호출 가능 ( 클래스 메서드, 정적 메서드 )</vt:lpstr>
      <vt:lpstr>EmployeeTest2.java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CarFactoryTest.java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요소의 개수에 대한 변수(count)를 따로 유지</vt:lpstr>
      <vt:lpstr>문자 배열을 만들어 A-Z 까지 배열에 저장하고 이를 다시 출력하기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BookArrayTest.java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Subject 클래스</vt:lpstr>
      <vt:lpstr>실행하기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user2</cp:lastModifiedBy>
  <cp:revision>353</cp:revision>
  <dcterms:created xsi:type="dcterms:W3CDTF">2021-05-13T00:26:00Z</dcterms:created>
  <dcterms:modified xsi:type="dcterms:W3CDTF">2021-09-03T07:32:48Z</dcterms:modified>
</cp:coreProperties>
</file>