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66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67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68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70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71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72" r:id="rId111"/>
    <p:sldId id="359" r:id="rId112"/>
    <p:sldId id="360" r:id="rId113"/>
    <p:sldId id="361" r:id="rId114"/>
    <p:sldId id="362" r:id="rId115"/>
    <p:sldId id="363" r:id="rId116"/>
    <p:sldId id="373" r:id="rId117"/>
    <p:sldId id="364" r:id="rId1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2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9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1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8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0186-79AE-4987-B242-7D92C5A8F62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7B97-BEB2-492E-946E-FE68AF45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5913" y="1552575"/>
            <a:ext cx="6480175" cy="384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객체지향핵심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07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0013" y="317369"/>
            <a:ext cx="77671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VIPCustomer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extends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</a:t>
            </a:r>
            <a:r>
              <a:rPr lang="ko-KR" altLang="en-US" dirty="0" smtClean="0"/>
              <a:t>{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agentID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double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salesRatio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VIPCustomer</a:t>
            </a:r>
            <a:r>
              <a:rPr lang="ko-KR" altLang="en-US" dirty="0" smtClean="0"/>
              <a:t>() {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customerGrade</a:t>
            </a:r>
            <a:r>
              <a:rPr lang="ko-KR" altLang="en-US" dirty="0" smtClean="0"/>
              <a:t> = "VIP";    //오류 발생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bonusRatio</a:t>
            </a:r>
            <a:r>
              <a:rPr lang="ko-KR" altLang="en-US" dirty="0" smtClean="0"/>
              <a:t> = 0.05;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salesRatio</a:t>
            </a:r>
            <a:r>
              <a:rPr lang="ko-KR" altLang="en-US" dirty="0" smtClean="0"/>
              <a:t> = 0.1;</a:t>
            </a:r>
          </a:p>
          <a:p>
            <a:r>
              <a:rPr lang="ko-KR" altLang="en-US" dirty="0" smtClean="0"/>
              <a:t>	}</a:t>
            </a:r>
          </a:p>
          <a:p>
            <a:r>
              <a:rPr lang="ko-KR" altLang="en-US" dirty="0" smtClean="0"/>
              <a:t>	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getAgentID</a:t>
            </a:r>
            <a:r>
              <a:rPr lang="ko-KR" altLang="en-US" dirty="0" smtClean="0"/>
              <a:t>() {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agentID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}</a:t>
            </a:r>
          </a:p>
          <a:p>
            <a:r>
              <a:rPr lang="ko-KR" altLang="en-US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0014" y="5123904"/>
            <a:ext cx="104157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protected </a:t>
            </a:r>
            <a:r>
              <a:rPr lang="ko-KR" altLang="en-US" sz="2400" b="1" dirty="0" smtClean="0"/>
              <a:t>접근 </a:t>
            </a:r>
            <a:r>
              <a:rPr lang="ko-KR" altLang="en-US" sz="2400" b="1" dirty="0" err="1" smtClean="0"/>
              <a:t>제어자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상위 </a:t>
            </a:r>
            <a:r>
              <a:rPr lang="ko-KR" altLang="en-US" dirty="0" smtClean="0"/>
              <a:t>클래스에 선언된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변수는 하위 클래스에서 접근 할 수 없음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외부 </a:t>
            </a:r>
            <a:r>
              <a:rPr lang="ko-KR" altLang="en-US" dirty="0" smtClean="0"/>
              <a:t>클래스는 접근 할 수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클래스는 접근 할 수 있도록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6874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607" y="165428"/>
            <a:ext cx="10515600" cy="84356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X.java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2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public interface X {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void x();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07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7167"/>
            <a:ext cx="10515600" cy="6438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Y.java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ko-KR" sz="3200" dirty="0" smtClean="0"/>
              <a:t>public interface Y {</a:t>
            </a:r>
          </a:p>
          <a:p>
            <a:pPr marL="0" indent="0">
              <a:buNone/>
            </a:pPr>
            <a:endParaRPr lang="es-ES" altLang="ko-KR" sz="3200" dirty="0" smtClean="0"/>
          </a:p>
          <a:p>
            <a:pPr marL="0" indent="0">
              <a:buNone/>
            </a:pPr>
            <a:r>
              <a:rPr lang="es-ES" altLang="ko-KR" sz="3200" dirty="0" smtClean="0"/>
              <a:t>	void y();</a:t>
            </a:r>
          </a:p>
          <a:p>
            <a:pPr marL="0" indent="0">
              <a:buNone/>
            </a:pPr>
            <a:r>
              <a:rPr lang="es-E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72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6449"/>
            <a:ext cx="10515600" cy="90662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MyInterface.java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public interface </a:t>
            </a:r>
            <a:r>
              <a:rPr lang="en-US" altLang="ko-KR" sz="3200" dirty="0" err="1" smtClean="0"/>
              <a:t>MyInterface</a:t>
            </a:r>
            <a:r>
              <a:rPr lang="en-US" altLang="ko-KR" sz="3200" dirty="0" smtClean="0"/>
              <a:t> extends X, Y{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void </a:t>
            </a:r>
            <a:r>
              <a:rPr lang="en-US" altLang="ko-KR" sz="3200" dirty="0" err="1" smtClean="0"/>
              <a:t>myMethod</a:t>
            </a:r>
            <a:r>
              <a:rPr lang="en-US" altLang="ko-KR" sz="3200" dirty="0" smtClean="0"/>
              <a:t>();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9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138" y="154918"/>
            <a:ext cx="10515600" cy="79101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MyClass.java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524" y="945932"/>
            <a:ext cx="10515600" cy="5696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MyInterface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x()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("x()");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y()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("y()");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myMethod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myMethod</a:t>
            </a:r>
            <a:r>
              <a:rPr lang="en-US" altLang="ko-KR" dirty="0" smtClean="0"/>
              <a:t>()");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708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9524" y="165429"/>
            <a:ext cx="10515600" cy="62284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MyClassTest.java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523" y="788276"/>
            <a:ext cx="10880835" cy="57911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MyClassTest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mClass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X </a:t>
            </a:r>
            <a:r>
              <a:rPr lang="en-US" altLang="ko-KR" dirty="0" err="1" smtClean="0"/>
              <a:t>xClass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mClass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xClass.x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Y </a:t>
            </a:r>
            <a:r>
              <a:rPr lang="en-US" altLang="ko-KR" dirty="0" err="1" smtClean="0"/>
              <a:t>yClass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mClass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yClass.y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mClass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iClass.x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iClass.y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iClass.myMethod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8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8373"/>
            <a:ext cx="10515600" cy="133481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클래스 상속과 인터페이스 구현 함께 쓰기</a:t>
            </a:r>
          </a:p>
          <a:p>
            <a:r>
              <a:rPr lang="ko-KR" altLang="en-US" sz="1800" dirty="0" smtClean="0"/>
              <a:t>실무에서 프레임워크나 오픈소스와 함께 연동되는 구현을 하게 되면 클래스 상속과 인터페이스의 구현을 같이 사용하는 경우가 많음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3" y="1891863"/>
            <a:ext cx="10705999" cy="46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6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6366" y="353129"/>
            <a:ext cx="57663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책이 순서대로 대여가 되는 도서관 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책을 보관하는 자료 구조가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Shelf에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구현됨 (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인터페이스를 구현함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Shelf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클래스를 상속 받고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Queue를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구현한다.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6365" y="1690495"/>
            <a:ext cx="86631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Shelf</a:t>
            </a:r>
            <a:r>
              <a:rPr lang="ko-KR" altLang="en-US" dirty="0" smtClean="0"/>
              <a:t> {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 </a:t>
            </a:r>
            <a:r>
              <a:rPr lang="ko-KR" altLang="en-US" dirty="0" err="1" smtClean="0"/>
              <a:t>protected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ArrayList</a:t>
            </a:r>
            <a:r>
              <a:rPr lang="ko-KR" altLang="en-US" dirty="0" smtClean="0"/>
              <a:t>&lt;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&gt; </a:t>
            </a:r>
            <a:r>
              <a:rPr lang="ko-KR" altLang="en-US" dirty="0" err="1" smtClean="0"/>
              <a:t>shelf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 </a:t>
            </a:r>
          </a:p>
          <a:p>
            <a:r>
              <a:rPr lang="ko-KR" altLang="en-US" dirty="0" smtClean="0"/>
              <a:t>	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Shelf</a:t>
            </a:r>
            <a:r>
              <a:rPr lang="ko-KR" altLang="en-US" dirty="0" smtClean="0"/>
              <a:t>() {</a:t>
            </a:r>
          </a:p>
          <a:p>
            <a:r>
              <a:rPr lang="ko-KR" altLang="en-US" dirty="0" smtClean="0"/>
              <a:t>		 </a:t>
            </a:r>
            <a:r>
              <a:rPr lang="ko-KR" altLang="en-US" dirty="0" err="1" smtClean="0"/>
              <a:t>shelf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new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ArrayList</a:t>
            </a:r>
            <a:r>
              <a:rPr lang="ko-KR" altLang="en-US" dirty="0" smtClean="0"/>
              <a:t>&lt;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&gt;();</a:t>
            </a:r>
          </a:p>
          <a:p>
            <a:r>
              <a:rPr lang="ko-KR" altLang="en-US" dirty="0" smtClean="0"/>
              <a:t>	 }</a:t>
            </a:r>
          </a:p>
          <a:p>
            <a:r>
              <a:rPr lang="ko-KR" altLang="en-US" dirty="0" smtClean="0"/>
              <a:t>	 </a:t>
            </a:r>
          </a:p>
          <a:p>
            <a:r>
              <a:rPr lang="ko-KR" altLang="en-US" dirty="0" smtClean="0"/>
              <a:t>	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ArrayList</a:t>
            </a:r>
            <a:r>
              <a:rPr lang="ko-KR" altLang="en-US" dirty="0" smtClean="0"/>
              <a:t>&lt;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&gt; </a:t>
            </a:r>
            <a:r>
              <a:rPr lang="ko-KR" altLang="en-US" dirty="0" err="1" smtClean="0"/>
              <a:t>getShelf</a:t>
            </a:r>
            <a:r>
              <a:rPr lang="ko-KR" altLang="en-US" dirty="0" smtClean="0"/>
              <a:t>(){</a:t>
            </a:r>
          </a:p>
          <a:p>
            <a:r>
              <a:rPr lang="ko-KR" altLang="en-US" dirty="0" smtClean="0"/>
              <a:t>		 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shelf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 }</a:t>
            </a:r>
          </a:p>
          <a:p>
            <a:r>
              <a:rPr lang="ko-KR" altLang="en-US" dirty="0" smtClean="0"/>
              <a:t>	 </a:t>
            </a:r>
          </a:p>
          <a:p>
            <a:r>
              <a:rPr lang="ko-KR" altLang="en-US" dirty="0" smtClean="0"/>
              <a:t>	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getCount</a:t>
            </a:r>
            <a:r>
              <a:rPr lang="ko-KR" altLang="en-US" dirty="0" smtClean="0"/>
              <a:t>() {</a:t>
            </a:r>
          </a:p>
          <a:p>
            <a:r>
              <a:rPr lang="ko-KR" altLang="en-US" dirty="0" smtClean="0"/>
              <a:t>		 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shelf.size</a:t>
            </a:r>
            <a:r>
              <a:rPr lang="ko-KR" altLang="en-US" dirty="0" smtClean="0"/>
              <a:t>();</a:t>
            </a:r>
          </a:p>
          <a:p>
            <a:r>
              <a:rPr lang="ko-KR" altLang="en-US" dirty="0" smtClean="0"/>
              <a:t>	 }</a:t>
            </a:r>
          </a:p>
          <a:p>
            <a:r>
              <a:rPr lang="ko-KR" altLang="en-US" dirty="0" smtClean="0"/>
              <a:t>	 </a:t>
            </a:r>
          </a:p>
          <a:p>
            <a:r>
              <a:rPr lang="ko-KR" altLang="en-US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8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7471"/>
            <a:ext cx="10515600" cy="59131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Queue.java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7462"/>
            <a:ext cx="10515600" cy="398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public interface Queue {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void </a:t>
            </a:r>
            <a:r>
              <a:rPr lang="en-US" altLang="ko-KR" sz="3200" dirty="0" err="1" smtClean="0"/>
              <a:t>enQueue</a:t>
            </a:r>
            <a:r>
              <a:rPr lang="en-US" altLang="ko-KR" sz="3200" dirty="0" smtClean="0"/>
              <a:t>(String title);</a:t>
            </a:r>
          </a:p>
          <a:p>
            <a:pPr marL="0" indent="0">
              <a:buNone/>
            </a:pPr>
            <a:r>
              <a:rPr lang="en-US" altLang="ko-KR" sz="3200" dirty="0" smtClean="0"/>
              <a:t>	String </a:t>
            </a:r>
            <a:r>
              <a:rPr lang="en-US" altLang="ko-KR" sz="3200" dirty="0" err="1" smtClean="0"/>
              <a:t>deQueue</a:t>
            </a:r>
            <a:r>
              <a:rPr lang="en-US" altLang="ko-KR" sz="3200" dirty="0" smtClean="0"/>
              <a:t>();</a:t>
            </a:r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getSize</a:t>
            </a:r>
            <a:r>
              <a:rPr lang="en-US" altLang="ko-KR" sz="3200" dirty="0" smtClean="0"/>
              <a:t>();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30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409"/>
            <a:ext cx="10515600" cy="706930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BookShelf.java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4702"/>
            <a:ext cx="10515600" cy="59698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BookShelf</a:t>
            </a:r>
            <a:r>
              <a:rPr lang="en-US" altLang="ko-KR" dirty="0" smtClean="0"/>
              <a:t> extends Shelf implements Queue{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(String title)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shelf.add</a:t>
            </a:r>
            <a:r>
              <a:rPr lang="en-US" altLang="ko-KR" dirty="0" smtClean="0"/>
              <a:t>(title);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shelf.remove</a:t>
            </a:r>
            <a:r>
              <a:rPr lang="en-US" altLang="ko-KR" dirty="0" smtClean="0"/>
              <a:t>(0);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628" y="186449"/>
            <a:ext cx="10515600" cy="73846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BookShelfTest.java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6650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BookShelfTest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Queue </a:t>
            </a:r>
            <a:r>
              <a:rPr lang="en-US" altLang="ko-KR" dirty="0" err="1" smtClean="0"/>
              <a:t>bookQueue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BookShelf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bookQueue.enQueue</a:t>
            </a:r>
            <a:r>
              <a:rPr lang="en-US" altLang="ko-KR" dirty="0" smtClean="0"/>
              <a:t>("</a:t>
            </a:r>
            <a:r>
              <a:rPr lang="ko-KR" altLang="en-US" dirty="0" smtClean="0"/>
              <a:t>태백산맥</a:t>
            </a:r>
            <a:r>
              <a:rPr lang="en-US" altLang="ko-KR" dirty="0" smtClean="0"/>
              <a:t>1");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bookQueue.enQueue</a:t>
            </a:r>
            <a:r>
              <a:rPr lang="en-US" altLang="ko-KR" dirty="0" smtClean="0"/>
              <a:t>("</a:t>
            </a:r>
            <a:r>
              <a:rPr lang="ko-KR" altLang="en-US" dirty="0" smtClean="0"/>
              <a:t>태백산맥</a:t>
            </a:r>
            <a:r>
              <a:rPr lang="en-US" altLang="ko-KR" dirty="0" smtClean="0"/>
              <a:t>2");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bookQueue.enQueue</a:t>
            </a:r>
            <a:r>
              <a:rPr lang="en-US" altLang="ko-KR" dirty="0" smtClean="0"/>
              <a:t>("</a:t>
            </a:r>
            <a:r>
              <a:rPr lang="ko-KR" altLang="en-US" dirty="0" smtClean="0"/>
              <a:t>태백산맥</a:t>
            </a:r>
            <a:r>
              <a:rPr lang="en-US" altLang="ko-KR" dirty="0" smtClean="0"/>
              <a:t>3");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bookQueue.deQueue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bookQueue.deQueue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bookQueue.deQueue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9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9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Customer.java</a:t>
            </a:r>
            <a:endParaRPr lang="ko-KR" alt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478439"/>
            <a:ext cx="10197662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protected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protected String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protected String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//getter, setter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구현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return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void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setCustomerID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this.customerID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customerID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String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return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void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setCustomerName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(String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this.customerName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customerName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String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return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void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setCustomerGrade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(String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this.customerGrade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customerGrade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40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" y="520159"/>
            <a:ext cx="10733690" cy="5607372"/>
          </a:xfrm>
        </p:spPr>
      </p:pic>
    </p:spTree>
    <p:extLst>
      <p:ext uri="{BB962C8B-B14F-4D97-AF65-F5344CB8AC3E}">
        <p14:creationId xmlns:p14="http://schemas.microsoft.com/office/powerpoint/2010/main" val="4284082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4420" y="47825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smtClean="0"/>
              <a:t>다음 강의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r>
              <a:rPr lang="en-US" altLang="ko-KR" dirty="0" smtClean="0"/>
              <a:t>16. </a:t>
            </a:r>
            <a:r>
              <a:rPr lang="ko-KR" altLang="en-US" dirty="0" smtClean="0"/>
              <a:t>복습해보세요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100747"/>
            <a:ext cx="121184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b="1" dirty="0" smtClean="0"/>
          </a:p>
          <a:p>
            <a:r>
              <a:rPr lang="en-US" altLang="ko-KR" dirty="0" smtClean="0"/>
              <a:t>Player</a:t>
            </a:r>
            <a:r>
              <a:rPr lang="ko-KR" altLang="en-US" dirty="0" smtClean="0"/>
              <a:t>가 있고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GameLevel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err="1" smtClean="0"/>
              <a:t>GameLevel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 마다 </a:t>
            </a:r>
            <a:r>
              <a:rPr lang="en-US" altLang="ko-KR" dirty="0" smtClean="0"/>
              <a:t>run(), jump(), turn() </a:t>
            </a:r>
            <a:endParaRPr lang="en-US" altLang="ko-KR" dirty="0" smtClean="0"/>
          </a:p>
          <a:p>
            <a:r>
              <a:rPr lang="ko-KR" altLang="en-US" dirty="0" smtClean="0"/>
              <a:t>세 </a:t>
            </a:r>
            <a:r>
              <a:rPr lang="ko-KR" altLang="en-US" dirty="0" smtClean="0"/>
              <a:t>가지 기능이 업그레이드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 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천천히 달립니다</a:t>
            </a:r>
            <a:r>
              <a:rPr lang="en-US" altLang="ko-KR" dirty="0" smtClean="0"/>
              <a:t>. run() </a:t>
            </a:r>
            <a:r>
              <a:rPr lang="ko-KR" altLang="en-US" dirty="0" smtClean="0"/>
              <a:t>만 가능</a:t>
            </a:r>
          </a:p>
          <a:p>
            <a:r>
              <a:rPr lang="ko-KR" altLang="en-US" dirty="0" err="1" smtClean="0"/>
              <a:t>중급자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빠르게 달리고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점프할 수 있습니다</a:t>
            </a:r>
            <a:r>
              <a:rPr lang="en-US" altLang="ko-KR" dirty="0" smtClean="0"/>
              <a:t>. run(), jump() </a:t>
            </a:r>
            <a:r>
              <a:rPr lang="ko-KR" altLang="en-US" dirty="0" smtClean="0"/>
              <a:t>가능</a:t>
            </a:r>
          </a:p>
          <a:p>
            <a:r>
              <a:rPr lang="ko-KR" altLang="en-US" dirty="0" err="1" smtClean="0"/>
              <a:t>고급자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엄청 빠르게 달리고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높게 점프하고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턴할 수 있습니다</a:t>
            </a:r>
            <a:r>
              <a:rPr lang="en-US" altLang="ko-KR" dirty="0" smtClean="0"/>
              <a:t>. run(), jump(), turn() </a:t>
            </a:r>
            <a:r>
              <a:rPr lang="ko-KR" altLang="en-US" dirty="0" smtClean="0"/>
              <a:t>가능</a:t>
            </a:r>
          </a:p>
          <a:p>
            <a:r>
              <a:rPr lang="en-US" altLang="ko-KR" dirty="0" smtClean="0"/>
              <a:t>Player</a:t>
            </a:r>
            <a:r>
              <a:rPr lang="ko-KR" altLang="en-US" dirty="0" smtClean="0"/>
              <a:t>는 한번에 하나의 레벨 상태만을 가질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Player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play() </a:t>
            </a:r>
            <a:r>
              <a:rPr lang="ko-KR" altLang="en-US" dirty="0" smtClean="0"/>
              <a:t>중에 레벨에 있는 </a:t>
            </a:r>
            <a:r>
              <a:rPr lang="en-US" altLang="ko-KR" dirty="0" smtClean="0"/>
              <a:t>go(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count) </a:t>
            </a:r>
            <a:r>
              <a:rPr lang="ko-KR" altLang="en-US" dirty="0" smtClean="0"/>
              <a:t>라는 메서드를 호출하면 </a:t>
            </a:r>
            <a:r>
              <a:rPr lang="en-US" altLang="ko-KR" dirty="0" smtClean="0"/>
              <a:t>run()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횟수 만큼 </a:t>
            </a:r>
            <a:r>
              <a:rPr lang="en-US" altLang="ko-KR" dirty="0" smtClean="0"/>
              <a:t>jump()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turn()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클래스 다이어그램을 참고하여 각 레벨에서 </a:t>
            </a:r>
            <a:r>
              <a:rPr lang="en-US" altLang="ko-KR" dirty="0" smtClean="0"/>
              <a:t>go() </a:t>
            </a:r>
            <a:r>
              <a:rPr lang="ko-KR" altLang="en-US" dirty="0" smtClean="0"/>
              <a:t>가 호출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다음과 같이 출력 되도록 하세요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2505" y="1927998"/>
            <a:ext cx="461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추상 클래스와 템플릿 메서드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1694205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" y="168166"/>
            <a:ext cx="11178903" cy="371755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1" y="3885723"/>
            <a:ext cx="1025809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83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869" y="207470"/>
            <a:ext cx="10515600" cy="85407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인터페이스를 활용한 정책 프로그래밍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6331" y="1261242"/>
            <a:ext cx="11561379" cy="532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고객 센터에 전화 상담을 하는 상담원들이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고객에게서 전화가 오면 </a:t>
            </a:r>
            <a:r>
              <a:rPr lang="ko-KR" altLang="en-US" dirty="0" err="1" smtClean="0"/>
              <a:t>대기열</a:t>
            </a:r>
            <a:r>
              <a:rPr lang="ko-KR" altLang="en-US" dirty="0" smtClean="0"/>
              <a:t> 에 저장되고 각 상담원에게 배분이 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배분이 되는 정책은 크게 세 가지가 있습니다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 smtClean="0"/>
              <a:t>상담원이 동일한 상담 건수를 처리하도록 상담원 순서대로 </a:t>
            </a:r>
            <a:r>
              <a:rPr lang="ko-KR" altLang="en-US" dirty="0" smtClean="0"/>
              <a:t>배분합니다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쉬고 있거나 상담원에게 할당된 통화 수가 가장 적은 상담원에게 </a:t>
            </a:r>
            <a:r>
              <a:rPr lang="ko-KR" altLang="en-US" dirty="0" smtClean="0"/>
              <a:t>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고객의 등급에 따라 등급이 높은 고객은 업무능력이 우수한 </a:t>
            </a:r>
            <a:r>
              <a:rPr lang="ko-KR" altLang="en-US" dirty="0" smtClean="0"/>
              <a:t>상담원에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게 </a:t>
            </a:r>
            <a:r>
              <a:rPr lang="ko-KR" altLang="en-US" dirty="0" smtClean="0"/>
              <a:t>배분합니다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세 가지 정책은 필요에 따라 바뀌어 운영될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클래스 </a:t>
            </a:r>
            <a:r>
              <a:rPr lang="ko-KR" altLang="en-US" dirty="0" smtClean="0"/>
              <a:t>  다이어그램을 </a:t>
            </a:r>
            <a:r>
              <a:rPr lang="ko-KR" altLang="en-US" dirty="0" smtClean="0"/>
              <a:t>참고하여 각 배분 규칙이 적용되도록 구현해 보세요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3695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" y="333369"/>
            <a:ext cx="10752083" cy="4732617"/>
          </a:xfrm>
        </p:spPr>
      </p:pic>
      <p:sp>
        <p:nvSpPr>
          <p:cNvPr id="5" name="직사각형 4"/>
          <p:cNvSpPr/>
          <p:nvPr/>
        </p:nvSpPr>
        <p:spPr>
          <a:xfrm>
            <a:off x="225972" y="5565255"/>
            <a:ext cx="11645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테스트 프로그램은 다음과 같습니다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문자를 입력 받아 입력되는 문자에 따라 배분 규칙을 수행하도록 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38902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648" y="196520"/>
            <a:ext cx="10515600" cy="6456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SchedulerTest</a:t>
            </a:r>
            <a:r>
              <a:rPr lang="en-US" altLang="ko-KR" sz="2000" dirty="0" smtClean="0"/>
              <a:t> {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public static void main(String[] </a:t>
            </a: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) throws </a:t>
            </a:r>
            <a:r>
              <a:rPr lang="en-US" altLang="ko-KR" sz="2000" dirty="0" err="1" smtClean="0"/>
              <a:t>IOException</a:t>
            </a:r>
            <a:r>
              <a:rPr lang="en-US" altLang="ko-KR" sz="2000" dirty="0" smtClean="0"/>
              <a:t> {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전화 상담원 할당 방식을 선택하세요</a:t>
            </a:r>
            <a:r>
              <a:rPr lang="en-US" altLang="ko-KR" sz="2000" dirty="0" smtClean="0"/>
              <a:t>");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("R : </a:t>
            </a:r>
            <a:r>
              <a:rPr lang="ko-KR" altLang="en-US" sz="2000" dirty="0" err="1" smtClean="0"/>
              <a:t>한명씩</a:t>
            </a:r>
            <a:r>
              <a:rPr lang="ko-KR" altLang="en-US" sz="2000" dirty="0" smtClean="0"/>
              <a:t> 차례대로</a:t>
            </a:r>
            <a:r>
              <a:rPr lang="en-US" altLang="ko-KR" sz="2000" dirty="0" smtClean="0"/>
              <a:t>");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("L : </a:t>
            </a:r>
            <a:r>
              <a:rPr lang="ko-KR" altLang="en-US" sz="2000" dirty="0" smtClean="0"/>
              <a:t>대기가 적은 상담원 우선</a:t>
            </a:r>
            <a:r>
              <a:rPr lang="en-US" altLang="ko-KR" sz="2000" dirty="0" smtClean="0"/>
              <a:t>");</a:t>
            </a:r>
          </a:p>
          <a:p>
            <a:pPr marL="0" indent="0">
              <a:buNone/>
            </a:pPr>
            <a:r>
              <a:rPr lang="en-US" altLang="ko-KR" sz="2000" dirty="0" smtClean="0"/>
              <a:t>                  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("P : </a:t>
            </a:r>
            <a:r>
              <a:rPr lang="ko-KR" altLang="en-US" sz="2000" dirty="0" smtClean="0"/>
              <a:t>우선순위가 높은 </a:t>
            </a:r>
            <a:r>
              <a:rPr lang="ko-KR" altLang="en-US" sz="2000" dirty="0" err="1" smtClean="0"/>
              <a:t>고객우선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               숙련도 </a:t>
            </a:r>
            <a:r>
              <a:rPr lang="ko-KR" altLang="en-US" sz="2000" dirty="0" smtClean="0"/>
              <a:t>높은 상담원</a:t>
            </a:r>
            <a:r>
              <a:rPr lang="en-US" altLang="ko-KR" sz="2000" dirty="0" smtClean="0"/>
              <a:t>");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System.in.read</a:t>
            </a:r>
            <a:r>
              <a:rPr lang="en-US" altLang="ko-KR" sz="2000" dirty="0" smtClean="0"/>
              <a:t>();</a:t>
            </a:r>
          </a:p>
          <a:p>
            <a:pPr marL="0" indent="0">
              <a:buNone/>
            </a:pPr>
            <a:r>
              <a:rPr lang="en-US" altLang="ko-KR" sz="2000" dirty="0" smtClean="0"/>
              <a:t>		Scheduler </a:t>
            </a:r>
            <a:r>
              <a:rPr lang="en-US" altLang="ko-KR" sz="2000" dirty="0" err="1" smtClean="0"/>
              <a:t>scheduler</a:t>
            </a:r>
            <a:r>
              <a:rPr lang="en-US" altLang="ko-KR" sz="2000" dirty="0" smtClean="0"/>
              <a:t> = null;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</a:p>
          <a:p>
            <a:pPr marL="0" indent="0">
              <a:buNone/>
            </a:pPr>
            <a:r>
              <a:rPr lang="en-US" altLang="ko-KR" sz="2000" dirty="0" smtClean="0"/>
              <a:t>		if (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 == 'R' ||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 =='r') {</a:t>
            </a:r>
          </a:p>
          <a:p>
            <a:pPr marL="0" indent="0">
              <a:buNone/>
            </a:pPr>
            <a:r>
              <a:rPr lang="en-US" altLang="ko-KR" sz="2000" dirty="0" smtClean="0"/>
              <a:t>			scheduler = new </a:t>
            </a:r>
            <a:r>
              <a:rPr lang="en-US" altLang="ko-KR" sz="2000" dirty="0" err="1" smtClean="0"/>
              <a:t>RoundRobin</a:t>
            </a:r>
            <a:r>
              <a:rPr lang="en-US" altLang="ko-KR" sz="2000" dirty="0" smtClean="0"/>
              <a:t>();</a:t>
            </a:r>
          </a:p>
          <a:p>
            <a:pPr marL="0" indent="0">
              <a:buNone/>
            </a:pPr>
            <a:r>
              <a:rPr lang="en-US" altLang="ko-KR" sz="2000" dirty="0" smtClean="0"/>
              <a:t>		}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1038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2469" y="332796"/>
            <a:ext cx="87340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else if (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 == 'L' ||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 =='l') {</a:t>
            </a:r>
          </a:p>
          <a:p>
            <a:r>
              <a:rPr lang="en-US" altLang="ko-KR" sz="2000" dirty="0"/>
              <a:t>			scheduler = new </a:t>
            </a:r>
            <a:r>
              <a:rPr lang="en-US" altLang="ko-KR" sz="2000" dirty="0" err="1"/>
              <a:t>LeastJob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		}</a:t>
            </a:r>
          </a:p>
          <a:p>
            <a:r>
              <a:rPr lang="en-US" altLang="ko-KR" sz="2000" dirty="0"/>
              <a:t>		else if (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 == 'P' ||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 =='p') {</a:t>
            </a:r>
          </a:p>
          <a:p>
            <a:r>
              <a:rPr lang="en-US" altLang="ko-KR" sz="2000" dirty="0"/>
              <a:t>			scheduler = new </a:t>
            </a:r>
            <a:r>
              <a:rPr lang="en-US" altLang="ko-KR" sz="2000" dirty="0" err="1"/>
              <a:t>PriorityAllocation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		}</a:t>
            </a:r>
          </a:p>
          <a:p>
            <a:r>
              <a:rPr lang="en-US" altLang="ko-KR" sz="2000" dirty="0"/>
              <a:t>		else {</a:t>
            </a:r>
          </a:p>
          <a:p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지원되지 않는 기능입니다</a:t>
            </a:r>
            <a:r>
              <a:rPr lang="en-US" altLang="ko-KR" sz="2000" dirty="0"/>
              <a:t>.");</a:t>
            </a:r>
          </a:p>
          <a:p>
            <a:r>
              <a:rPr lang="en-US" altLang="ko-KR" sz="2000" dirty="0"/>
              <a:t>			return;</a:t>
            </a:r>
          </a:p>
          <a:p>
            <a:r>
              <a:rPr lang="en-US" altLang="ko-KR" sz="2000" dirty="0"/>
              <a:t>		}</a:t>
            </a:r>
          </a:p>
          <a:p>
            <a:r>
              <a:rPr lang="en-US" altLang="ko-KR" sz="2000" dirty="0"/>
              <a:t>		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scheduler.getNextCall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scheduler.sendCallToAgent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77326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0" y="313219"/>
            <a:ext cx="10061028" cy="5929926"/>
          </a:xfrm>
        </p:spPr>
      </p:pic>
    </p:spTree>
    <p:extLst>
      <p:ext uri="{BB962C8B-B14F-4D97-AF65-F5344CB8AC3E}">
        <p14:creationId xmlns:p14="http://schemas.microsoft.com/office/powerpoint/2010/main" val="359660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0716"/>
            <a:ext cx="10515600" cy="6316717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public class </a:t>
            </a:r>
            <a:r>
              <a:rPr lang="en-US" altLang="ko-KR" dirty="0" err="1">
                <a:latin typeface="Arial Unicode MS"/>
              </a:rPr>
              <a:t>CustomerTest</a:t>
            </a:r>
            <a:r>
              <a:rPr lang="en-US" altLang="ko-KR" dirty="0">
                <a:latin typeface="Arial Unicode MS"/>
              </a:rPr>
              <a:t>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Arial Unicode MS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public static void main(String[] </a:t>
            </a:r>
            <a:r>
              <a:rPr lang="en-US" altLang="ko-KR" dirty="0" err="1">
                <a:latin typeface="Arial Unicode MS"/>
              </a:rPr>
              <a:t>args</a:t>
            </a:r>
            <a:r>
              <a:rPr lang="en-US" altLang="ko-KR" dirty="0">
                <a:latin typeface="Arial Unicode MS"/>
              </a:rPr>
              <a:t>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Customer </a:t>
            </a:r>
            <a:r>
              <a:rPr lang="en-US" altLang="ko-KR" dirty="0" err="1">
                <a:latin typeface="Arial Unicode MS"/>
              </a:rPr>
              <a:t>customerLee</a:t>
            </a:r>
            <a:r>
              <a:rPr lang="en-US" altLang="ko-KR" dirty="0">
                <a:latin typeface="Arial Unicode MS"/>
              </a:rPr>
              <a:t> = new Customer();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customerLee.setCustomerName</a:t>
            </a:r>
            <a:r>
              <a:rPr lang="en-US" altLang="ko-KR" dirty="0">
                <a:latin typeface="Arial Unicode MS"/>
              </a:rPr>
              <a:t>("</a:t>
            </a:r>
            <a:r>
              <a:rPr lang="ko-KR" altLang="en-US" dirty="0">
                <a:latin typeface="Arial Unicode MS"/>
              </a:rPr>
              <a:t>이순신</a:t>
            </a:r>
            <a:r>
              <a:rPr lang="en-US" altLang="ko-KR" dirty="0">
                <a:latin typeface="Arial Unicode MS"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customerLee.setCustomerID</a:t>
            </a:r>
            <a:r>
              <a:rPr lang="en-US" altLang="ko-KR" dirty="0">
                <a:latin typeface="Arial Unicode MS"/>
              </a:rPr>
              <a:t>(10010);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customerLee.bonusPoint</a:t>
            </a:r>
            <a:r>
              <a:rPr lang="en-US" altLang="ko-KR" dirty="0">
                <a:latin typeface="Arial Unicode MS"/>
              </a:rPr>
              <a:t> = 1000;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System.out.println</a:t>
            </a:r>
            <a:r>
              <a:rPr lang="en-US" altLang="ko-KR" dirty="0">
                <a:latin typeface="Arial Unicode MS"/>
              </a:rPr>
              <a:t>(</a:t>
            </a:r>
            <a:r>
              <a:rPr lang="en-US" altLang="ko-KR" dirty="0" err="1">
                <a:latin typeface="Arial Unicode MS"/>
              </a:rPr>
              <a:t>customerLee.showCustomerInfo</a:t>
            </a:r>
            <a:r>
              <a:rPr lang="en-US" altLang="ko-KR" dirty="0">
                <a:latin typeface="Arial Unicode MS"/>
              </a:rPr>
              <a:t>());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VIPCustomer</a:t>
            </a:r>
            <a:r>
              <a:rPr lang="en-US" altLang="ko-KR" dirty="0">
                <a:latin typeface="Arial Unicode MS"/>
              </a:rPr>
              <a:t> </a:t>
            </a:r>
            <a:r>
              <a:rPr lang="en-US" altLang="ko-KR" dirty="0" err="1">
                <a:latin typeface="Arial Unicode MS"/>
              </a:rPr>
              <a:t>customerKim</a:t>
            </a:r>
            <a:r>
              <a:rPr lang="en-US" altLang="ko-KR" dirty="0">
                <a:latin typeface="Arial Unicode MS"/>
              </a:rPr>
              <a:t> = new </a:t>
            </a:r>
            <a:r>
              <a:rPr lang="en-US" altLang="ko-KR" dirty="0" err="1">
                <a:latin typeface="Arial Unicode MS"/>
              </a:rPr>
              <a:t>VIPCustomer</a:t>
            </a:r>
            <a:r>
              <a:rPr lang="en-US" altLang="ko-KR" dirty="0">
                <a:latin typeface="Arial Unicode MS"/>
              </a:rPr>
              <a:t>();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customerKim.setCustomerName</a:t>
            </a:r>
            <a:r>
              <a:rPr lang="en-US" altLang="ko-KR" dirty="0">
                <a:latin typeface="Arial Unicode MS"/>
              </a:rPr>
              <a:t>("</a:t>
            </a:r>
            <a:r>
              <a:rPr lang="ko-KR" altLang="en-US" dirty="0">
                <a:latin typeface="Arial Unicode MS"/>
              </a:rPr>
              <a:t>김유신</a:t>
            </a:r>
            <a:r>
              <a:rPr lang="en-US" altLang="ko-KR" dirty="0">
                <a:latin typeface="Arial Unicode MS"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customerKim.setCustomerID</a:t>
            </a:r>
            <a:r>
              <a:rPr lang="en-US" altLang="ko-KR" dirty="0">
                <a:latin typeface="Arial Unicode MS"/>
              </a:rPr>
              <a:t>(10020);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customerKim.bonusPoint</a:t>
            </a:r>
            <a:r>
              <a:rPr lang="en-US" altLang="ko-KR" dirty="0">
                <a:latin typeface="Arial Unicode MS"/>
              </a:rPr>
              <a:t> = 10000;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	</a:t>
            </a:r>
            <a:r>
              <a:rPr lang="en-US" altLang="ko-KR" dirty="0" err="1">
                <a:latin typeface="Arial Unicode MS"/>
              </a:rPr>
              <a:t>System.out.println</a:t>
            </a:r>
            <a:r>
              <a:rPr lang="en-US" altLang="ko-KR" dirty="0">
                <a:latin typeface="Arial Unicode MS"/>
              </a:rPr>
              <a:t>(</a:t>
            </a:r>
            <a:r>
              <a:rPr lang="en-US" altLang="ko-KR" dirty="0" err="1">
                <a:latin typeface="Arial Unicode MS"/>
              </a:rPr>
              <a:t>customerKim.showCustomerInfo</a:t>
            </a:r>
            <a:r>
              <a:rPr lang="en-US" altLang="ko-KR" dirty="0">
                <a:latin typeface="Arial Unicode MS"/>
              </a:rPr>
              <a:t>());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 Unicode MS"/>
              </a:rPr>
              <a:t>}</a:t>
            </a:r>
            <a:endParaRPr kumimoji="0" lang="ko-KR" altLang="ko-K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0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179" y="336330"/>
            <a:ext cx="10515600" cy="78827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9600" b="1" dirty="0" smtClean="0"/>
              <a:t> 다음 강의</a:t>
            </a:r>
          </a:p>
          <a:p>
            <a:r>
              <a:rPr lang="en-US" altLang="ko-KR" sz="7200" dirty="0" smtClean="0"/>
              <a:t>03. </a:t>
            </a:r>
            <a:r>
              <a:rPr lang="ko-KR" altLang="en-US" sz="7200" dirty="0" smtClean="0"/>
              <a:t>상속에서 클래스 생성 과정과 형 변환</a:t>
            </a:r>
          </a:p>
          <a:p>
            <a:pPr marL="0" indent="0">
              <a:buNone/>
            </a:pP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635" y="3102868"/>
            <a:ext cx="2104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Customer.java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891331" y="3914229"/>
            <a:ext cx="9419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Customer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customerGrade</a:t>
            </a:r>
            <a:r>
              <a:rPr lang="ko-KR" altLang="en-US" sz="2000" dirty="0" smtClean="0"/>
              <a:t> = "SILVER";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bonusRatio</a:t>
            </a:r>
            <a:r>
              <a:rPr lang="ko-KR" altLang="en-US" sz="2000" dirty="0" smtClean="0"/>
              <a:t> = 0.01;</a:t>
            </a:r>
          </a:p>
          <a:p>
            <a:r>
              <a:rPr lang="ko-KR" altLang="en-US" sz="2000" dirty="0" smtClean="0"/>
              <a:t>		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System.out.println</a:t>
            </a:r>
            <a:r>
              <a:rPr lang="ko-KR" altLang="en-US" sz="2000" dirty="0" smtClean="0"/>
              <a:t>("</a:t>
            </a:r>
            <a:r>
              <a:rPr lang="ko-KR" altLang="en-US" sz="2000" dirty="0" err="1" smtClean="0"/>
              <a:t>Customer</a:t>
            </a:r>
            <a:r>
              <a:rPr lang="ko-KR" altLang="en-US" sz="2000" dirty="0" smtClean="0"/>
              <a:t>()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호출");</a:t>
            </a:r>
          </a:p>
          <a:p>
            <a:r>
              <a:rPr lang="ko-KR" altLang="en-US" sz="2000" dirty="0" smtClean="0"/>
              <a:t>}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528145" y="1282741"/>
            <a:ext cx="1080463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sz="2400" b="1" dirty="0"/>
              <a:t>하위 클래스가 생성 되는 </a:t>
            </a:r>
            <a:r>
              <a:rPr lang="ko-KR" altLang="en-US" sz="2400" b="1" dirty="0" smtClean="0"/>
              <a:t>과정</a:t>
            </a:r>
            <a:endParaRPr lang="en-US" altLang="ko-KR" sz="2400" b="1" dirty="0" smtClean="0"/>
          </a:p>
          <a:p>
            <a:endParaRPr lang="ko-KR" altLang="en-US" sz="2400" b="1" dirty="0"/>
          </a:p>
          <a:p>
            <a:r>
              <a:rPr lang="ko-KR" altLang="en-US" dirty="0"/>
              <a:t>하위 클래스를 생성하면 상위 클래스가 먼저 생성 됨</a:t>
            </a:r>
          </a:p>
          <a:p>
            <a:r>
              <a:rPr lang="en-US" altLang="ko-KR" dirty="0"/>
              <a:t>new </a:t>
            </a:r>
            <a:r>
              <a:rPr lang="en-US" altLang="ko-KR" dirty="0" err="1"/>
              <a:t>VIPCustomer</a:t>
            </a:r>
            <a:r>
              <a:rPr lang="en-US" altLang="ko-KR" dirty="0"/>
              <a:t>()</a:t>
            </a:r>
            <a:r>
              <a:rPr lang="ko-KR" altLang="en-US" dirty="0"/>
              <a:t>를 호출하면 </a:t>
            </a:r>
            <a:r>
              <a:rPr lang="en-US" altLang="ko-KR" dirty="0"/>
              <a:t>Customer()</a:t>
            </a:r>
            <a:r>
              <a:rPr lang="ko-KR" altLang="en-US" dirty="0"/>
              <a:t>가 먼저 호출 됨</a:t>
            </a:r>
          </a:p>
          <a:p>
            <a:r>
              <a:rPr lang="ko-KR" altLang="en-US" dirty="0"/>
              <a:t>클래스가 상속 받은 경우 하위 클래스의 생성자에서는 반드시 상위 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 함</a:t>
            </a:r>
          </a:p>
        </p:txBody>
      </p:sp>
    </p:spTree>
    <p:extLst>
      <p:ext uri="{BB962C8B-B14F-4D97-AF65-F5344CB8AC3E}">
        <p14:creationId xmlns:p14="http://schemas.microsoft.com/office/powerpoint/2010/main" val="13205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6325"/>
            <a:ext cx="10515600" cy="71744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VIPCustomer.java</a:t>
            </a:r>
            <a:endParaRPr lang="ko-KR" alt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945284"/>
            <a:ext cx="827426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VIPCustomer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customerGrade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"VIP";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bonusRatio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salesRatio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VIPCustomer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생성자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호출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4967" y="3229456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super </a:t>
            </a:r>
            <a:r>
              <a:rPr lang="ko-KR" altLang="en-US" sz="2400" dirty="0" smtClean="0"/>
              <a:t>키워드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62153" y="3691121"/>
            <a:ext cx="11172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클래스에서 가지는 상위 클래스에 대한 참조 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super</a:t>
            </a:r>
            <a:r>
              <a:rPr lang="ko-KR" altLang="en-US" dirty="0" smtClean="0"/>
              <a:t>()는 상위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클래스에서 명시적으로 상위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호출하지 않으면 </a:t>
            </a:r>
            <a:r>
              <a:rPr lang="ko-KR" altLang="en-US" dirty="0" err="1" smtClean="0"/>
              <a:t>super</a:t>
            </a:r>
            <a:r>
              <a:rPr lang="ko-KR" altLang="en-US" dirty="0" smtClean="0"/>
              <a:t>()가 호출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( 이때 반드시 상위 클래스의 기본 생성자가 존재 해야 함)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7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8711" y="1240222"/>
            <a:ext cx="10515600" cy="25540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상위 클래스의 기본 생성자가 없는 경우 ( 다른 생성자가 있는 경우 ) 하위 클래스에서는 생성자에서는 </a:t>
            </a:r>
            <a:r>
              <a:rPr lang="ko-KR" altLang="en-US" sz="1800" dirty="0" err="1" smtClean="0"/>
              <a:t>super를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이용하여</a:t>
            </a:r>
            <a:endParaRPr lang="en-US" altLang="ko-KR" sz="1800" dirty="0" smtClean="0"/>
          </a:p>
          <a:p>
            <a:endParaRPr lang="ko-KR" altLang="en-US" sz="1800" dirty="0" smtClean="0"/>
          </a:p>
          <a:p>
            <a:r>
              <a:rPr lang="ko-KR" altLang="en-US" sz="1800" dirty="0" smtClean="0"/>
              <a:t>명시적으로 상위 클래스의 </a:t>
            </a:r>
            <a:r>
              <a:rPr lang="ko-KR" altLang="en-US" sz="1800" dirty="0" err="1" smtClean="0"/>
              <a:t>생성자를</a:t>
            </a:r>
            <a:r>
              <a:rPr lang="ko-KR" altLang="en-US" sz="1800" dirty="0" smtClean="0"/>
              <a:t> 호출 함</a:t>
            </a:r>
          </a:p>
          <a:p>
            <a:endParaRPr lang="ko-KR" altLang="en-US" sz="1800" dirty="0" smtClean="0"/>
          </a:p>
          <a:p>
            <a:endParaRPr lang="ko-KR" altLang="en-US" sz="1800" dirty="0" smtClean="0"/>
          </a:p>
          <a:p>
            <a:r>
              <a:rPr lang="ko-KR" altLang="en-US" sz="1800" dirty="0" err="1" smtClean="0"/>
              <a:t>super는</a:t>
            </a:r>
            <a:r>
              <a:rPr lang="ko-KR" altLang="en-US" sz="1800" dirty="0" smtClean="0"/>
              <a:t> 생성된 상위 클래스 인스턴스의 참조 값을 가지므로 </a:t>
            </a:r>
            <a:r>
              <a:rPr lang="ko-KR" altLang="en-US" sz="1800" dirty="0" err="1" smtClean="0"/>
              <a:t>super를</a:t>
            </a:r>
            <a:r>
              <a:rPr lang="ko-KR" altLang="en-US" sz="1800" dirty="0" smtClean="0"/>
              <a:t> 이용하여 상위 클래스의 </a:t>
            </a:r>
            <a:r>
              <a:rPr lang="ko-KR" altLang="en-US" sz="1800" dirty="0" smtClean="0"/>
              <a:t>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서드나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멤버 변수에 접근할 수 </a:t>
            </a:r>
            <a:r>
              <a:rPr lang="ko-KR" altLang="en-US" sz="1800" dirty="0" smtClean="0"/>
              <a:t>있음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92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9511"/>
            <a:ext cx="10515600" cy="6859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Customer.java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1544"/>
            <a:ext cx="10515600" cy="4214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// </a:t>
            </a:r>
            <a:r>
              <a:rPr lang="ko-KR" altLang="en-US" sz="2400" dirty="0" smtClean="0"/>
              <a:t>디폴트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없애고 매개 변수가 있는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추가</a:t>
            </a:r>
          </a:p>
          <a:p>
            <a:pPr marL="0" indent="0">
              <a:buNone/>
            </a:pPr>
            <a:r>
              <a:rPr lang="en-US" altLang="ko-KR" sz="2400" dirty="0" smtClean="0"/>
              <a:t>public Customer(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customerID</a:t>
            </a:r>
            <a:r>
              <a:rPr lang="en-US" altLang="ko-KR" sz="2400" dirty="0" smtClean="0"/>
              <a:t>, String </a:t>
            </a:r>
            <a:r>
              <a:rPr lang="en-US" altLang="ko-KR" sz="2400" dirty="0" err="1" smtClean="0"/>
              <a:t>customerName</a:t>
            </a:r>
            <a:r>
              <a:rPr lang="en-US" altLang="ko-KR" sz="2400" dirty="0" smtClean="0"/>
              <a:t>) {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this.customerID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customerID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this.customerName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customerName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customerGrade</a:t>
            </a:r>
            <a:r>
              <a:rPr lang="en-US" altLang="ko-KR" sz="2400" dirty="0" smtClean="0"/>
              <a:t> = "SILVER";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bonusRatio</a:t>
            </a:r>
            <a:r>
              <a:rPr lang="en-US" altLang="ko-KR" sz="2400" dirty="0" smtClean="0"/>
              <a:t> = 0.01;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("Customer(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String)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호출</a:t>
            </a:r>
            <a:r>
              <a:rPr lang="en-US" altLang="ko-KR" sz="2400" dirty="0" smtClean="0"/>
              <a:t>");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541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6753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VIPCustomer.java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93" y="945931"/>
            <a:ext cx="11319641" cy="5231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// super</a:t>
            </a:r>
            <a:r>
              <a:rPr lang="ko-KR" altLang="en-US" dirty="0" smtClean="0"/>
              <a:t>를 이용하여 상위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명시적으로 호출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customerName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super(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customerName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customerGrade</a:t>
            </a:r>
            <a:r>
              <a:rPr lang="en-US" altLang="ko-KR" dirty="0" smtClean="0"/>
              <a:t> = "VIP";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bonusRatio</a:t>
            </a:r>
            <a:r>
              <a:rPr lang="en-US" altLang="ko-KR" dirty="0" smtClean="0"/>
              <a:t> = 0.05;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salesRatio</a:t>
            </a:r>
            <a:r>
              <a:rPr lang="en-US" altLang="ko-KR" dirty="0" smtClean="0"/>
              <a:t> = 0.1;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8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980"/>
            <a:ext cx="10515600" cy="6859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CustomerTest.java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03889"/>
            <a:ext cx="11049000" cy="5273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CustomerTest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Customer </a:t>
            </a:r>
            <a:r>
              <a:rPr lang="en-US" altLang="ko-KR" dirty="0" err="1" smtClean="0"/>
              <a:t>customerLee</a:t>
            </a:r>
            <a:r>
              <a:rPr lang="en-US" altLang="ko-KR" dirty="0" smtClean="0"/>
              <a:t> = new Customer(10010, "</a:t>
            </a:r>
            <a:r>
              <a:rPr lang="ko-KR" altLang="en-US" dirty="0" smtClean="0"/>
              <a:t>이순신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customerLee.bonusPoint</a:t>
            </a:r>
            <a:r>
              <a:rPr lang="en-US" altLang="ko-KR" dirty="0" smtClean="0"/>
              <a:t> = 1000;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customerLee.showCustomerInfo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customerKim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(10020, "</a:t>
            </a:r>
            <a:r>
              <a:rPr lang="ko-KR" altLang="en-US" dirty="0" smtClean="0"/>
              <a:t>김유신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customerKim.bonusPoint</a:t>
            </a:r>
            <a:r>
              <a:rPr lang="en-US" altLang="ko-KR" dirty="0" smtClean="0"/>
              <a:t> = 10000;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customerKim.showCustomerInfo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0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1229"/>
            <a:ext cx="10515600" cy="1492468"/>
          </a:xfrm>
        </p:spPr>
        <p:txBody>
          <a:bodyPr/>
          <a:lstStyle/>
          <a:p>
            <a:r>
              <a:rPr lang="ko-KR" altLang="en-US" sz="2400" dirty="0" smtClean="0"/>
              <a:t>출력 결과</a:t>
            </a:r>
          </a:p>
          <a:p>
            <a:pPr marL="0" indent="0">
              <a:buNone/>
            </a:pPr>
            <a:r>
              <a:rPr lang="ko-KR" altLang="en-US" b="1" dirty="0" smtClean="0"/>
              <a:t>  </a:t>
            </a:r>
            <a:r>
              <a:rPr lang="ko-KR" altLang="en-US" sz="1800" b="1" dirty="0" smtClean="0"/>
              <a:t>상속에서 인스턴스 메모리의 상태</a:t>
            </a:r>
          </a:p>
          <a:p>
            <a:r>
              <a:rPr lang="ko-KR" altLang="en-US" sz="1800" dirty="0" smtClean="0"/>
              <a:t>항상 상위 클래스의 인스턴스가 먼저 생성되고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하위 클래스의 인스턴스가 생성 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7" y="1723698"/>
            <a:ext cx="9772229" cy="45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6855" y="408232"/>
            <a:ext cx="759897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객체 지향 핵심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객체 간의 상속은 어떤 의미일까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상속을 활용한 멤버십 클래스 구현하기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상속에서 클래스 생성 과정과 형 변환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메서드 재정의 하기</a:t>
            </a:r>
            <a:r>
              <a:rPr lang="en-US" altLang="ko-KR" dirty="0" smtClean="0"/>
              <a:t>(overriding)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메서드 재정의와 가상 메서드 원리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과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사용하는 이유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상속은 언제 사용 할까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다운 캐스팅과 </a:t>
            </a:r>
            <a:r>
              <a:rPr lang="en-US" altLang="ko-KR" dirty="0" err="1" smtClean="0"/>
              <a:t>instanceof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추상 클래스 구현하기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추상 클래스의 응용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템플릿 메서드 패턴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인터페이스</a:t>
            </a:r>
            <a:r>
              <a:rPr lang="en-US" altLang="ko-KR" dirty="0" smtClean="0"/>
              <a:t>(interface)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인터페이스는 왜 쓰는가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인터페이스를 활용한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인터페이스의 여러가지 요소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여러 인터페이스 구현하기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인터페이스의 상속 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복습해보세요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93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7" y="467710"/>
            <a:ext cx="10912365" cy="57964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3800" b="1" dirty="0" smtClean="0"/>
              <a:t>형 변환</a:t>
            </a:r>
            <a:r>
              <a:rPr lang="en-US" altLang="ko-KR" sz="3800" b="1" dirty="0" smtClean="0"/>
              <a:t>(</a:t>
            </a:r>
            <a:r>
              <a:rPr lang="ko-KR" altLang="en-US" sz="3800" b="1" dirty="0" err="1" smtClean="0"/>
              <a:t>업캐스팅</a:t>
            </a:r>
            <a:r>
              <a:rPr lang="en-US" altLang="ko-KR" sz="3800" b="1" dirty="0" smtClean="0"/>
              <a:t>)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sz="2900" dirty="0" smtClean="0"/>
              <a:t>상위 클래스로 변수를 선언하고 하위 클래스의 </a:t>
            </a:r>
            <a:r>
              <a:rPr lang="ko-KR" altLang="en-US" sz="2900" dirty="0" err="1" smtClean="0"/>
              <a:t>생성자로</a:t>
            </a:r>
            <a:r>
              <a:rPr lang="ko-KR" altLang="en-US" sz="2900" dirty="0" smtClean="0"/>
              <a:t> 인스턴스를 생성</a:t>
            </a:r>
          </a:p>
          <a:p>
            <a:r>
              <a:rPr lang="en-US" altLang="ko-KR" sz="2900" dirty="0" smtClean="0"/>
              <a:t>Customer </a:t>
            </a:r>
            <a:r>
              <a:rPr lang="en-US" altLang="ko-KR" sz="2900" dirty="0" err="1" smtClean="0"/>
              <a:t>customerLee</a:t>
            </a:r>
            <a:r>
              <a:rPr lang="en-US" altLang="ko-KR" sz="2900" dirty="0" smtClean="0"/>
              <a:t> = new </a:t>
            </a:r>
            <a:r>
              <a:rPr lang="en-US" altLang="ko-KR" sz="2900" dirty="0" err="1" smtClean="0"/>
              <a:t>VIPCustomer</a:t>
            </a:r>
            <a:r>
              <a:rPr lang="en-US" altLang="ko-KR" sz="2900" dirty="0" smtClean="0"/>
              <a:t>();</a:t>
            </a:r>
          </a:p>
          <a:p>
            <a:r>
              <a:rPr lang="ko-KR" altLang="en-US" sz="2900" dirty="0" smtClean="0"/>
              <a:t>상위 클래스 타입의 변수에 하위 클래스 변수가 대입</a:t>
            </a:r>
            <a:r>
              <a:rPr lang="en-US" altLang="ko-KR" sz="2900" dirty="0" smtClean="0"/>
              <a:t>;</a:t>
            </a:r>
          </a:p>
          <a:p>
            <a:r>
              <a:rPr lang="en-US" altLang="ko-KR" sz="2900" dirty="0" err="1" smtClean="0"/>
              <a:t>VIPCustomer</a:t>
            </a:r>
            <a:r>
              <a:rPr lang="en-US" altLang="ko-KR" sz="2900" dirty="0" smtClean="0"/>
              <a:t> </a:t>
            </a:r>
            <a:r>
              <a:rPr lang="en-US" altLang="ko-KR" sz="2900" dirty="0" err="1" smtClean="0"/>
              <a:t>vCustomer</a:t>
            </a:r>
            <a:r>
              <a:rPr lang="en-US" altLang="ko-KR" sz="2900" dirty="0" smtClean="0"/>
              <a:t> = new </a:t>
            </a:r>
            <a:r>
              <a:rPr lang="en-US" altLang="ko-KR" sz="2900" dirty="0" err="1" smtClean="0"/>
              <a:t>VIPCustomer</a:t>
            </a:r>
            <a:r>
              <a:rPr lang="en-US" altLang="ko-KR" sz="2900" dirty="0" smtClean="0"/>
              <a:t>(); </a:t>
            </a:r>
            <a:r>
              <a:rPr lang="en-US" altLang="ko-KR" sz="2900" dirty="0" err="1" smtClean="0"/>
              <a:t>addCustomer</a:t>
            </a: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vCustomer</a:t>
            </a:r>
            <a:r>
              <a:rPr lang="en-US" altLang="ko-KR" sz="2900" dirty="0" smtClean="0"/>
              <a:t>);</a:t>
            </a:r>
          </a:p>
          <a:p>
            <a:r>
              <a:rPr lang="en-US" altLang="ko-KR" sz="2900" dirty="0" err="1" smtClean="0"/>
              <a:t>int</a:t>
            </a:r>
            <a:r>
              <a:rPr lang="en-US" altLang="ko-KR" sz="2900" dirty="0" smtClean="0"/>
              <a:t> </a:t>
            </a:r>
            <a:r>
              <a:rPr lang="en-US" altLang="ko-KR" sz="2900" dirty="0" err="1" smtClean="0"/>
              <a:t>addCustomer</a:t>
            </a:r>
            <a:r>
              <a:rPr lang="en-US" altLang="ko-KR" sz="2900" dirty="0" smtClean="0"/>
              <a:t>(Customer customer){</a:t>
            </a:r>
          </a:p>
          <a:p>
            <a:pPr marL="0" indent="0">
              <a:buNone/>
            </a:pPr>
            <a:r>
              <a:rPr lang="en-US" altLang="ko-KR" sz="2900" dirty="0" smtClean="0"/>
              <a:t>   }</a:t>
            </a:r>
            <a:endParaRPr lang="en-US" altLang="ko-KR" sz="2900" dirty="0" smtClean="0"/>
          </a:p>
          <a:p>
            <a:r>
              <a:rPr lang="ko-KR" altLang="en-US" sz="2900" dirty="0" smtClean="0"/>
              <a:t>하위 클래스는 상위 클래스의 타입을 내포하고 있으므로 상위 클래스로의 묵시적 형 변환이 가능함</a:t>
            </a:r>
          </a:p>
          <a:p>
            <a:r>
              <a:rPr lang="ko-KR" altLang="en-US" sz="2900" dirty="0" smtClean="0"/>
              <a:t>상속 관계에서 모든 하위 클래스는 상위 클래스로 형 변환</a:t>
            </a:r>
            <a:r>
              <a:rPr lang="en-US" altLang="ko-KR" sz="2900" dirty="0" smtClean="0"/>
              <a:t>(</a:t>
            </a:r>
            <a:r>
              <a:rPr lang="ko-KR" altLang="en-US" sz="2900" dirty="0" err="1" smtClean="0"/>
              <a:t>업캐스팅</a:t>
            </a:r>
            <a:r>
              <a:rPr lang="en-US" altLang="ko-KR" sz="2900" dirty="0" smtClean="0"/>
              <a:t>)</a:t>
            </a:r>
            <a:r>
              <a:rPr lang="ko-KR" altLang="en-US" sz="2900" dirty="0" smtClean="0"/>
              <a:t>이 됨 </a:t>
            </a:r>
            <a:endParaRPr lang="en-US" altLang="ko-KR" sz="2900" dirty="0" smtClean="0"/>
          </a:p>
          <a:p>
            <a:pPr marL="0" indent="0">
              <a:buNone/>
            </a:pPr>
            <a:r>
              <a:rPr lang="ko-KR" altLang="en-US" sz="2900" dirty="0" smtClean="0"/>
              <a:t/>
            </a:r>
            <a:br>
              <a:rPr lang="ko-KR" altLang="en-US" sz="2900" dirty="0" smtClean="0"/>
            </a:br>
            <a:r>
              <a:rPr lang="en-US" altLang="ko-KR" sz="2900" dirty="0" smtClean="0"/>
              <a:t>( </a:t>
            </a:r>
            <a:r>
              <a:rPr lang="ko-KR" altLang="en-US" sz="2900" dirty="0" smtClean="0"/>
              <a:t>그 역은 성립하지 않음</a:t>
            </a:r>
            <a:r>
              <a:rPr lang="en-US" altLang="ko-KR" sz="2900" dirty="0" smtClean="0"/>
              <a:t>)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sz="3800" b="1" dirty="0" smtClean="0"/>
              <a:t>형 변환과 메모리</a:t>
            </a:r>
          </a:p>
          <a:p>
            <a:r>
              <a:rPr lang="en-US" altLang="ko-KR" dirty="0" smtClean="0"/>
              <a:t>Customer 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vc</a:t>
            </a:r>
            <a:r>
              <a:rPr lang="ko-KR" altLang="en-US" dirty="0" smtClean="0"/>
              <a:t>가 가리키는 것은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VIPCustomer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의해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모든 멤버 변수에 대한 </a:t>
            </a:r>
            <a:r>
              <a:rPr lang="ko-KR" altLang="en-US" dirty="0" smtClean="0"/>
              <a:t>메모리는 </a:t>
            </a:r>
            <a:r>
              <a:rPr lang="ko-KR" altLang="en-US" dirty="0" smtClean="0"/>
              <a:t>생성되었지만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변수의 타입이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이므로 실제 접근 가능한 변수나 메서드는 </a:t>
            </a:r>
            <a:r>
              <a:rPr lang="en-US" altLang="ko-KR" dirty="0" smtClean="0"/>
              <a:t>Customer</a:t>
            </a:r>
            <a:r>
              <a:rPr lang="ko-KR" altLang="en-US" dirty="0" smtClean="0"/>
              <a:t>의 변수와 </a:t>
            </a:r>
            <a:r>
              <a:rPr lang="ko-KR" altLang="en-US" dirty="0" smtClean="0"/>
              <a:t>메서드임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3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7" y="181988"/>
            <a:ext cx="10528744" cy="326267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7" y="3444656"/>
            <a:ext cx="10392110" cy="34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클래스의 계층구조가 여러 단계인 경우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67" y="1177160"/>
            <a:ext cx="9928826" cy="5402316"/>
          </a:xfrm>
        </p:spPr>
      </p:pic>
    </p:spTree>
    <p:extLst>
      <p:ext uri="{BB962C8B-B14F-4D97-AF65-F5344CB8AC3E}">
        <p14:creationId xmlns:p14="http://schemas.microsoft.com/office/powerpoint/2010/main" val="251177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385708"/>
            <a:ext cx="10515600" cy="1548195"/>
          </a:xfrm>
        </p:spPr>
        <p:txBody>
          <a:bodyPr/>
          <a:lstStyle/>
          <a:p>
            <a:r>
              <a:rPr lang="en-US" altLang="ko-KR" sz="1800" dirty="0" smtClean="0"/>
              <a:t>Human</a:t>
            </a:r>
            <a:r>
              <a:rPr lang="ko-KR" altLang="en-US" sz="1800" dirty="0" smtClean="0"/>
              <a:t>은 내부적으로 </a:t>
            </a:r>
            <a:r>
              <a:rPr lang="en-US" altLang="ko-KR" sz="1800" dirty="0" err="1" smtClean="0"/>
              <a:t>Promate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mammal</a:t>
            </a:r>
            <a:r>
              <a:rPr lang="ko-KR" altLang="en-US" sz="1800" dirty="0" smtClean="0"/>
              <a:t>의 타입을 모두 내포하고 있음</a:t>
            </a:r>
          </a:p>
          <a:p>
            <a:pPr marL="0" indent="0">
              <a:buNone/>
            </a:pPr>
            <a:r>
              <a:rPr lang="en-US" altLang="ko-KR" dirty="0" smtClean="0"/>
              <a:t>Primate </a:t>
            </a:r>
            <a:r>
              <a:rPr lang="en-US" altLang="ko-KR" dirty="0" err="1" smtClean="0"/>
              <a:t>pHumman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Humman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Mammal </a:t>
            </a:r>
            <a:r>
              <a:rPr lang="en-US" altLang="ko-KR" dirty="0" err="1" smtClean="0"/>
              <a:t>mHumman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Humman</a:t>
            </a:r>
            <a:r>
              <a:rPr lang="en-US" altLang="ko-KR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5137" y="1933903"/>
            <a:ext cx="9377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다음 강의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r>
              <a:rPr lang="en-US" altLang="ko-KR" dirty="0" smtClean="0"/>
              <a:t>04. </a:t>
            </a:r>
            <a:r>
              <a:rPr lang="ko-KR" altLang="en-US" dirty="0" smtClean="0"/>
              <a:t>메서드 재정의하기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overring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3377" y="3639318"/>
            <a:ext cx="108466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하위 클래스에서 메서드 재정의 </a:t>
            </a:r>
            <a:r>
              <a:rPr lang="ko-KR" altLang="en-US" sz="2400" b="1" dirty="0" smtClean="0"/>
              <a:t>하기</a:t>
            </a:r>
            <a:endParaRPr lang="en-US" altLang="ko-KR" sz="2400" b="1" dirty="0" smtClean="0"/>
          </a:p>
          <a:p>
            <a:endParaRPr lang="ko-KR" altLang="en-US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 : </a:t>
            </a:r>
            <a:r>
              <a:rPr lang="ko-KR" altLang="en-US" dirty="0" smtClean="0"/>
              <a:t>상위 클래스에 정의된 메서드의 구현 내용이 하위 클래스에서 구현할 내용과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맞지 않는 경우 하위 클래스에서 동일한 이름의 메서드를 재정의 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할인율이 적용되지 않음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재정의 하여 구현해야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50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1552"/>
            <a:ext cx="10515600" cy="55978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VIPCustomer.java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607" y="1408386"/>
            <a:ext cx="10515600" cy="2816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@Override</a:t>
            </a:r>
          </a:p>
          <a:p>
            <a:pPr marL="0" indent="0">
              <a:buNone/>
            </a:pPr>
            <a:r>
              <a:rPr lang="en-US" altLang="ko-KR" sz="3200" dirty="0" smtClean="0"/>
              <a:t>public 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calcPrice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 price) {</a:t>
            </a:r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en-US" altLang="ko-KR" sz="3200" dirty="0" err="1" smtClean="0"/>
              <a:t>bonusPoint</a:t>
            </a:r>
            <a:r>
              <a:rPr lang="en-US" altLang="ko-KR" sz="3200" dirty="0" smtClean="0"/>
              <a:t> += price * </a:t>
            </a:r>
            <a:r>
              <a:rPr lang="en-US" altLang="ko-KR" sz="3200" dirty="0" err="1" smtClean="0"/>
              <a:t>bonusRatio</a:t>
            </a:r>
            <a:r>
              <a:rPr lang="en-US" altLang="ko-KR" sz="3200" dirty="0" smtClean="0"/>
              <a:t>;</a:t>
            </a:r>
          </a:p>
          <a:p>
            <a:pPr marL="0" indent="0">
              <a:buNone/>
            </a:pPr>
            <a:r>
              <a:rPr lang="en-US" altLang="ko-KR" sz="3200" dirty="0" smtClean="0"/>
              <a:t>	return price - (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)(price * </a:t>
            </a:r>
            <a:r>
              <a:rPr lang="en-US" altLang="ko-KR" sz="3200" dirty="0" err="1" smtClean="0"/>
              <a:t>salesRatio</a:t>
            </a:r>
            <a:r>
              <a:rPr lang="en-US" altLang="ko-KR" sz="3200" dirty="0" smtClean="0"/>
              <a:t>);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5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490811"/>
            <a:ext cx="10515600" cy="1414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sz="2400" b="1" dirty="0" smtClean="0"/>
              <a:t>@overriding </a:t>
            </a:r>
            <a:r>
              <a:rPr lang="ko-KR" altLang="en-US" sz="2400" b="1" dirty="0" err="1" smtClean="0"/>
              <a:t>애노테이션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(annotation)</a:t>
            </a:r>
          </a:p>
          <a:p>
            <a:r>
              <a:rPr lang="ko-KR" altLang="en-US" sz="1800" dirty="0" err="1" smtClean="0"/>
              <a:t>애노테이션은</a:t>
            </a:r>
            <a:r>
              <a:rPr lang="ko-KR" altLang="en-US" sz="1800" dirty="0" smtClean="0"/>
              <a:t> 원래 주석이라는 의미</a:t>
            </a:r>
          </a:p>
          <a:p>
            <a:r>
              <a:rPr lang="ko-KR" altLang="en-US" sz="1800" dirty="0" smtClean="0"/>
              <a:t>컴파일러에게 특별한 정보를 제공해주는 역할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" y="1979138"/>
            <a:ext cx="11246069" cy="4160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5221" y="6140102"/>
            <a:ext cx="11357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@overriding </a:t>
            </a:r>
            <a:r>
              <a:rPr lang="ko-KR" altLang="en-US" dirty="0" err="1" smtClean="0"/>
              <a:t>애노테이션은</a:t>
            </a:r>
            <a:r>
              <a:rPr lang="ko-KR" altLang="en-US" dirty="0" smtClean="0"/>
              <a:t> 재정의 된 메서드 라는 의미로 </a:t>
            </a:r>
            <a:r>
              <a:rPr lang="ko-KR" altLang="en-US" dirty="0" err="1" smtClean="0"/>
              <a:t>선언부가</a:t>
            </a:r>
            <a:r>
              <a:rPr lang="ko-KR" altLang="en-US" dirty="0" smtClean="0"/>
              <a:t> 기존의 메서드와 다른 경우 에러가 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25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883" y="294291"/>
            <a:ext cx="11456275" cy="209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형 변환과 </a:t>
            </a:r>
            <a:r>
              <a:rPr lang="ko-KR" altLang="en-US" sz="2400" b="1" dirty="0" err="1" smtClean="0"/>
              <a:t>오버라이딩</a:t>
            </a:r>
            <a:r>
              <a:rPr lang="ko-KR" altLang="en-US" sz="2400" b="1" dirty="0" smtClean="0"/>
              <a:t> 메서드 호출</a:t>
            </a:r>
          </a:p>
          <a:p>
            <a:pPr marL="0" indent="0">
              <a:buNone/>
            </a:pPr>
            <a:r>
              <a:rPr lang="en-US" altLang="ko-KR" sz="1800" dirty="0" smtClean="0"/>
              <a:t>Customer </a:t>
            </a:r>
            <a:r>
              <a:rPr lang="en-US" altLang="ko-KR" sz="1800" dirty="0" err="1" smtClean="0"/>
              <a:t>vc</a:t>
            </a:r>
            <a:r>
              <a:rPr lang="en-US" altLang="ko-KR" sz="1800" dirty="0" smtClean="0"/>
              <a:t> = new </a:t>
            </a:r>
            <a:r>
              <a:rPr lang="en-US" altLang="ko-KR" sz="1800" dirty="0" err="1" smtClean="0"/>
              <a:t>VIPCustomer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err="1" smtClean="0"/>
              <a:t>vc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변수의 타입은 </a:t>
            </a:r>
            <a:r>
              <a:rPr lang="en-US" altLang="ko-KR" sz="1800" dirty="0" smtClean="0"/>
              <a:t>Customer</a:t>
            </a:r>
            <a:r>
              <a:rPr lang="ko-KR" altLang="en-US" sz="1800" dirty="0" smtClean="0"/>
              <a:t>지만 인스턴스의 타입은 </a:t>
            </a:r>
            <a:r>
              <a:rPr lang="en-US" altLang="ko-KR" sz="1800" dirty="0" err="1" smtClean="0"/>
              <a:t>VIPCustomer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임</a:t>
            </a:r>
          </a:p>
          <a:p>
            <a:pPr marL="0" indent="0">
              <a:buNone/>
            </a:pPr>
            <a:r>
              <a:rPr lang="ko-KR" altLang="en-US" sz="1800" dirty="0" smtClean="0"/>
              <a:t>자바에서는 항상 인스턴스의 메서드가 호출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가상메서드의 원리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ko-KR" altLang="en-US" sz="1800" dirty="0" smtClean="0"/>
              <a:t>자바의 모든 메서드는 가상 메서드</a:t>
            </a:r>
            <a:r>
              <a:rPr lang="en-US" altLang="ko-KR" sz="1800" dirty="0" smtClean="0"/>
              <a:t>(virtual method) </a:t>
            </a:r>
            <a:r>
              <a:rPr lang="ko-KR" altLang="en-US" sz="1800" dirty="0" smtClean="0"/>
              <a:t>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1143" y="2497733"/>
            <a:ext cx="266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CustomerTest.java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75529" y="2959398"/>
            <a:ext cx="103657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CustomerTest</a:t>
            </a:r>
            <a:r>
              <a:rPr lang="ko-KR" altLang="en-US" dirty="0" smtClean="0"/>
              <a:t> {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static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void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main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[] </a:t>
            </a:r>
            <a:r>
              <a:rPr lang="ko-KR" altLang="en-US" dirty="0" err="1" smtClean="0"/>
              <a:t>args</a:t>
            </a:r>
            <a:r>
              <a:rPr lang="ko-KR" altLang="en-US" dirty="0" smtClean="0"/>
              <a:t>) {</a:t>
            </a:r>
          </a:p>
          <a:p>
            <a:r>
              <a:rPr lang="ko-KR" altLang="en-US" dirty="0" smtClean="0"/>
              <a:t>		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Customer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customerLee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new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</a:t>
            </a:r>
            <a:r>
              <a:rPr lang="ko-KR" altLang="en-US" dirty="0" smtClean="0"/>
              <a:t>(10010, "이순신");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customerLee.bonusPoint</a:t>
            </a:r>
            <a:r>
              <a:rPr lang="ko-KR" altLang="en-US" dirty="0" smtClean="0"/>
              <a:t> = 1000;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System.out.println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customerLee.showCustomerInfo</a:t>
            </a:r>
            <a:r>
              <a:rPr lang="ko-KR" altLang="en-US" dirty="0" smtClean="0"/>
              <a:t>());</a:t>
            </a:r>
          </a:p>
          <a:p>
            <a:r>
              <a:rPr lang="ko-KR" altLang="en-US" dirty="0" smtClean="0"/>
              <a:t>		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VIPCustomer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customerKim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new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VIPCustomer</a:t>
            </a:r>
            <a:r>
              <a:rPr lang="ko-KR" altLang="en-US" dirty="0" smtClean="0"/>
              <a:t>(10020, "김유신");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customerKim.bonusPoint</a:t>
            </a:r>
            <a:r>
              <a:rPr lang="ko-KR" altLang="en-US" dirty="0" smtClean="0"/>
              <a:t> = 10000;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System.out.println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customerKim.showCustomerInfo</a:t>
            </a:r>
            <a:r>
              <a:rPr lang="ko-KR" altLang="en-US" dirty="0" smtClean="0"/>
              <a:t>());</a:t>
            </a:r>
          </a:p>
          <a:p>
            <a:r>
              <a:rPr lang="ko-KR" altLang="en-US" dirty="0" smtClean="0"/>
              <a:t>		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priceLee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customerLee.calcPrice</a:t>
            </a:r>
            <a:r>
              <a:rPr lang="ko-KR" altLang="en-US" dirty="0" smtClean="0"/>
              <a:t>(10000);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priceKim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customerKim.calcPrice</a:t>
            </a:r>
            <a:r>
              <a:rPr lang="ko-KR" altLang="en-US" dirty="0" smtClean="0"/>
              <a:t>(10000);</a:t>
            </a:r>
          </a:p>
        </p:txBody>
      </p:sp>
    </p:spTree>
    <p:extLst>
      <p:ext uri="{BB962C8B-B14F-4D97-AF65-F5344CB8AC3E}">
        <p14:creationId xmlns:p14="http://schemas.microsoft.com/office/powerpoint/2010/main" val="2718316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99090" y="480301"/>
            <a:ext cx="11592910" cy="470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 smtClean="0"/>
              <a:t>	</a:t>
            </a:r>
            <a:r>
              <a:rPr lang="ko-KR" altLang="en-US" sz="2400" dirty="0" err="1" smtClean="0"/>
              <a:t>System.out.println</a:t>
            </a:r>
            <a:r>
              <a:rPr lang="ko-KR" altLang="en-US" sz="2400" dirty="0" smtClean="0"/>
              <a:t>(</a:t>
            </a:r>
            <a:r>
              <a:rPr lang="ko-KR" altLang="en-US" sz="2400" dirty="0" err="1" smtClean="0"/>
              <a:t>customerLee.showCustomerInfo</a:t>
            </a:r>
            <a:r>
              <a:rPr lang="ko-KR" altLang="en-US" sz="2400" dirty="0" smtClean="0"/>
              <a:t>() + " </a:t>
            </a:r>
            <a:r>
              <a:rPr lang="ko-KR" altLang="en-US" sz="2400" dirty="0" err="1" smtClean="0"/>
              <a:t>지불금액은</a:t>
            </a:r>
            <a:r>
              <a:rPr lang="ko-KR" altLang="en-US" sz="2400" dirty="0" smtClean="0"/>
              <a:t> " + </a:t>
            </a:r>
            <a:r>
              <a:rPr lang="ko-KR" altLang="en-US" sz="2400" dirty="0" err="1" smtClean="0"/>
              <a:t>priceLee</a:t>
            </a:r>
            <a:r>
              <a:rPr lang="ko-KR" altLang="en-US" sz="2400" dirty="0" smtClean="0"/>
              <a:t> + "원 입니다.");</a:t>
            </a:r>
          </a:p>
          <a:p>
            <a:pPr marL="0" indent="0">
              <a:buNone/>
            </a:pPr>
            <a:r>
              <a:rPr lang="ko-KR" altLang="en-US" sz="2400" dirty="0" smtClean="0"/>
              <a:t>	</a:t>
            </a:r>
            <a:r>
              <a:rPr lang="ko-KR" altLang="en-US" sz="2400" dirty="0" err="1" smtClean="0"/>
              <a:t>System.out.println</a:t>
            </a:r>
            <a:r>
              <a:rPr lang="ko-KR" altLang="en-US" sz="2400" dirty="0" smtClean="0"/>
              <a:t>(</a:t>
            </a:r>
            <a:r>
              <a:rPr lang="ko-KR" altLang="en-US" sz="2400" dirty="0" err="1" smtClean="0"/>
              <a:t>customerKim.showCustomerInfo</a:t>
            </a:r>
            <a:r>
              <a:rPr lang="ko-KR" altLang="en-US" sz="2400" dirty="0" smtClean="0"/>
              <a:t>() + " </a:t>
            </a:r>
            <a:r>
              <a:rPr lang="ko-KR" altLang="en-US" sz="2400" dirty="0" err="1" smtClean="0"/>
              <a:t>지불금액은</a:t>
            </a:r>
            <a:r>
              <a:rPr lang="ko-KR" altLang="en-US" sz="2400" dirty="0" smtClean="0"/>
              <a:t> " + </a:t>
            </a:r>
            <a:r>
              <a:rPr lang="ko-KR" altLang="en-US" sz="2400" dirty="0" err="1" smtClean="0"/>
              <a:t>priceKim</a:t>
            </a:r>
            <a:r>
              <a:rPr lang="ko-KR" altLang="en-US" sz="2400" dirty="0" smtClean="0"/>
              <a:t> + "원 입니다</a:t>
            </a:r>
            <a:r>
              <a:rPr lang="ko-KR" altLang="en-US" sz="2400" dirty="0" smtClean="0"/>
              <a:t>.");</a:t>
            </a:r>
            <a:r>
              <a:rPr lang="ko-KR" altLang="en-US" sz="2400" dirty="0" smtClean="0"/>
              <a:t>		</a:t>
            </a:r>
          </a:p>
          <a:p>
            <a:pPr marL="0" indent="0">
              <a:buNone/>
            </a:pPr>
            <a:r>
              <a:rPr lang="ko-KR" altLang="en-US" sz="2400" dirty="0" smtClean="0"/>
              <a:t>		</a:t>
            </a:r>
            <a:r>
              <a:rPr lang="ko-KR" altLang="en-US" sz="2400" dirty="0" err="1" smtClean="0"/>
              <a:t>Customer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customerNo</a:t>
            </a:r>
            <a:r>
              <a:rPr lang="ko-KR" altLang="en-US" sz="2400" dirty="0" smtClean="0"/>
              <a:t> = </a:t>
            </a:r>
            <a:r>
              <a:rPr lang="ko-KR" altLang="en-US" sz="2400" dirty="0" err="1" smtClean="0"/>
              <a:t>new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VIPCustomer</a:t>
            </a:r>
            <a:r>
              <a:rPr lang="ko-KR" altLang="en-US" sz="2400" dirty="0" smtClean="0"/>
              <a:t>(10030, "</a:t>
            </a:r>
            <a:r>
              <a:rPr lang="ko-KR" altLang="en-US" sz="2400" dirty="0" err="1" smtClean="0"/>
              <a:t>나몰라</a:t>
            </a:r>
            <a:r>
              <a:rPr lang="ko-KR" altLang="en-US" sz="2400" dirty="0" smtClean="0"/>
              <a:t>");</a:t>
            </a:r>
          </a:p>
          <a:p>
            <a:pPr marL="0" indent="0">
              <a:buNone/>
            </a:pPr>
            <a:r>
              <a:rPr lang="ko-KR" altLang="en-US" sz="2400" dirty="0" smtClean="0"/>
              <a:t>		</a:t>
            </a:r>
            <a:r>
              <a:rPr lang="ko-KR" altLang="en-US" sz="2400" dirty="0" err="1" smtClean="0"/>
              <a:t>customerNo.bonusPoint</a:t>
            </a:r>
            <a:r>
              <a:rPr lang="ko-KR" altLang="en-US" sz="2400" dirty="0" smtClean="0"/>
              <a:t> = 10000;</a:t>
            </a:r>
          </a:p>
          <a:p>
            <a:pPr marL="0" indent="0">
              <a:buNone/>
            </a:pPr>
            <a:r>
              <a:rPr lang="ko-KR" altLang="en-US" sz="2400" dirty="0" smtClean="0"/>
              <a:t>		</a:t>
            </a:r>
            <a:r>
              <a:rPr lang="ko-KR" altLang="en-US" sz="2400" dirty="0" err="1" smtClean="0"/>
              <a:t>int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priceNo</a:t>
            </a:r>
            <a:r>
              <a:rPr lang="ko-KR" altLang="en-US" sz="2400" dirty="0" smtClean="0"/>
              <a:t> = </a:t>
            </a:r>
            <a:r>
              <a:rPr lang="ko-KR" altLang="en-US" sz="2400" dirty="0" err="1" smtClean="0"/>
              <a:t>customerNo.calcPrice</a:t>
            </a:r>
            <a:r>
              <a:rPr lang="ko-KR" altLang="en-US" sz="2400" dirty="0" smtClean="0"/>
              <a:t>(10000);</a:t>
            </a:r>
          </a:p>
          <a:p>
            <a:pPr marL="0" indent="0">
              <a:buNone/>
            </a:pPr>
            <a:r>
              <a:rPr lang="ko-KR" altLang="en-US" sz="2400" dirty="0" smtClean="0"/>
              <a:t>	</a:t>
            </a:r>
            <a:r>
              <a:rPr lang="ko-KR" altLang="en-US" sz="2400" dirty="0" err="1" smtClean="0"/>
              <a:t>System.out.println</a:t>
            </a:r>
            <a:r>
              <a:rPr lang="ko-KR" altLang="en-US" sz="2400" dirty="0" smtClean="0"/>
              <a:t>(</a:t>
            </a:r>
            <a:r>
              <a:rPr lang="ko-KR" altLang="en-US" sz="2400" dirty="0" err="1" smtClean="0"/>
              <a:t>customerNo.showCustomerInfo</a:t>
            </a:r>
            <a:r>
              <a:rPr lang="ko-KR" altLang="en-US" sz="2400" dirty="0" smtClean="0"/>
              <a:t>() + " </a:t>
            </a:r>
            <a:r>
              <a:rPr lang="ko-KR" altLang="en-US" sz="2400" dirty="0" err="1" smtClean="0"/>
              <a:t>지불금액은</a:t>
            </a:r>
            <a:r>
              <a:rPr lang="ko-KR" altLang="en-US" sz="2400" dirty="0" smtClean="0"/>
              <a:t> " + </a:t>
            </a:r>
            <a:r>
              <a:rPr lang="ko-KR" altLang="en-US" sz="2400" dirty="0" err="1" smtClean="0"/>
              <a:t>priceNo</a:t>
            </a:r>
            <a:r>
              <a:rPr lang="ko-KR" altLang="en-US" sz="2400" dirty="0" smtClean="0"/>
              <a:t>  + "원 입니다</a:t>
            </a:r>
            <a:r>
              <a:rPr lang="ko-KR" altLang="en-US" sz="2400" dirty="0" smtClean="0"/>
              <a:t>.");</a:t>
            </a:r>
            <a:endParaRPr lang="ko-KR" altLang="en-US" sz="2400" dirty="0" smtClean="0"/>
          </a:p>
          <a:p>
            <a:pPr marL="0" indent="0">
              <a:buNone/>
            </a:pPr>
            <a:r>
              <a:rPr lang="ko-KR" altLang="en-US" sz="2400" dirty="0" smtClean="0"/>
              <a:t>	}</a:t>
            </a:r>
          </a:p>
          <a:p>
            <a:pPr marL="0" indent="0">
              <a:buNone/>
            </a:pPr>
            <a:r>
              <a:rPr lang="ko-KR" altLang="en-US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049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다음 강의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sz="1800" dirty="0" smtClean="0"/>
              <a:t>05. </a:t>
            </a:r>
            <a:r>
              <a:rPr lang="ko-KR" altLang="en-US" sz="1800" dirty="0" smtClean="0"/>
              <a:t>메서드 재정의와 가상 메서드 원리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515006" y="2107859"/>
            <a:ext cx="106890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메서드는 어떻게 호출되고 실행 되는가</a:t>
            </a:r>
            <a:r>
              <a:rPr lang="en-US" altLang="ko-KR" sz="2400" b="1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이름은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나타냄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메서드는 명령어의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이고 프로그램이 </a:t>
            </a:r>
            <a:r>
              <a:rPr lang="ko-KR" altLang="en-US" dirty="0" err="1" smtClean="0"/>
              <a:t>로드되면</a:t>
            </a:r>
            <a:r>
              <a:rPr lang="ko-KR" altLang="en-US" dirty="0" smtClean="0"/>
              <a:t> 메서드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명령어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이 위치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해당 메서드가 호출 되면 명령어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이 있는 주소를 찾아 명령어가 실행됨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이때 메서드에서 사용하는 변수들은 스택 메모리에 위치 </a:t>
            </a:r>
            <a:r>
              <a:rPr lang="ko-KR" altLang="en-US" dirty="0" err="1" smtClean="0"/>
              <a:t>하게됨</a:t>
            </a:r>
            <a:endParaRPr lang="ko-KR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따라서 다른 인스턴스라도 같은 메서드의 코드는 같으므로 같은 메서드가 호출됨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인스턴스가 생성되면 변수는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메모리에 따로 생성되지만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 명령어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은 처음 한번만 로드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137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5930" y="322285"/>
            <a:ext cx="101004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class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TestMethod</a:t>
            </a:r>
            <a:r>
              <a:rPr lang="ko-KR" altLang="en-US" sz="2000" dirty="0" smtClean="0"/>
              <a:t> {</a:t>
            </a:r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num</a:t>
            </a:r>
            <a:r>
              <a:rPr lang="ko-KR" altLang="en-US" sz="2000" dirty="0" smtClean="0"/>
              <a:t>;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aaa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System.out.println</a:t>
            </a:r>
            <a:r>
              <a:rPr lang="ko-KR" altLang="en-US" sz="2000" dirty="0" smtClean="0"/>
              <a:t>("</a:t>
            </a:r>
            <a:r>
              <a:rPr lang="ko-KR" altLang="en-US" sz="2000" dirty="0" err="1" smtClean="0"/>
              <a:t>aaa</a:t>
            </a:r>
            <a:r>
              <a:rPr lang="ko-KR" altLang="en-US" sz="2000" dirty="0" smtClean="0"/>
              <a:t>() 호출");</a:t>
            </a:r>
          </a:p>
          <a:p>
            <a:r>
              <a:rPr lang="ko-KR" altLang="en-US" sz="2000" dirty="0" smtClean="0"/>
              <a:t>	}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static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main</a:t>
            </a:r>
            <a:r>
              <a:rPr lang="ko-KR" altLang="en-US" sz="2000" dirty="0" smtClean="0"/>
              <a:t>(</a:t>
            </a:r>
            <a:r>
              <a:rPr lang="ko-KR" altLang="en-US" sz="2000" dirty="0" err="1" smtClean="0"/>
              <a:t>String</a:t>
            </a:r>
            <a:r>
              <a:rPr lang="ko-KR" altLang="en-US" sz="2000" dirty="0" smtClean="0"/>
              <a:t>[] </a:t>
            </a:r>
            <a:r>
              <a:rPr lang="ko-KR" altLang="en-US" sz="2000" dirty="0" err="1" smtClean="0"/>
              <a:t>args</a:t>
            </a:r>
            <a:r>
              <a:rPr lang="ko-KR" altLang="en-US" sz="2000" dirty="0" smtClean="0"/>
              <a:t>) {</a:t>
            </a:r>
          </a:p>
          <a:p>
            <a:r>
              <a:rPr lang="ko-KR" altLang="en-US" sz="2000" dirty="0" smtClean="0"/>
              <a:t>		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TestMethod</a:t>
            </a:r>
            <a:r>
              <a:rPr lang="ko-KR" altLang="en-US" sz="2000" dirty="0" smtClean="0"/>
              <a:t> a1 = </a:t>
            </a:r>
            <a:r>
              <a:rPr lang="ko-KR" altLang="en-US" sz="2000" dirty="0" err="1" smtClean="0"/>
              <a:t>new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TestMethod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	a1.aaa();</a:t>
            </a:r>
          </a:p>
          <a:p>
            <a:r>
              <a:rPr lang="ko-KR" altLang="en-US" sz="2000" dirty="0" smtClean="0"/>
              <a:t>		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TestMethod</a:t>
            </a:r>
            <a:r>
              <a:rPr lang="ko-KR" altLang="en-US" sz="2000" dirty="0" smtClean="0"/>
              <a:t> a2 = </a:t>
            </a:r>
            <a:r>
              <a:rPr lang="ko-KR" altLang="en-US" sz="2000" dirty="0" err="1" smtClean="0"/>
              <a:t>new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TestMethod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	a2.aaa();</a:t>
            </a:r>
          </a:p>
          <a:p>
            <a:r>
              <a:rPr lang="ko-KR" altLang="en-US" sz="2000" dirty="0" smtClean="0"/>
              <a:t>	}</a:t>
            </a:r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00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7560"/>
            <a:ext cx="10515600" cy="20074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객체 간의 상속은 어떤 의미일까</a:t>
            </a:r>
            <a:r>
              <a:rPr lang="en-US" altLang="ko-KR" sz="2400" b="1" dirty="0" smtClean="0"/>
              <a:t>?</a:t>
            </a:r>
          </a:p>
          <a:p>
            <a:pPr marL="0" indent="0">
              <a:buNone/>
            </a:pPr>
            <a:r>
              <a:rPr lang="ko-KR" altLang="en-US" b="1" dirty="0" smtClean="0"/>
              <a:t>  </a:t>
            </a:r>
            <a:r>
              <a:rPr lang="ko-KR" altLang="en-US" sz="2000" b="1" dirty="0" smtClean="0"/>
              <a:t>클래스 상속</a:t>
            </a:r>
          </a:p>
          <a:p>
            <a:r>
              <a:rPr lang="ko-KR" altLang="en-US" sz="1800" dirty="0" smtClean="0"/>
              <a:t>새로운 클래스를 정의 할 때 이미 구현된 클래스를 상속</a:t>
            </a:r>
            <a:r>
              <a:rPr lang="en-US" altLang="ko-KR" sz="1800" dirty="0" smtClean="0"/>
              <a:t>(inheritance) </a:t>
            </a:r>
            <a:r>
              <a:rPr lang="ko-KR" altLang="en-US" sz="1800" dirty="0" smtClean="0"/>
              <a:t>받아서 속성이나 기능을 확장하여 클래스를 구현함</a:t>
            </a:r>
          </a:p>
          <a:p>
            <a:r>
              <a:rPr lang="ko-KR" altLang="en-US" sz="1800" dirty="0" smtClean="0"/>
              <a:t>이미 구현된 클래스보다 더 구체적인 기능을 가진 클래스를 구현해야 </a:t>
            </a:r>
            <a:r>
              <a:rPr lang="ko-KR" altLang="en-US" sz="1800" dirty="0" err="1" smtClean="0"/>
              <a:t>할때</a:t>
            </a:r>
            <a:r>
              <a:rPr lang="ko-KR" altLang="en-US" sz="1800" dirty="0" smtClean="0"/>
              <a:t> 기존 클래스를 상속함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575034"/>
            <a:ext cx="10723179" cy="41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4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5" y="147145"/>
            <a:ext cx="10807262" cy="2283315"/>
          </a:xfrm>
        </p:spPr>
      </p:pic>
      <p:sp>
        <p:nvSpPr>
          <p:cNvPr id="5" name="직사각형 4"/>
          <p:cNvSpPr/>
          <p:nvPr/>
        </p:nvSpPr>
        <p:spPr>
          <a:xfrm>
            <a:off x="691054" y="2545057"/>
            <a:ext cx="95460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가상 메서드의 원리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가상 메서드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vitual</a:t>
            </a:r>
            <a:r>
              <a:rPr lang="en-US" altLang="ko-KR" dirty="0" smtClean="0"/>
              <a:t> method table)</a:t>
            </a:r>
            <a:r>
              <a:rPr lang="ko-KR" altLang="en-US" dirty="0" smtClean="0"/>
              <a:t>에서 해당 메서드에 대한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를 가지고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재정의된 경우는 재정의 된 메서드의 주소를 가리킴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4" y="3582984"/>
            <a:ext cx="1012452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4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90" y="173119"/>
            <a:ext cx="10542258" cy="2529345"/>
          </a:xfrm>
        </p:spPr>
      </p:pic>
      <p:sp>
        <p:nvSpPr>
          <p:cNvPr id="5" name="직사각형 4"/>
          <p:cNvSpPr/>
          <p:nvPr/>
        </p:nvSpPr>
        <p:spPr>
          <a:xfrm>
            <a:off x="1198179" y="294818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smtClean="0"/>
              <a:t>다음 강의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r>
              <a:rPr lang="en-US" altLang="ko-KR" dirty="0" smtClean="0"/>
              <a:t>06. </a:t>
            </a:r>
            <a:r>
              <a:rPr lang="ko-KR" altLang="en-US" dirty="0" err="1" smtClean="0"/>
              <a:t>다형성과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사용하는 이유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8179" y="4408438"/>
            <a:ext cx="9890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다형성</a:t>
            </a:r>
            <a:r>
              <a:rPr lang="en-US" altLang="ko-KR" sz="2400" b="1" dirty="0" smtClean="0"/>
              <a:t>(polymorphism) </a:t>
            </a:r>
            <a:r>
              <a:rPr lang="ko-KR" altLang="en-US" sz="2400" b="1" dirty="0" smtClean="0"/>
              <a:t>이란</a:t>
            </a:r>
            <a:r>
              <a:rPr lang="en-US" altLang="ko-KR" sz="2400" b="1" dirty="0" smtClean="0"/>
              <a:t>?</a:t>
            </a:r>
          </a:p>
          <a:p>
            <a:endParaRPr lang="en-US" altLang="ko-K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하나의 코드가 여러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구현되어 실행되는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같은 코드에서 여러 다른 실행 결과가 나옴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정보은닉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상속과 더불어 객체지향 프로그래밍의 가장 큰 특징 중 하나임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을 </a:t>
            </a:r>
            <a:r>
              <a:rPr lang="ko-KR" altLang="en-US" dirty="0" smtClean="0"/>
              <a:t>잘 활용하면 유연하고 </a:t>
            </a:r>
            <a:r>
              <a:rPr lang="ko-KR" altLang="en-US" dirty="0" smtClean="0"/>
              <a:t>확장성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유지보수가 편리한 프로그램을 </a:t>
            </a:r>
            <a:r>
              <a:rPr lang="ko-KR" altLang="en-US" dirty="0" smtClean="0"/>
              <a:t>만들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27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2574"/>
            <a:ext cx="10515600" cy="496723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다형성의</a:t>
            </a:r>
            <a:r>
              <a:rPr lang="ko-KR" altLang="en-US" sz="3200" dirty="0" smtClean="0"/>
              <a:t> 예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class Animal{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move()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동물이 움직입니다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eating()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3387"/>
            <a:ext cx="10515600" cy="62284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Human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6234"/>
            <a:ext cx="10515600" cy="500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class Human extends Animal{</a:t>
            </a:r>
          </a:p>
          <a:p>
            <a:pPr marL="0" indent="0">
              <a:buNone/>
            </a:pPr>
            <a:r>
              <a:rPr lang="en-US" altLang="ko-KR" dirty="0" smtClean="0"/>
              <a:t>	public void move()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사람이 두발로 걷습니다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readBooks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사람이 책을 읽습니다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Tiger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145628"/>
            <a:ext cx="10964917" cy="532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class Tiger extends Animal{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move()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호랑이가 네 발로 뜁니다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hunting()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호랑이가 사냥을 합니다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55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689" y="81345"/>
            <a:ext cx="10515600" cy="85407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Eagle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091" y="1114097"/>
            <a:ext cx="11193516" cy="526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class Eagle extends Animal{</a:t>
            </a:r>
          </a:p>
          <a:p>
            <a:pPr marL="0" indent="0">
              <a:buNone/>
            </a:pPr>
            <a:r>
              <a:rPr lang="en-US" altLang="ko-KR" dirty="0" smtClean="0"/>
              <a:t>	public void move()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독수리가 하늘을 날아갑니다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flying() {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독수리가 날개를 쭉 펴고 멀리 날아갑니다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661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2283" y="367862"/>
            <a:ext cx="10515600" cy="5770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AnimalTest</a:t>
            </a:r>
            <a:r>
              <a:rPr lang="en-US" altLang="ko-KR" sz="2400" dirty="0" smtClean="0"/>
              <a:t> {</a:t>
            </a:r>
          </a:p>
          <a:p>
            <a:pPr marL="0" indent="0">
              <a:buNone/>
            </a:pPr>
            <a:r>
              <a:rPr lang="en-US" altLang="ko-KR" sz="2400" dirty="0" smtClean="0"/>
              <a:t>	public static void main(String[]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 {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	Animal </a:t>
            </a:r>
            <a:r>
              <a:rPr lang="en-US" altLang="ko-KR" sz="2400" dirty="0" err="1" smtClean="0"/>
              <a:t>hAnimal</a:t>
            </a:r>
            <a:r>
              <a:rPr lang="en-US" altLang="ko-KR" sz="2400" dirty="0" smtClean="0"/>
              <a:t> = new Human();</a:t>
            </a:r>
          </a:p>
          <a:p>
            <a:pPr marL="0" indent="0">
              <a:buNone/>
            </a:pPr>
            <a:r>
              <a:rPr lang="en-US" altLang="ko-KR" sz="2400" dirty="0" smtClean="0"/>
              <a:t>		Animal </a:t>
            </a:r>
            <a:r>
              <a:rPr lang="en-US" altLang="ko-KR" sz="2400" dirty="0" err="1" smtClean="0"/>
              <a:t>tAnimal</a:t>
            </a:r>
            <a:r>
              <a:rPr lang="en-US" altLang="ko-KR" sz="2400" dirty="0" smtClean="0"/>
              <a:t> = new Tiger();</a:t>
            </a:r>
          </a:p>
          <a:p>
            <a:pPr marL="0" indent="0">
              <a:buNone/>
            </a:pPr>
            <a:r>
              <a:rPr lang="en-US" altLang="ko-KR" sz="2400" dirty="0" smtClean="0"/>
              <a:t>		Animal </a:t>
            </a:r>
            <a:r>
              <a:rPr lang="en-US" altLang="ko-KR" sz="2400" dirty="0" err="1" smtClean="0"/>
              <a:t>eAnimal</a:t>
            </a:r>
            <a:r>
              <a:rPr lang="en-US" altLang="ko-KR" sz="2400" dirty="0" smtClean="0"/>
              <a:t> = new Eagle();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AnimalTest</a:t>
            </a:r>
            <a:r>
              <a:rPr lang="en-US" altLang="ko-KR" sz="2400" dirty="0" smtClean="0"/>
              <a:t> test = new </a:t>
            </a:r>
            <a:r>
              <a:rPr lang="en-US" altLang="ko-KR" sz="2400" dirty="0" err="1" smtClean="0"/>
              <a:t>AnimalTest</a:t>
            </a:r>
            <a:r>
              <a:rPr lang="en-US" altLang="ko-KR" sz="2400" dirty="0" smtClean="0"/>
              <a:t>();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test.moveAnimal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hAnimal</a:t>
            </a:r>
            <a:r>
              <a:rPr lang="en-US" altLang="ko-KR" sz="2400" dirty="0" smtClean="0"/>
              <a:t>);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test.moveAnimal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tAnimal</a:t>
            </a:r>
            <a:r>
              <a:rPr lang="en-US" altLang="ko-KR" sz="2400" dirty="0" smtClean="0"/>
              <a:t>);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test.moveAnimal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eAnimal</a:t>
            </a:r>
            <a:r>
              <a:rPr lang="en-US" altLang="ko-KR" sz="2400" dirty="0" smtClean="0"/>
              <a:t>);</a:t>
            </a:r>
            <a:r>
              <a:rPr lang="en-US" altLang="ko-KR" sz="2400" dirty="0" smtClean="0"/>
              <a:t>	</a:t>
            </a:r>
          </a:p>
          <a:p>
            <a:pPr marL="0" indent="0">
              <a:buNone/>
            </a:pPr>
            <a:r>
              <a:rPr lang="en-US" altLang="ko-KR" sz="2400" dirty="0" smtClean="0"/>
              <a:t>		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8927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9297" y="611659"/>
            <a:ext cx="97641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ArrayList</a:t>
            </a:r>
            <a:r>
              <a:rPr lang="en-US" altLang="ko-KR" sz="2400" dirty="0"/>
              <a:t>&lt;Animal&gt; </a:t>
            </a:r>
            <a:r>
              <a:rPr lang="en-US" altLang="ko-KR" sz="2400" dirty="0" err="1"/>
              <a:t>animalList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&lt;Animal&gt;();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animalList.add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hAnimal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animalList.add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tAnimal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animalList.add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eAnimal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	</a:t>
            </a:r>
          </a:p>
          <a:p>
            <a:r>
              <a:rPr lang="en-US" altLang="ko-KR" sz="2400" dirty="0"/>
              <a:t>		for(Animal </a:t>
            </a:r>
            <a:r>
              <a:rPr lang="en-US" altLang="ko-KR" sz="2400" dirty="0" err="1"/>
              <a:t>animal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animalList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			</a:t>
            </a:r>
            <a:r>
              <a:rPr lang="en-US" altLang="ko-KR" sz="2400" dirty="0" err="1"/>
              <a:t>animal.move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	}</a:t>
            </a:r>
          </a:p>
          <a:p>
            <a:r>
              <a:rPr lang="en-US" altLang="ko-KR" sz="2400" dirty="0"/>
              <a:t>	}		</a:t>
            </a:r>
          </a:p>
          <a:p>
            <a:r>
              <a:rPr lang="en-US" altLang="ko-KR" sz="2400" dirty="0"/>
              <a:t>	public void </a:t>
            </a:r>
            <a:r>
              <a:rPr lang="en-US" altLang="ko-KR" sz="2400" dirty="0" err="1"/>
              <a:t>moveAnimal</a:t>
            </a:r>
            <a:r>
              <a:rPr lang="en-US" altLang="ko-KR" sz="2400" dirty="0"/>
              <a:t>(Animal animal) 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animal.move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	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366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097" y="207470"/>
            <a:ext cx="10515600" cy="41264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다형성을</a:t>
            </a:r>
            <a:r>
              <a:rPr lang="ko-KR" altLang="en-US" sz="2400" dirty="0" smtClean="0"/>
              <a:t> 사용하는 이유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40828"/>
            <a:ext cx="10515600" cy="5336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다른 동물을 추가하는 경우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상속과 메서드 재정의를 활용하여 확장성 있는 프로그램을 만들 수 있음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그렇지 않는 경우 많은 </a:t>
            </a:r>
            <a:r>
              <a:rPr lang="en-US" altLang="ko-KR" dirty="0" smtClean="0"/>
              <a:t>if-else if</a:t>
            </a:r>
            <a:r>
              <a:rPr lang="ko-KR" altLang="en-US" dirty="0" smtClean="0"/>
              <a:t>문이 구현되고 코드의 유지보수가 </a:t>
            </a:r>
            <a:r>
              <a:rPr lang="ko-KR" altLang="en-US" dirty="0" err="1" smtClean="0"/>
              <a:t>어려워짐</a:t>
            </a:r>
            <a:endParaRPr lang="ko-KR" altLang="en-US" dirty="0" smtClean="0"/>
          </a:p>
          <a:p>
            <a:endParaRPr lang="ko-KR" altLang="en-US" dirty="0" smtClean="0"/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상위 클래스에서는 공통적인 부분을 제공하고 하위 클래스에서는 </a:t>
            </a:r>
            <a:r>
              <a:rPr lang="ko-KR" altLang="en-US" dirty="0" smtClean="0"/>
              <a:t>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클래스에 맞는 기능 구현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여러 클래스를 하나의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핸들링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04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2" y="336208"/>
            <a:ext cx="9774762" cy="3142716"/>
          </a:xfrm>
        </p:spPr>
      </p:pic>
      <p:sp>
        <p:nvSpPr>
          <p:cNvPr id="5" name="직사각형 4"/>
          <p:cNvSpPr/>
          <p:nvPr/>
        </p:nvSpPr>
        <p:spPr>
          <a:xfrm>
            <a:off x="956442" y="4063463"/>
            <a:ext cx="110463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다형성을</a:t>
            </a:r>
            <a:r>
              <a:rPr lang="ko-KR" altLang="en-US" sz="2400" b="1" dirty="0" smtClean="0"/>
              <a:t> 활용한 멤버십 프로그램 확장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일반 고객과 </a:t>
            </a:r>
            <a:r>
              <a:rPr lang="en-US" altLang="ko-KR" dirty="0" smtClean="0"/>
              <a:t>VIP </a:t>
            </a:r>
            <a:r>
              <a:rPr lang="ko-KR" altLang="en-US" dirty="0" smtClean="0"/>
              <a:t>고객 중간 멤버십 만들기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고객이 늘어 일반 고객보다는 많이 구매하고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보다는 적게 구매하는 고객에게도 </a:t>
            </a:r>
            <a:r>
              <a:rPr lang="ko-KR" altLang="en-US" dirty="0" err="1" smtClean="0"/>
              <a:t>해택</a:t>
            </a:r>
            <a:r>
              <a:rPr lang="ko-KR" altLang="en-US" dirty="0" smtClean="0"/>
              <a:t> </a:t>
            </a:r>
            <a:r>
              <a:rPr lang="ko-KR" altLang="en-US" dirty="0" smtClean="0"/>
              <a:t>을 주기로 했다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GOLD </a:t>
            </a:r>
            <a:r>
              <a:rPr lang="ko-KR" altLang="en-US" dirty="0" smtClean="0"/>
              <a:t>고객 등급을 만들고 혜택은 다음과 같다</a:t>
            </a:r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제품을 </a:t>
            </a:r>
            <a:r>
              <a:rPr lang="ko-KR" altLang="en-US" dirty="0" smtClean="0"/>
              <a:t>살 때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프로를 할인해준다</a:t>
            </a:r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보너스 포인트는 </a:t>
            </a:r>
            <a:r>
              <a:rPr lang="en-US" altLang="ko-KR" dirty="0" smtClean="0"/>
              <a:t>2%</a:t>
            </a:r>
            <a:r>
              <a:rPr lang="ko-KR" altLang="en-US" dirty="0" smtClean="0"/>
              <a:t>를 적립해준다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8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3269"/>
            <a:ext cx="10515600" cy="2291255"/>
          </a:xfrm>
        </p:spPr>
        <p:txBody>
          <a:bodyPr/>
          <a:lstStyle/>
          <a:p>
            <a:r>
              <a:rPr lang="ko-KR" altLang="en-US" dirty="0" smtClean="0"/>
              <a:t>상속하는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클래스</a:t>
            </a:r>
            <a:r>
              <a:rPr lang="en-US" altLang="ko-KR" dirty="0" smtClean="0"/>
              <a:t>, parent class, base class, super class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상속받는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</a:t>
            </a:r>
            <a:r>
              <a:rPr lang="en-US" altLang="ko-KR" dirty="0" smtClean="0"/>
              <a:t>, child class, derived class, subclass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4911" y="2673046"/>
            <a:ext cx="78932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상속의 문법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class </a:t>
            </a:r>
            <a:r>
              <a:rPr lang="en-US" altLang="ko-KR" sz="2000" dirty="0" smtClean="0"/>
              <a:t>B extends A{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470314"/>
            <a:ext cx="8368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extends</a:t>
            </a:r>
            <a:r>
              <a:rPr lang="ko-KR" altLang="en-US" sz="2000" dirty="0" smtClean="0"/>
              <a:t> 키워드 뒤에는 단 하나의 클래스만 올 수 있음</a:t>
            </a:r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자바는 단일 상속(</a:t>
            </a:r>
            <a:r>
              <a:rPr lang="ko-KR" altLang="en-US" sz="2000" dirty="0" err="1" smtClean="0"/>
              <a:t>single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inheritance</a:t>
            </a:r>
            <a:r>
              <a:rPr lang="ko-KR" altLang="en-US" sz="2000" dirty="0" smtClean="0"/>
              <a:t>)만을 지원함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71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80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GoldCustomer.java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5931"/>
            <a:ext cx="10515600" cy="56545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GoldCustomer</a:t>
            </a:r>
            <a:r>
              <a:rPr lang="en-US" altLang="ko-KR" dirty="0" smtClean="0"/>
              <a:t> extends Customer{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double </a:t>
            </a:r>
            <a:r>
              <a:rPr lang="en-US" altLang="ko-KR" dirty="0" err="1" smtClean="0"/>
              <a:t>saleRatio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GoldCustomer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customerName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		super(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customerName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customerGrade</a:t>
            </a:r>
            <a:r>
              <a:rPr lang="en-US" altLang="ko-KR" dirty="0" smtClean="0"/>
              <a:t> = "GOLD";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bonusRatio</a:t>
            </a:r>
            <a:r>
              <a:rPr lang="en-US" altLang="ko-KR" dirty="0" smtClean="0"/>
              <a:t> = 0.02;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saleRatio</a:t>
            </a:r>
            <a:r>
              <a:rPr lang="en-US" altLang="ko-KR" dirty="0" smtClean="0"/>
              <a:t> = 0.1;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price){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bonusPoint</a:t>
            </a:r>
            <a:r>
              <a:rPr lang="en-US" altLang="ko-KR" dirty="0" smtClean="0"/>
              <a:t> += price * </a:t>
            </a:r>
            <a:r>
              <a:rPr lang="en-US" altLang="ko-KR" dirty="0" err="1" smtClean="0"/>
              <a:t>bonusRatio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	return price -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)(price * </a:t>
            </a:r>
            <a:r>
              <a:rPr lang="en-US" altLang="ko-KR" dirty="0" err="1" smtClean="0"/>
              <a:t>saleRatio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63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276" y="217981"/>
            <a:ext cx="10515600" cy="96968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VIPCustomer.java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6" y="1545021"/>
            <a:ext cx="11372193" cy="2753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//</a:t>
            </a:r>
            <a:r>
              <a:rPr lang="en-US" altLang="ko-KR" sz="3200" dirty="0" err="1" smtClean="0"/>
              <a:t>showCustomerInfo</a:t>
            </a:r>
            <a:r>
              <a:rPr lang="en-US" altLang="ko-KR" sz="3200" dirty="0" smtClean="0"/>
              <a:t>() </a:t>
            </a:r>
            <a:r>
              <a:rPr lang="ko-KR" altLang="en-US" sz="3200" dirty="0" smtClean="0"/>
              <a:t>재정의</a:t>
            </a:r>
          </a:p>
          <a:p>
            <a:pPr marL="0" indent="0">
              <a:buNone/>
            </a:pPr>
            <a:r>
              <a:rPr lang="en-US" altLang="ko-KR" sz="3200" dirty="0" smtClean="0"/>
              <a:t>public String </a:t>
            </a:r>
            <a:r>
              <a:rPr lang="en-US" altLang="ko-KR" sz="3200" dirty="0" err="1" smtClean="0"/>
              <a:t>showCustomerInfo</a:t>
            </a:r>
            <a:r>
              <a:rPr lang="en-US" altLang="ko-KR" sz="3200" dirty="0" smtClean="0"/>
              <a:t>(){</a:t>
            </a:r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en-US" altLang="ko-KR" sz="3200" dirty="0" smtClean="0"/>
              <a:t>return </a:t>
            </a:r>
            <a:r>
              <a:rPr lang="en-US" altLang="ko-KR" sz="3200" dirty="0" err="1" smtClean="0"/>
              <a:t>super.showCustomerInfo</a:t>
            </a:r>
            <a:r>
              <a:rPr lang="en-US" altLang="ko-KR" sz="3200" dirty="0" smtClean="0"/>
              <a:t>() + " </a:t>
            </a:r>
            <a:r>
              <a:rPr lang="ko-KR" altLang="en-US" sz="3200" dirty="0" smtClean="0"/>
              <a:t>담당 상담원 번호는 </a:t>
            </a:r>
            <a:r>
              <a:rPr lang="en-US" altLang="ko-KR" sz="3200" dirty="0" smtClean="0"/>
              <a:t>" + </a:t>
            </a:r>
            <a:r>
              <a:rPr lang="en-US" altLang="ko-KR" sz="3200" dirty="0" err="1" smtClean="0"/>
              <a:t>agentID</a:t>
            </a:r>
            <a:r>
              <a:rPr lang="en-US" altLang="ko-KR" sz="3200" dirty="0" smtClean="0"/>
              <a:t> + "</a:t>
            </a:r>
            <a:r>
              <a:rPr lang="ko-KR" altLang="en-US" sz="3200" dirty="0" smtClean="0"/>
              <a:t>입니다</a:t>
            </a:r>
            <a:r>
              <a:rPr lang="en-US" altLang="ko-KR" sz="3200" dirty="0" smtClean="0"/>
              <a:t>";  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01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097" y="196960"/>
            <a:ext cx="10515600" cy="105377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CustomerTest.java</a:t>
            </a:r>
            <a:endParaRPr lang="ko-KR" alt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6"/>
            <a:ext cx="925509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CustomerTest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public static void main(String[]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&lt;Customer&gt;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customerList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&lt;Customer&gt;();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Customer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customerLee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Customer(10010, "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이순신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Customer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customerShin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Customer(10020, "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신사임당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Customer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customerHong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GoldCustomer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(10030, "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홍길동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Customer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customerYul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GoldCustomer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(10040, "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이율곡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Customer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customerKim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VIPCustomer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(10050, "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김유신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", 12345);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customerList.add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customerLee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customerList.add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customerShin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customerList.add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customerHong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customerList.add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customerYul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customerList.add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customerKim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85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6634" y="147145"/>
            <a:ext cx="11217166" cy="6710856"/>
          </a:xfrm>
        </p:spPr>
        <p:txBody>
          <a:bodyPr>
            <a:no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ko-KR" sz="2400" dirty="0">
                <a:latin typeface="Arial" panose="020B0604020202020204" pitchFamily="34" charset="0"/>
              </a:rPr>
              <a:t>("====== </a:t>
            </a:r>
            <a:r>
              <a:rPr lang="ko-KR" altLang="en-US" sz="2400" dirty="0">
                <a:latin typeface="Arial" panose="020B0604020202020204" pitchFamily="34" charset="0"/>
              </a:rPr>
              <a:t>고객 정보 출력 </a:t>
            </a:r>
            <a:r>
              <a:rPr lang="en-US" altLang="ko-KR" sz="2400" dirty="0">
                <a:latin typeface="Arial" panose="020B0604020202020204" pitchFamily="34" charset="0"/>
              </a:rPr>
              <a:t>=======");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for( Customer </a:t>
            </a:r>
            <a:r>
              <a:rPr lang="en-US" altLang="ko-KR" sz="2400" dirty="0" err="1">
                <a:latin typeface="Arial" panose="020B0604020202020204" pitchFamily="34" charset="0"/>
              </a:rPr>
              <a:t>customer</a:t>
            </a:r>
            <a:r>
              <a:rPr lang="en-US" altLang="ko-KR" sz="2400" dirty="0">
                <a:latin typeface="Arial" panose="020B0604020202020204" pitchFamily="34" charset="0"/>
              </a:rPr>
              <a:t> : </a:t>
            </a:r>
            <a:r>
              <a:rPr lang="en-US" altLang="ko-KR" sz="2400" dirty="0" err="1">
                <a:latin typeface="Arial" panose="020B0604020202020204" pitchFamily="34" charset="0"/>
              </a:rPr>
              <a:t>customerList</a:t>
            </a:r>
            <a:r>
              <a:rPr lang="en-US" altLang="ko-KR" sz="2400" dirty="0">
                <a:latin typeface="Arial" panose="020B0604020202020204" pitchFamily="34" charset="0"/>
              </a:rPr>
              <a:t>){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	</a:t>
            </a:r>
            <a:r>
              <a:rPr lang="en-US" altLang="ko-KR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ko-KR" sz="2400" dirty="0">
                <a:latin typeface="Arial" panose="020B0604020202020204" pitchFamily="34" charset="0"/>
              </a:rPr>
              <a:t>(</a:t>
            </a:r>
            <a:r>
              <a:rPr lang="en-US" altLang="ko-KR" sz="2400" dirty="0" err="1">
                <a:latin typeface="Arial" panose="020B0604020202020204" pitchFamily="34" charset="0"/>
              </a:rPr>
              <a:t>customer.showCustomerInfo</a:t>
            </a:r>
            <a:r>
              <a:rPr lang="en-US" altLang="ko-KR" sz="2400" dirty="0">
                <a:latin typeface="Arial" panose="020B0604020202020204" pitchFamily="34" charset="0"/>
              </a:rPr>
              <a:t>());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</a:t>
            </a:r>
            <a:r>
              <a:rPr lang="en-US" altLang="ko-KR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ko-KR" sz="2400" dirty="0">
                <a:latin typeface="Arial" panose="020B0604020202020204" pitchFamily="34" charset="0"/>
              </a:rPr>
              <a:t>("====== </a:t>
            </a:r>
            <a:r>
              <a:rPr lang="ko-KR" altLang="en-US" sz="2400" dirty="0">
                <a:latin typeface="Arial" panose="020B0604020202020204" pitchFamily="34" charset="0"/>
              </a:rPr>
              <a:t>할인율과 보너스 포인트 계산 </a:t>
            </a:r>
            <a:r>
              <a:rPr lang="en-US" altLang="ko-KR" sz="2400" dirty="0" smtClean="0">
                <a:latin typeface="Arial" panose="020B0604020202020204" pitchFamily="34" charset="0"/>
              </a:rPr>
              <a:t>=======");</a:t>
            </a:r>
            <a:r>
              <a:rPr lang="en-US" altLang="ko-KR" sz="2400" dirty="0">
                <a:latin typeface="Arial" panose="020B0604020202020204" pitchFamily="34" charset="0"/>
              </a:rPr>
              <a:t>		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</a:t>
            </a:r>
            <a:r>
              <a:rPr lang="en-US" altLang="ko-KR" sz="2400" dirty="0" err="1">
                <a:latin typeface="Arial" panose="020B0604020202020204" pitchFamily="34" charset="0"/>
              </a:rPr>
              <a:t>int</a:t>
            </a:r>
            <a:r>
              <a:rPr lang="en-US" altLang="ko-KR" sz="2400" dirty="0">
                <a:latin typeface="Arial" panose="020B0604020202020204" pitchFamily="34" charset="0"/>
              </a:rPr>
              <a:t> price = 10000;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for( Customer </a:t>
            </a:r>
            <a:r>
              <a:rPr lang="en-US" altLang="ko-KR" sz="2400" dirty="0" err="1">
                <a:latin typeface="Arial" panose="020B0604020202020204" pitchFamily="34" charset="0"/>
              </a:rPr>
              <a:t>customer</a:t>
            </a:r>
            <a:r>
              <a:rPr lang="en-US" altLang="ko-KR" sz="2400" dirty="0">
                <a:latin typeface="Arial" panose="020B0604020202020204" pitchFamily="34" charset="0"/>
              </a:rPr>
              <a:t> : </a:t>
            </a:r>
            <a:r>
              <a:rPr lang="en-US" altLang="ko-KR" sz="2400" dirty="0" err="1">
                <a:latin typeface="Arial" panose="020B0604020202020204" pitchFamily="34" charset="0"/>
              </a:rPr>
              <a:t>customerList</a:t>
            </a:r>
            <a:r>
              <a:rPr lang="en-US" altLang="ko-KR" sz="2400" dirty="0" smtClean="0">
                <a:latin typeface="Arial" panose="020B0604020202020204" pitchFamily="34" charset="0"/>
              </a:rPr>
              <a:t>){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</a:t>
            </a:r>
            <a:r>
              <a:rPr lang="en-US" altLang="ko-KR" sz="2400" dirty="0" err="1" smtClean="0">
                <a:latin typeface="Arial" panose="020B0604020202020204" pitchFamily="34" charset="0"/>
              </a:rPr>
              <a:t>int</a:t>
            </a:r>
            <a:r>
              <a:rPr lang="en-US" altLang="ko-KR" sz="2400" dirty="0" smtClean="0">
                <a:latin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</a:rPr>
              <a:t>cost = </a:t>
            </a:r>
            <a:r>
              <a:rPr lang="en-US" altLang="ko-KR" sz="2400" dirty="0" err="1">
                <a:latin typeface="Arial" panose="020B0604020202020204" pitchFamily="34" charset="0"/>
              </a:rPr>
              <a:t>customer.calcPrice</a:t>
            </a:r>
            <a:r>
              <a:rPr lang="en-US" altLang="ko-KR" sz="2400" dirty="0">
                <a:latin typeface="Arial" panose="020B0604020202020204" pitchFamily="34" charset="0"/>
              </a:rPr>
              <a:t>(price</a:t>
            </a:r>
            <a:r>
              <a:rPr lang="en-US" altLang="ko-KR" sz="2400" dirty="0" smtClean="0">
                <a:latin typeface="Arial" panose="020B0604020202020204" pitchFamily="34" charset="0"/>
              </a:rPr>
              <a:t>);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</a:t>
            </a:r>
            <a:r>
              <a:rPr lang="en-US" altLang="ko-KR" sz="2400" dirty="0" err="1" smtClean="0">
                <a:latin typeface="Arial" panose="020B0604020202020204" pitchFamily="34" charset="0"/>
              </a:rPr>
              <a:t>System.out.println</a:t>
            </a:r>
            <a:r>
              <a:rPr lang="en-US" altLang="ko-KR" sz="2400" dirty="0" smtClean="0">
                <a:latin typeface="Arial" panose="020B0604020202020204" pitchFamily="34" charset="0"/>
              </a:rPr>
              <a:t>(</a:t>
            </a:r>
            <a:r>
              <a:rPr lang="en-US" altLang="ko-KR" sz="2400" dirty="0" err="1" smtClean="0">
                <a:latin typeface="Arial" panose="020B0604020202020204" pitchFamily="34" charset="0"/>
              </a:rPr>
              <a:t>customer.getCustomerName</a:t>
            </a:r>
            <a:r>
              <a:rPr lang="en-US" altLang="ko-KR" sz="2400" dirty="0">
                <a:latin typeface="Arial" panose="020B0604020202020204" pitchFamily="34" charset="0"/>
              </a:rPr>
              <a:t>() +" </a:t>
            </a:r>
            <a:r>
              <a:rPr lang="ko-KR" altLang="en-US" sz="2400" dirty="0">
                <a:latin typeface="Arial" panose="020B0604020202020204" pitchFamily="34" charset="0"/>
              </a:rPr>
              <a:t>님이 </a:t>
            </a:r>
            <a:r>
              <a:rPr lang="en-US" altLang="ko-KR" sz="2400" dirty="0" smtClean="0">
                <a:latin typeface="Arial" panose="020B0604020202020204" pitchFamily="34" charset="0"/>
              </a:rPr>
              <a:t>" </a:t>
            </a:r>
            <a:r>
              <a:rPr lang="en-US" altLang="ko-KR" sz="2400" dirty="0">
                <a:latin typeface="Arial" panose="020B0604020202020204" pitchFamily="34" charset="0"/>
              </a:rPr>
              <a:t>+  + </a:t>
            </a:r>
            <a:r>
              <a:rPr lang="en-US" altLang="ko-KR" sz="2400" dirty="0" smtClean="0">
                <a:latin typeface="Arial" panose="020B0604020202020204" pitchFamily="34" charset="0"/>
              </a:rPr>
              <a:t>cost 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latin typeface="Arial" panose="020B0604020202020204" pitchFamily="34" charset="0"/>
              </a:rPr>
              <a:t>             +"</a:t>
            </a:r>
            <a:r>
              <a:rPr lang="ko-KR" altLang="en-US" sz="2400" dirty="0" err="1" smtClean="0">
                <a:latin typeface="Arial" panose="020B0604020202020204" pitchFamily="34" charset="0"/>
              </a:rPr>
              <a:t>원지불하셨습니다</a:t>
            </a:r>
            <a:r>
              <a:rPr lang="en-US" altLang="ko-KR" sz="2400" dirty="0">
                <a:latin typeface="Arial" panose="020B0604020202020204" pitchFamily="34" charset="0"/>
              </a:rPr>
              <a:t>.");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</a:t>
            </a:r>
            <a:r>
              <a:rPr lang="en-US" altLang="ko-KR" sz="2400" dirty="0" err="1" smtClean="0">
                <a:latin typeface="Arial" panose="020B0604020202020204" pitchFamily="34" charset="0"/>
              </a:rPr>
              <a:t>System.out.println</a:t>
            </a:r>
            <a:r>
              <a:rPr lang="en-US" altLang="ko-KR" sz="2400" dirty="0" smtClean="0">
                <a:latin typeface="Arial" panose="020B0604020202020204" pitchFamily="34" charset="0"/>
              </a:rPr>
              <a:t>(</a:t>
            </a:r>
            <a:r>
              <a:rPr lang="en-US" altLang="ko-KR" sz="2400" dirty="0" err="1" smtClean="0">
                <a:latin typeface="Arial" panose="020B0604020202020204" pitchFamily="34" charset="0"/>
              </a:rPr>
              <a:t>customer.getCustomerName</a:t>
            </a:r>
            <a:r>
              <a:rPr lang="en-US" altLang="ko-KR" sz="2400" dirty="0">
                <a:latin typeface="Arial" panose="020B0604020202020204" pitchFamily="34" charset="0"/>
              </a:rPr>
              <a:t>() +" </a:t>
            </a:r>
            <a:r>
              <a:rPr lang="ko-KR" altLang="en-US" sz="2400" dirty="0" smtClean="0">
                <a:latin typeface="Arial" panose="020B0604020202020204" pitchFamily="34" charset="0"/>
              </a:rPr>
              <a:t>님의 </a:t>
            </a:r>
            <a:r>
              <a:rPr lang="ko-KR" altLang="en-US" sz="2400" dirty="0">
                <a:latin typeface="Arial" panose="020B0604020202020204" pitchFamily="34" charset="0"/>
              </a:rPr>
              <a:t>현재 보너스 포인트는 </a:t>
            </a:r>
            <a:r>
              <a:rPr lang="en-US" altLang="ko-KR" sz="2400" dirty="0">
                <a:latin typeface="Arial" panose="020B0604020202020204" pitchFamily="34" charset="0"/>
              </a:rPr>
              <a:t>" + </a:t>
            </a:r>
            <a:r>
              <a:rPr lang="en-US" altLang="ko-KR" sz="2400" dirty="0" err="1">
                <a:latin typeface="Arial" panose="020B0604020202020204" pitchFamily="34" charset="0"/>
              </a:rPr>
              <a:t>customer.bonusPoint</a:t>
            </a:r>
            <a:r>
              <a:rPr lang="en-US" altLang="ko-KR" sz="2400" dirty="0">
                <a:latin typeface="Arial" panose="020B0604020202020204" pitchFamily="34" charset="0"/>
              </a:rPr>
              <a:t> + "</a:t>
            </a:r>
            <a:r>
              <a:rPr lang="ko-KR" altLang="en-US" sz="2400" dirty="0">
                <a:latin typeface="Arial" panose="020B0604020202020204" pitchFamily="34" charset="0"/>
              </a:rPr>
              <a:t>점입니다</a:t>
            </a:r>
            <a:r>
              <a:rPr lang="en-US" altLang="ko-KR" sz="2400" dirty="0">
                <a:latin typeface="Arial" panose="020B0604020202020204" pitchFamily="34" charset="0"/>
              </a:rPr>
              <a:t>.");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	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latin typeface="Arial" panose="020B0604020202020204" pitchFamily="34" charset="0"/>
              </a:rPr>
              <a:t>}</a:t>
            </a:r>
            <a:endParaRPr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40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4" y="328165"/>
            <a:ext cx="11280227" cy="4317407"/>
          </a:xfrm>
        </p:spPr>
      </p:pic>
      <p:sp>
        <p:nvSpPr>
          <p:cNvPr id="5" name="직사각형 4"/>
          <p:cNvSpPr/>
          <p:nvPr/>
        </p:nvSpPr>
        <p:spPr>
          <a:xfrm>
            <a:off x="649014" y="499769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smtClean="0"/>
              <a:t>다음 강의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r>
              <a:rPr lang="en-US" altLang="ko-KR" dirty="0" smtClean="0"/>
              <a:t>07. </a:t>
            </a:r>
            <a:r>
              <a:rPr lang="ko-KR" altLang="en-US" dirty="0" smtClean="0"/>
              <a:t>상속은 언제 사용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88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8" y="585404"/>
            <a:ext cx="11091041" cy="581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b="1" dirty="0" smtClean="0"/>
              <a:t>07. </a:t>
            </a:r>
            <a:r>
              <a:rPr lang="ko-KR" altLang="en-US" sz="2600" b="1" dirty="0" smtClean="0"/>
              <a:t>상속은 언제 사용 할까</a:t>
            </a:r>
            <a:r>
              <a:rPr lang="en-US" altLang="ko-KR" sz="2600" b="1" dirty="0" smtClean="0"/>
              <a:t>?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sz="2600" b="1" dirty="0" smtClean="0"/>
              <a:t>IS-A </a:t>
            </a:r>
            <a:r>
              <a:rPr lang="ko-KR" altLang="en-US" sz="2600" b="1" dirty="0" smtClean="0"/>
              <a:t>관계</a:t>
            </a:r>
            <a:r>
              <a:rPr lang="en-US" altLang="ko-KR" sz="2600" b="1" dirty="0" smtClean="0"/>
              <a:t>(is a relationship : inheritance)</a:t>
            </a:r>
          </a:p>
          <a:p>
            <a:r>
              <a:rPr lang="ko-KR" altLang="en-US" dirty="0" smtClean="0"/>
              <a:t>일반적인</a:t>
            </a:r>
            <a:r>
              <a:rPr lang="en-US" altLang="ko-KR" dirty="0" smtClean="0"/>
              <a:t>(general) </a:t>
            </a:r>
            <a:r>
              <a:rPr lang="ko-KR" altLang="en-US" dirty="0" smtClean="0"/>
              <a:t>개념과 구체적인</a:t>
            </a:r>
            <a:r>
              <a:rPr lang="en-US" altLang="ko-KR" dirty="0" smtClean="0"/>
              <a:t>(specific) </a:t>
            </a:r>
            <a:r>
              <a:rPr lang="ko-KR" altLang="en-US" dirty="0" smtClean="0"/>
              <a:t>개념과의 관계</a:t>
            </a:r>
          </a:p>
          <a:p>
            <a:r>
              <a:rPr lang="ko-KR" altLang="en-US" dirty="0" smtClean="0"/>
              <a:t>상위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클래스보다 일반적인 개념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Employee )</a:t>
            </a:r>
          </a:p>
          <a:p>
            <a:r>
              <a:rPr lang="ko-KR" altLang="en-US" dirty="0" smtClean="0"/>
              <a:t>하위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클래스보다 구체적인 개념들이 </a:t>
            </a:r>
            <a:r>
              <a:rPr lang="ko-KR" altLang="en-US" dirty="0" err="1" smtClean="0"/>
              <a:t>더해짐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Engineer, Manager...)</a:t>
            </a:r>
          </a:p>
          <a:p>
            <a:r>
              <a:rPr lang="ko-KR" altLang="en-US" dirty="0" smtClean="0"/>
              <a:t>상속은 클래스간의 결합도가 높은 설계</a:t>
            </a:r>
          </a:p>
          <a:p>
            <a:r>
              <a:rPr lang="ko-KR" altLang="en-US" dirty="0" smtClean="0"/>
              <a:t>상위 클래스의 수정이 많은 하위 클래스에 영향을 미칠 수 있음</a:t>
            </a:r>
          </a:p>
          <a:p>
            <a:r>
              <a:rPr lang="ko-KR" altLang="en-US" dirty="0" smtClean="0"/>
              <a:t>계층구조가 복잡하거나 </a:t>
            </a:r>
            <a:r>
              <a:rPr lang="en-US" altLang="ko-KR" dirty="0" smtClean="0"/>
              <a:t>hierarchy</a:t>
            </a:r>
            <a:r>
              <a:rPr lang="ko-KR" altLang="en-US" dirty="0" smtClean="0"/>
              <a:t>가 높으면 좋지 않음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698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9504"/>
            <a:ext cx="10515600" cy="28483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클래스가 </a:t>
            </a:r>
            <a:r>
              <a:rPr lang="ko-KR" altLang="en-US" dirty="0" smtClean="0"/>
              <a:t>다른 클래스를 포함하는 관계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변수로 선언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코드 재사용의 가장 일반적인 방법</a:t>
            </a:r>
          </a:p>
          <a:p>
            <a:r>
              <a:rPr lang="en-US" altLang="ko-KR" dirty="0" smtClean="0"/>
              <a:t>Student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Subject</a:t>
            </a:r>
            <a:r>
              <a:rPr lang="ko-KR" altLang="en-US" dirty="0" smtClean="0"/>
              <a:t>를 포함하는</a:t>
            </a:r>
          </a:p>
          <a:p>
            <a:r>
              <a:rPr lang="en-US" altLang="ko-KR" dirty="0" smtClean="0"/>
              <a:t>Library</a:t>
            </a:r>
            <a:r>
              <a:rPr lang="ko-KR" altLang="en-US" dirty="0" smtClean="0"/>
              <a:t>를 구현할 때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생성하여 사용</a:t>
            </a:r>
          </a:p>
          <a:p>
            <a:r>
              <a:rPr lang="ko-KR" altLang="en-US" dirty="0" smtClean="0"/>
              <a:t>상속하지 않음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39900" y="5370787"/>
            <a:ext cx="5110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다음 강의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r>
              <a:rPr lang="en-US" altLang="ko-KR" dirty="0" smtClean="0"/>
              <a:t>08. </a:t>
            </a:r>
            <a:r>
              <a:rPr lang="ko-KR" altLang="en-US" dirty="0" smtClean="0"/>
              <a:t>다운 캐스팅과 </a:t>
            </a:r>
            <a:r>
              <a:rPr lang="en-US" altLang="ko-KR" dirty="0" err="1" smtClean="0"/>
              <a:t>instanceof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1601" y="406541"/>
            <a:ext cx="4907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 HAS-A </a:t>
            </a:r>
            <a:r>
              <a:rPr lang="ko-KR" altLang="en-US" sz="2400" b="1" dirty="0"/>
              <a:t>관계</a:t>
            </a:r>
            <a:r>
              <a:rPr lang="en-US" altLang="ko-KR" sz="2400" b="1" dirty="0"/>
              <a:t>(composition)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640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3097" y="429864"/>
            <a:ext cx="1075471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08.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다운 캐스팅과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instanceof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다운 캐스팅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downcasting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업 캐스팅 된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클래스를 다시 원래의 타입으로 형 변환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하위 클래스로의 형 변환은 명시적으로 해야 함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vc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VIPCustomer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();              //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묵시적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VIPCustomer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VIPCustomer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vc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     //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명시적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Instanceof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이용하여 인스턴스의 형 체크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원래 인스턴스의 형이 맞는지 여부를 체크하는 키워드 맞으면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true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아니면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false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반환 함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4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62284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AnimalTest.java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545" y="1545021"/>
            <a:ext cx="10515600" cy="3836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public void </a:t>
            </a:r>
            <a:r>
              <a:rPr lang="en-US" altLang="ko-KR" sz="1800" dirty="0" err="1" smtClean="0"/>
              <a:t>testDownCasting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ArrayList</a:t>
            </a:r>
            <a:r>
              <a:rPr lang="en-US" altLang="ko-KR" sz="1800" dirty="0" smtClean="0"/>
              <a:t>&lt;Animal&gt; list)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</a:p>
          <a:p>
            <a:pPr marL="0" indent="0">
              <a:buNone/>
            </a:pPr>
            <a:r>
              <a:rPr lang="en-US" altLang="ko-KR" sz="1800" dirty="0" smtClean="0"/>
              <a:t>		for(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=0;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list.size</a:t>
            </a:r>
            <a:r>
              <a:rPr lang="en-US" altLang="ko-KR" sz="1800" dirty="0" smtClean="0"/>
              <a:t>();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++) {</a:t>
            </a:r>
          </a:p>
          <a:p>
            <a:pPr marL="0" indent="0">
              <a:buNone/>
            </a:pPr>
            <a:r>
              <a:rPr lang="en-US" altLang="ko-KR" sz="1800" dirty="0" smtClean="0"/>
              <a:t>			Animal </a:t>
            </a:r>
            <a:r>
              <a:rPr lang="en-US" altLang="ko-KR" sz="1800" dirty="0" err="1" smtClean="0"/>
              <a:t>animal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list.get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</a:p>
          <a:p>
            <a:pPr marL="0" indent="0">
              <a:buNone/>
            </a:pPr>
            <a:r>
              <a:rPr lang="en-US" altLang="ko-KR" sz="1800" dirty="0" smtClean="0"/>
              <a:t>			if ( animal </a:t>
            </a:r>
            <a:r>
              <a:rPr lang="en-US" altLang="ko-KR" sz="1800" dirty="0" err="1" smtClean="0"/>
              <a:t>instanceof</a:t>
            </a:r>
            <a:r>
              <a:rPr lang="en-US" altLang="ko-KR" sz="1800" dirty="0" smtClean="0"/>
              <a:t> Human) {</a:t>
            </a:r>
          </a:p>
          <a:p>
            <a:pPr marL="0" indent="0">
              <a:buNone/>
            </a:pPr>
            <a:r>
              <a:rPr lang="en-US" altLang="ko-KR" sz="1800" dirty="0" smtClean="0"/>
              <a:t>				Human </a:t>
            </a:r>
            <a:r>
              <a:rPr lang="en-US" altLang="ko-KR" sz="1800" dirty="0" err="1" smtClean="0"/>
              <a:t>human</a:t>
            </a:r>
            <a:r>
              <a:rPr lang="en-US" altLang="ko-KR" sz="1800" dirty="0" smtClean="0"/>
              <a:t> = (Human)animal;</a:t>
            </a:r>
          </a:p>
          <a:p>
            <a:pPr marL="0" indent="0">
              <a:buNone/>
            </a:pPr>
            <a:r>
              <a:rPr lang="en-US" altLang="ko-KR" sz="1800" dirty="0" smtClean="0"/>
              <a:t>				</a:t>
            </a:r>
            <a:r>
              <a:rPr lang="en-US" altLang="ko-KR" sz="1800" dirty="0" err="1" smtClean="0"/>
              <a:t>human.readBooks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smtClean="0"/>
              <a:t>}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592960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338" y="637596"/>
            <a:ext cx="10405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else if( animal </a:t>
            </a:r>
            <a:r>
              <a:rPr lang="en-US" altLang="ko-KR" dirty="0" err="1"/>
              <a:t>instanceof</a:t>
            </a:r>
            <a:r>
              <a:rPr lang="en-US" altLang="ko-KR" dirty="0"/>
              <a:t> Tiger) {</a:t>
            </a:r>
          </a:p>
          <a:p>
            <a:r>
              <a:rPr lang="en-US" altLang="ko-KR" dirty="0"/>
              <a:t>				Tiger </a:t>
            </a:r>
            <a:r>
              <a:rPr lang="en-US" altLang="ko-KR" dirty="0" err="1"/>
              <a:t>tiger</a:t>
            </a:r>
            <a:r>
              <a:rPr lang="en-US" altLang="ko-KR" dirty="0"/>
              <a:t> = (Tiger)animal;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tiger.hunting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else if( animal </a:t>
            </a:r>
            <a:r>
              <a:rPr lang="en-US" altLang="ko-KR" dirty="0" err="1"/>
              <a:t>instanceof</a:t>
            </a:r>
            <a:r>
              <a:rPr lang="en-US" altLang="ko-KR" dirty="0"/>
              <a:t> Eagle) {</a:t>
            </a:r>
          </a:p>
          <a:p>
            <a:r>
              <a:rPr lang="en-US" altLang="ko-KR" dirty="0"/>
              <a:t>				Eagle </a:t>
            </a:r>
            <a:r>
              <a:rPr lang="en-US" altLang="ko-KR" dirty="0" err="1"/>
              <a:t>eagle</a:t>
            </a:r>
            <a:r>
              <a:rPr lang="en-US" altLang="ko-KR" dirty="0"/>
              <a:t> = (Eagle)animal;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eagle.flying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	else {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("error");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85953" y="5020769"/>
            <a:ext cx="10515600" cy="10647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다음 강의</a:t>
            </a:r>
          </a:p>
          <a:p>
            <a:r>
              <a:rPr lang="en-US" altLang="ko-KR" sz="1800" dirty="0" smtClean="0"/>
              <a:t>09. </a:t>
            </a:r>
            <a:r>
              <a:rPr lang="ko-KR" altLang="en-US" sz="1800" dirty="0" smtClean="0"/>
              <a:t>추상 클래스 구현하기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28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89" y="472966"/>
            <a:ext cx="10515600" cy="214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상속을 구현 하는 </a:t>
            </a:r>
            <a:r>
              <a:rPr lang="ko-KR" altLang="en-US" sz="2400" b="1" dirty="0" smtClean="0"/>
              <a:t>경우</a:t>
            </a:r>
            <a:endParaRPr lang="en-US" altLang="ko-KR" sz="2400" b="1" dirty="0" smtClean="0"/>
          </a:p>
          <a:p>
            <a:pPr marL="0" indent="0">
              <a:buNone/>
            </a:pPr>
            <a:endParaRPr lang="ko-KR" altLang="en-US" sz="2400" b="1" dirty="0" smtClean="0"/>
          </a:p>
          <a:p>
            <a:r>
              <a:rPr lang="ko-KR" altLang="en-US" sz="1800" dirty="0" smtClean="0"/>
              <a:t>상위 클래스는 하위 클래스 보다 더 일반적인 개념과 기능을 가짐</a:t>
            </a:r>
          </a:p>
          <a:p>
            <a:r>
              <a:rPr lang="ko-KR" altLang="en-US" sz="1800" dirty="0" smtClean="0"/>
              <a:t>하위 클래스는 상위 클래스 보다 더 구체적인 개념과 기능을 가짐</a:t>
            </a:r>
          </a:p>
          <a:p>
            <a:r>
              <a:rPr lang="ko-KR" altLang="en-US" sz="1800" dirty="0" smtClean="0"/>
              <a:t>하위 클래스가 상위 클래스의 속성과 기능을 확장 </a:t>
            </a:r>
            <a:r>
              <a:rPr lang="en-US" altLang="ko-KR" sz="1800" dirty="0" smtClean="0"/>
              <a:t>(extends)</a:t>
            </a:r>
            <a:r>
              <a:rPr lang="ko-KR" altLang="en-US" sz="1800" dirty="0" smtClean="0"/>
              <a:t>한다는 의미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2617076"/>
            <a:ext cx="9900745" cy="37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08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0924" y="346841"/>
            <a:ext cx="1176107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추상 </a:t>
            </a:r>
            <a:r>
              <a:rPr lang="ko-KR" altLang="en-US" sz="2400" b="1" dirty="0" err="1" smtClean="0"/>
              <a:t>클래스란</a:t>
            </a:r>
            <a:r>
              <a:rPr lang="en-US" altLang="ko-KR" sz="2400" b="1" dirty="0" smtClean="0"/>
              <a:t>?</a:t>
            </a:r>
          </a:p>
          <a:p>
            <a:endParaRPr lang="en-US" altLang="ko-K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구현 코드 없이 메서드의 선언만 있는 추상 메서드</a:t>
            </a:r>
            <a:r>
              <a:rPr lang="en-US" altLang="ko-KR" dirty="0" smtClean="0"/>
              <a:t>(abstract method)</a:t>
            </a:r>
            <a:r>
              <a:rPr lang="ko-KR" altLang="en-US" dirty="0" smtClean="0"/>
              <a:t>를 포함한 클래스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메서드 선언</a:t>
            </a:r>
            <a:r>
              <a:rPr lang="en-US" altLang="ko-KR" dirty="0" smtClean="0"/>
              <a:t>(declaration) : </a:t>
            </a:r>
            <a:r>
              <a:rPr lang="ko-KR" altLang="en-US" dirty="0" smtClean="0"/>
              <a:t>반환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 // </a:t>
            </a:r>
            <a:r>
              <a:rPr lang="ko-KR" altLang="en-US" dirty="0" smtClean="0"/>
              <a:t>선언 </a:t>
            </a:r>
            <a:br>
              <a:rPr lang="ko-KR" altLang="en-US" dirty="0" smtClean="0"/>
            </a:br>
            <a:r>
              <a:rPr lang="ko-KR" altLang="en-US" dirty="0" smtClean="0"/>
              <a:t>   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y){ } // </a:t>
            </a:r>
            <a:r>
              <a:rPr lang="ko-KR" altLang="en-US" dirty="0" err="1" smtClean="0"/>
              <a:t>구현부가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메서드 아님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 abstract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를 </a:t>
            </a:r>
            <a:r>
              <a:rPr lang="ko-KR" altLang="en-US" dirty="0" smtClean="0"/>
              <a:t>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 추상 클래스는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할 수 없음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인스턴스 화 </a:t>
            </a:r>
            <a:r>
              <a:rPr lang="ko-KR" altLang="en-US" dirty="0" smtClean="0"/>
              <a:t>할 수 없음 </a:t>
            </a:r>
            <a:r>
              <a:rPr lang="en-US" altLang="ko-KR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sz="2400" b="1" dirty="0" smtClean="0"/>
              <a:t>추상 클래스 구현하기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메서드에 구현 코드가 없으면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로 선언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abstract</a:t>
            </a:r>
            <a:r>
              <a:rPr lang="ko-KR" altLang="en-US" dirty="0" smtClean="0"/>
              <a:t>로 선언된 메서드를 가진 클래스는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모든 메서드가 구현 된 클래스라도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선언되면 추상 클래스로 </a:t>
            </a:r>
            <a:r>
              <a:rPr lang="ko-KR" altLang="en-US" dirty="0" smtClean="0"/>
              <a:t>인스턴스 화 </a:t>
            </a:r>
            <a:r>
              <a:rPr lang="ko-KR" altLang="en-US" dirty="0" smtClean="0"/>
              <a:t>할 수 없음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추상 클래스의 추상 메서드는 하위 클래스가 상속 하여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추상 클래스 내의 추상 메서드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구현해야 하는 메서드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추상 클래스 내의 구현 된 메서드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공통으로 사용하는 메서드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필요에 따라 하위 클래스에서 </a:t>
            </a:r>
            <a:r>
              <a:rPr lang="ko-KR" altLang="en-US" dirty="0" smtClean="0"/>
              <a:t>재정의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예제 구현하기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347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" y="203523"/>
            <a:ext cx="10920249" cy="47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0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993" y="914401"/>
            <a:ext cx="10515600" cy="5675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public abstract class  Computer {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abstract void display();</a:t>
            </a:r>
          </a:p>
          <a:p>
            <a:pPr marL="0" indent="0">
              <a:buNone/>
            </a:pPr>
            <a:r>
              <a:rPr lang="en-US" altLang="ko-KR" sz="1800" dirty="0" smtClean="0"/>
              <a:t>	abstract void typing();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	public void </a:t>
            </a:r>
            <a:r>
              <a:rPr lang="en-US" altLang="ko-KR" sz="1800" dirty="0" err="1" smtClean="0"/>
              <a:t>turnOn</a:t>
            </a:r>
            <a:r>
              <a:rPr lang="en-US" altLang="ko-KR" sz="1800" dirty="0" smtClean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("</a:t>
            </a:r>
            <a:r>
              <a:rPr lang="ko-KR" altLang="en-US" sz="1800" dirty="0" smtClean="0"/>
              <a:t>전원을 켭니다</a:t>
            </a:r>
            <a:r>
              <a:rPr lang="en-US" altLang="ko-KR" sz="1800" dirty="0" smtClean="0"/>
              <a:t>.");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	public void </a:t>
            </a:r>
            <a:r>
              <a:rPr lang="en-US" altLang="ko-KR" sz="1800" dirty="0" err="1" smtClean="0"/>
              <a:t>turnOff</a:t>
            </a:r>
            <a:r>
              <a:rPr lang="en-US" altLang="ko-KR" sz="1800" dirty="0" smtClean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("</a:t>
            </a:r>
            <a:r>
              <a:rPr lang="ko-KR" altLang="en-US" sz="1800" dirty="0" smtClean="0"/>
              <a:t>전원을 끕니다</a:t>
            </a:r>
            <a:r>
              <a:rPr lang="en-US" altLang="ko-KR" sz="1800" dirty="0" smtClean="0"/>
              <a:t>.");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6993" y="101741"/>
            <a:ext cx="2669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Computer.java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72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DeskTop.java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23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DeskTop</a:t>
            </a:r>
            <a:r>
              <a:rPr lang="en-US" altLang="ko-KR" dirty="0" smtClean="0"/>
              <a:t> extends Computer{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void display()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DeskTop</a:t>
            </a:r>
            <a:r>
              <a:rPr lang="en-US" altLang="ko-KR" dirty="0" smtClean="0"/>
              <a:t> display");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void typing()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DeskTop</a:t>
            </a:r>
            <a:r>
              <a:rPr lang="en-US" altLang="ko-KR" dirty="0" smtClean="0"/>
              <a:t> typing");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turnOff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("Desktop turnoff");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6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5105"/>
            <a:ext cx="10515600" cy="104052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NoteBook.java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352" y="1313794"/>
            <a:ext cx="11529848" cy="3647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public abstract class </a:t>
            </a:r>
            <a:r>
              <a:rPr lang="en-US" altLang="ko-KR" sz="3200" dirty="0" err="1" smtClean="0"/>
              <a:t>NoteBook</a:t>
            </a:r>
            <a:r>
              <a:rPr lang="en-US" altLang="ko-KR" sz="3200" dirty="0" smtClean="0"/>
              <a:t> extends Computer{</a:t>
            </a:r>
          </a:p>
          <a:p>
            <a:pPr marL="0" indent="0">
              <a:buNone/>
            </a:pPr>
            <a:r>
              <a:rPr lang="en-US" altLang="ko-KR" sz="3200" dirty="0" smtClean="0"/>
              <a:t>	@Override</a:t>
            </a:r>
          </a:p>
          <a:p>
            <a:pPr marL="0" indent="0">
              <a:buNone/>
            </a:pPr>
            <a:r>
              <a:rPr lang="en-US" altLang="ko-KR" sz="3200" dirty="0" smtClean="0"/>
              <a:t>	public void typing() {</a:t>
            </a:r>
          </a:p>
          <a:p>
            <a:pPr marL="0" indent="0">
              <a:buNone/>
            </a:pPr>
            <a:r>
              <a:rPr lang="en-US" altLang="ko-KR" sz="3200" dirty="0" smtClean="0"/>
              <a:t>		</a:t>
            </a:r>
            <a:r>
              <a:rPr lang="en-US" altLang="ko-KR" sz="3200" dirty="0" err="1" smtClean="0"/>
              <a:t>System.out.println</a:t>
            </a:r>
            <a:r>
              <a:rPr lang="en-US" altLang="ko-KR" sz="3200" dirty="0" smtClean="0"/>
              <a:t>("</a:t>
            </a:r>
            <a:r>
              <a:rPr lang="en-US" altLang="ko-KR" sz="3200" dirty="0" err="1" smtClean="0"/>
              <a:t>NoteBook</a:t>
            </a:r>
            <a:r>
              <a:rPr lang="en-US" altLang="ko-KR" sz="3200" dirty="0" smtClean="0"/>
              <a:t> typing");		</a:t>
            </a:r>
          </a:p>
          <a:p>
            <a:pPr marL="0" indent="0">
              <a:buNone/>
            </a:pPr>
            <a:r>
              <a:rPr lang="en-US" altLang="ko-KR" sz="3200" dirty="0" smtClean="0"/>
              <a:t>	}</a:t>
            </a:r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098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096" y="249513"/>
            <a:ext cx="10515600" cy="83305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MyNoteBook.java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1331638"/>
            <a:ext cx="10515600" cy="3135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public class </a:t>
            </a:r>
            <a:r>
              <a:rPr lang="en-US" altLang="ko-KR" sz="1800" dirty="0" err="1" smtClean="0"/>
              <a:t>MyNoteBook</a:t>
            </a:r>
            <a:r>
              <a:rPr lang="en-US" altLang="ko-KR" sz="1800" dirty="0" smtClean="0"/>
              <a:t> extends </a:t>
            </a:r>
            <a:r>
              <a:rPr lang="en-US" altLang="ko-KR" sz="1800" dirty="0" err="1" smtClean="0"/>
              <a:t>NoteBook</a:t>
            </a: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@Override</a:t>
            </a:r>
          </a:p>
          <a:p>
            <a:pPr marL="0" indent="0">
              <a:buNone/>
            </a:pPr>
            <a:r>
              <a:rPr lang="en-US" altLang="ko-KR" sz="1800" dirty="0" smtClean="0"/>
              <a:t>	void display()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("</a:t>
            </a:r>
            <a:r>
              <a:rPr lang="en-US" altLang="ko-KR" sz="1800" dirty="0" err="1" smtClean="0"/>
              <a:t>MyNoteBook</a:t>
            </a:r>
            <a:r>
              <a:rPr lang="en-US" altLang="ko-KR" sz="1800" dirty="0" smtClean="0"/>
              <a:t> display");		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27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9524" y="196959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ComputerTest.java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3172"/>
            <a:ext cx="10515600" cy="5493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ComputerTest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Computer </a:t>
            </a:r>
            <a:r>
              <a:rPr lang="en-US" altLang="ko-KR" dirty="0" err="1" smtClean="0"/>
              <a:t>computer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DeskTop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computer.display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computer.turnOff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NoteBook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myNote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MyNoteBook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0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21937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2700" b="1" dirty="0" smtClean="0"/>
              <a:t>다음 강의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sz="2000" dirty="0" smtClean="0"/>
              <a:t>10. </a:t>
            </a:r>
            <a:r>
              <a:rPr lang="ko-KR" altLang="en-US" sz="2000" dirty="0" smtClean="0"/>
              <a:t>추상 클래스의 응용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템플릿 메서드 </a:t>
            </a:r>
            <a:r>
              <a:rPr lang="ko-KR" altLang="en-US" sz="2000" dirty="0" smtClean="0"/>
              <a:t>패턴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1414" y="2195671"/>
            <a:ext cx="105523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템플릿 메서드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추상 메서드나 구현 된 메서드를 활용하여 코드의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정의하는 메서드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final</a:t>
            </a:r>
            <a:r>
              <a:rPr lang="ko-KR" altLang="en-US" dirty="0" smtClean="0"/>
              <a:t>로 선언하여 하위 클래스에서 재정의 할 수 없게 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프레임워크에서 많이 사용되는 설계 패턴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추상 클래스로 선언된 상위 클래스에서 템플릿 메서드를 활용하여 전체적인 흐름을 정의 하고 하위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</a:t>
            </a:r>
            <a:r>
              <a:rPr lang="ko-KR" altLang="en-US" dirty="0" smtClean="0"/>
              <a:t>  다르게 구현되어야 하는 부분은 추상 메서드로 선언하여 하위 클래스에서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하도록 함</a:t>
            </a:r>
          </a:p>
          <a:p>
            <a:endParaRPr lang="en-US" altLang="ko-KR" b="1" dirty="0" smtClean="0"/>
          </a:p>
          <a:p>
            <a:r>
              <a:rPr lang="ko-KR" altLang="en-US" sz="2400" b="1" dirty="0" smtClean="0"/>
              <a:t>템플릿 메서드 예제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421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2" y="295850"/>
            <a:ext cx="11017470" cy="5936784"/>
          </a:xfrm>
        </p:spPr>
      </p:pic>
    </p:spTree>
    <p:extLst>
      <p:ext uri="{BB962C8B-B14F-4D97-AF65-F5344CB8AC3E}">
        <p14:creationId xmlns:p14="http://schemas.microsoft.com/office/powerpoint/2010/main" val="10570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578" y="499555"/>
            <a:ext cx="998482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abstract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class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Car</a:t>
            </a:r>
            <a:r>
              <a:rPr lang="ko-KR" altLang="en-US" sz="2000" dirty="0" smtClean="0"/>
              <a:t> {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abstract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drive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abstract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stop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startCar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System.out.println</a:t>
            </a:r>
            <a:r>
              <a:rPr lang="ko-KR" altLang="en-US" sz="2000" dirty="0" smtClean="0"/>
              <a:t>("시동을 켭니다.");</a:t>
            </a:r>
          </a:p>
          <a:p>
            <a:r>
              <a:rPr lang="ko-KR" altLang="en-US" sz="2000" dirty="0" smtClean="0"/>
              <a:t>	}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turnOff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System.out.println</a:t>
            </a:r>
            <a:r>
              <a:rPr lang="ko-KR" altLang="en-US" sz="2000" dirty="0" smtClean="0"/>
              <a:t>("시동을 끕니다.");</a:t>
            </a:r>
          </a:p>
          <a:p>
            <a:r>
              <a:rPr lang="ko-KR" altLang="en-US" sz="2000" dirty="0" smtClean="0"/>
              <a:t>	}</a:t>
            </a:r>
          </a:p>
          <a:p>
            <a:r>
              <a:rPr lang="ko-KR" altLang="en-US" sz="2000" dirty="0" smtClean="0"/>
              <a:t>		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final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void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run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startCar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drive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stop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turnOff</a:t>
            </a:r>
            <a:r>
              <a:rPr lang="ko-KR" altLang="en-US" sz="2000" dirty="0" smtClean="0"/>
              <a:t>();</a:t>
            </a:r>
          </a:p>
          <a:p>
            <a:r>
              <a:rPr lang="ko-KR" altLang="en-US" sz="2000" dirty="0" smtClean="0"/>
              <a:t>	}</a:t>
            </a:r>
          </a:p>
          <a:p>
            <a:r>
              <a:rPr lang="ko-KR" altLang="en-US" sz="2000" dirty="0" smtClean="0"/>
              <a:t>}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798570" y="37890"/>
            <a:ext cx="1618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Car.java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00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027" y="299573"/>
            <a:ext cx="9175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다음 강의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r>
              <a:rPr lang="en-US" altLang="ko-KR" dirty="0" smtClean="0"/>
              <a:t>02. </a:t>
            </a:r>
            <a:r>
              <a:rPr lang="ko-KR" altLang="en-US" dirty="0" smtClean="0"/>
              <a:t>상속을 활용한 멤버십 클래스 구현하기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5723" y="188018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smtClean="0"/>
              <a:t>멤버십 시나리오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41130" y="2612500"/>
            <a:ext cx="11004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회사에서 고객 정보를 활용한 맞춤 서비스를 하기 위해 </a:t>
            </a:r>
            <a:r>
              <a:rPr lang="ko-KR" altLang="en-US" sz="2400" dirty="0" err="1" smtClean="0"/>
              <a:t>일반고객</a:t>
            </a:r>
            <a:r>
              <a:rPr lang="ko-KR" altLang="en-US" sz="2400" dirty="0" smtClean="0"/>
              <a:t>(</a:t>
            </a:r>
            <a:r>
              <a:rPr lang="ko-KR" altLang="en-US" sz="2400" dirty="0" err="1" smtClean="0"/>
              <a:t>Customer</a:t>
            </a:r>
            <a:r>
              <a:rPr lang="ko-KR" altLang="en-US" sz="2400" dirty="0" smtClean="0"/>
              <a:t>)과 </a:t>
            </a:r>
          </a:p>
          <a:p>
            <a:r>
              <a:rPr lang="ko-KR" altLang="en-US" sz="2400" dirty="0" smtClean="0"/>
              <a:t>이보다 충성도가 높은 우수고객(</a:t>
            </a:r>
            <a:r>
              <a:rPr lang="ko-KR" altLang="en-US" sz="2400" dirty="0" err="1" smtClean="0"/>
              <a:t>VIPCustomer</a:t>
            </a:r>
            <a:r>
              <a:rPr lang="ko-KR" altLang="en-US" sz="2400" dirty="0" smtClean="0"/>
              <a:t>)에 따른 서비스를 제공하고자 함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물품을 구매 할 때 적용되는 할인율과 적립되는 보너스 포인트의 비율이 다름 </a:t>
            </a:r>
          </a:p>
          <a:p>
            <a:r>
              <a:rPr lang="ko-KR" altLang="en-US" sz="2400" dirty="0" smtClean="0"/>
              <a:t>여러 멤버십에 대한 각각 다양한 서비스를 제공할 수 있음</a:t>
            </a:r>
          </a:p>
          <a:p>
            <a:r>
              <a:rPr lang="ko-KR" altLang="en-US" sz="2400" dirty="0" smtClean="0"/>
              <a:t>멤버십에 대한 구현을 클래스 상속을 활용하여 구현해 보기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42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ManualCar.java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3392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ManualCar</a:t>
            </a:r>
            <a:r>
              <a:rPr lang="en-US" altLang="ko-KR" dirty="0" smtClean="0"/>
              <a:t> extends Car{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drive()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사람이 운전합니다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사람이 핸들을 조작합니다</a:t>
            </a:r>
            <a:r>
              <a:rPr lang="en-US" altLang="ko-KR" dirty="0" smtClean="0"/>
              <a:t>.");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stop()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브레이크를 밟아서 정지합니다</a:t>
            </a:r>
            <a:r>
              <a:rPr lang="en-US" altLang="ko-KR" dirty="0" smtClean="0"/>
              <a:t>.");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79101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AICar.java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0014"/>
            <a:ext cx="10515600" cy="5496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AICar</a:t>
            </a:r>
            <a:r>
              <a:rPr lang="en-US" altLang="ko-KR" dirty="0" smtClean="0"/>
              <a:t> extends Car{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drive()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자율 주행합니다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자동차가 스스로 방향을 바꿉니다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stop()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스스로 멈춥니다</a:t>
            </a:r>
            <a:r>
              <a:rPr lang="en-US" altLang="ko-KR" dirty="0" smtClean="0"/>
              <a:t>.");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CarTest.java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4290" y="1082566"/>
            <a:ext cx="11059510" cy="554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CarTest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Car </a:t>
            </a:r>
            <a:r>
              <a:rPr lang="en-US" altLang="ko-KR" dirty="0" err="1" smtClean="0"/>
              <a:t>aiCar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AICar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aiCar.run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("=================");</a:t>
            </a:r>
          </a:p>
          <a:p>
            <a:pPr marL="0" indent="0">
              <a:buNone/>
            </a:pPr>
            <a:r>
              <a:rPr lang="en-US" altLang="ko-KR" dirty="0" smtClean="0"/>
              <a:t>		Car </a:t>
            </a:r>
            <a:r>
              <a:rPr lang="en-US" altLang="ko-KR" dirty="0" err="1" smtClean="0"/>
              <a:t>manualCar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ManualCar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manualCar.run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4" y="254834"/>
            <a:ext cx="11058593" cy="5231565"/>
          </a:xfrm>
        </p:spPr>
      </p:pic>
    </p:spTree>
    <p:extLst>
      <p:ext uri="{BB962C8B-B14F-4D97-AF65-F5344CB8AC3E}">
        <p14:creationId xmlns:p14="http://schemas.microsoft.com/office/powerpoint/2010/main" val="171616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2585" y="469603"/>
            <a:ext cx="1803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final </a:t>
            </a:r>
            <a:r>
              <a:rPr lang="ko-KR" altLang="en-US" sz="2400" dirty="0" err="1" smtClean="0"/>
              <a:t>예약어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34014" y="1254259"/>
            <a:ext cx="8294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final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값이 변경될 수 없는 상수</a:t>
            </a:r>
          </a:p>
          <a:p>
            <a:r>
              <a:rPr lang="ko-KR" altLang="en-US" dirty="0" smtClean="0"/>
              <a:t>   </a:t>
            </a:r>
            <a:r>
              <a:rPr lang="en-US" altLang="ko-KR" dirty="0" smtClean="0"/>
              <a:t>public static final double PI = 3.14;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final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클래스에서 재정의 할 수 없는 메서드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final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상속할 수 없는 클래스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0167" y="3044638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여러 자바 파일에서 사용하는 상수 값 정의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5679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Define.java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434" y="1030014"/>
            <a:ext cx="10912366" cy="515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public class Define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MIN = 1;</a:t>
            </a:r>
          </a:p>
          <a:p>
            <a:pPr marL="0" indent="0">
              <a:buNone/>
            </a:pPr>
            <a:r>
              <a:rPr lang="en-US" altLang="ko-KR" dirty="0" smtClean="0"/>
              <a:t>	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 = 999999;</a:t>
            </a:r>
          </a:p>
          <a:p>
            <a:pPr marL="0" indent="0">
              <a:buNone/>
            </a:pPr>
            <a:r>
              <a:rPr lang="en-US" altLang="ko-KR" dirty="0" smtClean="0"/>
              <a:t>	public static final double PI = 3.14;</a:t>
            </a:r>
          </a:p>
          <a:p>
            <a:pPr marL="0" indent="0">
              <a:buNone/>
            </a:pPr>
            <a:r>
              <a:rPr lang="en-US" altLang="ko-KR" dirty="0" smtClean="0"/>
              <a:t>	public static final String GREETING = "Good Morning!";</a:t>
            </a:r>
          </a:p>
          <a:p>
            <a:pPr marL="0" indent="0">
              <a:buNone/>
            </a:pPr>
            <a:r>
              <a:rPr lang="en-US" altLang="ko-KR" dirty="0" smtClean="0"/>
              <a:t>	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MATH_CODE = 1001;</a:t>
            </a:r>
          </a:p>
          <a:p>
            <a:pPr marL="0" indent="0">
              <a:buNone/>
            </a:pPr>
            <a:r>
              <a:rPr lang="en-US" altLang="ko-KR" dirty="0" smtClean="0"/>
              <a:t>	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CHEMISTRY_CODE = 1002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UsingDefine.java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2076" y="1179294"/>
            <a:ext cx="10515600" cy="4491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UsingDefine</a:t>
            </a:r>
            <a:r>
              <a:rPr lang="en-US" altLang="ko-KR" sz="2000" dirty="0" smtClean="0"/>
              <a:t> {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public static void main(String[] </a:t>
            </a: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) {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Define.GREETING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Define.MIN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Define.MAX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Define.MATH_CODE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Define.CHEMISTRY_CODE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원주률은</a:t>
            </a:r>
            <a:r>
              <a:rPr lang="en-US" altLang="ko-KR" sz="2000" dirty="0" smtClean="0"/>
              <a:t>" + </a:t>
            </a:r>
            <a:r>
              <a:rPr lang="en-US" altLang="ko-KR" sz="2000" dirty="0" err="1" smtClean="0"/>
              <a:t>Define.PI</a:t>
            </a:r>
            <a:r>
              <a:rPr lang="en-US" altLang="ko-KR" sz="2000" dirty="0" smtClean="0"/>
              <a:t> + "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.");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}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6053843"/>
            <a:ext cx="75805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다음 강의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dirty="0" smtClean="0"/>
              <a:t>11.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5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11. </a:t>
            </a:r>
            <a:r>
              <a:rPr lang="ko-KR" altLang="en-US" sz="3200" b="1" dirty="0" smtClean="0"/>
              <a:t>인터페이스</a:t>
            </a:r>
            <a:r>
              <a:rPr lang="en-US" altLang="ko-KR" sz="3200" b="1" dirty="0" smtClean="0"/>
              <a:t>(interface)</a:t>
            </a:r>
            <a:br>
              <a:rPr lang="en-US" altLang="ko-KR" sz="3200" b="1" dirty="0" smtClean="0"/>
            </a:br>
            <a:r>
              <a:rPr lang="ko-KR" altLang="en-US" sz="2800" b="1" dirty="0" smtClean="0"/>
              <a:t>인터페이스란</a:t>
            </a:r>
            <a:r>
              <a:rPr lang="en-US" altLang="ko-KR" sz="2800" b="1" dirty="0" smtClean="0"/>
              <a:t>?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1" y="1492469"/>
            <a:ext cx="9698551" cy="3331779"/>
          </a:xfrm>
        </p:spPr>
      </p:pic>
      <p:sp>
        <p:nvSpPr>
          <p:cNvPr id="6" name="직사각형 5"/>
          <p:cNvSpPr/>
          <p:nvPr/>
        </p:nvSpPr>
        <p:spPr>
          <a:xfrm>
            <a:off x="838200" y="5025498"/>
            <a:ext cx="8726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모든 메서드가 추상 메서드로 선언됨 </a:t>
            </a:r>
            <a:r>
              <a:rPr lang="ko-KR" altLang="en-US" sz="2400" dirty="0" err="1" smtClean="0"/>
              <a:t>public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abstract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모든 변수는 상수로 선언됨 </a:t>
            </a:r>
            <a:r>
              <a:rPr lang="ko-KR" altLang="en-US" sz="2400" dirty="0" err="1" smtClean="0"/>
              <a:t>public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static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final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91624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7187" y="163888"/>
            <a:ext cx="10515600" cy="196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interface </a:t>
            </a:r>
            <a:r>
              <a:rPr lang="ko-KR" altLang="en-US" sz="2400" dirty="0" smtClean="0"/>
              <a:t>인터페이스 이름</a:t>
            </a:r>
            <a:r>
              <a:rPr lang="en-US" altLang="ko-KR" sz="2400" dirty="0" smtClean="0"/>
              <a:t>{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public static final float pi = 3.14F;</a:t>
            </a:r>
          </a:p>
          <a:p>
            <a:pPr marL="0" indent="0">
              <a:buNone/>
            </a:pPr>
            <a:r>
              <a:rPr lang="en-US" altLang="ko-KR" sz="2400" dirty="0" smtClean="0"/>
              <a:t>    public void </a:t>
            </a:r>
            <a:r>
              <a:rPr lang="en-US" altLang="ko-KR" sz="2400" dirty="0" err="1" smtClean="0"/>
              <a:t>makeSomething</a:t>
            </a:r>
            <a:r>
              <a:rPr lang="en-US" altLang="ko-KR" sz="2400" dirty="0" smtClean="0"/>
              <a:t>();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83778" y="2133600"/>
            <a:ext cx="11771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부터 디폴트 메서드</a:t>
            </a:r>
            <a:r>
              <a:rPr lang="en-US" altLang="ko-KR" dirty="0" smtClean="0"/>
              <a:t>(default method)</a:t>
            </a:r>
            <a:r>
              <a:rPr lang="ko-KR" altLang="en-US" dirty="0" smtClean="0"/>
              <a:t>와 정적 메서드</a:t>
            </a:r>
            <a:r>
              <a:rPr lang="en-US" altLang="ko-KR" dirty="0" smtClean="0"/>
              <a:t>(static method) </a:t>
            </a:r>
            <a:r>
              <a:rPr lang="ko-KR" altLang="en-US" dirty="0" smtClean="0"/>
              <a:t>기능의 제공으로 일부 구현 코드가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7808" y="2779931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인터페이스 정의와 구현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7" y="3454634"/>
            <a:ext cx="5854262" cy="32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59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192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Calc.java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30014"/>
            <a:ext cx="10954407" cy="5507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public interface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double PI = 3.14;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ERROR = -99999999;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substract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times(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divide(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9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628" y="606426"/>
            <a:ext cx="10515600" cy="14325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일반 고객</a:t>
            </a:r>
            <a:r>
              <a:rPr lang="en-US" altLang="ko-KR" sz="2400" b="1" dirty="0" smtClean="0"/>
              <a:t>(Customer) </a:t>
            </a:r>
            <a:r>
              <a:rPr lang="ko-KR" altLang="en-US" sz="2400" b="1" dirty="0" smtClean="0"/>
              <a:t>클래스 구현</a:t>
            </a:r>
          </a:p>
          <a:p>
            <a:r>
              <a:rPr lang="ko-KR" altLang="en-US" sz="2000" dirty="0" smtClean="0"/>
              <a:t>고객의 속성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고객 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고객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고객 등급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보너스 포인트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보너스 포인트 적립비율</a:t>
            </a:r>
          </a:p>
          <a:p>
            <a:r>
              <a:rPr lang="ko-KR" altLang="en-US" sz="2000" dirty="0" smtClean="0"/>
              <a:t>일반 고객의 경우 물품 </a:t>
            </a:r>
            <a:r>
              <a:rPr lang="ko-KR" altLang="en-US" sz="2000" dirty="0" err="1" smtClean="0"/>
              <a:t>구매시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1%</a:t>
            </a:r>
            <a:r>
              <a:rPr lang="ko-KR" altLang="en-US" sz="2000" dirty="0" smtClean="0"/>
              <a:t>의 보너스 포인트 적립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4628" y="2039008"/>
            <a:ext cx="107126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package</a:t>
            </a:r>
            <a:r>
              <a:rPr lang="ko-KR" altLang="en-US" dirty="0" smtClean="0"/>
              <a:t> ch01;</a:t>
            </a:r>
          </a:p>
          <a:p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</a:t>
            </a:r>
            <a:r>
              <a:rPr lang="ko-KR" altLang="en-US" dirty="0" smtClean="0"/>
              <a:t> {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customerID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customerName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String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customerGrade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bonusPoint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double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bonusRatio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Customer</a:t>
            </a:r>
            <a:r>
              <a:rPr lang="ko-KR" altLang="en-US" dirty="0" smtClean="0"/>
              <a:t>() {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customerGrade</a:t>
            </a:r>
            <a:r>
              <a:rPr lang="ko-KR" altLang="en-US" dirty="0" smtClean="0"/>
              <a:t> = "SILVER";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bonusRatio</a:t>
            </a:r>
            <a:r>
              <a:rPr lang="ko-KR" altLang="en-US" dirty="0" smtClean="0"/>
              <a:t> = 0.01;</a:t>
            </a:r>
          </a:p>
          <a:p>
            <a:r>
              <a:rPr lang="ko-KR" altLang="en-US" dirty="0" smtClean="0"/>
              <a:t>	}</a:t>
            </a:r>
          </a:p>
          <a:p>
            <a:r>
              <a:rPr lang="ko-KR" altLang="en-US" dirty="0" smtClean="0"/>
              <a:t>	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calcPrice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int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price</a:t>
            </a:r>
            <a:r>
              <a:rPr lang="ko-KR" altLang="en-US" dirty="0" smtClean="0"/>
              <a:t>) {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bonusPoint</a:t>
            </a:r>
            <a:r>
              <a:rPr lang="ko-KR" altLang="en-US" dirty="0" smtClean="0"/>
              <a:t> += </a:t>
            </a:r>
            <a:r>
              <a:rPr lang="ko-KR" altLang="en-US" dirty="0" err="1" smtClean="0"/>
              <a:t>price</a:t>
            </a:r>
            <a:r>
              <a:rPr lang="ko-KR" altLang="en-US" dirty="0" smtClean="0"/>
              <a:t> * </a:t>
            </a:r>
            <a:r>
              <a:rPr lang="ko-KR" altLang="en-US" dirty="0" err="1" smtClean="0"/>
              <a:t>bonusRatio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	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price</a:t>
            </a:r>
            <a:r>
              <a:rPr lang="ko-KR" altLang="en-US" dirty="0" smtClean="0"/>
              <a:t>;</a:t>
            </a:r>
          </a:p>
          <a:p>
            <a:r>
              <a:rPr lang="ko-KR" altLang="en-US" dirty="0" smtClean="0"/>
              <a:t>	}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2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Calculator.java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08994"/>
            <a:ext cx="10702159" cy="5580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public abstract class Calculator implements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 {</a:t>
            </a:r>
          </a:p>
          <a:p>
            <a:pPr marL="0" indent="0">
              <a:buNone/>
            </a:pPr>
            <a:r>
              <a:rPr lang="en-US" altLang="ko-KR" dirty="0" smtClean="0"/>
              <a:t>		return num1 + num2;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substract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 {</a:t>
            </a:r>
          </a:p>
          <a:p>
            <a:pPr marL="0" indent="0">
              <a:buNone/>
            </a:pPr>
            <a:r>
              <a:rPr lang="en-US" altLang="ko-KR" dirty="0" smtClean="0"/>
              <a:t>		return num1 - num2;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8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9696"/>
            <a:ext cx="10515600" cy="63062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CompleteCalc.java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317"/>
            <a:ext cx="10515600" cy="58647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CompleteCalc</a:t>
            </a:r>
            <a:r>
              <a:rPr lang="en-US" altLang="ko-KR" dirty="0" smtClean="0"/>
              <a:t> extends Calculator{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times(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 {</a:t>
            </a:r>
          </a:p>
          <a:p>
            <a:pPr marL="0" indent="0">
              <a:buNone/>
            </a:pPr>
            <a:r>
              <a:rPr lang="en-US" altLang="ko-KR" dirty="0" smtClean="0"/>
              <a:t>		return num1 * num2;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divide(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num2) {</a:t>
            </a:r>
          </a:p>
          <a:p>
            <a:pPr marL="0" indent="0">
              <a:buNone/>
            </a:pPr>
            <a:r>
              <a:rPr lang="en-US" altLang="ko-KR" dirty="0" smtClean="0"/>
              <a:t>		if( num2 == 0 )</a:t>
            </a:r>
          </a:p>
          <a:p>
            <a:pPr marL="0" indent="0">
              <a:buNone/>
            </a:pPr>
            <a:r>
              <a:rPr lang="en-US" altLang="ko-KR" dirty="0" smtClean="0"/>
              <a:t>			return ERROR;</a:t>
            </a:r>
          </a:p>
          <a:p>
            <a:pPr marL="0" indent="0">
              <a:buNone/>
            </a:pPr>
            <a:r>
              <a:rPr lang="en-US" altLang="ko-KR" dirty="0" smtClean="0"/>
              <a:t>		else </a:t>
            </a:r>
          </a:p>
          <a:p>
            <a:pPr marL="0" indent="0">
              <a:buNone/>
            </a:pPr>
            <a:r>
              <a:rPr lang="en-US" altLang="ko-KR" dirty="0" smtClean="0"/>
              <a:t>			return num1 / num2;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showInfo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모두 구현하였습니다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CalculatorTest.java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59" y="819808"/>
            <a:ext cx="10786241" cy="47086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CalculatorTest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CompleteCalc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10;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2;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(num1 + "+" + num2 + "=" + </a:t>
            </a:r>
            <a:r>
              <a:rPr lang="en-US" altLang="ko-KR" dirty="0" err="1" smtClean="0"/>
              <a:t>calc.add</a:t>
            </a:r>
            <a:r>
              <a:rPr lang="en-US" altLang="ko-KR" dirty="0" smtClean="0"/>
              <a:t>(num1, num2));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(num1 + "-" + num2 + "=" +</a:t>
            </a:r>
            <a:r>
              <a:rPr lang="en-US" altLang="ko-KR" dirty="0" err="1" smtClean="0"/>
              <a:t>calc.substract</a:t>
            </a:r>
            <a:r>
              <a:rPr lang="en-US" altLang="ko-KR" dirty="0" smtClean="0"/>
              <a:t>(num1, num2));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(num1 + "*" + num2 + "=" +</a:t>
            </a:r>
            <a:r>
              <a:rPr lang="en-US" altLang="ko-KR" dirty="0" err="1" smtClean="0"/>
              <a:t>calc.times</a:t>
            </a:r>
            <a:r>
              <a:rPr lang="en-US" altLang="ko-KR" dirty="0" smtClean="0"/>
              <a:t>(num1, num2));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(num1 + "/" + num2 + "=" +</a:t>
            </a:r>
            <a:r>
              <a:rPr lang="en-US" altLang="ko-KR" dirty="0" err="1" smtClean="0"/>
              <a:t>calc.divide</a:t>
            </a:r>
            <a:r>
              <a:rPr lang="en-US" altLang="ko-KR" dirty="0" smtClean="0"/>
              <a:t>(num1, num2));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6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4" y="505200"/>
            <a:ext cx="9367345" cy="1295581"/>
          </a:xfrm>
        </p:spPr>
      </p:pic>
    </p:spTree>
    <p:extLst>
      <p:ext uri="{BB962C8B-B14F-4D97-AF65-F5344CB8AC3E}">
        <p14:creationId xmlns:p14="http://schemas.microsoft.com/office/powerpoint/2010/main" val="3578560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5007" y="486215"/>
            <a:ext cx="110358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인터페이스 구현과 형 변환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인터페이스를 구현한 클래스는 인터페이스 형으로 선언한 변수로 형 변환 할 수 있음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CompleteCalc</a:t>
            </a:r>
            <a:r>
              <a:rPr lang="en-US" altLang="ko-KR" dirty="0" smtClean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상속에서의 형 변환과 동일한 의미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클래스 상속과 달리 구현 코드가 없으므로 여러 인터페이스를 구현할 수 있음 </a:t>
            </a:r>
            <a:r>
              <a:rPr lang="en-US" altLang="ko-KR" dirty="0" smtClean="0"/>
              <a:t>( cf. extends)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형 변환되는 경우 인터페이스에 선언된 </a:t>
            </a:r>
            <a:r>
              <a:rPr lang="ko-KR" altLang="en-US" dirty="0" err="1" smtClean="0"/>
              <a:t>메서드만을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사용가능함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2753709"/>
            <a:ext cx="10406635" cy="31110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4910" y="568544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smtClean="0"/>
              <a:t>다음 </a:t>
            </a:r>
            <a:r>
              <a:rPr lang="ko-KR" altLang="en-US" sz="2400" b="1" dirty="0" smtClean="0"/>
              <a:t>강의</a:t>
            </a:r>
            <a:endParaRPr lang="ko-KR" altLang="en-US" sz="2400" b="1" dirty="0" smtClean="0"/>
          </a:p>
          <a:p>
            <a:r>
              <a:rPr lang="en-US" altLang="ko-KR" dirty="0" smtClean="0"/>
              <a:t>12. </a:t>
            </a:r>
            <a:r>
              <a:rPr lang="ko-KR" altLang="en-US" dirty="0" smtClean="0"/>
              <a:t>인터페이스는 왜 쓰는가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805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6029"/>
            <a:ext cx="10515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12. </a:t>
            </a:r>
            <a:r>
              <a:rPr lang="ko-KR" altLang="en-US" sz="2400" b="1" dirty="0" smtClean="0"/>
              <a:t>인터페이스는 왜 쓰는가</a:t>
            </a:r>
            <a:r>
              <a:rPr lang="en-US" altLang="ko-KR" sz="2400" b="1" dirty="0" smtClean="0"/>
              <a:t>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인터페이스가 하는 일</a:t>
            </a:r>
          </a:p>
          <a:p>
            <a:pPr marL="0" indent="0">
              <a:buNone/>
            </a:pPr>
            <a:r>
              <a:rPr lang="ko-KR" altLang="en-US" sz="1800" dirty="0" smtClean="0"/>
              <a:t>클래스나 프로그램이 제공하는 기능을 명시적으로 선언</a:t>
            </a:r>
          </a:p>
          <a:p>
            <a:pPr marL="0" indent="0">
              <a:buNone/>
            </a:pPr>
            <a:r>
              <a:rPr lang="ko-KR" altLang="en-US" sz="1800" dirty="0" smtClean="0"/>
              <a:t>일종의 클라이언트 코드와의 약속이며 클래스나 프로그램이 제공하는 명세</a:t>
            </a:r>
            <a:r>
              <a:rPr lang="en-US" altLang="ko-KR" sz="1800" dirty="0" smtClean="0"/>
              <a:t>(specification)</a:t>
            </a:r>
          </a:p>
          <a:p>
            <a:pPr marL="0" indent="0">
              <a:buNone/>
            </a:pPr>
            <a:r>
              <a:rPr lang="ko-KR" altLang="en-US" sz="1800" dirty="0" smtClean="0"/>
              <a:t>클라이언트 프로그램은 인터페이스에 선언된 메서드 </a:t>
            </a:r>
            <a:r>
              <a:rPr lang="ko-KR" altLang="en-US" sz="1800" dirty="0" err="1" smtClean="0"/>
              <a:t>명세만</a:t>
            </a:r>
            <a:r>
              <a:rPr lang="ko-KR" altLang="en-US" sz="1800" dirty="0" smtClean="0"/>
              <a:t> 보고 이를 구현한 클래스를 사용할 수 있음</a:t>
            </a:r>
          </a:p>
          <a:p>
            <a:pPr marL="0" indent="0">
              <a:buNone/>
            </a:pPr>
            <a:r>
              <a:rPr lang="ko-KR" altLang="en-US" sz="1800" dirty="0" smtClean="0"/>
              <a:t>어떤 객체가 하나의 인터페이스 타입이라는 것은 그 인터페이스가 제공하는 모든 메서드를 구현했다는 의미임</a:t>
            </a:r>
          </a:p>
          <a:p>
            <a:pPr marL="0" indent="0">
              <a:buNone/>
            </a:pPr>
            <a:r>
              <a:rPr lang="ko-KR" altLang="en-US" sz="1800" dirty="0" smtClean="0"/>
              <a:t>인터페이스를 구현한 다양한 객체를 사용함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다형성</a:t>
            </a:r>
            <a:endParaRPr lang="ko-KR" altLang="en-US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JDBC </a:t>
            </a:r>
            <a:r>
              <a:rPr lang="ko-KR" altLang="en-US" sz="1800" dirty="0" smtClean="0"/>
              <a:t>인터페이스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91055" y="5000187"/>
            <a:ext cx="10796752" cy="843565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+mn-lt"/>
              </a:rPr>
              <a:t>다음 강의</a:t>
            </a:r>
            <a:r>
              <a:rPr lang="ko-KR" altLang="en-US" b="1" dirty="0" smtClean="0">
                <a:latin typeface="+mn-lt"/>
              </a:rPr>
              <a:t/>
            </a:r>
            <a:br>
              <a:rPr lang="ko-KR" altLang="en-US" b="1" dirty="0" smtClean="0">
                <a:latin typeface="+mn-lt"/>
              </a:rPr>
            </a:br>
            <a:r>
              <a:rPr lang="en-US" altLang="ko-KR" sz="1800" dirty="0" smtClean="0">
                <a:latin typeface="+mn-lt"/>
              </a:rPr>
              <a:t>13. </a:t>
            </a:r>
            <a:r>
              <a:rPr lang="ko-KR" altLang="en-US" sz="1800" dirty="0" smtClean="0">
                <a:latin typeface="+mn-lt"/>
              </a:rPr>
              <a:t>인터페이스를 활용한 </a:t>
            </a:r>
            <a:r>
              <a:rPr lang="ko-KR" altLang="en-US" sz="1800" dirty="0" err="1" smtClean="0">
                <a:latin typeface="+mn-lt"/>
              </a:rPr>
              <a:t>다형성</a:t>
            </a:r>
            <a:r>
              <a:rPr lang="ko-KR" altLang="en-US" sz="1800" dirty="0" smtClean="0">
                <a:latin typeface="+mn-lt"/>
              </a:rPr>
              <a:t> 구현</a:t>
            </a:r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077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6614" y="1280086"/>
            <a:ext cx="108571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인터페이스와 </a:t>
            </a:r>
            <a:r>
              <a:rPr lang="ko-KR" altLang="en-US" sz="2400" b="1" dirty="0" err="1" smtClean="0"/>
              <a:t>다형성</a:t>
            </a:r>
            <a:endParaRPr lang="en-US" altLang="ko-KR" sz="2400" b="1" dirty="0" smtClean="0"/>
          </a:p>
          <a:p>
            <a:endParaRPr lang="ko-KR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하나의 </a:t>
            </a:r>
            <a:r>
              <a:rPr lang="ko-KR" altLang="en-US" dirty="0" smtClean="0"/>
              <a:t>인터페이스를 여러 객체가 구현하게 되면 클라이언트 프로그램은 인터페이스의 메서드를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하여 </a:t>
            </a:r>
            <a:r>
              <a:rPr lang="ko-KR" altLang="en-US" dirty="0" smtClean="0"/>
              <a:t>여러 객체의 구현을 사용할 수 있음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여러가지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4" y="3184635"/>
            <a:ext cx="5325814" cy="3321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4634"/>
            <a:ext cx="5738648" cy="332126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13. </a:t>
            </a:r>
            <a:r>
              <a:rPr lang="ko-KR" altLang="en-US" sz="2400" dirty="0"/>
              <a:t>인터페이스를 활용한 </a:t>
            </a:r>
            <a:r>
              <a:rPr lang="ko-KR" altLang="en-US" sz="2400" dirty="0" err="1"/>
              <a:t>다형성</a:t>
            </a:r>
            <a:r>
              <a:rPr lang="ko-KR" altLang="en-US" sz="2400" dirty="0"/>
              <a:t> 구현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34456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4291"/>
            <a:ext cx="10515600" cy="183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인터페이스를 활용한 </a:t>
            </a:r>
            <a:r>
              <a:rPr lang="en-US" altLang="ko-KR" sz="2400" b="1" dirty="0" err="1" smtClean="0"/>
              <a:t>dao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구현하기</a:t>
            </a:r>
          </a:p>
          <a:p>
            <a:pPr marL="0" indent="0">
              <a:buNone/>
            </a:pPr>
            <a:r>
              <a:rPr lang="en-US" altLang="ko-KR" sz="1800" dirty="0" smtClean="0"/>
              <a:t>DB</a:t>
            </a:r>
            <a:r>
              <a:rPr lang="ko-KR" altLang="en-US" sz="1800" dirty="0" smtClean="0"/>
              <a:t>에 회원 정보를 넣는 </a:t>
            </a:r>
            <a:r>
              <a:rPr lang="en-US" altLang="ko-KR" sz="1800" dirty="0" err="1" smtClean="0"/>
              <a:t>dao</a:t>
            </a:r>
            <a:r>
              <a:rPr lang="en-US" altLang="ko-KR" sz="1800" dirty="0" smtClean="0"/>
              <a:t>(data access object)</a:t>
            </a:r>
            <a:r>
              <a:rPr lang="ko-KR" altLang="en-US" sz="1800" dirty="0" smtClean="0"/>
              <a:t>를 여러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제품이 지원될 수 있게 구현함</a:t>
            </a:r>
          </a:p>
          <a:p>
            <a:pPr marL="0" indent="0">
              <a:buNone/>
            </a:pPr>
            <a:r>
              <a:rPr lang="ko-KR" altLang="en-US" sz="1800" dirty="0" err="1" smtClean="0"/>
              <a:t>환경파일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db.properties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database</a:t>
            </a:r>
            <a:r>
              <a:rPr lang="ko-KR" altLang="en-US" sz="1800" dirty="0" smtClean="0"/>
              <a:t>의 종류에 대한 정보를 읽고 그 정보에 맞게 </a:t>
            </a:r>
            <a:r>
              <a:rPr lang="en-US" altLang="ko-KR" sz="1800" dirty="0" err="1" smtClean="0"/>
              <a:t>dao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인스턴스를 생성하여 실행될 수 있게 함</a:t>
            </a:r>
          </a:p>
          <a:p>
            <a:pPr marL="0" indent="0">
              <a:buNone/>
            </a:pPr>
            <a:r>
              <a:rPr lang="en-US" altLang="ko-KR" sz="1800" dirty="0" smtClean="0"/>
              <a:t>source </a:t>
            </a:r>
            <a:r>
              <a:rPr lang="en-US" altLang="ko-KR" sz="1800" dirty="0" err="1" smtClean="0"/>
              <a:t>hierachy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8" y="2406869"/>
            <a:ext cx="10655211" cy="42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00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55" y="91856"/>
            <a:ext cx="10515600" cy="73846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UserInfo.java (</a:t>
            </a:r>
            <a:r>
              <a:rPr lang="ko-KR" altLang="en-US" sz="2400" dirty="0" smtClean="0"/>
              <a:t>사용자 정보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318"/>
            <a:ext cx="10515600" cy="58963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private 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private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private String </a:t>
            </a:r>
            <a:r>
              <a:rPr lang="en-US" altLang="ko-KR" dirty="0" err="1" smtClean="0"/>
              <a:t>userName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getUserId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setUserId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this.userId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getPasswd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setPasswd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this.passwd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43723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public String </a:t>
            </a:r>
            <a:r>
              <a:rPr lang="en-US" altLang="ko-KR" dirty="0" err="1" smtClean="0"/>
              <a:t>getUserName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userName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setUserName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userName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this.userName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userName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95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59" y="630622"/>
            <a:ext cx="11845157" cy="2806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public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String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showCustomerInfo</a:t>
            </a:r>
            <a:r>
              <a:rPr lang="ko-KR" altLang="en-US" sz="2400" dirty="0" smtClean="0"/>
              <a:t>() {</a:t>
            </a:r>
          </a:p>
          <a:p>
            <a:pPr marL="0" indent="0">
              <a:buNone/>
            </a:pPr>
            <a:r>
              <a:rPr lang="ko-KR" altLang="en-US" sz="2400" dirty="0" smtClean="0"/>
              <a:t>	</a:t>
            </a:r>
            <a:r>
              <a:rPr lang="ko-KR" altLang="en-US" sz="2400" dirty="0" err="1" smtClean="0"/>
              <a:t>return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customerName</a:t>
            </a:r>
            <a:r>
              <a:rPr lang="ko-KR" altLang="en-US" sz="2400" dirty="0" smtClean="0"/>
              <a:t> + "님의 등급은 " + </a:t>
            </a:r>
            <a:r>
              <a:rPr lang="ko-KR" altLang="en-US" sz="2400" dirty="0" err="1" smtClean="0"/>
              <a:t>customerGrade</a:t>
            </a:r>
            <a:r>
              <a:rPr lang="ko-KR" altLang="en-US" sz="2400" dirty="0" smtClean="0"/>
              <a:t> + </a:t>
            </a:r>
          </a:p>
          <a:p>
            <a:pPr marL="0" indent="0">
              <a:buNone/>
            </a:pPr>
            <a:r>
              <a:rPr lang="ko-KR" altLang="en-US" sz="2400" dirty="0" smtClean="0"/>
              <a:t>				"이며, 보너스 포인트는" + </a:t>
            </a:r>
            <a:r>
              <a:rPr lang="ko-KR" altLang="en-US" sz="2400" dirty="0" err="1" smtClean="0"/>
              <a:t>bonusPoint</a:t>
            </a:r>
            <a:r>
              <a:rPr lang="ko-KR" altLang="en-US" sz="2400" dirty="0" smtClean="0"/>
              <a:t> + "입니다";</a:t>
            </a:r>
          </a:p>
          <a:p>
            <a:pPr marL="0" indent="0">
              <a:buNone/>
            </a:pPr>
            <a:r>
              <a:rPr lang="ko-KR" altLang="en-US" sz="2400" dirty="0" smtClean="0"/>
              <a:t>		</a:t>
            </a:r>
          </a:p>
          <a:p>
            <a:pPr marL="0" indent="0">
              <a:buNone/>
            </a:pPr>
            <a:r>
              <a:rPr lang="ko-KR" altLang="en-US" sz="2400" dirty="0" smtClean="0"/>
              <a:t>	}</a:t>
            </a:r>
          </a:p>
          <a:p>
            <a:pPr marL="0" indent="0">
              <a:buNone/>
            </a:pPr>
            <a:r>
              <a:rPr lang="ko-KR" altLang="en-US" sz="2400" dirty="0" smtClean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351" y="3622027"/>
            <a:ext cx="11088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매출에 더 많은 기여를 하는 단골 고객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제품을 </a:t>
            </a:r>
            <a:r>
              <a:rPr lang="ko-KR" altLang="en-US" sz="2400" dirty="0" err="1" smtClean="0"/>
              <a:t>살때</a:t>
            </a:r>
            <a:r>
              <a:rPr lang="ko-KR" altLang="en-US" sz="2400" dirty="0" smtClean="0"/>
              <a:t> 10%를 할인해 줌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보너스 포인트는 제품 가격의 5%를 적립해 줌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담당 전문 상담원이 배정됨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5008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393" y="365125"/>
            <a:ext cx="11487807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UserInfoDao.java ( </a:t>
            </a:r>
            <a:r>
              <a:rPr lang="en-US" altLang="ko-KR" sz="3200" dirty="0" err="1" smtClean="0"/>
              <a:t>dao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에서 제공되어야 할 메서드를 선언한 인터페이스 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public interface 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 </a:t>
            </a:r>
            <a:r>
              <a:rPr lang="en-US" altLang="ko-KR" dirty="0" smtClean="0"/>
              <a:t>{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void </a:t>
            </a:r>
            <a:r>
              <a:rPr lang="en-US" altLang="ko-KR" dirty="0" err="1" smtClean="0"/>
              <a:t>insertUserInfo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void </a:t>
            </a:r>
            <a:r>
              <a:rPr lang="en-US" altLang="ko-KR" dirty="0" err="1" smtClean="0"/>
              <a:t>updateUserInfo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void </a:t>
            </a:r>
            <a:r>
              <a:rPr lang="en-US" altLang="ko-KR" dirty="0" err="1" smtClean="0"/>
              <a:t>deleteUserInf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172" y="5218414"/>
            <a:ext cx="833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UserInfoMySqlDao.java (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6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3986"/>
            <a:ext cx="10515600" cy="55074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UserInfoMySqlDao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insertUserInfo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("insert into MYSQL DB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=" + </a:t>
            </a:r>
            <a:r>
              <a:rPr lang="en-US" altLang="ko-KR" dirty="0" err="1" smtClean="0"/>
              <a:t>userInfo.getUserId</a:t>
            </a:r>
            <a:r>
              <a:rPr lang="en-US" altLang="ko-KR" dirty="0" smtClean="0"/>
              <a:t>() 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updateUserInfo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("update into MYSQL DB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" + </a:t>
            </a:r>
            <a:r>
              <a:rPr lang="en-US" altLang="ko-KR" dirty="0" err="1" smtClean="0"/>
              <a:t>userInfo.getUserId</a:t>
            </a:r>
            <a:r>
              <a:rPr lang="en-US" altLang="ko-KR" dirty="0" smtClean="0"/>
              <a:t>());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deleteUserInf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("delete from MYSQL DB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" + </a:t>
            </a:r>
            <a:r>
              <a:rPr lang="en-US" altLang="ko-KR" dirty="0" err="1" smtClean="0"/>
              <a:t>userInfo.getUserId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6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353" y="70836"/>
            <a:ext cx="11122572" cy="95917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UserInfoOracleDao.java (</a:t>
            </a:r>
            <a:r>
              <a:rPr lang="en-US" altLang="ko-KR" sz="2400" dirty="0" err="1" smtClean="0"/>
              <a:t>UserInfoDao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인터페이스를 구현한 </a:t>
            </a:r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버전 </a:t>
            </a:r>
            <a:r>
              <a:rPr lang="en-US" altLang="ko-KR" sz="2400" dirty="0" err="1" smtClean="0"/>
              <a:t>dao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0014"/>
            <a:ext cx="10515600" cy="56966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UserInfoOracleDao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insertUserInfo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("insert into ORACLE DB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=" +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userInfo.getUserId</a:t>
            </a:r>
            <a:r>
              <a:rPr lang="en-US" altLang="ko-KR" dirty="0" smtClean="0"/>
              <a:t>() 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updateUserInfo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("update into ORACLE DB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" +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userInfo.getUserId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deleteUserInf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("delete from ORACLE DB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" +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en-US" altLang="ko-KR" dirty="0" err="1" smtClean="0"/>
              <a:t>userInfo.getUserId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351" y="186450"/>
            <a:ext cx="11634951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UserInfoClient.java (</a:t>
            </a:r>
            <a:r>
              <a:rPr lang="en-US" altLang="ko-KR" sz="3200" dirty="0" err="1" smtClean="0"/>
              <a:t>UserInfoDao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인터페이스를 활용하는 클라이언트 프로그램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53918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UserInfoClient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FileInputStream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FileInputStream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db.properties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Properties prop = new Properties();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prop.load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fis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String </a:t>
            </a:r>
            <a:r>
              <a:rPr lang="en-US" altLang="ko-KR" dirty="0" err="1" smtClean="0"/>
              <a:t>dbType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prop.getProperty</a:t>
            </a:r>
            <a:r>
              <a:rPr lang="en-US" altLang="ko-KR" dirty="0" smtClean="0"/>
              <a:t>("DBTYPE");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userInfo.setUserId</a:t>
            </a:r>
            <a:r>
              <a:rPr lang="en-US" altLang="ko-KR" dirty="0" smtClean="0"/>
              <a:t>("12345");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userInfo.setPasswd</a:t>
            </a:r>
            <a:r>
              <a:rPr lang="en-US" altLang="ko-KR" dirty="0" smtClean="0"/>
              <a:t>("!@#$%");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userInfo.setUserName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이순신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0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0718"/>
            <a:ext cx="10515600" cy="65479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UserInfoDao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if(</a:t>
            </a:r>
            <a:r>
              <a:rPr lang="en-US" altLang="ko-KR" dirty="0" err="1" smtClean="0"/>
              <a:t>dbType.equals</a:t>
            </a:r>
            <a:r>
              <a:rPr lang="en-US" altLang="ko-KR" dirty="0" smtClean="0"/>
              <a:t>("ORACLE")){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UserInfoOracleDao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else if(</a:t>
            </a:r>
            <a:r>
              <a:rPr lang="en-US" altLang="ko-KR" dirty="0" err="1" smtClean="0"/>
              <a:t>dbType.endsWith</a:t>
            </a:r>
            <a:r>
              <a:rPr lang="en-US" altLang="ko-KR" dirty="0" smtClean="0"/>
              <a:t>("MYSQL")){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userInfoDao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UserInfoMySqlDao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else{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support error");</a:t>
            </a:r>
          </a:p>
          <a:p>
            <a:pPr marL="0" indent="0">
              <a:buNone/>
            </a:pPr>
            <a:r>
              <a:rPr lang="en-US" altLang="ko-KR" dirty="0" smtClean="0"/>
              <a:t>			return;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userInfoDao.insertUserInfo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userInfoDao.updateUserInfo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userInfoDao.deleteUserInf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5996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394" y="197441"/>
            <a:ext cx="11183006" cy="790532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db.properties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환경파일이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MYSQL </a:t>
            </a:r>
            <a:r>
              <a:rPr lang="ko-KR" altLang="en-US" sz="3200" dirty="0" err="1" smtClean="0"/>
              <a:t>일때</a:t>
            </a:r>
            <a:endParaRPr lang="ko-KR" alt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9218" y="1206274"/>
            <a:ext cx="2074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DBTYPE=MYSQL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52" y="1982812"/>
            <a:ext cx="8545458" cy="18720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1055" y="216124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실행결과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3303" y="4085312"/>
            <a:ext cx="428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db.properties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환경파일이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ORACLE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32245" y="4569206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Arial Unicode MS"/>
              </a:rPr>
              <a:t>DBTYPE=ORACLE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53" y="5034455"/>
            <a:ext cx="9449348" cy="166768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8670" y="55184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0788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1345"/>
            <a:ext cx="10515600" cy="1358571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다음 강의</a:t>
            </a:r>
            <a:r>
              <a:rPr lang="ko-KR" altLang="en-US" sz="3200" b="1" dirty="0" smtClean="0"/>
              <a:t/>
            </a:r>
            <a:br>
              <a:rPr lang="ko-KR" altLang="en-US" sz="3200" b="1" dirty="0" smtClean="0"/>
            </a:b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1800" dirty="0" smtClean="0"/>
              <a:t>14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인터페이스의 여러가지 요소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5835"/>
            <a:ext cx="10515600" cy="5223642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상수</a:t>
            </a:r>
          </a:p>
          <a:p>
            <a:endParaRPr lang="ko-KR" altLang="en-US" sz="1800" dirty="0" smtClean="0"/>
          </a:p>
          <a:p>
            <a:r>
              <a:rPr lang="ko-KR" altLang="en-US" sz="1800" dirty="0" smtClean="0"/>
              <a:t>모든 변수는 상수로 변환 됨 </a:t>
            </a:r>
            <a:r>
              <a:rPr lang="en-US" altLang="ko-KR" sz="1800" dirty="0" smtClean="0"/>
              <a:t>public static final</a:t>
            </a:r>
          </a:p>
          <a:p>
            <a:r>
              <a:rPr lang="en-US" altLang="ko-KR" sz="1800" dirty="0" smtClean="0"/>
              <a:t>double PI = 3.14;</a:t>
            </a:r>
          </a:p>
          <a:p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ERROR = -999999999;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r>
              <a:rPr lang="ko-KR" altLang="en-US" sz="1800" dirty="0" smtClean="0"/>
              <a:t>추상 메서드</a:t>
            </a:r>
          </a:p>
          <a:p>
            <a:r>
              <a:rPr lang="ko-KR" altLang="en-US" sz="1800" dirty="0" smtClean="0"/>
              <a:t>모든 선언된 메서드는 추상 메서드 </a:t>
            </a:r>
            <a:r>
              <a:rPr lang="en-US" altLang="ko-KR" sz="1800" dirty="0" smtClean="0"/>
              <a:t>public abstract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디폴트 메서드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자바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이후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구현을 가지는 메서드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인터페이스를 구현하는 클래스들에서 공통으로 사용할 수 있는 기본 메서드</a:t>
            </a:r>
          </a:p>
          <a:p>
            <a:r>
              <a:rPr lang="en-US" altLang="ko-KR" sz="1800" dirty="0" smtClean="0"/>
              <a:t>default </a:t>
            </a:r>
            <a:r>
              <a:rPr lang="ko-KR" altLang="en-US" sz="1800" dirty="0" smtClean="0"/>
              <a:t>키워드 사용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99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566" y="304800"/>
            <a:ext cx="10515600" cy="38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default void description() {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("</a:t>
            </a:r>
            <a:r>
              <a:rPr lang="ko-KR" altLang="en-US" sz="1800" dirty="0" smtClean="0"/>
              <a:t>정수 계산기를 구현합니다</a:t>
            </a:r>
            <a:r>
              <a:rPr lang="en-US" altLang="ko-KR" sz="1800" dirty="0" smtClean="0"/>
              <a:t>.");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myMethod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ko-KR" altLang="en-US" sz="1800" dirty="0" smtClean="0"/>
              <a:t>구현 하는 클래스에서 재정의 할 수 있음</a:t>
            </a:r>
          </a:p>
          <a:p>
            <a:pPr marL="0" indent="0">
              <a:buNone/>
            </a:pPr>
            <a:r>
              <a:rPr lang="en-US" altLang="ko-KR" sz="1800" dirty="0" smtClean="0"/>
              <a:t>@Override</a:t>
            </a:r>
          </a:p>
          <a:p>
            <a:pPr marL="0" indent="0">
              <a:buNone/>
            </a:pPr>
            <a:r>
              <a:rPr lang="en-US" altLang="ko-KR" sz="1800" dirty="0" smtClean="0"/>
              <a:t>public void description() {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("</a:t>
            </a:r>
            <a:r>
              <a:rPr lang="en-US" altLang="ko-KR" sz="1800" dirty="0" err="1" smtClean="0"/>
              <a:t>CompleteCalc</a:t>
            </a:r>
            <a:r>
              <a:rPr lang="ko-KR" altLang="en-US" sz="1800" dirty="0" smtClean="0"/>
              <a:t>에서 재정의한 </a:t>
            </a:r>
            <a:r>
              <a:rPr lang="en-US" altLang="ko-KR" sz="1800" dirty="0" smtClean="0"/>
              <a:t>default </a:t>
            </a:r>
            <a:r>
              <a:rPr lang="ko-KR" altLang="en-US" sz="1800" dirty="0" smtClean="0"/>
              <a:t>메서드</a:t>
            </a:r>
            <a:r>
              <a:rPr lang="en-US" altLang="ko-KR" sz="1800" dirty="0" smtClean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//</a:t>
            </a:r>
            <a:r>
              <a:rPr lang="en-US" altLang="ko-KR" sz="1800" dirty="0" err="1" smtClean="0"/>
              <a:t>super.description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318387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8277" y="317369"/>
            <a:ext cx="1003737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인터페이스를 구현한 클래스의 인스턴스가 생성 되어야 사용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정적 메서드 </a:t>
            </a:r>
            <a:r>
              <a:rPr lang="en-US" altLang="ko-KR" dirty="0"/>
              <a:t>(</a:t>
            </a:r>
            <a:r>
              <a:rPr lang="ko-KR" altLang="en-US" dirty="0"/>
              <a:t>자바 </a:t>
            </a:r>
            <a:r>
              <a:rPr lang="en-US" altLang="ko-KR" dirty="0"/>
              <a:t>8</a:t>
            </a:r>
            <a:r>
              <a:rPr lang="ko-KR" altLang="en-US" dirty="0"/>
              <a:t>이후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인스턴스 생성과 상관 없이 인터페이스 타입으로 사용할 수 있는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sz="2400" dirty="0"/>
              <a:t>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total(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total = 0;</a:t>
            </a:r>
          </a:p>
          <a:p>
            <a:r>
              <a:rPr lang="en-US" altLang="ko-KR" sz="2400" dirty="0"/>
              <a:t>		</a:t>
            </a:r>
          </a:p>
          <a:p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i: 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		total +=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mystaticMethod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return total;</a:t>
            </a:r>
          </a:p>
          <a:p>
            <a:r>
              <a:rPr lang="en-US" altLang="ko-KR" sz="2400" dirty="0" smtClean="0"/>
              <a:t>}</a:t>
            </a:r>
          </a:p>
          <a:p>
            <a:endParaRPr lang="en-US" altLang="ko-KR" sz="2400" dirty="0"/>
          </a:p>
          <a:p>
            <a:r>
              <a:rPr lang="en-US" altLang="ko-KR" sz="2400" dirty="0"/>
              <a:t>private </a:t>
            </a:r>
            <a:r>
              <a:rPr lang="ko-KR" altLang="en-US" sz="2400" dirty="0"/>
              <a:t>메서드 </a:t>
            </a:r>
            <a:r>
              <a:rPr lang="en-US" altLang="ko-KR" sz="2400" dirty="0"/>
              <a:t>(</a:t>
            </a:r>
            <a:r>
              <a:rPr lang="ko-KR" altLang="en-US" sz="2400" dirty="0"/>
              <a:t>자바 </a:t>
            </a:r>
            <a:r>
              <a:rPr lang="en-US" altLang="ko-KR" sz="2400" dirty="0"/>
              <a:t>9</a:t>
            </a:r>
            <a:r>
              <a:rPr lang="ko-KR" altLang="en-US" sz="2400" dirty="0"/>
              <a:t>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7894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097" y="210209"/>
            <a:ext cx="10515600" cy="543384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인터페이스를 구현한 클래스에서 사용하거나 재정의 할 수 없음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인터페이스 내부에서만 사용하기 위해 구현하는 메서드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default </a:t>
            </a:r>
            <a:r>
              <a:rPr lang="ko-KR" altLang="en-US" dirty="0" smtClean="0"/>
              <a:t>메서드나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메서드에서 사용함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private void </a:t>
            </a:r>
            <a:r>
              <a:rPr lang="en-US" altLang="ko-KR" dirty="0" err="1" smtClean="0"/>
              <a:t>myMethod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("private method");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private static void </a:t>
            </a:r>
            <a:r>
              <a:rPr lang="en-US" altLang="ko-KR" dirty="0" err="1" smtClean="0"/>
              <a:t>mystaticMethod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("private static method");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592260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smtClean="0"/>
              <a:t>다음 강의</a:t>
            </a:r>
          </a:p>
          <a:p>
            <a:r>
              <a:rPr lang="en-US" altLang="ko-KR" dirty="0" smtClean="0"/>
              <a:t>15. </a:t>
            </a:r>
            <a:r>
              <a:rPr lang="ko-KR" altLang="en-US" dirty="0" smtClean="0"/>
              <a:t>여러 인터페이스 구현하기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인터페이스의 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6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9731" y="397035"/>
            <a:ext cx="86222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클래스에 추가해서 구현하는 것은 좋지 않음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VIPCustomer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클래스를 따로 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이미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Customer에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구현된 내용이 중복되므로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Customer를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확장하여 구현함(상속)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30013" y="1547081"/>
            <a:ext cx="84619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class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VIPCustomer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extends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Customer</a:t>
            </a:r>
            <a:r>
              <a:rPr lang="ko-KR" altLang="en-US" sz="2000" dirty="0" smtClean="0"/>
              <a:t>{</a:t>
            </a:r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private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agentID</a:t>
            </a:r>
            <a:r>
              <a:rPr lang="ko-KR" altLang="en-US" sz="2000" dirty="0" smtClean="0"/>
              <a:t>;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double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salesRatio</a:t>
            </a:r>
            <a:r>
              <a:rPr lang="ko-KR" altLang="en-US" sz="2000" dirty="0" smtClean="0"/>
              <a:t>;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VIPCustomer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customerGrade</a:t>
            </a:r>
            <a:r>
              <a:rPr lang="ko-KR" altLang="en-US" sz="2000" dirty="0" smtClean="0"/>
              <a:t> = "VIP";    //오류 발생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bonusRatio</a:t>
            </a:r>
            <a:r>
              <a:rPr lang="ko-KR" altLang="en-US" sz="2000" dirty="0" smtClean="0"/>
              <a:t> = 0.05;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salesRatio</a:t>
            </a:r>
            <a:r>
              <a:rPr lang="ko-KR" altLang="en-US" sz="2000" dirty="0" smtClean="0"/>
              <a:t> = 0.1;</a:t>
            </a:r>
          </a:p>
          <a:p>
            <a:r>
              <a:rPr lang="ko-KR" altLang="en-US" sz="2000" dirty="0" smtClean="0"/>
              <a:t>	}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ko-KR" altLang="en-US" sz="2000" dirty="0" smtClean="0"/>
              <a:t>	</a:t>
            </a:r>
            <a:r>
              <a:rPr lang="ko-KR" altLang="en-US" sz="2000" dirty="0" err="1" smtClean="0"/>
              <a:t>public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getAgentID</a:t>
            </a:r>
            <a:r>
              <a:rPr lang="ko-KR" altLang="en-US" sz="2000" dirty="0" smtClean="0"/>
              <a:t>() {</a:t>
            </a:r>
          </a:p>
          <a:p>
            <a:r>
              <a:rPr lang="ko-KR" altLang="en-US" sz="2000" dirty="0" smtClean="0"/>
              <a:t>		</a:t>
            </a:r>
            <a:r>
              <a:rPr lang="ko-KR" altLang="en-US" sz="2000" dirty="0" err="1" smtClean="0"/>
              <a:t>return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agentID</a:t>
            </a:r>
            <a:r>
              <a:rPr lang="ko-KR" altLang="en-US" sz="2000" dirty="0" smtClean="0"/>
              <a:t>;</a:t>
            </a:r>
          </a:p>
          <a:p>
            <a:r>
              <a:rPr lang="ko-KR" altLang="en-US" sz="2000" dirty="0" smtClean="0"/>
              <a:t>	}</a:t>
            </a:r>
          </a:p>
          <a:p>
            <a:r>
              <a:rPr lang="ko-KR" altLang="en-US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04642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228" y="126124"/>
            <a:ext cx="11708524" cy="756746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15. </a:t>
            </a:r>
            <a:r>
              <a:rPr lang="ko-KR" altLang="en-US" sz="3200" b="1" dirty="0" smtClean="0"/>
              <a:t>여러 인터페이스 구현하기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인터페이스의 </a:t>
            </a:r>
            <a:r>
              <a:rPr lang="ko-KR" altLang="en-US" sz="3200" b="1" dirty="0" smtClean="0"/>
              <a:t>상속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228" y="998484"/>
            <a:ext cx="11603420" cy="2554013"/>
          </a:xfrm>
        </p:spPr>
        <p:txBody>
          <a:bodyPr/>
          <a:lstStyle/>
          <a:p>
            <a:r>
              <a:rPr lang="ko-KR" altLang="en-US" sz="2400" b="1" dirty="0" smtClean="0"/>
              <a:t>여러 인터페이스 구현</a:t>
            </a:r>
          </a:p>
          <a:p>
            <a:r>
              <a:rPr lang="ko-KR" altLang="en-US" sz="2400" dirty="0" smtClean="0"/>
              <a:t>자바의 인터페이스는 구현 코드가 없으므로 하나의 클래스가 여러 인터페이스는 구현 할 수 있음</a:t>
            </a:r>
          </a:p>
          <a:p>
            <a:r>
              <a:rPr lang="ko-KR" altLang="en-US" sz="2400" dirty="0" smtClean="0"/>
              <a:t>디폴트 메서드가 중복 되는 경우는 구현 하는 클래스에서 재정의 하여야 함</a:t>
            </a:r>
          </a:p>
          <a:p>
            <a:r>
              <a:rPr lang="ko-KR" altLang="en-US" sz="2400" dirty="0" smtClean="0"/>
              <a:t>여러 인터페이스를 구현한 클래스는 인터페이스 타입으로 형 변환 되는 경우 해당 인터페이스에 선언된 메서드만 사용 가능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" y="3552498"/>
            <a:ext cx="11319641" cy="30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7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302063"/>
            <a:ext cx="10515600" cy="55978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Sell.java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9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public interface Sell {</a:t>
            </a:r>
          </a:p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en-US" altLang="ko-KR" sz="4000" dirty="0" smtClean="0"/>
              <a:t>	void sell();	</a:t>
            </a:r>
          </a:p>
          <a:p>
            <a:pPr marL="0" indent="0">
              <a:buNone/>
            </a:pPr>
            <a:r>
              <a:rPr lang="en-US" altLang="ko-KR" sz="4000" dirty="0" smtClean="0"/>
              <a:t>}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6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097" y="344104"/>
            <a:ext cx="10515600" cy="72795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Buy.java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 smtClean="0"/>
              <a:t>public interface Buy {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void buy();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3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3387"/>
            <a:ext cx="10515600" cy="73846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Customer.java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6952"/>
            <a:ext cx="10515600" cy="5549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Customer implements Buy, Sell{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sell()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("customer sell");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buy()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("customer buy");	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sayHello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("Hello");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8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2878"/>
            <a:ext cx="10515600" cy="100122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CustomerTest.java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4098"/>
            <a:ext cx="10515600" cy="54548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CustomerTest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Customer </a:t>
            </a:r>
            <a:r>
              <a:rPr lang="en-US" altLang="ko-KR" dirty="0" err="1" smtClean="0"/>
              <a:t>customer</a:t>
            </a:r>
            <a:r>
              <a:rPr lang="en-US" altLang="ko-KR" dirty="0" smtClean="0"/>
              <a:t> = new Customer();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customer.buy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customer.sell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customer.sayHello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Buy buyer = customer;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buyer.buy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Sell seller = customer;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seller.sell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디폴트 메서드가 중복 되는 경우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399"/>
            <a:ext cx="10515600" cy="86502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구현 코드를 가지고 인스턴스 생성된 경우만 호출되는 디폴트 메서드의 경우 두 개의 인터페이스에서 중복되면 구현하는 클래스에서 반드시 재정의를 해야 함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044563" y="1977422"/>
            <a:ext cx="1275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Sell.java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67558" y="2657192"/>
            <a:ext cx="98061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public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interface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Sell</a:t>
            </a:r>
            <a:r>
              <a:rPr lang="ko-KR" altLang="en-US" sz="2400" dirty="0" smtClean="0"/>
              <a:t> {</a:t>
            </a:r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	</a:t>
            </a:r>
            <a:r>
              <a:rPr lang="ko-KR" altLang="en-US" sz="2400" dirty="0" err="1" smtClean="0"/>
              <a:t>void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sell</a:t>
            </a:r>
            <a:r>
              <a:rPr lang="ko-KR" altLang="en-US" sz="2400" dirty="0" smtClean="0"/>
              <a:t>();</a:t>
            </a:r>
          </a:p>
          <a:p>
            <a:r>
              <a:rPr lang="ko-KR" altLang="en-US" sz="2400" dirty="0" smtClean="0"/>
              <a:t>	</a:t>
            </a:r>
          </a:p>
          <a:p>
            <a:r>
              <a:rPr lang="ko-KR" altLang="en-US" sz="2400" dirty="0" smtClean="0"/>
              <a:t>	</a:t>
            </a:r>
            <a:r>
              <a:rPr lang="ko-KR" altLang="en-US" sz="2400" dirty="0" err="1" smtClean="0"/>
              <a:t>default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void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order</a:t>
            </a:r>
            <a:r>
              <a:rPr lang="ko-KR" altLang="en-US" sz="2400" dirty="0" smtClean="0"/>
              <a:t>() {</a:t>
            </a:r>
          </a:p>
          <a:p>
            <a:r>
              <a:rPr lang="ko-KR" altLang="en-US" sz="2400" dirty="0" smtClean="0"/>
              <a:t>		</a:t>
            </a:r>
            <a:r>
              <a:rPr lang="ko-KR" altLang="en-US" sz="2400" dirty="0" err="1" smtClean="0"/>
              <a:t>System.out.println</a:t>
            </a:r>
            <a:r>
              <a:rPr lang="ko-KR" altLang="en-US" sz="2400" dirty="0" smtClean="0"/>
              <a:t>("판매 주문");</a:t>
            </a:r>
          </a:p>
          <a:p>
            <a:r>
              <a:rPr lang="ko-KR" altLang="en-US" sz="2400" dirty="0" smtClean="0"/>
              <a:t>	}</a:t>
            </a:r>
          </a:p>
          <a:p>
            <a:r>
              <a:rPr lang="ko-KR" altLang="en-US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15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1042"/>
            <a:ext cx="10515600" cy="66488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Buy.java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45930"/>
            <a:ext cx="11091041" cy="44458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public interface Buy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void buy();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default void order()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구매 주문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7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9002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Customer.java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1131"/>
            <a:ext cx="10515600" cy="60854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3800" dirty="0" smtClean="0"/>
              <a:t>public class Customer implements Buy, Sell{</a:t>
            </a:r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sz="3800" dirty="0" smtClean="0"/>
              <a:t>	@Override</a:t>
            </a:r>
          </a:p>
          <a:p>
            <a:pPr marL="0" indent="0">
              <a:buNone/>
            </a:pPr>
            <a:r>
              <a:rPr lang="en-US" altLang="ko-KR" sz="3800" dirty="0" smtClean="0"/>
              <a:t>	public void sell() {</a:t>
            </a:r>
          </a:p>
          <a:p>
            <a:pPr marL="0" indent="0">
              <a:buNone/>
            </a:pPr>
            <a:r>
              <a:rPr lang="en-US" altLang="ko-KR" sz="3800" dirty="0" smtClean="0"/>
              <a:t>		</a:t>
            </a:r>
            <a:r>
              <a:rPr lang="en-US" altLang="ko-KR" sz="3800" dirty="0" err="1" smtClean="0"/>
              <a:t>System.out.println</a:t>
            </a:r>
            <a:r>
              <a:rPr lang="en-US" altLang="ko-KR" sz="3800" dirty="0" smtClean="0"/>
              <a:t>("customer sell");</a:t>
            </a:r>
          </a:p>
          <a:p>
            <a:pPr marL="0" indent="0">
              <a:buNone/>
            </a:pPr>
            <a:r>
              <a:rPr lang="en-US" altLang="ko-KR" sz="3800" dirty="0" smtClean="0"/>
              <a:t>	}</a:t>
            </a:r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sz="3800" dirty="0" smtClean="0"/>
              <a:t>	@Override</a:t>
            </a:r>
          </a:p>
          <a:p>
            <a:pPr marL="0" indent="0">
              <a:buNone/>
            </a:pPr>
            <a:r>
              <a:rPr lang="en-US" altLang="ko-KR" sz="3800" dirty="0" smtClean="0"/>
              <a:t>	public void buy() {</a:t>
            </a:r>
          </a:p>
          <a:p>
            <a:pPr marL="0" indent="0">
              <a:buNone/>
            </a:pPr>
            <a:r>
              <a:rPr lang="en-US" altLang="ko-KR" sz="3800" dirty="0" smtClean="0"/>
              <a:t>		</a:t>
            </a:r>
            <a:r>
              <a:rPr lang="en-US" altLang="ko-KR" sz="3800" dirty="0" err="1" smtClean="0"/>
              <a:t>System.out.println</a:t>
            </a:r>
            <a:r>
              <a:rPr lang="en-US" altLang="ko-KR" sz="3800" dirty="0" smtClean="0"/>
              <a:t>("customer buy");		</a:t>
            </a:r>
          </a:p>
          <a:p>
            <a:pPr marL="0" indent="0">
              <a:buNone/>
            </a:pPr>
            <a:r>
              <a:rPr lang="en-US" altLang="ko-KR" sz="3800" dirty="0" smtClean="0"/>
              <a:t>	}</a:t>
            </a:r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sz="3800" dirty="0" smtClean="0"/>
              <a:t>	public void </a:t>
            </a:r>
            <a:r>
              <a:rPr lang="en-US" altLang="ko-KR" sz="3800" dirty="0" err="1" smtClean="0"/>
              <a:t>sayHello</a:t>
            </a:r>
            <a:r>
              <a:rPr lang="en-US" altLang="ko-KR" sz="3800" dirty="0" smtClean="0"/>
              <a:t>() {</a:t>
            </a:r>
          </a:p>
          <a:p>
            <a:pPr marL="0" indent="0">
              <a:buNone/>
            </a:pPr>
            <a:r>
              <a:rPr lang="en-US" altLang="ko-KR" sz="3800" dirty="0" smtClean="0"/>
              <a:t>		</a:t>
            </a:r>
            <a:r>
              <a:rPr lang="en-US" altLang="ko-KR" sz="3800" dirty="0" err="1" smtClean="0"/>
              <a:t>System.out.println</a:t>
            </a:r>
            <a:r>
              <a:rPr lang="en-US" altLang="ko-KR" sz="3800" dirty="0" smtClean="0"/>
              <a:t>("Hello");</a:t>
            </a:r>
          </a:p>
          <a:p>
            <a:pPr marL="0" indent="0">
              <a:buNone/>
            </a:pPr>
            <a:r>
              <a:rPr lang="en-US" altLang="ko-KR" sz="3800" dirty="0" smtClean="0"/>
              <a:t>	}</a:t>
            </a:r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sz="3800" dirty="0" smtClean="0"/>
              <a:t>	@Override</a:t>
            </a:r>
          </a:p>
          <a:p>
            <a:pPr marL="0" indent="0">
              <a:buNone/>
            </a:pPr>
            <a:r>
              <a:rPr lang="en-US" altLang="ko-KR" sz="3800" dirty="0" smtClean="0"/>
              <a:t>	public void order() {</a:t>
            </a:r>
          </a:p>
          <a:p>
            <a:pPr marL="0" indent="0">
              <a:buNone/>
            </a:pPr>
            <a:r>
              <a:rPr lang="en-US" altLang="ko-KR" sz="3800" dirty="0" smtClean="0"/>
              <a:t>		</a:t>
            </a:r>
            <a:r>
              <a:rPr lang="en-US" altLang="ko-KR" sz="3800" dirty="0" err="1" smtClean="0"/>
              <a:t>System.out.println</a:t>
            </a:r>
            <a:r>
              <a:rPr lang="en-US" altLang="ko-KR" sz="3800" dirty="0" smtClean="0"/>
              <a:t>("customer order");</a:t>
            </a:r>
          </a:p>
          <a:p>
            <a:pPr marL="0" indent="0">
              <a:buNone/>
            </a:pPr>
            <a:r>
              <a:rPr lang="en-US" altLang="ko-KR" sz="3800" dirty="0" smtClean="0"/>
              <a:t>	}</a:t>
            </a:r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sz="3800" dirty="0" smtClean="0"/>
              <a:t>}</a:t>
            </a:r>
            <a:endParaRPr lang="en-US" altLang="ko-KR" sz="3800" dirty="0" smtClean="0"/>
          </a:p>
        </p:txBody>
      </p:sp>
    </p:spTree>
    <p:extLst>
      <p:ext uri="{BB962C8B-B14F-4D97-AF65-F5344CB8AC3E}">
        <p14:creationId xmlns:p14="http://schemas.microsoft.com/office/powerpoint/2010/main" val="42447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722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CustomerTest.java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373" y="987972"/>
            <a:ext cx="11477296" cy="58700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CustomerTest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Customer </a:t>
            </a:r>
            <a:r>
              <a:rPr lang="en-US" altLang="ko-KR" dirty="0" err="1" smtClean="0"/>
              <a:t>customer</a:t>
            </a:r>
            <a:r>
              <a:rPr lang="en-US" altLang="ko-KR" dirty="0" smtClean="0"/>
              <a:t> = new Customer();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customer.buy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customer.sell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customer.sayHello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Buy buyer = customer;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buyer.buy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Sell seller = customer;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seller.sell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buyer.order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seller.order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4291"/>
            <a:ext cx="10515600" cy="18603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인터페이스의 상속</a:t>
            </a:r>
          </a:p>
          <a:p>
            <a:r>
              <a:rPr lang="ko-KR" altLang="en-US" sz="1800" dirty="0" smtClean="0"/>
              <a:t>인터페이스 사이에도 상속을 사용할 수 있음</a:t>
            </a:r>
          </a:p>
          <a:p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키워드를 사용</a:t>
            </a:r>
          </a:p>
          <a:p>
            <a:r>
              <a:rPr lang="ko-KR" altLang="en-US" sz="1800" dirty="0" smtClean="0"/>
              <a:t>인터페이스는 다중 상속이 가능하고 구현 코드의 상속이 아니므로 타입 상속 이라고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975945"/>
            <a:ext cx="9690537" cy="43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2632</Words>
  <Application>Microsoft Office PowerPoint</Application>
  <PresentationFormat>와이드스크린</PresentationFormat>
  <Paragraphs>1310</Paragraphs>
  <Slides>117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1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Customer.java</vt:lpstr>
      <vt:lpstr>PowerPoint 프레젠테이션</vt:lpstr>
      <vt:lpstr>PowerPoint 프레젠테이션</vt:lpstr>
      <vt:lpstr>VIPCustomer.java</vt:lpstr>
      <vt:lpstr>PowerPoint 프레젠테이션</vt:lpstr>
      <vt:lpstr>Customer.java</vt:lpstr>
      <vt:lpstr>VIPCustomer.java</vt:lpstr>
      <vt:lpstr>CustomerTest.java</vt:lpstr>
      <vt:lpstr>PowerPoint 프레젠테이션</vt:lpstr>
      <vt:lpstr>PowerPoint 프레젠테이션</vt:lpstr>
      <vt:lpstr>PowerPoint 프레젠테이션</vt:lpstr>
      <vt:lpstr>클래스의 계층구조가 여러 단계인 경우</vt:lpstr>
      <vt:lpstr>PowerPoint 프레젠테이션</vt:lpstr>
      <vt:lpstr>VIPCustomer.java</vt:lpstr>
      <vt:lpstr>PowerPoint 프레젠테이션</vt:lpstr>
      <vt:lpstr>PowerPoint 프레젠테이션</vt:lpstr>
      <vt:lpstr>PowerPoint 프레젠테이션</vt:lpstr>
      <vt:lpstr>다음 강의 05. 메서드 재정의와 가상 메서드 원리</vt:lpstr>
      <vt:lpstr>PowerPoint 프레젠테이션</vt:lpstr>
      <vt:lpstr>PowerPoint 프레젠테이션</vt:lpstr>
      <vt:lpstr>PowerPoint 프레젠테이션</vt:lpstr>
      <vt:lpstr>다형성의 예</vt:lpstr>
      <vt:lpstr>Human</vt:lpstr>
      <vt:lpstr>Tiger</vt:lpstr>
      <vt:lpstr>Eagle</vt:lpstr>
      <vt:lpstr>PowerPoint 프레젠테이션</vt:lpstr>
      <vt:lpstr>PowerPoint 프레젠테이션</vt:lpstr>
      <vt:lpstr>다형성을 사용하는 이유?</vt:lpstr>
      <vt:lpstr>PowerPoint 프레젠테이션</vt:lpstr>
      <vt:lpstr>GoldCustomer.java</vt:lpstr>
      <vt:lpstr>VIPCustomer.java</vt:lpstr>
      <vt:lpstr>CustomerTest.java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AnimalTest.java</vt:lpstr>
      <vt:lpstr>PowerPoint 프레젠테이션</vt:lpstr>
      <vt:lpstr>PowerPoint 프레젠테이션</vt:lpstr>
      <vt:lpstr>PowerPoint 프레젠테이션</vt:lpstr>
      <vt:lpstr>PowerPoint 프레젠테이션</vt:lpstr>
      <vt:lpstr>DeskTop.java</vt:lpstr>
      <vt:lpstr>NoteBook.java</vt:lpstr>
      <vt:lpstr>MyNoteBook.java</vt:lpstr>
      <vt:lpstr>ComputerTest.java</vt:lpstr>
      <vt:lpstr> 다음 강의 10. 추상 클래스의 응용 - 템플릿 메서드 패턴</vt:lpstr>
      <vt:lpstr>PowerPoint 프레젠테이션</vt:lpstr>
      <vt:lpstr>PowerPoint 프레젠테이션</vt:lpstr>
      <vt:lpstr>ManualCar.java</vt:lpstr>
      <vt:lpstr>AICar.java</vt:lpstr>
      <vt:lpstr>CarTest.java</vt:lpstr>
      <vt:lpstr>PowerPoint 프레젠테이션</vt:lpstr>
      <vt:lpstr>PowerPoint 프레젠테이션</vt:lpstr>
      <vt:lpstr>Define.java</vt:lpstr>
      <vt:lpstr>UsingDefine.java</vt:lpstr>
      <vt:lpstr>11. 인터페이스(interface) 인터페이스란?</vt:lpstr>
      <vt:lpstr>PowerPoint 프레젠테이션</vt:lpstr>
      <vt:lpstr>Calc.java</vt:lpstr>
      <vt:lpstr>Calculator.java</vt:lpstr>
      <vt:lpstr>CompleteCalc.java</vt:lpstr>
      <vt:lpstr>CalculatorTest.java</vt:lpstr>
      <vt:lpstr>PowerPoint 프레젠테이션</vt:lpstr>
      <vt:lpstr>PowerPoint 프레젠테이션</vt:lpstr>
      <vt:lpstr>다음 강의 13. 인터페이스를 활용한 다형성 구현</vt:lpstr>
      <vt:lpstr>13. 인터페이스를 활용한 다형성 구현</vt:lpstr>
      <vt:lpstr>PowerPoint 프레젠테이션</vt:lpstr>
      <vt:lpstr>UserInfo.java (사용자 정보 클래스)</vt:lpstr>
      <vt:lpstr>PowerPoint 프레젠테이션</vt:lpstr>
      <vt:lpstr>UserInfoDao.java ( dao 에서 제공되어야 할 메서드를 선언한 인터페이스 )</vt:lpstr>
      <vt:lpstr>PowerPoint 프레젠테이션</vt:lpstr>
      <vt:lpstr>UserInfoOracleDao.java (UserInfoDao 인터페이스를 구현한 Oracle 버전 dao)</vt:lpstr>
      <vt:lpstr>UserInfoClient.java (UserInfoDao 인터페이스를 활용하는 클라이언트 프로그램)</vt:lpstr>
      <vt:lpstr>PowerPoint 프레젠테이션</vt:lpstr>
      <vt:lpstr>db.properties 환경파일이 MYSQL 일때</vt:lpstr>
      <vt:lpstr>다음 강의  14. 인터페이스의 여러가지 요소</vt:lpstr>
      <vt:lpstr>PowerPoint 프레젠테이션</vt:lpstr>
      <vt:lpstr>PowerPoint 프레젠테이션</vt:lpstr>
      <vt:lpstr>PowerPoint 프레젠테이션</vt:lpstr>
      <vt:lpstr>15. 여러 인터페이스 구현하기, 인터페이스의 상속</vt:lpstr>
      <vt:lpstr>Sell.java</vt:lpstr>
      <vt:lpstr>Buy.java</vt:lpstr>
      <vt:lpstr>Customer.java</vt:lpstr>
      <vt:lpstr>CustomerTest.java</vt:lpstr>
      <vt:lpstr>디폴트 메서드가 중복 되는 경우</vt:lpstr>
      <vt:lpstr>Buy.java</vt:lpstr>
      <vt:lpstr>Customer.java</vt:lpstr>
      <vt:lpstr>CustomerTest.java</vt:lpstr>
      <vt:lpstr>PowerPoint 프레젠테이션</vt:lpstr>
      <vt:lpstr>X.java</vt:lpstr>
      <vt:lpstr>Y.java</vt:lpstr>
      <vt:lpstr>MyInterface.java</vt:lpstr>
      <vt:lpstr>MyClass.java</vt:lpstr>
      <vt:lpstr>MyClassTest.java</vt:lpstr>
      <vt:lpstr>PowerPoint 프레젠테이션</vt:lpstr>
      <vt:lpstr>PowerPoint 프레젠테이션</vt:lpstr>
      <vt:lpstr>Queue.java</vt:lpstr>
      <vt:lpstr>BookShelf.java</vt:lpstr>
      <vt:lpstr>BookShelfTest.java</vt:lpstr>
      <vt:lpstr>PowerPoint 프레젠테이션</vt:lpstr>
      <vt:lpstr>PowerPoint 프레젠테이션</vt:lpstr>
      <vt:lpstr>PowerPoint 프레젠테이션</vt:lpstr>
      <vt:lpstr>인터페이스를 활용한 정책 프로그래밍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309</cp:revision>
  <dcterms:created xsi:type="dcterms:W3CDTF">2021-05-14T01:20:22Z</dcterms:created>
  <dcterms:modified xsi:type="dcterms:W3CDTF">2021-05-27T07:52:02Z</dcterms:modified>
</cp:coreProperties>
</file>