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75" r:id="rId24"/>
    <p:sldId id="276" r:id="rId25"/>
    <p:sldId id="277" r:id="rId26"/>
    <p:sldId id="278" r:id="rId27"/>
    <p:sldId id="279" r:id="rId28"/>
    <p:sldId id="285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5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0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1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4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9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37DD-B69F-4141-965B-836C3AF4510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1E83-BABE-46DD-907B-0417A8866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857430" y="1605126"/>
            <a:ext cx="7738515" cy="384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자바의 </a:t>
            </a:r>
            <a:r>
              <a:rPr lang="ko-KR" altLang="en-US" sz="5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유용한클레스들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26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615"/>
            <a:ext cx="10515600" cy="62116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boolean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equals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Object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obj</a:t>
            </a:r>
            <a:r>
              <a:rPr lang="ko-KR" altLang="en-US" dirty="0" smtClean="0"/>
              <a:t>) {</a:t>
            </a:r>
          </a:p>
          <a:p>
            <a:pPr marL="0" indent="0">
              <a:buNone/>
            </a:pPr>
            <a:r>
              <a:rPr lang="ko-KR" altLang="en-US" dirty="0" smtClean="0"/>
              <a:t>		</a:t>
            </a:r>
            <a:r>
              <a:rPr lang="ko-KR" altLang="en-US" dirty="0" err="1" smtClean="0"/>
              <a:t>if</a:t>
            </a:r>
            <a:r>
              <a:rPr lang="ko-KR" altLang="en-US" dirty="0" smtClean="0"/>
              <a:t>( </a:t>
            </a:r>
            <a:r>
              <a:rPr lang="ko-KR" altLang="en-US" dirty="0" err="1" smtClean="0"/>
              <a:t>obj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instanceof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</a:t>
            </a:r>
            <a:r>
              <a:rPr lang="ko-KR" altLang="en-US" dirty="0" smtClean="0"/>
              <a:t>) {</a:t>
            </a:r>
          </a:p>
          <a:p>
            <a:pPr marL="0" indent="0">
              <a:buNone/>
            </a:pPr>
            <a:r>
              <a:rPr lang="ko-KR" altLang="en-US" dirty="0" smtClean="0"/>
              <a:t>			</a:t>
            </a:r>
            <a:r>
              <a:rPr lang="ko-KR" altLang="en-US" dirty="0" err="1" smtClean="0"/>
              <a:t>Student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std</a:t>
            </a:r>
            <a:r>
              <a:rPr lang="ko-KR" altLang="en-US" dirty="0" smtClean="0"/>
              <a:t> = (</a:t>
            </a:r>
            <a:r>
              <a:rPr lang="ko-KR" altLang="en-US" dirty="0" err="1" smtClean="0"/>
              <a:t>Student</a:t>
            </a:r>
            <a:r>
              <a:rPr lang="ko-KR" altLang="en-US" dirty="0" smtClean="0"/>
              <a:t>)</a:t>
            </a:r>
            <a:r>
              <a:rPr lang="ko-KR" altLang="en-US" dirty="0" err="1" smtClean="0"/>
              <a:t>obj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		</a:t>
            </a:r>
            <a:r>
              <a:rPr lang="ko-KR" altLang="en-US" dirty="0" err="1" smtClean="0"/>
              <a:t>if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this.studentId</a:t>
            </a:r>
            <a:r>
              <a:rPr lang="ko-KR" altLang="en-US" dirty="0" smtClean="0"/>
              <a:t> == </a:t>
            </a:r>
            <a:r>
              <a:rPr lang="ko-KR" altLang="en-US" dirty="0" err="1" smtClean="0"/>
              <a:t>std.studentId</a:t>
            </a:r>
            <a:r>
              <a:rPr lang="ko-KR" altLang="en-US" dirty="0" smtClean="0"/>
              <a:t> )</a:t>
            </a:r>
          </a:p>
          <a:p>
            <a:pPr marL="0" indent="0">
              <a:buNone/>
            </a:pPr>
            <a:r>
              <a:rPr lang="ko-KR" altLang="en-US" dirty="0" smtClean="0"/>
              <a:t>				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		</a:t>
            </a:r>
            <a:r>
              <a:rPr lang="ko-KR" altLang="en-US" dirty="0" err="1" smtClean="0"/>
              <a:t>else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false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	}</a:t>
            </a:r>
          </a:p>
          <a:p>
            <a:pPr marL="0" indent="0">
              <a:buNone/>
            </a:pPr>
            <a:r>
              <a:rPr lang="ko-KR" altLang="en-US" dirty="0" smtClean="0"/>
              <a:t>		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false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	</a:t>
            </a:r>
          </a:p>
          <a:p>
            <a:pPr marL="0" indent="0">
              <a:buNone/>
            </a:pPr>
            <a:r>
              <a:rPr lang="ko-KR" altLang="en-US" dirty="0" smtClean="0"/>
              <a:t>	}</a:t>
            </a:r>
          </a:p>
          <a:p>
            <a:pPr marL="0" indent="0">
              <a:buNone/>
            </a:pPr>
            <a:r>
              <a:rPr lang="ko-KR" altLang="en-US" dirty="0" smtClean="0"/>
              <a:t>	</a:t>
            </a:r>
          </a:p>
          <a:p>
            <a:pPr marL="0" indent="0">
              <a:buNone/>
            </a:pPr>
            <a:r>
              <a:rPr lang="ko-KR" altLang="en-US" dirty="0" smtClean="0"/>
              <a:t>	@</a:t>
            </a:r>
            <a:r>
              <a:rPr lang="ko-KR" altLang="en-US" dirty="0" err="1" smtClean="0"/>
              <a:t>Override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hashCode</a:t>
            </a:r>
            <a:r>
              <a:rPr lang="ko-KR" altLang="en-US" dirty="0" smtClean="0"/>
              <a:t>() {</a:t>
            </a:r>
          </a:p>
          <a:p>
            <a:pPr marL="0" indent="0">
              <a:buNone/>
            </a:pPr>
            <a:r>
              <a:rPr lang="ko-KR" altLang="en-US" dirty="0" smtClean="0"/>
              <a:t>		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studentId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}</a:t>
            </a:r>
          </a:p>
          <a:p>
            <a:pPr marL="0" indent="0">
              <a:buNone/>
            </a:pPr>
            <a:r>
              <a:rPr lang="ko-KR" altLang="en-US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0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0718"/>
            <a:ext cx="10515600" cy="28377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EqualTest.java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5345" y="840828"/>
            <a:ext cx="10515600" cy="5927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EqualTest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Student Lee = new Student(100, "Lee");</a:t>
            </a:r>
          </a:p>
          <a:p>
            <a:pPr marL="0" indent="0">
              <a:buNone/>
            </a:pPr>
            <a:r>
              <a:rPr lang="en-US" altLang="ko-KR" dirty="0" smtClean="0"/>
              <a:t>		Student Lee2 = Lee;</a:t>
            </a:r>
          </a:p>
          <a:p>
            <a:pPr marL="0" indent="0">
              <a:buNone/>
            </a:pPr>
            <a:r>
              <a:rPr lang="en-US" altLang="ko-KR" dirty="0" smtClean="0"/>
              <a:t>		Student Shun = new Student(100, "Lee");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(Lee == Shun);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Lee.equals</a:t>
            </a:r>
            <a:r>
              <a:rPr lang="en-US" altLang="ko-KR" dirty="0" smtClean="0"/>
              <a:t>(Shun));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Lee.hashCode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Shun.hashCode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441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862" y="340255"/>
            <a:ext cx="1151933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Integer i1 = new Integer(100);</a:t>
            </a:r>
          </a:p>
          <a:p>
            <a:r>
              <a:rPr lang="en-US" altLang="ko-KR" sz="3200" dirty="0"/>
              <a:t>		Integer i2 = new Integer(100);</a:t>
            </a:r>
          </a:p>
          <a:p>
            <a:r>
              <a:rPr lang="en-US" altLang="ko-KR" sz="3200" dirty="0"/>
              <a:t>		</a:t>
            </a:r>
          </a:p>
          <a:p>
            <a:r>
              <a:rPr lang="en-US" altLang="ko-KR" sz="3200" dirty="0"/>
              <a:t>		</a:t>
            </a:r>
            <a:r>
              <a:rPr lang="en-US" altLang="ko-KR" sz="3200" dirty="0" err="1"/>
              <a:t>System.out.println</a:t>
            </a:r>
            <a:r>
              <a:rPr lang="en-US" altLang="ko-KR" sz="3200" dirty="0"/>
              <a:t>(i1.equals(i2));</a:t>
            </a:r>
          </a:p>
          <a:p>
            <a:r>
              <a:rPr lang="en-US" altLang="ko-KR" sz="3200" dirty="0"/>
              <a:t>		</a:t>
            </a:r>
            <a:r>
              <a:rPr lang="en-US" altLang="ko-KR" sz="3200" dirty="0" err="1"/>
              <a:t>System.out.println</a:t>
            </a:r>
            <a:r>
              <a:rPr lang="en-US" altLang="ko-KR" sz="3200" dirty="0"/>
              <a:t>(i1.hashCode());</a:t>
            </a:r>
          </a:p>
          <a:p>
            <a:r>
              <a:rPr lang="en-US" altLang="ko-KR" sz="3200" dirty="0"/>
              <a:t>		</a:t>
            </a:r>
            <a:r>
              <a:rPr lang="en-US" altLang="ko-KR" sz="3200" dirty="0" err="1"/>
              <a:t>System.out.println</a:t>
            </a:r>
            <a:r>
              <a:rPr lang="en-US" altLang="ko-KR" sz="3200" dirty="0"/>
              <a:t>(i2.hashCode());</a:t>
            </a:r>
          </a:p>
          <a:p>
            <a:r>
              <a:rPr lang="en-US" altLang="ko-KR" sz="3200" dirty="0"/>
              <a:t>		</a:t>
            </a:r>
          </a:p>
          <a:p>
            <a:r>
              <a:rPr lang="en-US" altLang="ko-KR" sz="3200" dirty="0"/>
              <a:t>		</a:t>
            </a:r>
            <a:r>
              <a:rPr lang="en-US" altLang="ko-KR" sz="3200" dirty="0" err="1"/>
              <a:t>System.out.println</a:t>
            </a:r>
            <a:r>
              <a:rPr lang="en-US" altLang="ko-KR" sz="3200" dirty="0"/>
              <a:t>(</a:t>
            </a:r>
            <a:r>
              <a:rPr lang="en-US" altLang="ko-KR" sz="3200" dirty="0" err="1"/>
              <a:t>System.identityHashCode</a:t>
            </a:r>
            <a:r>
              <a:rPr lang="en-US" altLang="ko-KR" sz="3200" dirty="0"/>
              <a:t>(i1));</a:t>
            </a:r>
          </a:p>
          <a:p>
            <a:r>
              <a:rPr lang="en-US" altLang="ko-KR" sz="3200" dirty="0"/>
              <a:t>		</a:t>
            </a:r>
            <a:r>
              <a:rPr lang="en-US" altLang="ko-KR" sz="3200" dirty="0" err="1"/>
              <a:t>System.out.println</a:t>
            </a:r>
            <a:r>
              <a:rPr lang="en-US" altLang="ko-KR" sz="3200" dirty="0"/>
              <a:t>(</a:t>
            </a:r>
            <a:r>
              <a:rPr lang="en-US" altLang="ko-KR" sz="3200" dirty="0" err="1"/>
              <a:t>System.identityHashCode</a:t>
            </a:r>
            <a:r>
              <a:rPr lang="en-US" altLang="ko-KR" sz="3200" dirty="0"/>
              <a:t>(i2));</a:t>
            </a:r>
          </a:p>
          <a:p>
            <a:endParaRPr lang="en-US" altLang="ko-KR" sz="3200" dirty="0"/>
          </a:p>
          <a:p>
            <a:r>
              <a:rPr lang="en-US" altLang="ko-KR" sz="3200" dirty="0"/>
              <a:t>	}</a:t>
            </a:r>
          </a:p>
          <a:p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45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352" y="336332"/>
            <a:ext cx="10996448" cy="269064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clone() </a:t>
            </a:r>
            <a:r>
              <a:rPr lang="ko-KR" altLang="en-US" sz="2400" b="1" dirty="0" smtClean="0"/>
              <a:t>메서드</a:t>
            </a:r>
            <a:endParaRPr lang="en-US" altLang="ko-KR" sz="2400" b="1" dirty="0" smtClean="0"/>
          </a:p>
          <a:p>
            <a:endParaRPr lang="ko-KR" altLang="en-US" sz="1800" b="1" dirty="0" smtClean="0"/>
          </a:p>
          <a:p>
            <a:r>
              <a:rPr lang="ko-KR" altLang="en-US" sz="1800" dirty="0" smtClean="0"/>
              <a:t>객체의 원본을 복제하는데 사용하는 메서드</a:t>
            </a:r>
          </a:p>
          <a:p>
            <a:r>
              <a:rPr lang="ko-KR" altLang="en-US" sz="1800" dirty="0" smtClean="0"/>
              <a:t>생성 과정의 복잡한 과정을 반복하지 않고 복제 할 수 있음</a:t>
            </a:r>
          </a:p>
          <a:p>
            <a:r>
              <a:rPr lang="en-US" altLang="ko-KR" sz="1800" dirty="0" smtClean="0"/>
              <a:t>clone()</a:t>
            </a:r>
            <a:r>
              <a:rPr lang="ko-KR" altLang="en-US" sz="1800" dirty="0" smtClean="0"/>
              <a:t>메서드를 사용하면 객체의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멤버 변수 </a:t>
            </a:r>
            <a:r>
              <a:rPr lang="ko-KR" altLang="en-US" sz="1800" dirty="0" err="1" smtClean="0"/>
              <a:t>값등</a:t>
            </a:r>
            <a:r>
              <a:rPr lang="en-US" altLang="ko-KR" sz="1800" dirty="0" smtClean="0"/>
              <a:t>...)</a:t>
            </a:r>
            <a:r>
              <a:rPr lang="ko-KR" altLang="en-US" sz="1800" dirty="0" smtClean="0"/>
              <a:t>가 동일한 또 다른 인스턴스가 생성되는 것이므로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 지향 프로그램에서의 정보 은닉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 보호의 관점에서 위배될 수 있음</a:t>
            </a:r>
          </a:p>
          <a:p>
            <a:r>
              <a:rPr lang="ko-KR" altLang="en-US" sz="1800" dirty="0" smtClean="0"/>
              <a:t>해당 클래스의 </a:t>
            </a:r>
            <a:r>
              <a:rPr lang="en-US" altLang="ko-KR" sz="1800" dirty="0" smtClean="0"/>
              <a:t>clone() </a:t>
            </a:r>
            <a:r>
              <a:rPr lang="ko-KR" altLang="en-US" sz="1800" dirty="0" smtClean="0"/>
              <a:t>메서드의 사용을 허용한다는 의미로 </a:t>
            </a:r>
            <a:r>
              <a:rPr lang="en-US" altLang="ko-KR" sz="1800" dirty="0" err="1" smtClean="0"/>
              <a:t>cloneable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인터페이스를 명시해 줌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7023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628" y="186449"/>
            <a:ext cx="10515600" cy="76999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Student.java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66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public class Student implements </a:t>
            </a:r>
            <a:r>
              <a:rPr lang="en-US" altLang="ko-KR" dirty="0" err="1" smtClean="0"/>
              <a:t>Cloneable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.......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protected Object clone() throws </a:t>
            </a:r>
            <a:r>
              <a:rPr lang="en-US" altLang="ko-KR" dirty="0" err="1" smtClean="0"/>
              <a:t>CloneNotSupportedException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	// TODO Auto-generated method stub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super.clone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6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869" y="154919"/>
            <a:ext cx="10515600" cy="84356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EqualTest.java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738" y="1825626"/>
            <a:ext cx="11698014" cy="2336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Student Lee3 = (Student)</a:t>
            </a:r>
            <a:r>
              <a:rPr lang="en-US" altLang="ko-KR" sz="3600" dirty="0" err="1" smtClean="0"/>
              <a:t>Lee.clone</a:t>
            </a:r>
            <a:r>
              <a:rPr lang="en-US" altLang="ko-KR" sz="3600" dirty="0" smtClean="0"/>
              <a:t>();</a:t>
            </a:r>
          </a:p>
          <a:p>
            <a:pPr marL="0" indent="0">
              <a:buNone/>
            </a:pPr>
            <a:r>
              <a:rPr lang="en-US" altLang="ko-KR" sz="3600" dirty="0" smtClean="0"/>
              <a:t>	</a:t>
            </a:r>
            <a:r>
              <a:rPr lang="en-US" altLang="ko-KR" sz="3600" dirty="0" err="1" smtClean="0"/>
              <a:t>System.out.println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System.identityHashCode</a:t>
            </a:r>
            <a:r>
              <a:rPr lang="en-US" altLang="ko-KR" sz="3600" dirty="0" smtClean="0"/>
              <a:t>(Lee));</a:t>
            </a:r>
          </a:p>
          <a:p>
            <a:pPr marL="0" indent="0">
              <a:buNone/>
            </a:pPr>
            <a:r>
              <a:rPr lang="en-US" altLang="ko-KR" sz="3600" dirty="0" smtClean="0"/>
              <a:t>	</a:t>
            </a:r>
            <a:r>
              <a:rPr lang="en-US" altLang="ko-KR" sz="3600" dirty="0" err="1" smtClean="0"/>
              <a:t>System.out.println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System.identityHashCode</a:t>
            </a:r>
            <a:r>
              <a:rPr lang="en-US" altLang="ko-KR" sz="3600" dirty="0" smtClean="0"/>
              <a:t>(Lee3));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7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7" y="490811"/>
            <a:ext cx="11288110" cy="130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03. String, </a:t>
            </a:r>
            <a:r>
              <a:rPr lang="en-US" altLang="ko-KR" sz="2400" b="1" dirty="0" err="1" smtClean="0"/>
              <a:t>StringBuilder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StringBuffer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, text block</a:t>
            </a:r>
          </a:p>
          <a:p>
            <a:pPr marL="0" indent="0">
              <a:buNone/>
            </a:pPr>
            <a:r>
              <a:rPr lang="en-US" altLang="ko-KR" sz="2000" b="1" dirty="0" smtClean="0"/>
              <a:t>String </a:t>
            </a:r>
            <a:r>
              <a:rPr lang="ko-KR" altLang="en-US" sz="2000" b="1" dirty="0" smtClean="0"/>
              <a:t>클래스</a:t>
            </a:r>
          </a:p>
          <a:p>
            <a:r>
              <a:rPr lang="en-US" altLang="ko-KR" sz="2000" dirty="0" smtClean="0"/>
              <a:t>String </a:t>
            </a:r>
            <a:r>
              <a:rPr lang="ko-KR" altLang="en-US" sz="2000" dirty="0" smtClean="0"/>
              <a:t>선언하기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1770" y="1876152"/>
            <a:ext cx="7433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    </a:t>
            </a:r>
            <a:r>
              <a:rPr lang="ko-KR" altLang="en-US" sz="2400" dirty="0" err="1" smtClean="0"/>
              <a:t>String</a:t>
            </a:r>
            <a:r>
              <a:rPr lang="ko-KR" altLang="en-US" sz="2400" dirty="0" smtClean="0"/>
              <a:t> str1 = </a:t>
            </a:r>
            <a:r>
              <a:rPr lang="ko-KR" altLang="en-US" sz="2400" dirty="0" err="1" smtClean="0"/>
              <a:t>new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String</a:t>
            </a:r>
            <a:r>
              <a:rPr lang="ko-KR" altLang="en-US" sz="2400" dirty="0" smtClean="0"/>
              <a:t>("</a:t>
            </a:r>
            <a:r>
              <a:rPr lang="ko-KR" altLang="en-US" sz="2400" dirty="0" err="1" smtClean="0"/>
              <a:t>abc</a:t>
            </a:r>
            <a:r>
              <a:rPr lang="ko-KR" altLang="en-US" sz="2400" dirty="0" smtClean="0"/>
              <a:t>");</a:t>
            </a:r>
          </a:p>
          <a:p>
            <a:r>
              <a:rPr lang="ko-KR" altLang="en-US" sz="2400" dirty="0" smtClean="0"/>
              <a:t>    </a:t>
            </a:r>
            <a:r>
              <a:rPr lang="ko-KR" altLang="en-US" sz="2400" dirty="0" err="1" smtClean="0"/>
              <a:t>String</a:t>
            </a:r>
            <a:r>
              <a:rPr lang="ko-KR" altLang="en-US" sz="2400" dirty="0" smtClean="0"/>
              <a:t> str2 = "</a:t>
            </a:r>
            <a:r>
              <a:rPr lang="ko-KR" altLang="en-US" sz="2400" dirty="0" err="1" smtClean="0"/>
              <a:t>abc</a:t>
            </a:r>
            <a:r>
              <a:rPr lang="ko-KR" altLang="en-US" sz="2400" dirty="0" smtClean="0"/>
              <a:t>";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04800" y="3057334"/>
            <a:ext cx="11080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메모리에 인스턴스로 생성되는 경우와 상수 풀(</a:t>
            </a:r>
            <a:r>
              <a:rPr lang="ko-KR" altLang="en-US" dirty="0" err="1" smtClean="0"/>
              <a:t>constant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pool</a:t>
            </a:r>
            <a:r>
              <a:rPr lang="ko-KR" altLang="en-US" dirty="0" smtClean="0"/>
              <a:t>)에 있는 주소를 참조하는 두 가지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메모리는 </a:t>
            </a:r>
            <a:r>
              <a:rPr lang="ko-KR" altLang="en-US" dirty="0" err="1" smtClean="0"/>
              <a:t>생성될때마다</a:t>
            </a:r>
            <a:r>
              <a:rPr lang="ko-KR" altLang="en-US" dirty="0" smtClean="0"/>
              <a:t> 다른 주소 값을 가지지만, 상수 풀의 문자열은 모두 같은 주소 값을 가짐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800" y="4792514"/>
            <a:ext cx="11687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한번 생성된 </a:t>
            </a:r>
            <a:r>
              <a:rPr lang="ko-KR" altLang="en-US" dirty="0" err="1" smtClean="0"/>
              <a:t>String은</a:t>
            </a:r>
            <a:r>
              <a:rPr lang="ko-KR" altLang="en-US" dirty="0" smtClean="0"/>
              <a:t> 불변(</a:t>
            </a:r>
            <a:r>
              <a:rPr lang="ko-KR" altLang="en-US" dirty="0" err="1" smtClean="0"/>
              <a:t>immutable</a:t>
            </a:r>
            <a:r>
              <a:rPr lang="ko-KR" alt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String을</a:t>
            </a:r>
            <a:r>
              <a:rPr lang="ko-KR" altLang="en-US" dirty="0" smtClean="0"/>
              <a:t> 연결하면 기존의 </a:t>
            </a:r>
            <a:r>
              <a:rPr lang="ko-KR" altLang="en-US" dirty="0" err="1" smtClean="0"/>
              <a:t>String에</a:t>
            </a:r>
            <a:r>
              <a:rPr lang="ko-KR" altLang="en-US" dirty="0" smtClean="0"/>
              <a:t> 연결되는 것이 아닌 새로운 문자열이 생성됨 ( 메모리 낭비가 발생할 수도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2076" y="112877"/>
            <a:ext cx="10515600" cy="93815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StringTest2.java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158"/>
            <a:ext cx="10515600" cy="5360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StringTest2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String java = new String("java");</a:t>
            </a:r>
          </a:p>
          <a:p>
            <a:pPr marL="0" indent="0">
              <a:buNone/>
            </a:pPr>
            <a:r>
              <a:rPr lang="en-US" altLang="ko-KR" dirty="0" smtClean="0"/>
              <a:t>		String android = new String("android");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System.identityHashCode</a:t>
            </a:r>
            <a:r>
              <a:rPr lang="en-US" altLang="ko-KR" dirty="0" smtClean="0"/>
              <a:t>(java));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java = </a:t>
            </a:r>
            <a:r>
              <a:rPr lang="en-US" altLang="ko-KR" dirty="0" err="1" smtClean="0"/>
              <a:t>java.concat</a:t>
            </a:r>
            <a:r>
              <a:rPr lang="en-US" altLang="ko-KR" dirty="0" smtClean="0"/>
              <a:t>(android);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(java);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System.identityHashCode</a:t>
            </a:r>
            <a:r>
              <a:rPr lang="en-US" altLang="ko-KR" dirty="0" smtClean="0"/>
              <a:t>(java));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13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1228"/>
            <a:ext cx="10515600" cy="368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err="1" smtClean="0"/>
              <a:t>StringBuilder</a:t>
            </a:r>
            <a:r>
              <a:rPr lang="en-US" altLang="ko-KR" sz="3200" b="1" dirty="0" smtClean="0"/>
              <a:t>, </a:t>
            </a:r>
            <a:r>
              <a:rPr lang="en-US" altLang="ko-KR" sz="3200" b="1" dirty="0" err="1" smtClean="0"/>
              <a:t>StringBuffer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활용하기</a:t>
            </a:r>
            <a:endParaRPr lang="en-US" altLang="ko-KR" sz="3200" b="1" dirty="0" smtClean="0"/>
          </a:p>
          <a:p>
            <a:pPr marL="0" indent="0">
              <a:buNone/>
            </a:pPr>
            <a:endParaRPr lang="ko-KR" altLang="en-US" b="1" dirty="0" smtClean="0"/>
          </a:p>
          <a:p>
            <a:r>
              <a:rPr lang="ko-KR" altLang="en-US" sz="1800" dirty="0" smtClean="0"/>
              <a:t>내부적으로 가변적인 </a:t>
            </a:r>
            <a:r>
              <a:rPr lang="en-US" altLang="ko-KR" sz="1800" dirty="0" smtClean="0"/>
              <a:t>char[]</a:t>
            </a:r>
            <a:r>
              <a:rPr lang="ko-KR" altLang="en-US" sz="1800" dirty="0" smtClean="0"/>
              <a:t>를 멤버 변수로 가짐</a:t>
            </a:r>
          </a:p>
          <a:p>
            <a:r>
              <a:rPr lang="ko-KR" altLang="en-US" sz="1800" dirty="0" smtClean="0"/>
              <a:t>문자열을 </a:t>
            </a:r>
            <a:r>
              <a:rPr lang="ko-KR" altLang="en-US" sz="1800" dirty="0" err="1" smtClean="0"/>
              <a:t>여러번</a:t>
            </a:r>
            <a:r>
              <a:rPr lang="ko-KR" altLang="en-US" sz="1800" dirty="0" smtClean="0"/>
              <a:t> 연결하거나 변경할 때 사용하면 유용함</a:t>
            </a:r>
          </a:p>
          <a:p>
            <a:r>
              <a:rPr lang="ko-KR" altLang="en-US" sz="1800" dirty="0" smtClean="0"/>
              <a:t>새로운 인스턴스를 생성하지 않고 </a:t>
            </a:r>
            <a:r>
              <a:rPr lang="en-US" altLang="ko-KR" sz="1800" dirty="0" smtClean="0"/>
              <a:t>char[] </a:t>
            </a:r>
            <a:r>
              <a:rPr lang="ko-KR" altLang="en-US" sz="1800" dirty="0" smtClean="0"/>
              <a:t>를 변경함</a:t>
            </a:r>
          </a:p>
          <a:p>
            <a:r>
              <a:rPr lang="en-US" altLang="ko-KR" sz="1800" dirty="0" err="1" smtClean="0"/>
              <a:t>StringBuffer</a:t>
            </a:r>
            <a:r>
              <a:rPr lang="ko-KR" altLang="en-US" sz="1800" dirty="0" smtClean="0"/>
              <a:t>는 멀티 </a:t>
            </a:r>
            <a:r>
              <a:rPr lang="ko-KR" altLang="en-US" sz="1800" dirty="0" err="1" smtClean="0"/>
              <a:t>쓰레드</a:t>
            </a:r>
            <a:r>
              <a:rPr lang="ko-KR" altLang="en-US" sz="1800" dirty="0" smtClean="0"/>
              <a:t> 프로그래밍에서 동기화</a:t>
            </a:r>
            <a:r>
              <a:rPr lang="en-US" altLang="ko-KR" sz="1800" dirty="0" smtClean="0"/>
              <a:t>(synchronization)</a:t>
            </a:r>
            <a:r>
              <a:rPr lang="ko-KR" altLang="en-US" sz="1800" dirty="0" smtClean="0"/>
              <a:t>을 보장</a:t>
            </a:r>
          </a:p>
          <a:p>
            <a:r>
              <a:rPr lang="ko-KR" altLang="en-US" sz="1800" dirty="0" smtClean="0"/>
              <a:t>단인 </a:t>
            </a:r>
            <a:r>
              <a:rPr lang="ko-KR" altLang="en-US" sz="1800" dirty="0" err="1" smtClean="0"/>
              <a:t>쓰레드</a:t>
            </a:r>
            <a:r>
              <a:rPr lang="ko-KR" altLang="en-US" sz="1800" dirty="0" smtClean="0"/>
              <a:t> 프로그램에서는 </a:t>
            </a:r>
            <a:r>
              <a:rPr lang="en-US" altLang="ko-KR" sz="1800" dirty="0" err="1" smtClean="0"/>
              <a:t>StringBuilder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사용을 권장</a:t>
            </a:r>
          </a:p>
          <a:p>
            <a:r>
              <a:rPr lang="en-US" altLang="ko-KR" sz="1800" dirty="0" err="1" smtClean="0"/>
              <a:t>toString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메서드로 </a:t>
            </a:r>
            <a:r>
              <a:rPr lang="en-US" altLang="ko-KR" sz="1800" dirty="0" smtClean="0"/>
              <a:t>String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930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9486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StringBuilderTest.java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5629"/>
            <a:ext cx="10515600" cy="53497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StringBuilderTest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String java = new String("java");</a:t>
            </a:r>
          </a:p>
          <a:p>
            <a:pPr marL="0" indent="0">
              <a:buNone/>
            </a:pPr>
            <a:r>
              <a:rPr lang="en-US" altLang="ko-KR" dirty="0" smtClean="0"/>
              <a:t>		String android = new String("android");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 buffer = new 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(java);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System.identityHashCode</a:t>
            </a:r>
            <a:r>
              <a:rPr lang="en-US" altLang="ko-KR" dirty="0" smtClean="0"/>
              <a:t>(buffer));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buffer.append</a:t>
            </a:r>
            <a:r>
              <a:rPr lang="en-US" altLang="ko-KR" dirty="0" smtClean="0"/>
              <a:t>("android");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System.identityHashCode</a:t>
            </a:r>
            <a:r>
              <a:rPr lang="en-US" altLang="ko-KR" dirty="0" smtClean="0"/>
              <a:t>(buffer));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java = </a:t>
            </a:r>
            <a:r>
              <a:rPr lang="en-US" altLang="ko-KR" dirty="0" err="1" smtClean="0"/>
              <a:t>buffer.toString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5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924910"/>
            <a:ext cx="9144000" cy="333178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/>
              <a:t>4. </a:t>
            </a:r>
            <a:r>
              <a:rPr lang="ko-KR" altLang="en-US" sz="3500" b="1" dirty="0" smtClean="0"/>
              <a:t>자바의 유용한 클래스들</a:t>
            </a:r>
            <a:endParaRPr lang="en-US" altLang="ko-KR" sz="3500" b="1" dirty="0" smtClean="0"/>
          </a:p>
          <a:p>
            <a:endParaRPr lang="ko-KR" altLang="en-US" b="1" dirty="0" smtClean="0"/>
          </a:p>
          <a:p>
            <a:pPr algn="l"/>
            <a:r>
              <a:rPr lang="en-US" altLang="ko-KR" sz="2600" dirty="0" smtClean="0"/>
              <a:t>1. Object </a:t>
            </a:r>
            <a:r>
              <a:rPr lang="ko-KR" altLang="en-US" sz="2600" dirty="0" smtClean="0"/>
              <a:t>클래스 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모든 클래스의 최상위 클래스</a:t>
            </a:r>
          </a:p>
          <a:p>
            <a:pPr algn="l"/>
            <a:r>
              <a:rPr lang="en-US" altLang="ko-KR" sz="2600" dirty="0" smtClean="0"/>
              <a:t>2. </a:t>
            </a:r>
            <a:r>
              <a:rPr lang="en-US" altLang="ko-KR" sz="2600" dirty="0" err="1" smtClean="0"/>
              <a:t>Obejct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클래스의 메서드 활용</a:t>
            </a:r>
          </a:p>
          <a:p>
            <a:pPr algn="l"/>
            <a:r>
              <a:rPr lang="en-US" altLang="ko-KR" sz="2600" dirty="0" smtClean="0"/>
              <a:t>3. String, </a:t>
            </a:r>
            <a:r>
              <a:rPr lang="en-US" altLang="ko-KR" sz="2600" dirty="0" err="1" smtClean="0"/>
              <a:t>StringBuilder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StringBuffer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클래스</a:t>
            </a:r>
            <a:r>
              <a:rPr lang="en-US" altLang="ko-KR" sz="2600" dirty="0" smtClean="0"/>
              <a:t>, text block</a:t>
            </a:r>
            <a:endParaRPr lang="ko-KR" altLang="en-US" sz="2600" dirty="0" smtClean="0"/>
          </a:p>
          <a:p>
            <a:pPr algn="l"/>
            <a:r>
              <a:rPr lang="en-US" altLang="ko-KR" sz="2600" dirty="0" smtClean="0"/>
              <a:t>4. Class </a:t>
            </a:r>
            <a:r>
              <a:rPr lang="ko-KR" altLang="en-US" sz="2600" dirty="0" smtClean="0"/>
              <a:t>클래스 사용하기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36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9697"/>
            <a:ext cx="10515600" cy="3447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200" dirty="0" smtClean="0"/>
              <a:t>text block </a:t>
            </a:r>
            <a:r>
              <a:rPr lang="ko-KR" altLang="en-US" sz="3200" dirty="0" smtClean="0"/>
              <a:t>사용하기 </a:t>
            </a:r>
            <a:r>
              <a:rPr lang="en-US" altLang="ko-KR" sz="3200" dirty="0" smtClean="0"/>
              <a:t>(java 13)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200" dirty="0" smtClean="0"/>
              <a:t>문자열을 </a:t>
            </a:r>
            <a:r>
              <a:rPr lang="en-US" altLang="ko-KR" sz="3200" dirty="0" smtClean="0"/>
              <a:t>""" """ </a:t>
            </a:r>
            <a:r>
              <a:rPr lang="ko-KR" altLang="en-US" sz="3200" dirty="0" smtClean="0"/>
              <a:t>사이에 이어서 만들 수 있음</a:t>
            </a:r>
          </a:p>
          <a:p>
            <a:endParaRPr lang="ko-KR" altLang="en-US" sz="3200" dirty="0" smtClean="0"/>
          </a:p>
          <a:p>
            <a:endParaRPr lang="ko-KR" altLang="en-US" sz="3200" dirty="0" smtClean="0"/>
          </a:p>
          <a:p>
            <a:r>
              <a:rPr lang="en-US" altLang="ko-KR" sz="3200" dirty="0" smtClean="0"/>
              <a:t>html, </a:t>
            </a:r>
            <a:r>
              <a:rPr lang="en-US" altLang="ko-KR" sz="3200" dirty="0" err="1" smtClean="0"/>
              <a:t>json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문자열을 만드는데 유용하게 사용할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3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654"/>
            <a:ext cx="10515600" cy="64848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StringTextBlock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String </a:t>
            </a:r>
            <a:r>
              <a:rPr lang="en-US" altLang="ko-KR" dirty="0" err="1" smtClean="0"/>
              <a:t>strBlock</a:t>
            </a:r>
            <a:r>
              <a:rPr lang="en-US" altLang="ko-KR" dirty="0" smtClean="0"/>
              <a:t> = """</a:t>
            </a:r>
          </a:p>
          <a:p>
            <a:pPr marL="0" indent="0">
              <a:buNone/>
            </a:pPr>
            <a:r>
              <a:rPr lang="en-US" altLang="ko-KR" dirty="0" smtClean="0"/>
              <a:t>				This </a:t>
            </a:r>
          </a:p>
          <a:p>
            <a:pPr marL="0" indent="0">
              <a:buNone/>
            </a:pPr>
            <a:r>
              <a:rPr lang="en-US" altLang="ko-KR" dirty="0" smtClean="0"/>
              <a:t>				is </a:t>
            </a:r>
          </a:p>
          <a:p>
            <a:pPr marL="0" indent="0">
              <a:buNone/>
            </a:pPr>
            <a:r>
              <a:rPr lang="en-US" altLang="ko-KR" dirty="0" smtClean="0"/>
              <a:t>				text</a:t>
            </a:r>
          </a:p>
          <a:p>
            <a:pPr marL="0" indent="0">
              <a:buNone/>
            </a:pPr>
            <a:r>
              <a:rPr lang="en-US" altLang="ko-KR" dirty="0" smtClean="0"/>
              <a:t>				block</a:t>
            </a:r>
          </a:p>
          <a:p>
            <a:pPr marL="0" indent="0">
              <a:buNone/>
            </a:pPr>
            <a:r>
              <a:rPr lang="en-US" altLang="ko-KR" dirty="0" smtClean="0"/>
              <a:t>				test.""";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strBlock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getBlockOfHtml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849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5930" y="300079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public static String </a:t>
            </a:r>
            <a:r>
              <a:rPr lang="en-US" altLang="ko-KR" sz="2400" dirty="0" err="1"/>
              <a:t>getBlockOfHtml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		    return """</a:t>
            </a:r>
          </a:p>
          <a:p>
            <a:r>
              <a:rPr lang="en-US" altLang="ko-KR" sz="2400" dirty="0"/>
              <a:t>		            &lt;html&gt;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		                &lt;body&gt;</a:t>
            </a:r>
          </a:p>
          <a:p>
            <a:r>
              <a:rPr lang="en-US" altLang="ko-KR" sz="2400" dirty="0"/>
              <a:t>		                    &lt;span&gt;example text&lt;/span&gt;</a:t>
            </a:r>
          </a:p>
          <a:p>
            <a:r>
              <a:rPr lang="en-US" altLang="ko-KR" sz="2400" dirty="0"/>
              <a:t>		                &lt;/body&gt;</a:t>
            </a:r>
          </a:p>
          <a:p>
            <a:r>
              <a:rPr lang="en-US" altLang="ko-KR" sz="2400" dirty="0"/>
              <a:t>		            &lt;/html&gt;""";</a:t>
            </a:r>
          </a:p>
          <a:p>
            <a:r>
              <a:rPr lang="en-US" altLang="ko-KR" sz="2400" dirty="0"/>
              <a:t>		</a:t>
            </a:r>
          </a:p>
          <a:p>
            <a:r>
              <a:rPr lang="en-US" altLang="ko-KR" sz="2400" dirty="0"/>
              <a:t>	}</a:t>
            </a:r>
          </a:p>
          <a:p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9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331"/>
            <a:ext cx="10515600" cy="27537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/>
              <a:t>04. Class </a:t>
            </a:r>
            <a:r>
              <a:rPr lang="ko-KR" altLang="en-US" sz="3200" b="1" dirty="0" smtClean="0"/>
              <a:t>클래스 사용하기</a:t>
            </a:r>
          </a:p>
          <a:p>
            <a:pPr marL="0" indent="0">
              <a:buNone/>
            </a:pPr>
            <a:r>
              <a:rPr lang="en-US" altLang="ko-KR" b="1" dirty="0" smtClean="0"/>
              <a:t>Class </a:t>
            </a:r>
            <a:r>
              <a:rPr lang="ko-KR" altLang="en-US" b="1" dirty="0" smtClean="0"/>
              <a:t>클래스</a:t>
            </a:r>
          </a:p>
          <a:p>
            <a:r>
              <a:rPr lang="ko-KR" altLang="en-US" sz="1800" dirty="0" smtClean="0"/>
              <a:t>자바의 모든 클래스와 인터페이스는 컴파일 후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파일이 생성됨</a:t>
            </a:r>
          </a:p>
          <a:p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클래스는 컴파일 된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파일을 </a:t>
            </a:r>
            <a:r>
              <a:rPr lang="ko-KR" altLang="en-US" sz="1800" dirty="0" err="1" smtClean="0"/>
              <a:t>로드하여</a:t>
            </a:r>
            <a:r>
              <a:rPr lang="ko-KR" altLang="en-US" sz="1800" dirty="0" smtClean="0"/>
              <a:t> 객체를 동적 로드하고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정보를 가져오는 메서드가 제공됨</a:t>
            </a:r>
          </a:p>
          <a:p>
            <a:r>
              <a:rPr lang="en-US" altLang="ko-KR" sz="1800" dirty="0" err="1" smtClean="0"/>
              <a:t>Class.forName</a:t>
            </a:r>
            <a:r>
              <a:rPr lang="en-US" altLang="ko-KR" sz="1800" dirty="0" smtClean="0"/>
              <a:t>("</a:t>
            </a:r>
            <a:r>
              <a:rPr lang="ko-KR" altLang="en-US" sz="1800" dirty="0" smtClean="0"/>
              <a:t>클래스 이름</a:t>
            </a:r>
            <a:r>
              <a:rPr lang="en-US" altLang="ko-KR" sz="1800" dirty="0" smtClean="0"/>
              <a:t>") </a:t>
            </a:r>
            <a:r>
              <a:rPr lang="ko-KR" altLang="en-US" sz="1800" dirty="0" smtClean="0"/>
              <a:t>메서드로 클래스를 동적으로 로드 함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25940" y="3051050"/>
            <a:ext cx="564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Class</a:t>
            </a:r>
            <a:r>
              <a:rPr lang="ko-KR" altLang="en-US" dirty="0" smtClean="0"/>
              <a:t> c = </a:t>
            </a:r>
            <a:r>
              <a:rPr lang="ko-KR" altLang="en-US" dirty="0" err="1" smtClean="0"/>
              <a:t>Class.forName</a:t>
            </a:r>
            <a:r>
              <a:rPr lang="ko-KR" altLang="en-US" dirty="0" smtClean="0"/>
              <a:t>("</a:t>
            </a:r>
            <a:r>
              <a:rPr lang="ko-KR" altLang="en-US" dirty="0" err="1" smtClean="0"/>
              <a:t>java.lang.String</a:t>
            </a:r>
            <a:r>
              <a:rPr lang="ko-KR" altLang="en-US" dirty="0" smtClean="0"/>
              <a:t>");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17622" y="3667798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클래스 이름으로 직접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클래스 가져오기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6657" y="4270673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Class</a:t>
            </a:r>
            <a:r>
              <a:rPr lang="ko-KR" altLang="en-US" dirty="0" smtClean="0"/>
              <a:t> c = </a:t>
            </a:r>
            <a:r>
              <a:rPr lang="ko-KR" altLang="en-US" dirty="0" err="1" smtClean="0"/>
              <a:t>String.class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0834" y="4873548"/>
            <a:ext cx="501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인스턴스에서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클래스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3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524" y="396218"/>
            <a:ext cx="10515600" cy="1548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String s = new String();</a:t>
            </a:r>
          </a:p>
          <a:p>
            <a:pPr marL="0" indent="0">
              <a:buNone/>
            </a:pPr>
            <a:r>
              <a:rPr lang="en-US" altLang="ko-KR" sz="2400" dirty="0" smtClean="0"/>
              <a:t>Class c = </a:t>
            </a:r>
            <a:r>
              <a:rPr lang="en-US" altLang="ko-KR" sz="2400" dirty="0" err="1" smtClean="0"/>
              <a:t>s.getClass</a:t>
            </a:r>
            <a:r>
              <a:rPr lang="en-US" altLang="ko-KR" sz="2400" dirty="0" smtClean="0"/>
              <a:t>();  //Object </a:t>
            </a:r>
            <a:r>
              <a:rPr lang="ko-KR" altLang="en-US" sz="2400" dirty="0" smtClean="0"/>
              <a:t>메서드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9523" y="1419940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동적 로딩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09903" y="1997839"/>
            <a:ext cx="11645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시에 데이터 타입이 </a:t>
            </a:r>
            <a:r>
              <a:rPr lang="ko-KR" altLang="en-US" dirty="0" err="1" smtClean="0"/>
              <a:t>binding</a:t>
            </a:r>
            <a:r>
              <a:rPr lang="ko-KR" altLang="en-US" dirty="0" smtClean="0"/>
              <a:t> 되는 것이 아닌, 실행(</a:t>
            </a:r>
            <a:r>
              <a:rPr lang="ko-KR" altLang="en-US" dirty="0" err="1" smtClean="0"/>
              <a:t>runtime</a:t>
            </a:r>
            <a:r>
              <a:rPr lang="ko-KR" altLang="en-US" dirty="0" smtClean="0"/>
              <a:t>) 중에 데이터 타입을 </a:t>
            </a:r>
            <a:r>
              <a:rPr lang="ko-KR" altLang="en-US" dirty="0" err="1" smtClean="0"/>
              <a:t>binding</a:t>
            </a:r>
            <a:r>
              <a:rPr lang="ko-KR" altLang="en-US" dirty="0" smtClean="0"/>
              <a:t> 하는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프로그래밍 시에는 문자열 변수로 처리했다가 런타임 시에 원하는 클래스를 로딩 하여 </a:t>
            </a:r>
            <a:r>
              <a:rPr lang="ko-KR" altLang="en-US" dirty="0" err="1" smtClean="0"/>
              <a:t>binding</a:t>
            </a:r>
            <a:r>
              <a:rPr lang="ko-KR" altLang="en-US" dirty="0" smtClean="0"/>
              <a:t> 할 수 있다는 장점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시에 타입이 정해지지 않으므로 동적 로딩 시 오류가 발생하면 프로그램의 심각한 장애가 발생 가능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9524" y="4642210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newInstance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메서드로 인스턴스 생성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9523" y="5347589"/>
            <a:ext cx="868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new</a:t>
            </a:r>
            <a:r>
              <a:rPr lang="ko-KR" altLang="en-US" dirty="0" smtClean="0"/>
              <a:t> 키워드를 사용하지 않고 클래스 정보를 활용하여 인스턴스를 생성할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31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055" y="798788"/>
            <a:ext cx="10515600" cy="2448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클래스 정보 </a:t>
            </a:r>
            <a:r>
              <a:rPr lang="ko-KR" altLang="en-US" sz="2400" b="1" dirty="0" smtClean="0"/>
              <a:t>알아보기</a:t>
            </a:r>
            <a:endParaRPr lang="en-US" altLang="ko-KR" sz="2400" b="1" dirty="0" smtClean="0"/>
          </a:p>
          <a:p>
            <a:pPr marL="0" indent="0">
              <a:buNone/>
            </a:pPr>
            <a:endParaRPr lang="ko-KR" altLang="en-US" sz="2400" b="1" dirty="0" smtClean="0"/>
          </a:p>
          <a:p>
            <a:r>
              <a:rPr lang="en-US" altLang="ko-KR" sz="1800" dirty="0" smtClean="0"/>
              <a:t>reflection </a:t>
            </a:r>
            <a:r>
              <a:rPr lang="ko-KR" altLang="en-US" sz="1800" dirty="0" smtClean="0"/>
              <a:t>프로그래밍 </a:t>
            </a:r>
            <a:r>
              <a:rPr lang="en-US" altLang="ko-KR" sz="1800" dirty="0" smtClean="0"/>
              <a:t>: Class </a:t>
            </a:r>
            <a:r>
              <a:rPr lang="ko-KR" altLang="en-US" sz="1800" dirty="0" smtClean="0"/>
              <a:t>클래스를 사용하여 클래스의 정보보호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생성자</a:t>
            </a:r>
            <a:r>
              <a:rPr lang="en-US" altLang="ko-KR" sz="1800" dirty="0"/>
              <a:t>, </a:t>
            </a:r>
            <a:r>
              <a:rPr lang="ko-KR" altLang="en-US" sz="1800" dirty="0"/>
              <a:t>변수</a:t>
            </a:r>
            <a:r>
              <a:rPr lang="en-US" altLang="ko-KR" sz="1800" dirty="0"/>
              <a:t>, </a:t>
            </a:r>
            <a:r>
              <a:rPr lang="ko-KR" altLang="en-US" sz="1800" dirty="0"/>
              <a:t>메서드</a:t>
            </a:r>
            <a:r>
              <a:rPr lang="en-US" altLang="ko-KR" sz="1800" dirty="0"/>
              <a:t>)</a:t>
            </a:r>
            <a:r>
              <a:rPr lang="ko-KR" altLang="en-US" sz="1800" dirty="0"/>
              <a:t>등을 알 수 있고 인스턴스를 생성하고</a:t>
            </a:r>
            <a:r>
              <a:rPr lang="en-US" altLang="ko-KR" sz="1800" dirty="0"/>
              <a:t>, </a:t>
            </a:r>
            <a:r>
              <a:rPr lang="ko-KR" altLang="en-US" sz="1800" dirty="0"/>
              <a:t>메서드를 출하는 </a:t>
            </a:r>
            <a:r>
              <a:rPr lang="ko-KR" altLang="en-US" sz="1800" dirty="0" smtClean="0"/>
              <a:t>방식의 프로그래밍</a:t>
            </a:r>
          </a:p>
          <a:p>
            <a:r>
              <a:rPr lang="ko-KR" altLang="en-US" sz="1800" dirty="0" smtClean="0"/>
              <a:t>로컬 메모리에 객체 없는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원격 프로그래밍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객체의 타입을 알 수 없는 경우에 사용</a:t>
            </a:r>
          </a:p>
          <a:p>
            <a:r>
              <a:rPr lang="en-US" altLang="ko-KR" sz="1800" dirty="0" err="1" smtClean="0"/>
              <a:t>java.lang.reflect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패키지에 있는 클래스를 활용하여 프로그래밍</a:t>
            </a:r>
          </a:p>
          <a:p>
            <a:r>
              <a:rPr lang="ko-KR" altLang="en-US" sz="1800" dirty="0" smtClean="0"/>
              <a:t>일반적으로 </a:t>
            </a: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을 알고 있는 경우엔 사용하지 않음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308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9525" y="302064"/>
            <a:ext cx="10515600" cy="69642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StringTest.java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808" y="1089901"/>
            <a:ext cx="10836164" cy="54580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StringTest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ClassNotFoundException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	Class c3 = 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Constructor&lt;String&gt;[] cons =  c3.getConstructors();</a:t>
            </a:r>
          </a:p>
          <a:p>
            <a:pPr marL="0" indent="0">
              <a:buNone/>
            </a:pPr>
            <a:r>
              <a:rPr lang="en-US" altLang="ko-KR" dirty="0" smtClean="0"/>
              <a:t>		for(Constructor con: cons) 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(con);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Method[] methods = c3.getMethods();</a:t>
            </a:r>
          </a:p>
          <a:p>
            <a:pPr marL="0" indent="0">
              <a:buNone/>
            </a:pPr>
            <a:r>
              <a:rPr lang="en-US" altLang="ko-KR" dirty="0" smtClean="0"/>
              <a:t>		for(Method  </a:t>
            </a:r>
            <a:r>
              <a:rPr lang="en-US" altLang="ko-KR" dirty="0" err="1" smtClean="0"/>
              <a:t>method</a:t>
            </a:r>
            <a:r>
              <a:rPr lang="en-US" altLang="ko-KR" dirty="0" smtClean="0"/>
              <a:t> : methods) 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(method);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8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6450"/>
            <a:ext cx="10515600" cy="57029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Person.java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6442"/>
            <a:ext cx="10515600" cy="5901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Person {</a:t>
            </a:r>
          </a:p>
          <a:p>
            <a:pPr marL="0" indent="0">
              <a:buNone/>
            </a:pPr>
            <a:r>
              <a:rPr lang="en-US" altLang="ko-KR" dirty="0" smtClean="0"/>
              <a:t>	private String name;</a:t>
            </a:r>
          </a:p>
          <a:p>
            <a:pPr marL="0" indent="0">
              <a:buNone/>
            </a:pPr>
            <a:r>
              <a:rPr lang="en-US" altLang="ko-KR" dirty="0" smtClean="0"/>
              <a:t>	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Person() {};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Person(String name) {</a:t>
            </a:r>
          </a:p>
          <a:p>
            <a:pPr marL="0" indent="0">
              <a:buNone/>
            </a:pPr>
            <a:r>
              <a:rPr lang="en-US" altLang="ko-KR" dirty="0" smtClean="0"/>
              <a:t>		this.name = name;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Person(String 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age) {</a:t>
            </a:r>
          </a:p>
          <a:p>
            <a:pPr marL="0" indent="0">
              <a:buNone/>
            </a:pPr>
            <a:r>
              <a:rPr lang="en-US" altLang="ko-KR" dirty="0" smtClean="0"/>
              <a:t>		this.name = name;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this.age</a:t>
            </a:r>
            <a:r>
              <a:rPr lang="en-US" altLang="ko-KR" dirty="0" smtClean="0"/>
              <a:t> = age;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52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131" y="624714"/>
            <a:ext cx="752540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2800" dirty="0"/>
              <a:t>public String </a:t>
            </a:r>
            <a:r>
              <a:rPr lang="en-US" altLang="ko-KR" sz="2800" dirty="0" err="1"/>
              <a:t>getName</a:t>
            </a:r>
            <a:r>
              <a:rPr lang="en-US" altLang="ko-KR" sz="2800" dirty="0"/>
              <a:t>() {</a:t>
            </a:r>
          </a:p>
          <a:p>
            <a:r>
              <a:rPr lang="en-US" altLang="ko-KR" sz="2800" dirty="0"/>
              <a:t>		return name;</a:t>
            </a:r>
          </a:p>
          <a:p>
            <a:r>
              <a:rPr lang="en-US" altLang="ko-KR" sz="2800" dirty="0"/>
              <a:t>	}</a:t>
            </a:r>
          </a:p>
          <a:p>
            <a:endParaRPr lang="en-US" altLang="ko-KR" sz="2800" dirty="0"/>
          </a:p>
          <a:p>
            <a:r>
              <a:rPr lang="en-US" altLang="ko-KR" sz="2800" dirty="0"/>
              <a:t>	public void </a:t>
            </a:r>
            <a:r>
              <a:rPr lang="en-US" altLang="ko-KR" sz="2800" dirty="0" err="1"/>
              <a:t>setName</a:t>
            </a:r>
            <a:r>
              <a:rPr lang="en-US" altLang="ko-KR" sz="2800" dirty="0"/>
              <a:t>(String name) {</a:t>
            </a:r>
          </a:p>
          <a:p>
            <a:r>
              <a:rPr lang="en-US" altLang="ko-KR" sz="2800" dirty="0"/>
              <a:t>		this.name = name;</a:t>
            </a:r>
          </a:p>
          <a:p>
            <a:r>
              <a:rPr lang="en-US" altLang="ko-KR" sz="2800" dirty="0"/>
              <a:t>	}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640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1944"/>
            <a:ext cx="10515600" cy="6001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age;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this.age</a:t>
            </a:r>
            <a:r>
              <a:rPr lang="en-US" altLang="ko-KR" dirty="0" smtClean="0"/>
              <a:t> = age;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name;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98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1228"/>
            <a:ext cx="10515600" cy="59457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3400" b="1" dirty="0" smtClean="0"/>
              <a:t>01. Object </a:t>
            </a:r>
            <a:r>
              <a:rPr lang="ko-KR" altLang="en-US" sz="3400" b="1" dirty="0" smtClean="0"/>
              <a:t>클래스 </a:t>
            </a:r>
            <a:r>
              <a:rPr lang="en-US" altLang="ko-KR" sz="3400" b="1" dirty="0" smtClean="0"/>
              <a:t>- </a:t>
            </a:r>
            <a:r>
              <a:rPr lang="ko-KR" altLang="en-US" sz="3400" b="1" dirty="0" smtClean="0"/>
              <a:t>모든 클래스의 최상위 클래스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sz="2900" b="1" dirty="0" err="1" smtClean="0"/>
              <a:t>java.lang</a:t>
            </a:r>
            <a:r>
              <a:rPr lang="en-US" altLang="ko-KR" sz="2900" b="1" dirty="0" smtClean="0"/>
              <a:t> </a:t>
            </a:r>
            <a:r>
              <a:rPr lang="ko-KR" altLang="en-US" sz="2900" b="1" dirty="0" smtClean="0"/>
              <a:t>패키지</a:t>
            </a:r>
          </a:p>
          <a:p>
            <a:r>
              <a:rPr lang="ko-KR" altLang="en-US" sz="2900" dirty="0" smtClean="0"/>
              <a:t>프로그래밍시 </a:t>
            </a:r>
            <a:r>
              <a:rPr lang="en-US" altLang="ko-KR" sz="2900" dirty="0" smtClean="0"/>
              <a:t>import </a:t>
            </a:r>
            <a:r>
              <a:rPr lang="ko-KR" altLang="en-US" sz="2900" dirty="0" smtClean="0"/>
              <a:t>하지 않아도 자동으로 </a:t>
            </a:r>
            <a:r>
              <a:rPr lang="en-US" altLang="ko-KR" sz="2900" dirty="0" err="1" smtClean="0"/>
              <a:t>imort</a:t>
            </a:r>
            <a:r>
              <a:rPr lang="ko-KR" altLang="en-US" sz="2900" dirty="0" smtClean="0"/>
              <a:t>됨</a:t>
            </a:r>
          </a:p>
          <a:p>
            <a:r>
              <a:rPr lang="en-US" altLang="ko-KR" sz="2900" dirty="0" err="1" smtClean="0"/>
              <a:t>import.java.lang</a:t>
            </a:r>
            <a:r>
              <a:rPr lang="en-US" altLang="ko-KR" sz="2900" dirty="0" smtClean="0"/>
              <a:t>.*;</a:t>
            </a:r>
          </a:p>
          <a:p>
            <a:r>
              <a:rPr lang="ko-KR" altLang="en-US" sz="2900" dirty="0" smtClean="0"/>
              <a:t>많이 사용하는 기본 클래스들이 속한 패키지</a:t>
            </a:r>
          </a:p>
          <a:p>
            <a:r>
              <a:rPr lang="en-US" altLang="ko-KR" sz="2900" dirty="0" smtClean="0"/>
              <a:t>String, Integer, System...</a:t>
            </a:r>
          </a:p>
          <a:p>
            <a:pPr marL="0" indent="0">
              <a:buNone/>
            </a:pPr>
            <a:r>
              <a:rPr lang="ko-KR" altLang="en-US" b="1" dirty="0" smtClean="0"/>
              <a:t>   모든 클래스는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클래스를 상속 받는다</a:t>
            </a:r>
          </a:p>
          <a:p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r>
              <a:rPr lang="ko-KR" altLang="en-US" dirty="0" smtClean="0"/>
              <a:t>모든 클래스의 최상위 클래스는</a:t>
            </a:r>
          </a:p>
          <a:p>
            <a:r>
              <a:rPr lang="ko-KR" altLang="en-US" dirty="0" smtClean="0"/>
              <a:t>모든 클래스는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에서 상속받고</a:t>
            </a:r>
            <a:r>
              <a:rPr lang="en-US" altLang="ko-KR" dirty="0" smtClean="0"/>
              <a:t>, Object </a:t>
            </a:r>
            <a:r>
              <a:rPr lang="ko-KR" altLang="en-US" dirty="0" smtClean="0"/>
              <a:t>클래스의 메서드 중 일부는 재정의해서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할 수 있음</a:t>
            </a:r>
          </a:p>
          <a:p>
            <a:r>
              <a:rPr lang="ko-KR" altLang="en-US" dirty="0" smtClean="0"/>
              <a:t>컴파일러가 </a:t>
            </a:r>
            <a:r>
              <a:rPr lang="en-US" altLang="ko-KR" dirty="0" smtClean="0"/>
              <a:t>extends Object</a:t>
            </a:r>
            <a:r>
              <a:rPr lang="ko-KR" altLang="en-US" dirty="0" smtClean="0"/>
              <a:t>를 추가함</a:t>
            </a:r>
          </a:p>
          <a:p>
            <a:r>
              <a:rPr lang="en-US" altLang="ko-KR" dirty="0" smtClean="0"/>
              <a:t>class Student =&gt; class Student extends Object</a:t>
            </a:r>
          </a:p>
          <a:p>
            <a:pPr marL="0" indent="0">
              <a:buNone/>
            </a:pPr>
            <a:r>
              <a:rPr lang="en-US" altLang="ko-KR" b="1" dirty="0" smtClean="0"/>
              <a:t>   </a:t>
            </a:r>
            <a:r>
              <a:rPr lang="en-US" altLang="ko-KR" sz="2900" b="1" dirty="0" err="1" smtClean="0"/>
              <a:t>toString</a:t>
            </a:r>
            <a:r>
              <a:rPr lang="en-US" altLang="ko-KR" sz="2900" b="1" dirty="0" smtClean="0"/>
              <a:t>() </a:t>
            </a:r>
            <a:r>
              <a:rPr lang="ko-KR" altLang="en-US" sz="2900" b="1" dirty="0" smtClean="0"/>
              <a:t>메서드</a:t>
            </a:r>
          </a:p>
          <a:p>
            <a:r>
              <a:rPr lang="ko-KR" altLang="en-US" dirty="0" smtClean="0"/>
              <a:t>객체의 정보를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바꾸어서 사용할 때 쓰임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클래스는 이미 재정의 되어 있음</a:t>
            </a:r>
          </a:p>
          <a:p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재정의 예</a:t>
            </a:r>
          </a:p>
        </p:txBody>
      </p:sp>
    </p:spTree>
    <p:extLst>
      <p:ext uri="{BB962C8B-B14F-4D97-AF65-F5344CB8AC3E}">
        <p14:creationId xmlns:p14="http://schemas.microsoft.com/office/powerpoint/2010/main" val="82122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607" y="84083"/>
            <a:ext cx="10515600" cy="74897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ClassTest.java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3056"/>
            <a:ext cx="10515600" cy="59461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ClassTest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InstantiationException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IllegalAccessException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IllegalArgumentException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InvocationTargetException,ClassNotFoundException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NoSuchMethodException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SecurityException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Person </a:t>
            </a:r>
            <a:r>
              <a:rPr lang="en-US" altLang="ko-KR" dirty="0" err="1" smtClean="0"/>
              <a:t>person</a:t>
            </a:r>
            <a:r>
              <a:rPr lang="en-US" altLang="ko-KR" dirty="0" smtClean="0"/>
              <a:t> = new Person("James");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(person);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Class c1 =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("ch04.Person");</a:t>
            </a:r>
          </a:p>
          <a:p>
            <a:pPr marL="0" indent="0">
              <a:buNone/>
            </a:pPr>
            <a:r>
              <a:rPr lang="en-US" altLang="ko-KR" dirty="0" smtClean="0"/>
              <a:t>		Person person1 = (Person)c1.newInstance();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(person1);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Class[] </a:t>
            </a:r>
            <a:r>
              <a:rPr lang="en-US" altLang="ko-KR" dirty="0" err="1" smtClean="0"/>
              <a:t>parameterTypes</a:t>
            </a:r>
            <a:r>
              <a:rPr lang="en-US" altLang="ko-KR" dirty="0" smtClean="0"/>
              <a:t> = {</a:t>
            </a:r>
            <a:r>
              <a:rPr lang="en-US" altLang="ko-KR" dirty="0" err="1" smtClean="0"/>
              <a:t>String.class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en-US" altLang="ko-KR" dirty="0" smtClean="0"/>
              <a:t>		Constructor cons = c1.getConstructor(</a:t>
            </a:r>
            <a:r>
              <a:rPr lang="en-US" altLang="ko-KR" dirty="0" err="1" smtClean="0"/>
              <a:t>parameterTypes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Object[] </a:t>
            </a:r>
            <a:r>
              <a:rPr lang="en-US" altLang="ko-KR" dirty="0" err="1" smtClean="0"/>
              <a:t>initargs</a:t>
            </a:r>
            <a:r>
              <a:rPr lang="en-US" altLang="ko-KR" dirty="0" smtClean="0"/>
              <a:t> = {"</a:t>
            </a:r>
            <a:r>
              <a:rPr lang="ko-KR" altLang="en-US" dirty="0" smtClean="0"/>
              <a:t>김유신</a:t>
            </a:r>
            <a:r>
              <a:rPr lang="en-US" altLang="ko-KR" dirty="0" smtClean="0"/>
              <a:t>"};</a:t>
            </a:r>
          </a:p>
          <a:p>
            <a:pPr marL="0" indent="0">
              <a:buNone/>
            </a:pPr>
            <a:r>
              <a:rPr lang="en-US" altLang="ko-KR" dirty="0" smtClean="0"/>
              <a:t>		Person </a:t>
            </a:r>
            <a:r>
              <a:rPr lang="en-US" altLang="ko-KR" dirty="0" err="1" smtClean="0"/>
              <a:t>personLee</a:t>
            </a:r>
            <a:r>
              <a:rPr lang="en-US" altLang="ko-KR" dirty="0" smtClean="0"/>
              <a:t> = (Person)</a:t>
            </a:r>
            <a:r>
              <a:rPr lang="en-US" altLang="ko-KR" dirty="0" err="1" smtClean="0"/>
              <a:t>cons.newInstance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initargs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personLee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931" y="196960"/>
            <a:ext cx="10515600" cy="91713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Book.java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931" y="1229710"/>
            <a:ext cx="9272752" cy="53812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class Book{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private String title;</a:t>
            </a:r>
          </a:p>
          <a:p>
            <a:pPr marL="0" indent="0">
              <a:buNone/>
            </a:pPr>
            <a:r>
              <a:rPr lang="en-US" altLang="ko-KR" dirty="0" smtClean="0"/>
              <a:t>	private String author;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Book(String title, String author)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this.author</a:t>
            </a:r>
            <a:r>
              <a:rPr lang="en-US" altLang="ko-KR" dirty="0" smtClean="0"/>
              <a:t> = author;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title + "," + author;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1" y="378373"/>
            <a:ext cx="11006959" cy="5623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public class </a:t>
            </a:r>
            <a:r>
              <a:rPr lang="en-US" altLang="ko-KR" sz="3200" dirty="0" err="1" smtClean="0"/>
              <a:t>BookTest</a:t>
            </a:r>
            <a:r>
              <a:rPr lang="en-US" altLang="ko-KR" sz="3200" dirty="0" smtClean="0"/>
              <a:t> {</a:t>
            </a:r>
          </a:p>
          <a:p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public static void main(String[] </a:t>
            </a:r>
            <a:r>
              <a:rPr lang="en-US" altLang="ko-KR" sz="3200" dirty="0" err="1" smtClean="0"/>
              <a:t>args</a:t>
            </a:r>
            <a:r>
              <a:rPr lang="en-US" altLang="ko-KR" sz="3200" dirty="0" smtClean="0"/>
              <a:t>) {</a:t>
            </a:r>
          </a:p>
          <a:p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	Book </a:t>
            </a:r>
            <a:r>
              <a:rPr lang="en-US" altLang="ko-KR" sz="3200" dirty="0" err="1" smtClean="0"/>
              <a:t>book</a:t>
            </a:r>
            <a:r>
              <a:rPr lang="en-US" altLang="ko-KR" sz="3200" dirty="0" smtClean="0"/>
              <a:t> = new Book("</a:t>
            </a:r>
            <a:r>
              <a:rPr lang="ko-KR" altLang="en-US" sz="3200" dirty="0" err="1" smtClean="0"/>
              <a:t>데미안</a:t>
            </a:r>
            <a:r>
              <a:rPr lang="en-US" altLang="ko-KR" sz="3200" dirty="0" smtClean="0"/>
              <a:t>", "</a:t>
            </a:r>
            <a:r>
              <a:rPr lang="ko-KR" altLang="en-US" sz="3200" dirty="0" smtClean="0"/>
              <a:t>헤르만 헤세</a:t>
            </a:r>
            <a:r>
              <a:rPr lang="en-US" altLang="ko-KR" sz="3200" dirty="0" smtClean="0"/>
              <a:t>");</a:t>
            </a:r>
          </a:p>
          <a:p>
            <a:pPr marL="0" indent="0">
              <a:buNone/>
            </a:pPr>
            <a:r>
              <a:rPr lang="en-US" altLang="ko-KR" sz="3200" dirty="0" smtClean="0"/>
              <a:t>		</a:t>
            </a:r>
          </a:p>
          <a:p>
            <a:pPr marL="0" indent="0">
              <a:buNone/>
            </a:pPr>
            <a:r>
              <a:rPr lang="en-US" altLang="ko-KR" sz="3200" dirty="0" smtClean="0"/>
              <a:t>		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(book);</a:t>
            </a:r>
          </a:p>
          <a:p>
            <a:pPr marL="0" indent="0">
              <a:buNone/>
            </a:pPr>
            <a:r>
              <a:rPr lang="en-US" altLang="ko-KR" sz="3200" dirty="0" smtClean="0"/>
              <a:t>	}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44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93" y="178677"/>
            <a:ext cx="10954407" cy="2932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b="1" dirty="0" smtClean="0"/>
              <a:t>02. Object </a:t>
            </a:r>
            <a:r>
              <a:rPr lang="ko-KR" altLang="en-US" sz="3200" b="1" dirty="0" smtClean="0"/>
              <a:t>클래스의 메서드 활용</a:t>
            </a:r>
          </a:p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en-US" altLang="ko-KR" sz="2400" b="1" dirty="0" smtClean="0"/>
              <a:t>equals() </a:t>
            </a:r>
            <a:r>
              <a:rPr lang="ko-KR" altLang="en-US" sz="2400" b="1" dirty="0" smtClean="0"/>
              <a:t>메서드</a:t>
            </a:r>
          </a:p>
          <a:p>
            <a:r>
              <a:rPr lang="ko-KR" altLang="en-US" sz="1800" dirty="0" smtClean="0">
                <a:ea typeface="+mj-ea"/>
              </a:rPr>
              <a:t>두 인스턴스의 주소 값을 비교하여 </a:t>
            </a:r>
            <a:r>
              <a:rPr lang="en-US" altLang="ko-KR" sz="1800" dirty="0" smtClean="0">
                <a:ea typeface="+mj-ea"/>
              </a:rPr>
              <a:t>true/false</a:t>
            </a:r>
            <a:r>
              <a:rPr lang="ko-KR" altLang="en-US" sz="1800" dirty="0" smtClean="0">
                <a:ea typeface="+mj-ea"/>
              </a:rPr>
              <a:t>를 반환</a:t>
            </a:r>
          </a:p>
          <a:p>
            <a:r>
              <a:rPr lang="ko-KR" altLang="en-US" sz="1800" dirty="0" smtClean="0">
                <a:ea typeface="+mj-ea"/>
              </a:rPr>
              <a:t>재정의 하여 두 인스턴스가 논리적으로 </a:t>
            </a:r>
            <a:r>
              <a:rPr lang="ko-KR" altLang="en-US" sz="1800" dirty="0" err="1" smtClean="0">
                <a:ea typeface="+mj-ea"/>
              </a:rPr>
              <a:t>동일함의</a:t>
            </a:r>
            <a:r>
              <a:rPr lang="ko-KR" altLang="en-US" sz="1800" dirty="0" smtClean="0">
                <a:ea typeface="+mj-ea"/>
              </a:rPr>
              <a:t> 여부를 구현함</a:t>
            </a:r>
          </a:p>
          <a:p>
            <a:r>
              <a:rPr lang="ko-KR" altLang="en-US" sz="1800" dirty="0" smtClean="0">
                <a:ea typeface="+mj-ea"/>
              </a:rPr>
              <a:t>인스턴스가 다르더라도 논리적으로 동일한 경우 </a:t>
            </a:r>
            <a:r>
              <a:rPr lang="en-US" altLang="ko-KR" sz="1800" dirty="0" smtClean="0">
                <a:ea typeface="+mj-ea"/>
              </a:rPr>
              <a:t>true</a:t>
            </a:r>
            <a:r>
              <a:rPr lang="ko-KR" altLang="en-US" sz="1800" dirty="0" smtClean="0">
                <a:ea typeface="+mj-ea"/>
              </a:rPr>
              <a:t>를 반환하도록 재정의 할 수 있음</a:t>
            </a:r>
          </a:p>
          <a:p>
            <a:r>
              <a:rPr lang="en-US" altLang="ko-KR" sz="1800" dirty="0" smtClean="0">
                <a:ea typeface="+mj-ea"/>
              </a:rPr>
              <a:t>(</a:t>
            </a:r>
            <a:r>
              <a:rPr lang="ko-KR" altLang="en-US" sz="1800" dirty="0" smtClean="0">
                <a:ea typeface="+mj-ea"/>
              </a:rPr>
              <a:t>같은 학번</a:t>
            </a:r>
            <a:r>
              <a:rPr lang="en-US" altLang="ko-KR" sz="1800" dirty="0" smtClean="0">
                <a:ea typeface="+mj-ea"/>
              </a:rPr>
              <a:t>, </a:t>
            </a:r>
            <a:r>
              <a:rPr lang="ko-KR" altLang="en-US" sz="1800" dirty="0" smtClean="0">
                <a:ea typeface="+mj-ea"/>
              </a:rPr>
              <a:t>같은 </a:t>
            </a:r>
            <a:r>
              <a:rPr lang="ko-KR" altLang="en-US" sz="1800" dirty="0" err="1" smtClean="0">
                <a:ea typeface="+mj-ea"/>
              </a:rPr>
              <a:t>사번</a:t>
            </a:r>
            <a:r>
              <a:rPr lang="en-US" altLang="ko-KR" sz="1800" dirty="0" smtClean="0">
                <a:ea typeface="+mj-ea"/>
              </a:rPr>
              <a:t>, </a:t>
            </a:r>
            <a:r>
              <a:rPr lang="ko-KR" altLang="en-US" sz="1800" dirty="0" smtClean="0">
                <a:ea typeface="+mj-ea"/>
              </a:rPr>
              <a:t>같은 아이디의 회원</a:t>
            </a:r>
            <a:r>
              <a:rPr lang="en-US" altLang="ko-KR" sz="1800" dirty="0" smtClean="0">
                <a:ea typeface="+mj-ea"/>
              </a:rPr>
              <a:t>...)</a:t>
            </a:r>
          </a:p>
          <a:p>
            <a:pPr marL="0" indent="0">
              <a:buNone/>
            </a:pPr>
            <a:r>
              <a:rPr lang="en-US" altLang="ko-KR" sz="2400" b="1" dirty="0" smtClean="0"/>
              <a:t>     </a:t>
            </a:r>
            <a:endParaRPr lang="ko-KR" altLang="en-US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15008" y="3111063"/>
            <a:ext cx="94908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hashCode</a:t>
            </a:r>
            <a:r>
              <a:rPr lang="en-US" altLang="ko-KR" sz="2400" b="1" dirty="0"/>
              <a:t>() </a:t>
            </a:r>
            <a:r>
              <a:rPr lang="ko-KR" altLang="en-US" sz="2400" b="1" dirty="0" smtClean="0"/>
              <a:t>메서드</a:t>
            </a:r>
            <a:endParaRPr lang="en-US" altLang="ko-KR" sz="2400" b="1" dirty="0" smtClean="0"/>
          </a:p>
          <a:p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  <a:r>
              <a:rPr lang="ko-KR" altLang="en-US" dirty="0"/>
              <a:t>는 인스턴스의 저장 주소를 반환함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힙메모리</a:t>
            </a:r>
            <a:r>
              <a:rPr lang="ko-KR" altLang="en-US" dirty="0"/>
              <a:t> 에 인스턴스가 저장되는 방식이 </a:t>
            </a:r>
            <a:r>
              <a:rPr lang="en-US" altLang="ko-KR" dirty="0"/>
              <a:t>hash </a:t>
            </a:r>
            <a:r>
              <a:rPr lang="ko-KR" altLang="en-US" dirty="0"/>
              <a:t>방식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hash : </a:t>
            </a:r>
            <a:r>
              <a:rPr lang="ko-KR" altLang="en-US" dirty="0"/>
              <a:t>정보를 저장</a:t>
            </a:r>
            <a:r>
              <a:rPr lang="en-US" altLang="ko-KR" dirty="0"/>
              <a:t>, </a:t>
            </a:r>
            <a:r>
              <a:rPr lang="ko-KR" altLang="en-US" dirty="0"/>
              <a:t>검색하는 자료구조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자료의 특정 값</a:t>
            </a:r>
            <a:r>
              <a:rPr lang="en-US" altLang="ko-KR" dirty="0"/>
              <a:t>(</a:t>
            </a:r>
            <a:r>
              <a:rPr lang="ko-KR" altLang="en-US" dirty="0"/>
              <a:t>키 값</a:t>
            </a:r>
            <a:r>
              <a:rPr lang="en-US" altLang="ko-KR" dirty="0"/>
              <a:t>)</a:t>
            </a:r>
            <a:r>
              <a:rPr lang="ko-KR" altLang="en-US" dirty="0"/>
              <a:t>에 대한 저장 위치를 반환해주는 해시 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18256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5821"/>
            <a:ext cx="10515600" cy="6159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BookTest</a:t>
            </a:r>
            <a:r>
              <a:rPr lang="en-US" altLang="ko-KR" sz="2400" dirty="0" smtClean="0"/>
              <a:t> {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	Book </a:t>
            </a:r>
            <a:r>
              <a:rPr lang="en-US" altLang="ko-KR" sz="2400" dirty="0" err="1" smtClean="0"/>
              <a:t>book</a:t>
            </a:r>
            <a:r>
              <a:rPr lang="en-US" altLang="ko-KR" sz="2400" dirty="0" smtClean="0"/>
              <a:t> = new Book("</a:t>
            </a:r>
            <a:r>
              <a:rPr lang="ko-KR" altLang="en-US" sz="2400" dirty="0" err="1" smtClean="0"/>
              <a:t>데미안</a:t>
            </a:r>
            <a:r>
              <a:rPr lang="en-US" altLang="ko-KR" sz="2400" dirty="0" smtClean="0"/>
              <a:t>", "</a:t>
            </a:r>
            <a:r>
              <a:rPr lang="ko-KR" altLang="en-US" sz="2400" dirty="0" smtClean="0"/>
              <a:t>헤르만 헤세</a:t>
            </a:r>
            <a:r>
              <a:rPr lang="en-US" altLang="ko-KR" sz="2400" dirty="0" smtClean="0"/>
              <a:t>");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(book);</a:t>
            </a:r>
          </a:p>
          <a:p>
            <a:pPr marL="0" indent="0">
              <a:buNone/>
            </a:pPr>
            <a:r>
              <a:rPr lang="en-US" altLang="ko-KR" sz="2400" dirty="0" smtClean="0"/>
              <a:t>	}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361793"/>
            <a:ext cx="6949966" cy="23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2283" y="708616"/>
            <a:ext cx="102403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두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인스턴스가 같다는 것은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두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인스턴스에 대한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equals()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의 반환 값이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동일한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hashCode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값을 반환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논리적으로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동일함을 위해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equals()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메서드를 재정의 하였다면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hashCode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메서드도 재정의 하여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동일한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hashCode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값이 반환되도록 한다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90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43304" y="1089900"/>
            <a:ext cx="10515600" cy="512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</a:t>
            </a:r>
            <a:r>
              <a:rPr lang="ko-KR" altLang="en-US" dirty="0" smtClean="0"/>
              <a:t> {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ko-KR" altLang="en-US" dirty="0" err="1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studentId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ko-KR" altLang="en-US" dirty="0" err="1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studentName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studentId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studentName</a:t>
            </a:r>
            <a:r>
              <a:rPr lang="ko-KR" altLang="en-US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	{</a:t>
            </a:r>
          </a:p>
          <a:p>
            <a:pPr marL="0" indent="0">
              <a:buNone/>
            </a:pPr>
            <a:r>
              <a:rPr lang="ko-KR" altLang="en-US" dirty="0" smtClean="0"/>
              <a:t>		</a:t>
            </a:r>
            <a:r>
              <a:rPr lang="ko-KR" altLang="en-US" dirty="0" err="1" smtClean="0"/>
              <a:t>this.studentId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studentId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	</a:t>
            </a:r>
            <a:r>
              <a:rPr lang="ko-KR" altLang="en-US" dirty="0" err="1" smtClean="0"/>
              <a:t>this.studentName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studentName</a:t>
            </a:r>
            <a:r>
              <a:rPr lang="ko-KR" altLang="en-US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	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304" y="154292"/>
            <a:ext cx="2425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Student.java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805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811</Words>
  <Application>Microsoft Office PowerPoint</Application>
  <PresentationFormat>와이드스크린</PresentationFormat>
  <Paragraphs>336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Book.java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EqualTest.java</vt:lpstr>
      <vt:lpstr>PowerPoint 프레젠테이션</vt:lpstr>
      <vt:lpstr>PowerPoint 프레젠테이션</vt:lpstr>
      <vt:lpstr>Student.java</vt:lpstr>
      <vt:lpstr>EqualTest.java</vt:lpstr>
      <vt:lpstr>PowerPoint 프레젠테이션</vt:lpstr>
      <vt:lpstr>StringTest2.java</vt:lpstr>
      <vt:lpstr>PowerPoint 프레젠테이션</vt:lpstr>
      <vt:lpstr>StringBuilderTest.java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StringTest.java</vt:lpstr>
      <vt:lpstr>Person.java</vt:lpstr>
      <vt:lpstr>PowerPoint 프레젠테이션</vt:lpstr>
      <vt:lpstr>PowerPoint 프레젠테이션</vt:lpstr>
      <vt:lpstr>ClassTest.java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75</cp:revision>
  <dcterms:created xsi:type="dcterms:W3CDTF">2021-05-14T07:09:46Z</dcterms:created>
  <dcterms:modified xsi:type="dcterms:W3CDTF">2021-05-28T00:14:40Z</dcterms:modified>
</cp:coreProperties>
</file>