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0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5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328D-883A-44EC-8FB7-7BE8A3CBFB1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DDFF-F1C9-418B-AAD5-C5E647703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179" y="263611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수퍼클래스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216" y="238897"/>
            <a:ext cx="67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서브클래스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716692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Animal(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4216" y="716692"/>
            <a:ext cx="44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Lion(</a:t>
            </a:r>
            <a:r>
              <a:rPr lang="ko-KR" altLang="en-US" dirty="0" smtClean="0"/>
              <a:t>사자</a:t>
            </a:r>
            <a:r>
              <a:rPr lang="en-US" altLang="ko-KR" dirty="0" smtClean="0"/>
              <a:t>),Dog(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),Cat(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275" y="1252151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Bike(</a:t>
            </a:r>
            <a:r>
              <a:rPr lang="ko-KR" altLang="en-US" dirty="0" err="1" smtClean="0"/>
              <a:t>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4215" y="1201354"/>
            <a:ext cx="443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MountainBike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산악자건거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1274" y="1944130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Vehicle(</a:t>
            </a:r>
            <a:r>
              <a:rPr lang="ko-KR" altLang="en-US" dirty="0" smtClean="0"/>
              <a:t>탈것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4215" y="1982578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Car(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),Bus(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),Truck(</a:t>
            </a:r>
            <a:r>
              <a:rPr lang="ko-KR" altLang="en-US" dirty="0" smtClean="0"/>
              <a:t>트럭</a:t>
            </a:r>
            <a:r>
              <a:rPr lang="en-US" altLang="ko-KR" dirty="0" smtClean="0"/>
              <a:t>),Boat(</a:t>
            </a:r>
            <a:r>
              <a:rPr lang="ko-KR" altLang="en-US" dirty="0" smtClean="0"/>
              <a:t>보트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Motocycle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오토바이</a:t>
            </a:r>
            <a:r>
              <a:rPr lang="en-US" altLang="ko-KR" dirty="0" smtClean="0"/>
              <a:t>),Bicycle(</a:t>
            </a:r>
            <a:r>
              <a:rPr lang="ko-KR" altLang="en-US" dirty="0" err="1" smtClean="0"/>
              <a:t>자건거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274" y="2689662"/>
            <a:ext cx="20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Employee(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1923" y="2689662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Manager(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274" y="3384397"/>
            <a:ext cx="20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Shape(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39546" y="3293781"/>
            <a:ext cx="868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Rectangle(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),Triangle(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),Circle(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2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9" y="546580"/>
            <a:ext cx="2927758" cy="214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47288"/>
            <a:ext cx="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수퍼클래스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26" idx="2"/>
          </p:cNvCxnSpPr>
          <p:nvPr/>
        </p:nvCxnSpPr>
        <p:spPr>
          <a:xfrm>
            <a:off x="2354158" y="2687565"/>
            <a:ext cx="0" cy="14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345" y="2961314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" y="4026716"/>
            <a:ext cx="3816991" cy="15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4630723"/>
            <a:ext cx="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서브클래스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19369" y="2221248"/>
            <a:ext cx="1956730" cy="18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99" y="1170453"/>
            <a:ext cx="1883329" cy="10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86" y="2698150"/>
            <a:ext cx="188263" cy="1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소스 이미지 보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0" y="1250310"/>
            <a:ext cx="800145" cy="8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V="1">
            <a:off x="3086103" y="2063693"/>
            <a:ext cx="4665321" cy="1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소스 이미지 보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48" y="779660"/>
            <a:ext cx="1216404" cy="142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endCxn id="1036" idx="2"/>
          </p:cNvCxnSpPr>
          <p:nvPr/>
        </p:nvCxnSpPr>
        <p:spPr>
          <a:xfrm flipV="1">
            <a:off x="3036818" y="2207578"/>
            <a:ext cx="6069432" cy="18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9229" y="2221247"/>
            <a:ext cx="106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49902" y="2221247"/>
            <a:ext cx="13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protected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93851" y="2272148"/>
            <a:ext cx="13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29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2338"/>
            <a:ext cx="10515600" cy="58246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위의 프로그램은 컴파일 오류를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이유를 살펴보자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Employee</a:t>
            </a:r>
            <a:r>
              <a:rPr lang="ko-KR" altLang="en-US" dirty="0" smtClean="0"/>
              <a:t>를 상속받아서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클래스를 정의하였다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Manager</a:t>
            </a:r>
            <a:r>
              <a:rPr lang="ko-KR" altLang="en-US" dirty="0" smtClean="0"/>
              <a:t>클래스에서는 </a:t>
            </a:r>
            <a:r>
              <a:rPr lang="en-US" altLang="ko-KR" dirty="0" err="1" smtClean="0"/>
              <a:t>name,address,salary</a:t>
            </a:r>
            <a:r>
              <a:rPr lang="ko-KR" altLang="en-US" dirty="0" smtClean="0"/>
              <a:t>필드를 </a:t>
            </a:r>
            <a:r>
              <a:rPr lang="ko-KR" altLang="en-US" dirty="0" err="1" smtClean="0"/>
              <a:t>접근할수</a:t>
            </a:r>
            <a:endParaRPr lang="en-US" altLang="ko-KR" dirty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RRN</a:t>
            </a:r>
            <a:r>
              <a:rPr lang="ko-KR" altLang="en-US" dirty="0" smtClean="0"/>
              <a:t>필드는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선언되었으므로 </a:t>
            </a:r>
            <a:r>
              <a:rPr lang="en-US" altLang="ko-KR" dirty="0" smtClean="0"/>
              <a:t>Manager</a:t>
            </a:r>
          </a:p>
          <a:p>
            <a:r>
              <a:rPr lang="ko-KR" altLang="en-US" dirty="0" smtClean="0"/>
              <a:t>클래스에서는 접근이 불가능하다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정리하면 서브클래스는 </a:t>
            </a:r>
            <a:r>
              <a:rPr lang="ko-KR" altLang="en-US" dirty="0" err="1" smtClean="0"/>
              <a:t>수퍼클래스에서</a:t>
            </a:r>
            <a:r>
              <a:rPr lang="ko-KR" altLang="en-US" dirty="0" smtClean="0"/>
              <a:t> 정의된 </a:t>
            </a:r>
            <a:r>
              <a:rPr lang="ko-KR" altLang="en-US" dirty="0" err="1" smtClean="0"/>
              <a:t>멤버중에서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Private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제외한 나머지멤버들은 모두 </a:t>
            </a:r>
            <a:r>
              <a:rPr lang="ko-KR" altLang="en-US" dirty="0" err="1" smtClean="0"/>
              <a:t>접근할수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위에서는 필드에서 대해서만 살펴보았지만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대해서도</a:t>
            </a:r>
            <a:endParaRPr lang="en-US" altLang="ko-KR" dirty="0" smtClean="0"/>
          </a:p>
          <a:p>
            <a:r>
              <a:rPr lang="ko-KR" altLang="en-US" dirty="0" smtClean="0"/>
              <a:t>마찬가지이다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수퍼클래스에서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정의된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서브</a:t>
            </a:r>
            <a:endParaRPr lang="en-US" altLang="ko-KR" dirty="0" smtClean="0"/>
          </a:p>
          <a:p>
            <a:r>
              <a:rPr lang="ko-KR" altLang="en-US" dirty="0" smtClean="0"/>
              <a:t>클래스에서 </a:t>
            </a:r>
            <a:r>
              <a:rPr lang="ko-KR" altLang="en-US" dirty="0" err="1" smtClean="0"/>
              <a:t>접근할수</a:t>
            </a:r>
            <a:r>
              <a:rPr lang="ko-KR" altLang="en-US" dirty="0" smtClean="0"/>
              <a:t> 없지만 나머지 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얼마든지 사용이</a:t>
            </a:r>
            <a:r>
              <a:rPr lang="en-US" altLang="ko-KR" dirty="0"/>
              <a:t>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0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는 상속 관계에서 </a:t>
            </a:r>
            <a:r>
              <a:rPr lang="ko-KR" altLang="en-US" dirty="0" err="1" smtClean="0"/>
              <a:t>수퍼클래스의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필드를 </a:t>
            </a:r>
            <a:endParaRPr lang="en-US" altLang="ko-KR" dirty="0" smtClean="0"/>
          </a:p>
          <a:p>
            <a:r>
              <a:rPr lang="ko-KR" altLang="en-US" dirty="0" smtClean="0"/>
              <a:t>명시적으로 참조하기 위하여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</a:t>
            </a:r>
            <a:endParaRPr lang="en-US" altLang="ko-KR" dirty="0" smtClean="0"/>
          </a:p>
          <a:p>
            <a:r>
              <a:rPr lang="ko-KR" altLang="en-US" dirty="0" smtClean="0"/>
              <a:t>필드를 재정의한 경우에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수퍼클래스의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메소드나</a:t>
            </a:r>
            <a:r>
              <a:rPr lang="ko-KR" altLang="en-US" dirty="0" smtClean="0"/>
              <a:t> 필드를 </a:t>
            </a:r>
            <a:r>
              <a:rPr lang="ko-KR" altLang="en-US" dirty="0" err="1" smtClean="0"/>
              <a:t>호출할수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보통메소드를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재정의할때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완전히 </a:t>
            </a:r>
            <a:endParaRPr lang="en-US" altLang="ko-KR" dirty="0" smtClean="0"/>
          </a:p>
          <a:p>
            <a:r>
              <a:rPr lang="ko-KR" altLang="en-US" dirty="0" smtClean="0"/>
              <a:t>대치하는 경우보다 내용을 추가하는 경우가 많다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이런경우에는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키워드를 이용하여 </a:t>
            </a:r>
            <a:r>
              <a:rPr lang="en-US" altLang="ko-KR" dirty="0" smtClean="0"/>
              <a:t>super</a:t>
            </a:r>
            <a:r>
              <a:rPr lang="ko-KR" altLang="en-US" dirty="0" err="1" smtClean="0"/>
              <a:t>클래의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호출해준 후에 자신이 필요한 부분을 추가해주는 것이 좋다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5946"/>
            <a:ext cx="10515600" cy="654084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ParentClass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data=100;</a:t>
            </a:r>
          </a:p>
          <a:p>
            <a:r>
              <a:rPr lang="en-US" altLang="ko-KR" dirty="0"/>
              <a:t>    public void print()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수퍼</a:t>
            </a:r>
            <a:r>
              <a:rPr lang="ko-KR" altLang="en-US" dirty="0"/>
              <a:t> 클래스의 </a:t>
            </a:r>
            <a:r>
              <a:rPr lang="en-US" altLang="ko-KR" dirty="0"/>
              <a:t>print() </a:t>
            </a:r>
            <a:r>
              <a:rPr lang="ko-KR" altLang="en-US" dirty="0" err="1"/>
              <a:t>메소드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ChildClass</a:t>
            </a:r>
            <a:r>
              <a:rPr lang="en-US" altLang="ko-KR" dirty="0"/>
              <a:t> extends </a:t>
            </a:r>
            <a:r>
              <a:rPr lang="en-US" altLang="ko-KR" dirty="0" err="1"/>
              <a:t>ParentClass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data=200;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public void print() { //</a:t>
            </a:r>
            <a:r>
              <a:rPr lang="ko-KR" altLang="en-US" dirty="0" err="1"/>
              <a:t>메소드</a:t>
            </a:r>
            <a:r>
              <a:rPr lang="ko-KR" altLang="en-US" dirty="0"/>
              <a:t> 재정의 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super.print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서브 클래스의 </a:t>
            </a:r>
            <a:r>
              <a:rPr lang="en-US" altLang="ko-KR" dirty="0"/>
              <a:t>print()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(data);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this.data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super.data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ChildClass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new </a:t>
            </a:r>
            <a:r>
              <a:rPr lang="en-US" altLang="ko-KR" dirty="0" err="1"/>
              <a:t>ChildClass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obj.print</a:t>
            </a:r>
            <a:r>
              <a:rPr lang="en-US" altLang="ko-KR" dirty="0"/>
              <a:t>();     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611395" y="3451654"/>
            <a:ext cx="3739978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4411" y="3361038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메소드호출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937686" y="4506097"/>
            <a:ext cx="2504303" cy="4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45643" y="4283676"/>
            <a:ext cx="28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수퍼클래스의</a:t>
            </a:r>
            <a:r>
              <a:rPr lang="ko-KR" altLang="en-US" dirty="0" smtClean="0"/>
              <a:t> 필드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22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상속과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객체가 </a:t>
            </a:r>
            <a:r>
              <a:rPr lang="ko-KR" altLang="en-US" dirty="0" err="1" smtClean="0"/>
              <a:t>생성될때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어떻게 호출될까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즉 서브 클래스의 생성자만 호출될까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아니면 </a:t>
            </a:r>
            <a:r>
              <a:rPr lang="ko-KR" altLang="en-US" dirty="0" err="1" smtClean="0"/>
              <a:t>수퍼클래스의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생성자도</a:t>
            </a:r>
            <a:r>
              <a:rPr lang="ko-KR" altLang="en-US" dirty="0" smtClean="0"/>
              <a:t> 호출되는가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서브클래스의 객체는 </a:t>
            </a:r>
            <a:r>
              <a:rPr lang="ko-KR" altLang="en-US" dirty="0" err="1" smtClean="0"/>
              <a:t>수퍼클래스에서</a:t>
            </a:r>
            <a:r>
              <a:rPr lang="ko-KR" altLang="en-US" dirty="0" smtClean="0"/>
              <a:t> 생성자가 먼저 호출되기는 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클래스에서 상속된 부분을 먼저 초기화하기 </a:t>
            </a:r>
            <a:endParaRPr lang="en-US" altLang="ko-KR" dirty="0" smtClean="0"/>
          </a:p>
          <a:p>
            <a:r>
              <a:rPr lang="ko-KR" altLang="en-US" dirty="0" smtClean="0"/>
              <a:t>위하여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생성자가 먼저 실행되어야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서브 클래스가 추가한 부분을 초기화하기 위하여 서브 </a:t>
            </a:r>
            <a:endParaRPr lang="en-US" altLang="ko-KR" dirty="0" smtClean="0"/>
          </a:p>
          <a:p>
            <a:r>
              <a:rPr lang="ko-KR" altLang="en-US" dirty="0" smtClean="0"/>
              <a:t>클래스의 생성자가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4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9514"/>
            <a:ext cx="10515600" cy="621132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class Shape {</a:t>
            </a:r>
          </a:p>
          <a:p>
            <a:r>
              <a:rPr lang="en-US" altLang="ko-KR" dirty="0"/>
              <a:t>       public Shape() {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("Shape </a:t>
            </a:r>
            <a:r>
              <a:rPr lang="ko-KR" altLang="en-US" dirty="0" err="1"/>
              <a:t>생성자</a:t>
            </a:r>
            <a:r>
              <a:rPr lang="en-US" altLang="ko-KR" dirty="0"/>
              <a:t>()");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public class Rectangle extends Shape {</a:t>
            </a:r>
          </a:p>
          <a:p>
            <a:r>
              <a:rPr lang="en-US" altLang="ko-KR" dirty="0"/>
              <a:t>       public Rectangle() {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("Rectangle </a:t>
            </a:r>
            <a:r>
              <a:rPr lang="ko-KR" altLang="en-US" dirty="0" err="1"/>
              <a:t>생성자</a:t>
            </a:r>
            <a:r>
              <a:rPr lang="en-US" altLang="ko-KR" dirty="0"/>
              <a:t>()");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Rectangle r = new Rectangle();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4151" y="123568"/>
            <a:ext cx="28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묵시적인호출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337751"/>
            <a:ext cx="11467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Shape {</a:t>
            </a:r>
          </a:p>
          <a:p>
            <a:r>
              <a:rPr lang="en-US" altLang="ko-KR" dirty="0"/>
              <a:t>       public Shape(String </a:t>
            </a:r>
            <a:r>
              <a:rPr lang="en-US" altLang="ko-KR" dirty="0" err="1"/>
              <a:t>msg</a:t>
            </a:r>
            <a:r>
              <a:rPr lang="en-US" altLang="ko-KR" dirty="0"/>
              <a:t>) {	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("Shape </a:t>
            </a:r>
            <a:r>
              <a:rPr lang="ko-KR" altLang="en-US" dirty="0" err="1"/>
              <a:t>생성자</a:t>
            </a:r>
            <a:r>
              <a:rPr lang="en-US" altLang="ko-KR" dirty="0"/>
              <a:t>() " + 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public class Rectangle extends Shape {</a:t>
            </a:r>
          </a:p>
          <a:p>
            <a:r>
              <a:rPr lang="en-US" altLang="ko-KR" dirty="0"/>
              <a:t>       public Rectangle(){		</a:t>
            </a:r>
          </a:p>
          <a:p>
            <a:r>
              <a:rPr lang="en-US" altLang="ko-KR" dirty="0"/>
              <a:t>		 super("from Rectangle");	// </a:t>
            </a:r>
            <a:r>
              <a:rPr lang="ko-KR" altLang="en-US" dirty="0"/>
              <a:t>명시적인 호출</a:t>
            </a:r>
          </a:p>
          <a:p>
            <a:r>
              <a:rPr lang="ko-KR" altLang="en-US" dirty="0"/>
              <a:t>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("Rectangle </a:t>
            </a:r>
            <a:r>
              <a:rPr lang="ko-KR" altLang="en-US" dirty="0" err="1"/>
              <a:t>생성자</a:t>
            </a:r>
            <a:r>
              <a:rPr lang="en-US" altLang="ko-KR" dirty="0"/>
              <a:t>()");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  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Rectangle r = new Rectangle();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2476" y="354227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명시적인호출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88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632" y="235722"/>
            <a:ext cx="10515600" cy="1996732"/>
          </a:xfrm>
        </p:spPr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수퍼클래스에</a:t>
            </a:r>
            <a:r>
              <a:rPr lang="ko-KR" altLang="en-US" dirty="0" smtClean="0"/>
              <a:t> 매개변수가 없는 생성자가 없는 경우에는 </a:t>
            </a:r>
            <a:endParaRPr lang="en-US" altLang="ko-KR" dirty="0" smtClean="0"/>
          </a:p>
          <a:p>
            <a:r>
              <a:rPr lang="ko-KR" altLang="en-US" dirty="0" smtClean="0"/>
              <a:t>자바가 자동적으로 매개변수가 없는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추가하고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632" y="1944130"/>
            <a:ext cx="10694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Shape 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public class Rectangle extends Shape {</a:t>
            </a:r>
          </a:p>
          <a:p>
            <a:r>
              <a:rPr lang="en-US" altLang="ko-KR" dirty="0"/>
              <a:t>       public Rectangle() 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("Rectangle </a:t>
            </a:r>
            <a:r>
              <a:rPr lang="ko-KR" altLang="en-US" dirty="0" err="1"/>
              <a:t>생성자</a:t>
            </a:r>
            <a:r>
              <a:rPr lang="en-US" altLang="ko-KR" dirty="0"/>
              <a:t>()");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} 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38400" y="3690551"/>
            <a:ext cx="4028303" cy="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6173" y="3402227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Super()</a:t>
            </a:r>
            <a:r>
              <a:rPr lang="ko-KR" altLang="en-US" dirty="0" smtClean="0"/>
              <a:t>를 자동적으로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0150" y="2323070"/>
            <a:ext cx="374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Ok!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디폴트생성자추가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8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6649"/>
            <a:ext cx="10515600" cy="460353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class Shape {</a:t>
            </a:r>
          </a:p>
          <a:p>
            <a:r>
              <a:rPr lang="en-US" altLang="ko-KR" dirty="0"/>
              <a:t>       public Shape(String </a:t>
            </a:r>
            <a:r>
              <a:rPr lang="en-US" altLang="ko-KR" dirty="0" err="1"/>
              <a:t>msg</a:t>
            </a:r>
            <a:r>
              <a:rPr lang="en-US" altLang="ko-KR" dirty="0"/>
              <a:t>) {	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디폴트생성자는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("Shape </a:t>
            </a:r>
            <a:r>
              <a:rPr lang="ko-KR" altLang="en-US" dirty="0" err="1"/>
              <a:t>생성자</a:t>
            </a:r>
            <a:r>
              <a:rPr lang="en-US" altLang="ko-KR" dirty="0"/>
              <a:t>() " + 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public class Rectangle extends Shape {</a:t>
            </a:r>
          </a:p>
          <a:p>
            <a:r>
              <a:rPr lang="en-US" altLang="ko-KR" dirty="0"/>
              <a:t>       public Rectangle(){		</a:t>
            </a:r>
            <a:r>
              <a:rPr lang="en-US" altLang="ko-KR" dirty="0" smtClean="0"/>
              <a:t>//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: super()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호출할수</a:t>
            </a:r>
            <a:r>
              <a:rPr lang="ko-KR" altLang="en-US" dirty="0" smtClean="0"/>
              <a:t> 없음</a:t>
            </a:r>
            <a:endParaRPr lang="en-US" altLang="ko-KR" dirty="0"/>
          </a:p>
          <a:p>
            <a:r>
              <a:rPr lang="en-US" altLang="ko-KR" dirty="0"/>
              <a:t>		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("Rectangle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()");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Rectangle r = new Rectangle();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}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546" y="5535827"/>
            <a:ext cx="939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오류를 수정하려면 </a:t>
            </a:r>
            <a:r>
              <a:rPr lang="en-US" altLang="ko-KR" dirty="0" smtClean="0"/>
              <a:t>Rectangle()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super(“test”);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호출해 주어야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5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8897"/>
            <a:ext cx="10515600" cy="5938066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/>
              <a:t>class Car {</a:t>
            </a:r>
          </a:p>
          <a:p>
            <a:r>
              <a:rPr lang="en-US" altLang="ko-KR" dirty="0"/>
              <a:t>	private String model;</a:t>
            </a:r>
          </a:p>
          <a:p>
            <a:r>
              <a:rPr lang="en-US" altLang="ko-KR" dirty="0"/>
              <a:t>	public Car(String model) {		</a:t>
            </a:r>
            <a:r>
              <a:rPr lang="en-US" altLang="ko-KR" dirty="0" err="1"/>
              <a:t>this.model</a:t>
            </a:r>
            <a:r>
              <a:rPr lang="en-US" altLang="ko-KR" dirty="0"/>
              <a:t>= model;	}</a:t>
            </a:r>
          </a:p>
          <a:p>
            <a:endParaRPr lang="en-US" altLang="ko-KR" dirty="0"/>
          </a:p>
          <a:p>
            <a:r>
              <a:rPr lang="en-US" altLang="ko-KR" dirty="0"/>
              <a:t>	public </a:t>
            </a:r>
            <a:r>
              <a:rPr lang="en-US" altLang="ko-KR" dirty="0" err="1"/>
              <a:t>boolean</a:t>
            </a:r>
            <a:r>
              <a:rPr lang="en-US" altLang="ko-KR" dirty="0"/>
              <a:t> equals(Object </a:t>
            </a:r>
            <a:r>
              <a:rPr lang="en-US" altLang="ko-KR" dirty="0" err="1"/>
              <a:t>obj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en-US" altLang="ko-KR" dirty="0" err="1"/>
              <a:t>instanceof</a:t>
            </a:r>
            <a:r>
              <a:rPr lang="en-US" altLang="ko-KR" dirty="0"/>
              <a:t> Car)</a:t>
            </a:r>
          </a:p>
          <a:p>
            <a:r>
              <a:rPr lang="en-US" altLang="ko-KR" dirty="0"/>
              <a:t>			return </a:t>
            </a:r>
            <a:r>
              <a:rPr lang="en-US" altLang="ko-KR" dirty="0" err="1"/>
              <a:t>model.equals</a:t>
            </a:r>
            <a:r>
              <a:rPr lang="en-US" altLang="ko-KR" dirty="0"/>
              <a:t>(((Car) </a:t>
            </a:r>
            <a:r>
              <a:rPr lang="en-US" altLang="ko-KR" dirty="0" err="1"/>
              <a:t>obj</a:t>
            </a:r>
            <a:r>
              <a:rPr lang="en-US" altLang="ko-KR" dirty="0"/>
              <a:t>).model);</a:t>
            </a:r>
          </a:p>
          <a:p>
            <a:r>
              <a:rPr lang="en-US" altLang="ko-KR" dirty="0"/>
              <a:t>		else</a:t>
            </a:r>
          </a:p>
          <a:p>
            <a:r>
              <a:rPr lang="en-US" altLang="ko-KR" dirty="0"/>
              <a:t>			return false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CarTest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		Car </a:t>
            </a:r>
            <a:r>
              <a:rPr lang="en-US" altLang="ko-KR" dirty="0" err="1"/>
              <a:t>firstCar</a:t>
            </a:r>
            <a:r>
              <a:rPr lang="en-US" altLang="ko-KR" dirty="0"/>
              <a:t> = new Car("HMW520");</a:t>
            </a:r>
          </a:p>
          <a:p>
            <a:r>
              <a:rPr lang="en-US" altLang="ko-KR" dirty="0"/>
              <a:t>		Car </a:t>
            </a:r>
            <a:r>
              <a:rPr lang="en-US" altLang="ko-KR" dirty="0" err="1"/>
              <a:t>secondCar</a:t>
            </a:r>
            <a:r>
              <a:rPr lang="en-US" altLang="ko-KR" dirty="0"/>
              <a:t> = new Car("HMW520");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firstCar.equals</a:t>
            </a:r>
            <a:r>
              <a:rPr lang="en-US" altLang="ko-KR" dirty="0"/>
              <a:t>(</a:t>
            </a:r>
            <a:r>
              <a:rPr lang="en-US" altLang="ko-KR" dirty="0" err="1"/>
              <a:t>secondCar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동일한 종류의 자동차입니다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} else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동일한 종류의 자동차가 아닙니다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6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827" y="337751"/>
            <a:ext cx="113682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6249" y="1136822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41622" y="707083"/>
            <a:ext cx="1120346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8995" y="1136822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4" idx="2"/>
          </p:cNvCxnSpPr>
          <p:nvPr/>
        </p:nvCxnSpPr>
        <p:spPr>
          <a:xfrm flipV="1">
            <a:off x="3056238" y="707083"/>
            <a:ext cx="0" cy="42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75903" y="114025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313672" y="660744"/>
            <a:ext cx="1243914" cy="52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6249" y="2281881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SportsCar</a:t>
            </a:r>
            <a:endParaRPr lang="ko-KR" altLang="en-US" dirty="0"/>
          </a:p>
        </p:txBody>
      </p:sp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0" y="2818701"/>
            <a:ext cx="2476378" cy="8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15" idx="0"/>
            <a:endCxn id="5" idx="2"/>
          </p:cNvCxnSpPr>
          <p:nvPr/>
        </p:nvCxnSpPr>
        <p:spPr>
          <a:xfrm flipV="1">
            <a:off x="1783492" y="1506154"/>
            <a:ext cx="0" cy="77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7" y="1602604"/>
            <a:ext cx="1194486" cy="44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4" y="1552494"/>
            <a:ext cx="1233182" cy="6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04" y="1602604"/>
            <a:ext cx="1194486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0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중복을 줄인다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05637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8611" y="2172749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8355" y="2172749"/>
            <a:ext cx="9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1648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998" y="3011648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7657" y="3041137"/>
            <a:ext cx="13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998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7657" y="3435203"/>
            <a:ext cx="15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2789" y="4177717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클래스에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중복된다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2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9134" y="377505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462" y="855677"/>
            <a:ext cx="28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speedUp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speedDown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467" y="226933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0213" y="2269336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7121" y="2272770"/>
            <a:ext cx="11944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90569" y="1426128"/>
            <a:ext cx="788565" cy="84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415255" y="1384183"/>
            <a:ext cx="109831" cy="88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2663212" y="1426128"/>
            <a:ext cx="1491152" cy="84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398" y="3036815"/>
            <a:ext cx="52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중복되는 코드는 서브클래스에 모은다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675" y="3984771"/>
            <a:ext cx="86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이제는 공통부분은 하나로 정리되어서 관리하기 쉽고 유지보수와 변경도 쉬워진다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397" y="4563395"/>
            <a:ext cx="93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뿐만 아니라 필드에 대해서도 마찬가지다 중복되는 필드는 한번만 기술하면 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</a:t>
            </a:r>
            <a:r>
              <a:rPr lang="en-US" altLang="ko-KR" dirty="0" smtClean="0"/>
              <a:t>IS~A</a:t>
            </a:r>
            <a:r>
              <a:rPr lang="ko-KR" altLang="en-US" dirty="0" smtClean="0"/>
              <a:t>관계이다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492" y="1804086"/>
            <a:ext cx="61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자동차는 탈것이다</a:t>
            </a:r>
            <a:r>
              <a:rPr lang="en-US" altLang="ko-KR" dirty="0" smtClean="0"/>
              <a:t>.(Car is a Vehicle)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1492" y="2397210"/>
            <a:ext cx="61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고양이는 동물이다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396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Has a </a:t>
            </a:r>
            <a:r>
              <a:rPr lang="ko-KR" altLang="en-US" dirty="0" smtClean="0"/>
              <a:t>관계는 </a:t>
            </a:r>
            <a:r>
              <a:rPr lang="ko-KR" altLang="en-US" dirty="0" err="1" smtClean="0"/>
              <a:t>가지고있다는</a:t>
            </a:r>
            <a:r>
              <a:rPr lang="ko-KR" altLang="en-US" dirty="0" smtClean="0"/>
              <a:t> 상속으로 </a:t>
            </a:r>
            <a:r>
              <a:rPr lang="ko-KR" altLang="en-US" dirty="0" err="1" smtClean="0"/>
              <a:t>코딩하면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492" y="4975654"/>
            <a:ext cx="539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도서관은 책을 가지고 있다</a:t>
            </a:r>
            <a:r>
              <a:rPr lang="en-US" altLang="ko-KR" dirty="0" smtClean="0"/>
              <a:t>. (Library has a book)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492" y="5413761"/>
            <a:ext cx="539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거실은 소파를 가지고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다중상속은 허용하지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수퍼클래스로부터</a:t>
            </a:r>
            <a:r>
              <a:rPr lang="ko-KR" altLang="en-US" dirty="0" smtClean="0"/>
              <a:t> 상속을 </a:t>
            </a:r>
            <a:r>
              <a:rPr lang="ko-KR" altLang="en-US" dirty="0" err="1" smtClean="0"/>
              <a:t>받는것을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C++</a:t>
            </a:r>
          </a:p>
          <a:p>
            <a:r>
              <a:rPr lang="ko-KR" altLang="en-US" dirty="0" smtClean="0"/>
              <a:t>에서는 다중상속을 허용하지만 자바에서는 오직 단일 상속만</a:t>
            </a:r>
            <a:endParaRPr lang="en-US" altLang="ko-KR" dirty="0" smtClean="0"/>
          </a:p>
          <a:p>
            <a:r>
              <a:rPr lang="ko-KR" altLang="en-US" dirty="0" smtClean="0"/>
              <a:t>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자바에서는 인터페이스를 사용하여서 </a:t>
            </a:r>
            <a:endParaRPr lang="en-US" altLang="ko-KR" dirty="0" smtClean="0"/>
          </a:p>
          <a:p>
            <a:r>
              <a:rPr lang="ko-KR" altLang="en-US" dirty="0" smtClean="0"/>
              <a:t>다중상속 효과를 얼마든지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접근지정자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직원과 매니저의 예를 들어서 보자</a:t>
            </a:r>
            <a:endParaRPr lang="en-US" altLang="ko-KR" dirty="0" smtClean="0"/>
          </a:p>
          <a:p>
            <a:r>
              <a:rPr lang="ko-KR" altLang="en-US" dirty="0" smtClean="0"/>
              <a:t>직원은 월급만 받지만 매니저는 월급과 보너스를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직원을 나타내는 클래스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에 이름은 패키지 멤버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주소는 패키지멤버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주민등록번호는 전용멤버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월급은 </a:t>
            </a:r>
            <a:endParaRPr lang="en-US" altLang="ko-KR" dirty="0" smtClean="0"/>
          </a:p>
          <a:p>
            <a:r>
              <a:rPr lang="ko-KR" altLang="en-US" dirty="0" smtClean="0"/>
              <a:t>보호멤버로 선언되어 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모든 필드를 </a:t>
            </a:r>
            <a:endParaRPr lang="en-US" altLang="ko-KR" dirty="0" smtClean="0"/>
          </a:p>
          <a:p>
            <a:r>
              <a:rPr lang="ko-KR" altLang="en-US" dirty="0" smtClean="0"/>
              <a:t>문자열로 합하여 반환한다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4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ManagerTest.java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519" y="1825625"/>
            <a:ext cx="11197281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class Employee {</a:t>
            </a:r>
          </a:p>
          <a:p>
            <a:r>
              <a:rPr lang="en-US" altLang="ko-KR" dirty="0"/>
              <a:t>	public String name; //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공용멤버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private </a:t>
            </a:r>
            <a:r>
              <a:rPr lang="en-US" altLang="ko-KR" dirty="0" err="1"/>
              <a:t>int</a:t>
            </a:r>
            <a:r>
              <a:rPr lang="en-US" altLang="ko-KR" dirty="0"/>
              <a:t> RRN; // </a:t>
            </a:r>
            <a:r>
              <a:rPr lang="en-US" altLang="ko-KR" sz="1200" dirty="0" err="1"/>
              <a:t>Regident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Resgistration</a:t>
            </a:r>
            <a:r>
              <a:rPr lang="en-US" altLang="ko-KR" sz="1200" dirty="0"/>
              <a:t> Number: </a:t>
            </a:r>
            <a:r>
              <a:rPr lang="ko-KR" altLang="en-US" sz="1200" dirty="0" smtClean="0"/>
              <a:t>주민등록번호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전용멤버</a:t>
            </a:r>
            <a:endParaRPr lang="ko-KR" altLang="en-US" sz="1200" dirty="0"/>
          </a:p>
          <a:p>
            <a:r>
              <a:rPr lang="ko-KR" altLang="en-US" dirty="0"/>
              <a:t>	</a:t>
            </a:r>
            <a:r>
              <a:rPr lang="en-US" altLang="ko-KR" dirty="0"/>
              <a:t>protected </a:t>
            </a:r>
            <a:r>
              <a:rPr lang="en-US" altLang="ko-KR" dirty="0" err="1"/>
              <a:t>int</a:t>
            </a:r>
            <a:r>
              <a:rPr lang="en-US" altLang="ko-KR" dirty="0"/>
              <a:t> salary; //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:</a:t>
            </a:r>
            <a:r>
              <a:rPr lang="ko-KR" altLang="en-US" dirty="0" smtClean="0"/>
              <a:t>보호멤버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String address; //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패키지멤버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smtClean="0"/>
              <a:t>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 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return name+”,”+address+”,”+RRN+”,”+salary;</a:t>
            </a:r>
            <a:endParaRPr lang="en-US" altLang="ko-KR" dirty="0"/>
          </a:p>
          <a:p>
            <a:r>
              <a:rPr lang="en-US" altLang="ko-KR" dirty="0" smtClean="0"/>
              <a:t>       }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784757" y="3006811"/>
            <a:ext cx="972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56822" y="2150076"/>
            <a:ext cx="22571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슈퍼클래스에서</a:t>
            </a:r>
            <a:endParaRPr lang="en-US" altLang="ko-KR" dirty="0" smtClean="0"/>
          </a:p>
          <a:p>
            <a:r>
              <a:rPr lang="en-US" altLang="ko-KR" dirty="0" smtClean="0"/>
              <a:t>Private</a:t>
            </a:r>
            <a:r>
              <a:rPr lang="ko-KR" altLang="en-US" dirty="0" smtClean="0"/>
              <a:t>으로 정의된</a:t>
            </a:r>
            <a:endParaRPr lang="en-US" altLang="ko-KR" dirty="0" smtClean="0"/>
          </a:p>
          <a:p>
            <a:r>
              <a:rPr lang="ko-KR" altLang="en-US" dirty="0" smtClean="0"/>
              <a:t>멤버는 </a:t>
            </a:r>
            <a:r>
              <a:rPr lang="ko-KR" altLang="en-US" dirty="0" err="1" smtClean="0"/>
              <a:t>서브클래스에서접근할수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35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7135"/>
            <a:ext cx="10515600" cy="6400799"/>
          </a:xfrm>
        </p:spPr>
        <p:txBody>
          <a:bodyPr>
            <a:normAutofit/>
          </a:bodyPr>
          <a:lstStyle/>
          <a:p>
            <a:r>
              <a:rPr lang="en-US" altLang="ko-KR" dirty="0"/>
              <a:t>public class Manager extends Employee {</a:t>
            </a:r>
          </a:p>
          <a:p>
            <a:r>
              <a:rPr lang="en-US" altLang="ko-KR" dirty="0"/>
              <a:t>	private </a:t>
            </a:r>
            <a:r>
              <a:rPr lang="en-US" altLang="ko-KR" dirty="0" err="1"/>
              <a:t>int</a:t>
            </a:r>
            <a:r>
              <a:rPr lang="en-US" altLang="ko-KR" dirty="0"/>
              <a:t> bonus</a:t>
            </a:r>
            <a:r>
              <a:rPr lang="en-US" altLang="ko-KR" dirty="0" smtClean="0"/>
              <a:t>;</a:t>
            </a:r>
          </a:p>
          <a:p>
            <a:pPr marL="457200" lvl="1" indent="0">
              <a:buNone/>
            </a:pPr>
            <a:r>
              <a:rPr lang="en-US" altLang="ko-KR" dirty="0" smtClean="0"/>
              <a:t>    public void </a:t>
            </a:r>
            <a:r>
              <a:rPr lang="en-US" altLang="ko-KR" dirty="0" err="1" smtClean="0"/>
              <a:t>printSalary</a:t>
            </a:r>
            <a:r>
              <a:rPr lang="en-US" altLang="ko-KR" dirty="0" smtClean="0"/>
              <a:t>( ) 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(name+”(“ + address+”):”+(</a:t>
            </a:r>
            <a:r>
              <a:rPr lang="en-US" altLang="ko-KR" dirty="0" err="1" smtClean="0"/>
              <a:t>salary+bouns</a:t>
            </a:r>
            <a:r>
              <a:rPr lang="en-US" altLang="ko-KR" dirty="0" smtClean="0"/>
              <a:t>));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914400" lvl="2" indent="0">
              <a:buNone/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printRRN</a:t>
            </a:r>
            <a:r>
              <a:rPr lang="en-US" altLang="ko-KR" dirty="0" smtClean="0"/>
              <a:t>( ) {</a:t>
            </a:r>
          </a:p>
          <a:p>
            <a:pPr marL="914400" lvl="2" indent="0">
              <a:buNone/>
            </a:pP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(RRN);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ManagerTest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Manager m = new Manager();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m.printRRN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183395" y="1260389"/>
            <a:ext cx="749643" cy="4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07178" y="659028"/>
            <a:ext cx="280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수퍼클래스의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멤버를 제외한 </a:t>
            </a:r>
            <a:r>
              <a:rPr lang="ko-KR" altLang="en-US" dirty="0" err="1" smtClean="0"/>
              <a:t>모든멤버접근가능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12043" y="3015049"/>
            <a:ext cx="275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61189" y="2636108"/>
            <a:ext cx="276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</a:t>
            </a:r>
            <a:r>
              <a:rPr lang="en-US" altLang="ko-KR" dirty="0" smtClean="0"/>
              <a:t>! Private</a:t>
            </a:r>
            <a:r>
              <a:rPr lang="ko-KR" altLang="en-US" dirty="0" smtClean="0"/>
              <a:t>는 서브클래스에서 </a:t>
            </a:r>
            <a:r>
              <a:rPr lang="ko-KR" altLang="en-US" dirty="0" err="1" smtClean="0"/>
              <a:t>접근못함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2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653</Words>
  <Application>Microsoft Office PowerPoint</Application>
  <PresentationFormat>와이드스크린</PresentationFormat>
  <Paragraphs>232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상속은 중복을 줄인다.</vt:lpstr>
      <vt:lpstr>PowerPoint 프레젠테이션</vt:lpstr>
      <vt:lpstr>상속은 IS~A관계이다. </vt:lpstr>
      <vt:lpstr>다중상속은 허용하지 않는다. </vt:lpstr>
      <vt:lpstr>접근지정자</vt:lpstr>
      <vt:lpstr>ManagerTest.java</vt:lpstr>
      <vt:lpstr>PowerPoint 프레젠테이션</vt:lpstr>
      <vt:lpstr>PowerPoint 프레젠테이션</vt:lpstr>
      <vt:lpstr>PowerPoint 프레젠테이션</vt:lpstr>
      <vt:lpstr>super</vt:lpstr>
      <vt:lpstr>PowerPoint 프레젠테이션</vt:lpstr>
      <vt:lpstr>5. 상속과 생성자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821086103053</cp:lastModifiedBy>
  <cp:revision>27</cp:revision>
  <dcterms:created xsi:type="dcterms:W3CDTF">2022-07-19T14:51:11Z</dcterms:created>
  <dcterms:modified xsi:type="dcterms:W3CDTF">2022-07-20T13:33:59Z</dcterms:modified>
</cp:coreProperties>
</file>