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66" r:id="rId4"/>
    <p:sldId id="265" r:id="rId5"/>
    <p:sldId id="267" r:id="rId6"/>
    <p:sldId id="257" r:id="rId7"/>
    <p:sldId id="260" r:id="rId8"/>
    <p:sldId id="259" r:id="rId9"/>
    <p:sldId id="258" r:id="rId10"/>
    <p:sldId id="268" r:id="rId11"/>
    <p:sldId id="261" r:id="rId12"/>
    <p:sldId id="264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2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9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l-jockey.herokuap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vid.moorman#!/vizhome/HorseRacingOddsBetting/OddsforBestChancetoWin?publish=y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25029-786C-4116-AFA1-768F57C85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0" r="36872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0A0E-3964-454F-926C-04973E111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Final project –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betting horses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BBD86-FE8B-4655-8775-6A8F1498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Andrea pappa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Jake </a:t>
            </a:r>
            <a:r>
              <a:rPr lang="en-US" sz="1200" dirty="0" err="1">
                <a:solidFill>
                  <a:schemeClr val="bg1"/>
                </a:solidFill>
              </a:rPr>
              <a:t>geiser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Carlie azar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Erin lee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Dave moorman</a:t>
            </a:r>
          </a:p>
        </p:txBody>
      </p:sp>
    </p:spTree>
    <p:extLst>
      <p:ext uri="{BB962C8B-B14F-4D97-AF65-F5344CB8AC3E}">
        <p14:creationId xmlns:p14="http://schemas.microsoft.com/office/powerpoint/2010/main" val="28044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DC8293-01D3-4666-B5F4-203AAF10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conditions to consider for selecting your winning horse</a:t>
            </a:r>
          </a:p>
        </p:txBody>
      </p:sp>
    </p:spTree>
    <p:extLst>
      <p:ext uri="{BB962C8B-B14F-4D97-AF65-F5344CB8AC3E}">
        <p14:creationId xmlns:p14="http://schemas.microsoft.com/office/powerpoint/2010/main" val="125660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6C56-7F9C-461D-8893-781E167C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and track conditions can affect horse race outcomes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EF5DEE-7419-42E2-B3CA-20C9C26ED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01" y="1993498"/>
            <a:ext cx="2475744" cy="4181475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CC6F1D-E0AE-4B87-B8E3-C39CED9FD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89" y="1993498"/>
            <a:ext cx="1831165" cy="4181475"/>
          </a:xfrm>
          <a:ln>
            <a:solidFill>
              <a:schemeClr val="tx1"/>
            </a:solidFill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53843E-946D-4366-A268-3AC4BCF6808D}"/>
              </a:ext>
            </a:extLst>
          </p:cNvPr>
          <p:cNvSpPr txBox="1">
            <a:spLocks/>
          </p:cNvSpPr>
          <p:nvPr/>
        </p:nvSpPr>
        <p:spPr>
          <a:xfrm>
            <a:off x="1053742" y="1993498"/>
            <a:ext cx="3932237" cy="30698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Underdogs love showery weather and muddy tracks</a:t>
            </a:r>
          </a:p>
        </p:txBody>
      </p:sp>
    </p:spTree>
    <p:extLst>
      <p:ext uri="{BB962C8B-B14F-4D97-AF65-F5344CB8AC3E}">
        <p14:creationId xmlns:p14="http://schemas.microsoft.com/office/powerpoint/2010/main" val="165296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ABE2-99B6-417A-91C7-ADC902E1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 horses typically have a winning team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8972CF-99CD-48CC-9D1A-B069062A5C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5" y="2373111"/>
            <a:ext cx="4975225" cy="342622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6624BB-0945-478B-AE44-9652BCBDD0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48158"/>
            <a:ext cx="5181600" cy="36761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43AED1-85E3-4D81-BD0F-9D5174281F0A}"/>
              </a:ext>
            </a:extLst>
          </p:cNvPr>
          <p:cNvSpPr txBox="1"/>
          <p:nvPr/>
        </p:nvSpPr>
        <p:spPr>
          <a:xfrm>
            <a:off x="2740595" y="4044333"/>
            <a:ext cx="241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Wins by Jockey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71AF3-298D-46EB-B0ED-E599BEE4E6DB}"/>
              </a:ext>
            </a:extLst>
          </p:cNvPr>
          <p:cNvSpPr txBox="1"/>
          <p:nvPr/>
        </p:nvSpPr>
        <p:spPr>
          <a:xfrm>
            <a:off x="7278564" y="4086225"/>
            <a:ext cx="241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Wins by Trainer</a:t>
            </a:r>
          </a:p>
        </p:txBody>
      </p:sp>
    </p:spTree>
    <p:extLst>
      <p:ext uri="{BB962C8B-B14F-4D97-AF65-F5344CB8AC3E}">
        <p14:creationId xmlns:p14="http://schemas.microsoft.com/office/powerpoint/2010/main" val="117136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F7-17FB-40CB-A7FE-B9A48574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61694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D329-1583-408F-998F-BA3CAB9D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over to the website!</a:t>
            </a:r>
          </a:p>
        </p:txBody>
      </p:sp>
    </p:spTree>
    <p:extLst>
      <p:ext uri="{BB962C8B-B14F-4D97-AF65-F5344CB8AC3E}">
        <p14:creationId xmlns:p14="http://schemas.microsoft.com/office/powerpoint/2010/main" val="5072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F2D5-5E92-4A80-A36A-A581EE79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AACC-B1CE-4FCD-8EC3-A6FE8896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into the Website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Machine Learning Model</a:t>
            </a:r>
          </a:p>
          <a:p>
            <a:r>
              <a:rPr lang="en-US" dirty="0"/>
              <a:t>Observed Outcomes</a:t>
            </a:r>
          </a:p>
          <a:p>
            <a:r>
              <a:rPr lang="en-US" dirty="0"/>
              <a:t>Other Conditions to Consider for Selecting Your Winning Horse</a:t>
            </a:r>
          </a:p>
          <a:p>
            <a:r>
              <a:rPr lang="en-US" dirty="0"/>
              <a:t>Betting Strategies</a:t>
            </a:r>
          </a:p>
          <a:p>
            <a:r>
              <a:rPr lang="en-US" dirty="0"/>
              <a:t>Head Over to the Website!</a:t>
            </a:r>
          </a:p>
        </p:txBody>
      </p:sp>
    </p:spTree>
    <p:extLst>
      <p:ext uri="{BB962C8B-B14F-4D97-AF65-F5344CB8AC3E}">
        <p14:creationId xmlns:p14="http://schemas.microsoft.com/office/powerpoint/2010/main" val="36443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E8F2-0DAF-48E3-A9A7-65D15168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3080"/>
            <a:ext cx="11196320" cy="1233488"/>
          </a:xfrm>
        </p:spPr>
        <p:txBody>
          <a:bodyPr anchor="t"/>
          <a:lstStyle/>
          <a:p>
            <a:r>
              <a:rPr lang="en-US" dirty="0"/>
              <a:t>Welcome to </a:t>
            </a:r>
            <a:r>
              <a:rPr lang="en-US" dirty="0" err="1"/>
              <a:t>pancho’s</a:t>
            </a:r>
            <a:r>
              <a:rPr lang="en-US" dirty="0"/>
              <a:t> horse racing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754E79-FD05-4ED5-8F94-E92BB3E1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5" y="1513136"/>
            <a:ext cx="7800438" cy="471898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E596AE-A7CC-40F3-8BC6-BBF0DC95FC3C}"/>
              </a:ext>
            </a:extLst>
          </p:cNvPr>
          <p:cNvSpPr txBox="1"/>
          <p:nvPr/>
        </p:nvSpPr>
        <p:spPr>
          <a:xfrm>
            <a:off x="1431524" y="3872630"/>
            <a:ext cx="3619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https://final-jockey.herokuapp.com/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09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DCDC6E-38B7-4393-BC1B-CFABFF3E8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/>
          <a:stretch/>
        </p:blipFill>
        <p:spPr>
          <a:xfrm>
            <a:off x="7153557" y="2004400"/>
            <a:ext cx="4649097" cy="3005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A680C-ED67-4F7E-87D3-F3FE80A9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Jockey and trainer</a:t>
            </a:r>
            <a:br>
              <a:rPr lang="en-US" dirty="0"/>
            </a:br>
            <a:r>
              <a:rPr lang="en-US" dirty="0"/>
              <a:t>track and weather conditions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CFBE7-3D14-4591-8C2C-90D61FB1E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2004400"/>
            <a:ext cx="4171391" cy="3343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400CE-75FE-4AD9-BB2C-F20E37809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78" y="2004400"/>
            <a:ext cx="4048738" cy="33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C682AA-8239-4D00-81A2-C2CE2381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profit using backend machine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81AC4E-8209-4361-B098-39C700E6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48" y="2114550"/>
            <a:ext cx="8009266" cy="3956050"/>
          </a:xfrm>
        </p:spPr>
      </p:pic>
    </p:spTree>
    <p:extLst>
      <p:ext uri="{BB962C8B-B14F-4D97-AF65-F5344CB8AC3E}">
        <p14:creationId xmlns:p14="http://schemas.microsoft.com/office/powerpoint/2010/main" val="324599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0A8-7530-4EF8-A30C-F5403EA0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3408-8B60-4991-8A50-E21A6DA8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with Flask</a:t>
            </a:r>
          </a:p>
          <a:p>
            <a:r>
              <a:rPr lang="en-US" dirty="0"/>
              <a:t>Visualizations</a:t>
            </a:r>
          </a:p>
          <a:p>
            <a:pPr lvl="1"/>
            <a:r>
              <a:rPr lang="en-US" sz="1800" dirty="0"/>
              <a:t>D3 </a:t>
            </a:r>
          </a:p>
          <a:p>
            <a:pPr lvl="1"/>
            <a:r>
              <a:rPr lang="en-US" sz="1800" dirty="0" err="1"/>
              <a:t>Plotly</a:t>
            </a:r>
            <a:endParaRPr lang="en-US" sz="1800" dirty="0"/>
          </a:p>
          <a:p>
            <a:pPr lvl="1"/>
            <a:r>
              <a:rPr lang="en-US" sz="1800" dirty="0"/>
              <a:t>Tableau </a:t>
            </a:r>
          </a:p>
          <a:p>
            <a:r>
              <a:rPr lang="en-US" dirty="0"/>
              <a:t>Machine Learning using Linear SVM Model (Pandas)</a:t>
            </a:r>
          </a:p>
          <a:p>
            <a:r>
              <a:rPr lang="en-US" dirty="0"/>
              <a:t>Excel Pivot Tables</a:t>
            </a:r>
          </a:p>
          <a:p>
            <a:r>
              <a:rPr lang="en-US" dirty="0"/>
              <a:t>Hosting Website on Heroku</a:t>
            </a:r>
          </a:p>
        </p:txBody>
      </p:sp>
    </p:spTree>
    <p:extLst>
      <p:ext uri="{BB962C8B-B14F-4D97-AF65-F5344CB8AC3E}">
        <p14:creationId xmlns:p14="http://schemas.microsoft.com/office/powerpoint/2010/main" val="152312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B1A-C1A9-461D-ABFA-A3637E4F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65A4F-88F6-4191-9DB7-57B7FF54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2" y="4393539"/>
            <a:ext cx="4548500" cy="1881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77A8F7-686E-4789-AABB-EAFD25AA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" y="1890508"/>
            <a:ext cx="4026650" cy="238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6980A9-693B-4126-810F-A10A1E9C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09" y="4410158"/>
            <a:ext cx="3300370" cy="769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2A9EBC-7210-49FE-BB0A-CD8972CCF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08" y="3373742"/>
            <a:ext cx="3097326" cy="647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F55EE-3AF4-4144-8385-10AD774F5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91" y="1918834"/>
            <a:ext cx="3166929" cy="67230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E6E948-65CB-4F65-848F-77B6075543B1}"/>
              </a:ext>
            </a:extLst>
          </p:cNvPr>
          <p:cNvCxnSpPr/>
          <p:nvPr/>
        </p:nvCxnSpPr>
        <p:spPr>
          <a:xfrm>
            <a:off x="5282208" y="1793289"/>
            <a:ext cx="0" cy="43462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70FAFC-DD74-48A5-A59A-3DE736279C90}"/>
              </a:ext>
            </a:extLst>
          </p:cNvPr>
          <p:cNvCxnSpPr/>
          <p:nvPr/>
        </p:nvCxnSpPr>
        <p:spPr>
          <a:xfrm>
            <a:off x="292963" y="4323425"/>
            <a:ext cx="116535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6FE201-17E5-4A10-85EC-25A86AE7C3A1}"/>
              </a:ext>
            </a:extLst>
          </p:cNvPr>
          <p:cNvSpPr txBox="1"/>
          <p:nvPr/>
        </p:nvSpPr>
        <p:spPr>
          <a:xfrm>
            <a:off x="5380708" y="5375527"/>
            <a:ext cx="3300370" cy="3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= -13.356 + 17.28 * odds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BDFF6C-3725-4C4C-BE9B-5C1AEF91F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577" y="1948017"/>
            <a:ext cx="3097326" cy="186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0F0FB-64F2-4E12-B108-4B77315EC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60" y="4344421"/>
            <a:ext cx="1648879" cy="1930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923938-2059-4DFD-9234-52C818B49F41}"/>
              </a:ext>
            </a:extLst>
          </p:cNvPr>
          <p:cNvSpPr txBox="1"/>
          <p:nvPr/>
        </p:nvSpPr>
        <p:spPr>
          <a:xfrm>
            <a:off x="5477879" y="5770247"/>
            <a:ext cx="310602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Regression Analysis and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6D843-5A06-489A-8D67-14DD0FD04BE0}"/>
              </a:ext>
            </a:extLst>
          </p:cNvPr>
          <p:cNvSpPr/>
          <p:nvPr/>
        </p:nvSpPr>
        <p:spPr>
          <a:xfrm>
            <a:off x="5282208" y="4323425"/>
            <a:ext cx="6779693" cy="2014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E5D8-FDAE-4B38-A4AD-95A29CAC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 chance of winning with the best odds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087F08-AF7B-43AF-AF8A-479DCA10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93" y="1711732"/>
            <a:ext cx="6851172" cy="32587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E344-0827-4504-980B-5683ECD7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shows a 53% chance of winning with odds in the 1 to 2 range.</a:t>
            </a:r>
          </a:p>
          <a:p>
            <a:r>
              <a:rPr lang="en-US" dirty="0"/>
              <a:t>Gamblers won 36% of the time when betting on odds within 2 to 3.</a:t>
            </a:r>
          </a:p>
          <a:p>
            <a:r>
              <a:rPr lang="en-US" dirty="0"/>
              <a:t>As expected, the observed probability of winning drops down significantly as the betting odds get higher.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25DFA-2E4D-4BC5-8A05-1A7ABC710123}"/>
              </a:ext>
            </a:extLst>
          </p:cNvPr>
          <p:cNvSpPr txBox="1"/>
          <p:nvPr/>
        </p:nvSpPr>
        <p:spPr>
          <a:xfrm>
            <a:off x="1318755" y="5411168"/>
            <a:ext cx="9357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https://public.tableau.com/profile/david.moorman#!/vizhome/HorseRacingOddsBetting/OddsforBestChancetoWin?publish=yes</a:t>
            </a:r>
            <a:r>
              <a:rPr lang="en-US" sz="1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A91DA-6BD1-4444-B593-DA4A474684A0}"/>
              </a:ext>
            </a:extLst>
          </p:cNvPr>
          <p:cNvSpPr txBox="1"/>
          <p:nvPr/>
        </p:nvSpPr>
        <p:spPr>
          <a:xfrm>
            <a:off x="8007658" y="4834347"/>
            <a:ext cx="246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ODDS RANGE</a:t>
            </a:r>
          </a:p>
        </p:txBody>
      </p:sp>
    </p:spTree>
    <p:extLst>
      <p:ext uri="{BB962C8B-B14F-4D97-AF65-F5344CB8AC3E}">
        <p14:creationId xmlns:p14="http://schemas.microsoft.com/office/powerpoint/2010/main" val="123973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2930-9BBA-45FC-8CAA-10190475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profit expectation per odds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D3869-0B9F-4A59-882D-74E44357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1661648"/>
            <a:ext cx="5707063" cy="35251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8F02-AD08-4361-8963-D05E50F12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Better the odds will typically provide a higher probability of profit.</a:t>
            </a:r>
          </a:p>
          <a:p>
            <a:r>
              <a:rPr lang="en-US" dirty="0"/>
              <a:t>Higher profit on average for lower odds, but lower probability of winning</a:t>
            </a:r>
          </a:p>
        </p:txBody>
      </p:sp>
    </p:spTree>
    <p:extLst>
      <p:ext uri="{BB962C8B-B14F-4D97-AF65-F5344CB8AC3E}">
        <p14:creationId xmlns:p14="http://schemas.microsoft.com/office/powerpoint/2010/main" val="32413975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4371F"/>
      </a:dk2>
      <a:lt2>
        <a:srgbClr val="E8E2E6"/>
      </a:lt2>
      <a:accent1>
        <a:srgbClr val="47B570"/>
      </a:accent1>
      <a:accent2>
        <a:srgbClr val="40B13B"/>
      </a:accent2>
      <a:accent3>
        <a:srgbClr val="75AF45"/>
      </a:accent3>
      <a:accent4>
        <a:srgbClr val="9BA938"/>
      </a:accent4>
      <a:accent5>
        <a:srgbClr val="BE9C4B"/>
      </a:accent5>
      <a:accent6>
        <a:srgbClr val="B15D3B"/>
      </a:accent6>
      <a:hlink>
        <a:srgbClr val="8E822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271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GradientRiseVTI</vt:lpstr>
      <vt:lpstr>Final project –  betting horses</vt:lpstr>
      <vt:lpstr>agenda</vt:lpstr>
      <vt:lpstr>Welcome to pancho’s horse racing</vt:lpstr>
      <vt:lpstr>Jockey and trainer track and weather conditions </vt:lpstr>
      <vt:lpstr>Estimate profit using backend machine model</vt:lpstr>
      <vt:lpstr>approach</vt:lpstr>
      <vt:lpstr>Machine learning model</vt:lpstr>
      <vt:lpstr>Higher chance of winning with the best odds</vt:lpstr>
      <vt:lpstr>Average profit expectation per odds</vt:lpstr>
      <vt:lpstr>Other conditions to consider for selecting your winning horse</vt:lpstr>
      <vt:lpstr>weather and track conditions can affect horse race outcomes</vt:lpstr>
      <vt:lpstr>Winning horses typically have a winning team</vt:lpstr>
      <vt:lpstr>Betting strategies</vt:lpstr>
      <vt:lpstr>Head over to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 betting horses</dc:title>
  <dc:creator>David Moorman</dc:creator>
  <cp:lastModifiedBy>David Moorman</cp:lastModifiedBy>
  <cp:revision>17</cp:revision>
  <dcterms:created xsi:type="dcterms:W3CDTF">2020-11-21T17:35:22Z</dcterms:created>
  <dcterms:modified xsi:type="dcterms:W3CDTF">2020-12-01T20:11:14Z</dcterms:modified>
</cp:coreProperties>
</file>