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6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2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9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9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November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david.moorman#!/vizhome/HorseRacingOddsBetting/OddsforBestChancetoWin?publish=y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25029-786C-4116-AFA1-768F57C85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0" r="36872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10A0E-3964-454F-926C-04973E111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Final project –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betting horses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BBD86-FE8B-4655-8775-6A8F14987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 fontScale="92500" lnSpcReduction="20000"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Andrea pappa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Jake </a:t>
            </a:r>
            <a:r>
              <a:rPr lang="en-US" sz="1200" dirty="0" err="1">
                <a:solidFill>
                  <a:schemeClr val="bg1"/>
                </a:solidFill>
              </a:rPr>
              <a:t>geiser</a:t>
            </a:r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Carlie azar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Erin lee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Dave moorman</a:t>
            </a:r>
          </a:p>
        </p:txBody>
      </p:sp>
    </p:spTree>
    <p:extLst>
      <p:ext uri="{BB962C8B-B14F-4D97-AF65-F5344CB8AC3E}">
        <p14:creationId xmlns:p14="http://schemas.microsoft.com/office/powerpoint/2010/main" val="280448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00A8-7530-4EF8-A30C-F5403EA0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3408-8B60-4991-8A50-E21A6DA8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with Flask</a:t>
            </a:r>
          </a:p>
          <a:p>
            <a:r>
              <a:rPr lang="en-US" dirty="0"/>
              <a:t>D3 for Visualizations</a:t>
            </a:r>
          </a:p>
          <a:p>
            <a:r>
              <a:rPr lang="en-US" dirty="0"/>
              <a:t>Machine Learning using Linear SVM Model (Pandas)</a:t>
            </a:r>
          </a:p>
          <a:p>
            <a:r>
              <a:rPr lang="en-US" dirty="0"/>
              <a:t>Tableau for Data Visualizations</a:t>
            </a:r>
          </a:p>
          <a:p>
            <a:r>
              <a:rPr lang="en-US" dirty="0"/>
              <a:t>Excel Pivot Tables</a:t>
            </a:r>
          </a:p>
          <a:p>
            <a:r>
              <a:rPr lang="en-US" dirty="0"/>
              <a:t>Hosting on Heroku</a:t>
            </a:r>
          </a:p>
        </p:txBody>
      </p:sp>
    </p:spTree>
    <p:extLst>
      <p:ext uri="{BB962C8B-B14F-4D97-AF65-F5344CB8AC3E}">
        <p14:creationId xmlns:p14="http://schemas.microsoft.com/office/powerpoint/2010/main" val="15231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EB1A-C1A9-461D-ABFA-A3637E4F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65A4F-88F6-4191-9DB7-57B7FF54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2" y="4393539"/>
            <a:ext cx="4548500" cy="1881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77A8F7-686E-4789-AABB-EAFD25AAE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3" y="1890508"/>
            <a:ext cx="4026650" cy="238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6980A9-693B-4126-810F-A10A1E9C3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09" y="4410158"/>
            <a:ext cx="3300370" cy="769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2A9EBC-7210-49FE-BB0A-CD8972CCF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08" y="3373742"/>
            <a:ext cx="3097326" cy="647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8F55EE-3AF4-4144-8385-10AD774F59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91" y="1918834"/>
            <a:ext cx="3166929" cy="67230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E6E948-65CB-4F65-848F-77B6075543B1}"/>
              </a:ext>
            </a:extLst>
          </p:cNvPr>
          <p:cNvCxnSpPr/>
          <p:nvPr/>
        </p:nvCxnSpPr>
        <p:spPr>
          <a:xfrm>
            <a:off x="5282208" y="1793289"/>
            <a:ext cx="0" cy="43462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70FAFC-DD74-48A5-A59A-3DE736279C90}"/>
              </a:ext>
            </a:extLst>
          </p:cNvPr>
          <p:cNvCxnSpPr/>
          <p:nvPr/>
        </p:nvCxnSpPr>
        <p:spPr>
          <a:xfrm>
            <a:off x="292963" y="4323425"/>
            <a:ext cx="116535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6FE201-17E5-4A10-85EC-25A86AE7C3A1}"/>
              </a:ext>
            </a:extLst>
          </p:cNvPr>
          <p:cNvSpPr txBox="1"/>
          <p:nvPr/>
        </p:nvSpPr>
        <p:spPr>
          <a:xfrm>
            <a:off x="5380708" y="5375527"/>
            <a:ext cx="3300370" cy="37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= -13.356 + 17.28 * odds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BDFF6C-3725-4C4C-BE9B-5C1AEF91F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4577" y="1948017"/>
            <a:ext cx="3097326" cy="1860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0F0FB-64F2-4E12-B108-4B77315EC6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760" y="4344421"/>
            <a:ext cx="1648879" cy="19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8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E5D8-FDAE-4B38-A4AD-95A29CAC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Higher chance of winning with the best odds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087F08-AF7B-43AF-AF8A-479DCA10D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93" y="1711732"/>
            <a:ext cx="6851172" cy="32587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EE344-0827-4504-980B-5683ECD7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shows a 53% chance of winning with odds in the 1 to 2 range.</a:t>
            </a:r>
          </a:p>
          <a:p>
            <a:r>
              <a:rPr lang="en-US" dirty="0"/>
              <a:t>Gamblers won 36% of the time when betting on odds within 2 to 3.</a:t>
            </a:r>
          </a:p>
          <a:p>
            <a:r>
              <a:rPr lang="en-US" dirty="0"/>
              <a:t>As expected, the observed probability of winning drops down significantly as the betting odds get higher.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25DFA-2E4D-4BC5-8A05-1A7ABC710123}"/>
              </a:ext>
            </a:extLst>
          </p:cNvPr>
          <p:cNvSpPr txBox="1"/>
          <p:nvPr/>
        </p:nvSpPr>
        <p:spPr>
          <a:xfrm>
            <a:off x="1318755" y="5411168"/>
            <a:ext cx="9357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https://public.tableau.com/profile/david.moorman#!/vizhome/HorseRacingOddsBetting/OddsforBestChancetoWin?publish=yes</a:t>
            </a:r>
            <a:r>
              <a:rPr lang="en-US" sz="1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A91DA-6BD1-4444-B593-DA4A474684A0}"/>
              </a:ext>
            </a:extLst>
          </p:cNvPr>
          <p:cNvSpPr txBox="1"/>
          <p:nvPr/>
        </p:nvSpPr>
        <p:spPr>
          <a:xfrm>
            <a:off x="8007658" y="4834347"/>
            <a:ext cx="246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ODDS RANGE</a:t>
            </a:r>
          </a:p>
        </p:txBody>
      </p:sp>
    </p:spTree>
    <p:extLst>
      <p:ext uri="{BB962C8B-B14F-4D97-AF65-F5344CB8AC3E}">
        <p14:creationId xmlns:p14="http://schemas.microsoft.com/office/powerpoint/2010/main" val="123973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2930-9BBA-45FC-8CAA-10190475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profit expectation per odds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ED3869-0B9F-4A59-882D-74E44357D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5" y="1661648"/>
            <a:ext cx="5707063" cy="35251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8F02-AD08-4361-8963-D05E50F12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Better the odds will typically provide a higher probability of profit.</a:t>
            </a:r>
          </a:p>
          <a:p>
            <a:r>
              <a:rPr lang="en-US" dirty="0"/>
              <a:t>Higher profit on average for lower odds, but lower probability of winning</a:t>
            </a:r>
          </a:p>
        </p:txBody>
      </p:sp>
    </p:spTree>
    <p:extLst>
      <p:ext uri="{BB962C8B-B14F-4D97-AF65-F5344CB8AC3E}">
        <p14:creationId xmlns:p14="http://schemas.microsoft.com/office/powerpoint/2010/main" val="324139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6C56-7F9C-461D-8893-781E167C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weather and track conditions can affect horse race outcomes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EF5DEE-7419-42E2-B3CA-20C9C26ED5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01" y="1993498"/>
            <a:ext cx="2475744" cy="4181475"/>
          </a:xfr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CC6F1D-E0AE-4B87-B8E3-C39CED9FD4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089" y="1993498"/>
            <a:ext cx="1831165" cy="4181475"/>
          </a:xfrm>
          <a:ln>
            <a:solidFill>
              <a:schemeClr val="tx1"/>
            </a:solidFill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53843E-946D-4366-A268-3AC4BCF6808D}"/>
              </a:ext>
            </a:extLst>
          </p:cNvPr>
          <p:cNvSpPr txBox="1">
            <a:spLocks/>
          </p:cNvSpPr>
          <p:nvPr/>
        </p:nvSpPr>
        <p:spPr>
          <a:xfrm>
            <a:off x="1053742" y="1993498"/>
            <a:ext cx="3932237" cy="30698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Better the odds will typically provide a higher probability of profit.</a:t>
            </a:r>
          </a:p>
          <a:p>
            <a:r>
              <a:rPr lang="en-US" dirty="0"/>
              <a:t>Higher profit on average for lower odds, but lower probability of winning</a:t>
            </a:r>
          </a:p>
        </p:txBody>
      </p:sp>
    </p:spTree>
    <p:extLst>
      <p:ext uri="{BB962C8B-B14F-4D97-AF65-F5344CB8AC3E}">
        <p14:creationId xmlns:p14="http://schemas.microsoft.com/office/powerpoint/2010/main" val="16529671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4371F"/>
      </a:dk2>
      <a:lt2>
        <a:srgbClr val="E8E2E6"/>
      </a:lt2>
      <a:accent1>
        <a:srgbClr val="47B570"/>
      </a:accent1>
      <a:accent2>
        <a:srgbClr val="40B13B"/>
      </a:accent2>
      <a:accent3>
        <a:srgbClr val="75AF45"/>
      </a:accent3>
      <a:accent4>
        <a:srgbClr val="9BA938"/>
      </a:accent4>
      <a:accent5>
        <a:srgbClr val="BE9C4B"/>
      </a:accent5>
      <a:accent6>
        <a:srgbClr val="B15D3B"/>
      </a:accent6>
      <a:hlink>
        <a:srgbClr val="8E822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GradientRiseVTI</vt:lpstr>
      <vt:lpstr>Final project –  betting horses</vt:lpstr>
      <vt:lpstr>approach</vt:lpstr>
      <vt:lpstr>Machine learning model</vt:lpstr>
      <vt:lpstr>Higher chance of winning with the best odds</vt:lpstr>
      <vt:lpstr>Average profit expectation per odds</vt:lpstr>
      <vt:lpstr>How weather and track conditions can affect horse race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 betting horses</dc:title>
  <dc:creator>David Moorman</dc:creator>
  <cp:lastModifiedBy>David Moorman</cp:lastModifiedBy>
  <cp:revision>14</cp:revision>
  <dcterms:created xsi:type="dcterms:W3CDTF">2020-11-21T17:35:22Z</dcterms:created>
  <dcterms:modified xsi:type="dcterms:W3CDTF">2020-11-25T01:14:17Z</dcterms:modified>
</cp:coreProperties>
</file>