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0" r:id="rId5"/>
    <p:sldId id="279" r:id="rId6"/>
    <p:sldId id="280" r:id="rId7"/>
    <p:sldId id="274" r:id="rId8"/>
    <p:sldId id="261" r:id="rId9"/>
    <p:sldId id="262" r:id="rId10"/>
    <p:sldId id="263" r:id="rId11"/>
    <p:sldId id="264" r:id="rId12"/>
    <p:sldId id="276" r:id="rId13"/>
    <p:sldId id="271" r:id="rId14"/>
    <p:sldId id="272" r:id="rId15"/>
    <p:sldId id="277" r:id="rId16"/>
    <p:sldId id="28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/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/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/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/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/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235-62EF-46D5-ACB4-C29DBD58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4C3A-B3A5-48E5-845D-FBFB6870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0CD2-68E7-4921-AFAB-6C5F17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D68-7768-4669-8E1E-78D8DAB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8C2-A55E-4000-A646-734B45A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22E-6A5F-4096-9D23-B67D621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BF17-223A-4B21-BBAF-182E69CE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ACC-CE71-4FC5-B2F6-4BC756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5C8-496D-421F-A0A8-BC5B9A46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CC8-3840-442D-B833-95DF32F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D75A7-69F9-4A40-BB3A-9D53E4BE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10CC-E566-48E3-A458-2F482D76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9D78-6A76-41B1-9B54-8321F9B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4ED9-57BD-4D8E-9231-DAA4EF2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C1D-8E2F-4E7B-A3DC-2216BE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5-C223-49C6-A172-6E781A8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BDA0-7369-41AE-8B89-9D96D9DE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2AD-DF74-4D46-9784-177C2AD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7A-7754-473A-AEC2-D96E462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99C0-3121-4649-95F2-243275F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5E0-6774-4541-BC28-2058979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688E-B9EC-48E9-9E69-EAA75D2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A308-79CE-46E9-A4E0-609C06C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34A-62BA-452F-B74C-1CCFFD5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957-E0BB-495F-A2C3-C5FE9E1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A-2F80-4ADD-8BD9-E859890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060-B919-4E1E-A189-AE42EB4C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FB31-AD1B-406B-9826-8D985142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D0D-6E50-4E1D-AA66-B9D29C3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AE4-0F0F-4159-9D69-8F31D79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D8CC-3746-454D-A6B9-DB3262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90C-6ED9-48C7-8BC5-36C27B1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96AD-37E8-406A-92B8-2316EC6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B273-8137-4521-9269-1786F573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3C403-591A-4894-95DE-1D0E9B8C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0095-EF82-4DC5-967D-1ABD222C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5D87E-21C2-494F-B07E-3E81D0F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A758-972B-475E-A725-8BD0DA8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F11B-6EA7-4FD1-BC64-A3B9C0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CD3-6F56-43F6-81DF-C01526B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60C7-E157-4CA1-89FF-CFF666E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35BC-2B44-4FFA-84B3-16BE8F27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BC82-BDA6-4225-BC48-9314590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332D-3769-4BED-A4AC-800AC07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C2ED-4033-4BED-B787-18FD62C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CDAA-1BCA-4002-8733-E278B092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D48-9EE7-426D-8C08-7A254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DEA-E264-4FD9-9C9B-DFA3EBE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CAC9-9FF9-4157-A14C-FB502037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0BA7-3596-468C-B93C-3CA8BE7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DBD7-6993-49EB-9C2B-5834459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4A49-4064-4A0B-93AA-A27F4D1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4577-18D8-41BA-A4E8-915478B1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BA1D-FB62-443F-9077-3D34616D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C4B0-4DA8-490B-B03C-CAD69BF4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375B-8C5E-432A-9B8A-F5B35487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BDA-03E8-4ADC-BED6-A075856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AC4C-BA6E-4824-85B7-FD0A18B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88B-5730-4BAC-A3F1-29F9323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D657-43D4-42F2-AF17-28E9FAC9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E3F-9C29-4BF9-AB08-8C7CBF4A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17-BAD8-4F21-9FC5-C2E6B69DA515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EE8-E26E-4DB6-A785-A86409C7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791-B994-424C-B3FA-01EF0818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41A91FA-E577-4794-A32F-2DB1998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5A7C-FCBF-4808-B8F1-A5638CE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625683"/>
            <a:ext cx="4023360" cy="623231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Trends in Obesity Rates</a:t>
            </a: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How is obesity distributed across the US?</a:t>
            </a:r>
            <a:b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Brian Stogner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Stephanie Hucks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Andrea Pappa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Stacey Poole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742951"/>
            <a:ext cx="3684104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Education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education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had the </a:t>
            </a: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obesity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0FE463-C346-41F9-972A-76196A2FE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5" y="886080"/>
            <a:ext cx="511149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Income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income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income increased, obesity rate decreased.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53946-1505-45A1-B89D-738FA1EA1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6" y="847494"/>
            <a:ext cx="5969504" cy="4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Code</a:t>
            </a: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A662-1FA8-46D0-A1CC-1ADBCEB9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3741157"/>
            <a:ext cx="3974415" cy="12916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EB172-EF9E-46D0-9684-58C0416E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730915"/>
            <a:ext cx="3979246" cy="16613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962BE7-4AEB-48B9-8A67-3AC16E37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46" y="955723"/>
            <a:ext cx="3307172" cy="17052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55135-74D8-4085-8FBE-8787CA62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69" y="955723"/>
            <a:ext cx="3291475" cy="1814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2F7B7-D3BA-4AA3-BC18-E2630CD37380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89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Obesity Rate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44BC2-566A-425D-8572-AE87C38C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1144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977BAC-0EF7-4BBC-8E03-C9AC691C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39215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53750" y="769455"/>
            <a:ext cx="349857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Obesity Rate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Fast Food Restaurants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correlation between states with a high number of fast food restaurants and higher obesity rates.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3B3E7-EE2A-4241-8312-4687AA6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1611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82B-01C3-4009-9A2B-E53134DA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0" y="754742"/>
            <a:ext cx="4029223" cy="14034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57D2C-10EC-4FF0-8B5F-A727438A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69" y="997789"/>
            <a:ext cx="3375479" cy="119940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260AA-71C4-4C87-A53E-AE952234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4" y="2996977"/>
            <a:ext cx="3913611" cy="20155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1A72F-3E3D-4BBF-9AA8-29C829AC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77" y="997789"/>
            <a:ext cx="3232644" cy="170121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285D3-9BB0-47B1-B155-A56B06863095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36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Conclusion: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753677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4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References: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04A2-9213-45B3-AE52-CFC7D4926BFE}"/>
              </a:ext>
            </a:extLst>
          </p:cNvPr>
          <p:cNvSpPr/>
          <p:nvPr/>
        </p:nvSpPr>
        <p:spPr>
          <a:xfrm>
            <a:off x="4831138" y="742951"/>
            <a:ext cx="7023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a typeface="Times New Roman" panose="02020603050405020304" pitchFamily="18" charset="0"/>
              </a:rPr>
              <a:t>Repository: </a:t>
            </a:r>
            <a:r>
              <a:rPr lang="en-US" dirty="0"/>
              <a:t>https://github.com/atpappa/Project1</a:t>
            </a:r>
            <a:endParaRPr lang="en-US" dirty="0"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https://chronicdata.cdc.gov/Nutrition-Physical-Activity-and-Obesity/Percent-of-adults-aged-18-and-older-who-have-obesi/tv7q-8s5b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https://www.kaggle.com/datafiniti/fast-food-restaurants?select=Datafiniti_Fast_Food_Restaurants_May19.csv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https://www.cdc.gov/obesity/data/prevalence-maps.html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Division of Nutrition, Physical Activity, and Obesity, National Center for Chronic Disease Prevention and Health Promotion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391444" y="600968"/>
            <a:ext cx="40021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According to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Center for Disease Control and Prevention (CDC):</a:t>
            </a: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6096000" y="920621"/>
            <a:ext cx="47850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Obesity is weight that is higher than what is considered as a healthy weight for a given height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Obesity is a serious health problem and can increase a person’s risk of other diseases and health problems, such as: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Heart disease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Diabetes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High blood pressure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Certain cancers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464330" y="847137"/>
            <a:ext cx="3856383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Mass Index (BMI)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is used as a screening tool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 determining obesity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4C11C-911A-4A81-857C-AA3A601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4" y="3428840"/>
            <a:ext cx="6724471" cy="20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C2EE-E1FB-4E75-8CF7-62DC0C388F88}"/>
              </a:ext>
            </a:extLst>
          </p:cNvPr>
          <p:cNvSpPr txBox="1"/>
          <p:nvPr/>
        </p:nvSpPr>
        <p:spPr>
          <a:xfrm>
            <a:off x="5261114" y="967409"/>
            <a:ext cx="63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BMI is calculated by dividing weight in pounds (lbs) by height in inches (in) squared and multiplying by 703.</a:t>
            </a:r>
          </a:p>
          <a:p>
            <a:pPr lvl="0"/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Calculation: </a:t>
            </a:r>
          </a:p>
          <a:p>
            <a:pPr lvl="0" algn="ctr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[weight (lbs) ÷ (height (in))</a:t>
            </a:r>
            <a:r>
              <a:rPr lang="en-US" baseline="30000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] x 703</a:t>
            </a:r>
          </a:p>
        </p:txBody>
      </p:sp>
    </p:spTree>
    <p:extLst>
      <p:ext uri="{BB962C8B-B14F-4D97-AF65-F5344CB8AC3E}">
        <p14:creationId xmlns:p14="http://schemas.microsoft.com/office/powerpoint/2010/main" val="127403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the correlation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of obesity rates to: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6753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EA2F34-A5FA-467A-AF88-FA81FBD6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699121"/>
            <a:ext cx="6577681" cy="33875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704F1A13-AB90-418B-9538-3D2141B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67" y="912739"/>
            <a:ext cx="4016163" cy="20181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736F42-A141-4D53-B3FE-A4E8C98CF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419" y="4034729"/>
            <a:ext cx="4016163" cy="1977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38DD18-C928-482D-9097-1D9E1A54080C}"/>
              </a:ext>
            </a:extLst>
          </p:cNvPr>
          <p:cNvSpPr/>
          <p:nvPr/>
        </p:nvSpPr>
        <p:spPr>
          <a:xfrm>
            <a:off x="9379059" y="29257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8556-0C91-4031-B019-A3E489373CE8}"/>
              </a:ext>
            </a:extLst>
          </p:cNvPr>
          <p:cNvSpPr txBox="1"/>
          <p:nvPr/>
        </p:nvSpPr>
        <p:spPr>
          <a:xfrm>
            <a:off x="9379124" y="6017606"/>
            <a:ext cx="69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62D8C-5591-4ABE-9700-A6629FD56E24}"/>
              </a:ext>
            </a:extLst>
          </p:cNvPr>
          <p:cNvSpPr txBox="1"/>
          <p:nvPr/>
        </p:nvSpPr>
        <p:spPr>
          <a:xfrm>
            <a:off x="3641518" y="5181800"/>
            <a:ext cx="78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6A7-095B-45AE-8DCC-E07B13E3AD87}"/>
              </a:ext>
            </a:extLst>
          </p:cNvPr>
          <p:cNvSpPr/>
          <p:nvPr/>
        </p:nvSpPr>
        <p:spPr>
          <a:xfrm>
            <a:off x="719328" y="603741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Obesity rates have been increasing in the United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1D6A7-9BC9-4F30-95AF-00462D7B30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17496"/>
          <a:stretch/>
        </p:blipFill>
        <p:spPr>
          <a:xfrm>
            <a:off x="525965" y="5853010"/>
            <a:ext cx="6675588" cy="4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Obesity Rates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2011 - 2018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5FBDB6E-1A61-4ADA-8BC0-974A32DA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56" y="-59960"/>
            <a:ext cx="6917960" cy="6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4EDF0-D97B-43B7-B112-A29F4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" y="362856"/>
            <a:ext cx="7026375" cy="5759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B2E13D-3BC5-43FE-8B31-BA6127DA4538}"/>
              </a:ext>
            </a:extLst>
          </p:cNvPr>
          <p:cNvCxnSpPr>
            <a:cxnSpLocks/>
          </p:cNvCxnSpPr>
          <p:nvPr/>
        </p:nvCxnSpPr>
        <p:spPr>
          <a:xfrm>
            <a:off x="7943850" y="4881808"/>
            <a:ext cx="3571875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2B4CE-6CD7-4F9D-8F65-F5E54CDD2133}"/>
              </a:ext>
            </a:extLst>
          </p:cNvPr>
          <p:cNvSpPr/>
          <p:nvPr/>
        </p:nvSpPr>
        <p:spPr>
          <a:xfrm>
            <a:off x="7943850" y="4158222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Data Exploration and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Cleanup Process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Age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 age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 :  age 18 – 24 had the lowest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Adults:  age 45 – 54 had the highest obesity rate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473FF-B66A-45C3-94F1-21DD07C7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869795"/>
            <a:ext cx="5352586" cy="4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Gender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males or females carry more weight?</a:t>
            </a:r>
            <a:endParaRPr lang="en-US" sz="2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was no significant difference between males and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7DF9E33-6FD5-4638-8202-75BB71CD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5" y="1271492"/>
            <a:ext cx="5559552" cy="4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Times New Roman</vt:lpstr>
      <vt:lpstr>Office Theme</vt:lpstr>
      <vt:lpstr>Trends in Obesity Rates  How is obesity distributed across the US?  Brian Stogner  Stephanie Hucks  Andrea Pappa  Stacey Poole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Obesity Rates  How is obesity distributed across the US?  Brian Stogner  Stephanie Hucks  Andrea Pappa  Stacey Poole</dc:title>
  <dc:creator>Stephanie</dc:creator>
  <cp:lastModifiedBy>Stephanie</cp:lastModifiedBy>
  <cp:revision>14</cp:revision>
  <dcterms:created xsi:type="dcterms:W3CDTF">2020-08-04T01:29:02Z</dcterms:created>
  <dcterms:modified xsi:type="dcterms:W3CDTF">2020-08-05T17:31:10Z</dcterms:modified>
</cp:coreProperties>
</file>