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CA33-30AA-4CFB-A949-09A35683C9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C77A-8D4C-40FA-BB87-D050F864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CA33-30AA-4CFB-A949-09A35683C9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C77A-8D4C-40FA-BB87-D050F864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CA33-30AA-4CFB-A949-09A35683C9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C77A-8D4C-40FA-BB87-D050F864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CA33-30AA-4CFB-A949-09A35683C9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C77A-8D4C-40FA-BB87-D050F864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CA33-30AA-4CFB-A949-09A35683C9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C77A-8D4C-40FA-BB87-D050F864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CA33-30AA-4CFB-A949-09A35683C9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C77A-8D4C-40FA-BB87-D050F864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CA33-30AA-4CFB-A949-09A35683C9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C77A-8D4C-40FA-BB87-D050F864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CA33-30AA-4CFB-A949-09A35683C9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C77A-8D4C-40FA-BB87-D050F864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CA33-30AA-4CFB-A949-09A35683C9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C77A-8D4C-40FA-BB87-D050F864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CA33-30AA-4CFB-A949-09A35683C9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C77A-8D4C-40FA-BB87-D050F864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3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CA33-30AA-4CFB-A949-09A35683C9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C77A-8D4C-40FA-BB87-D050F864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6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51CA33-30AA-4CFB-A949-09A35683C9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A74C77A-8D4C-40FA-BB87-D050F864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6A51-868A-452A-B9D6-AF4ED142E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Terrorism Data Observations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A73FE-DD49-4DA2-8ADC-005B1D28B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Paxson, Andrew T.	ISYS 4293, Sec-002</a:t>
            </a:r>
          </a:p>
        </p:txBody>
      </p:sp>
    </p:spTree>
    <p:extLst>
      <p:ext uri="{BB962C8B-B14F-4D97-AF65-F5344CB8AC3E}">
        <p14:creationId xmlns:p14="http://schemas.microsoft.com/office/powerpoint/2010/main" val="189589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E37A-D772-40A3-BA49-55B5E194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2001, 43 Incidents of Terror were Accounted For: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data peaks in 2010 with 152 incidents – a 353% increase across 9 years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As of 2016, only 1 incident was logged – the lowest of the 15 year stretch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BE75B-2B13-400D-95C6-240CA9D59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720534"/>
            <a:ext cx="7315200" cy="3407406"/>
          </a:xfrm>
        </p:spPr>
      </p:pic>
    </p:spTree>
    <p:extLst>
      <p:ext uri="{BB962C8B-B14F-4D97-AF65-F5344CB8AC3E}">
        <p14:creationId xmlns:p14="http://schemas.microsoft.com/office/powerpoint/2010/main" val="40758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8D01-8201-4F30-96ED-719641F0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Type and Occurrence by Region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8FEB2E-6F55-4EB3-89DC-F6D01EC13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168088"/>
            <a:ext cx="7315200" cy="45218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8FB08-38B5-42EB-B9E7-14DB51B5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Important to note: the only region that had occurrences of terror related to Abortion was North America – this type of incident was notably absent from all other territories</a:t>
            </a:r>
          </a:p>
          <a:p>
            <a:r>
              <a:rPr lang="en-US" dirty="0"/>
              <a:t>The highest count comes from the combined Middle East and North Africa: 11,743 incidents</a:t>
            </a:r>
          </a:p>
          <a:p>
            <a:r>
              <a:rPr lang="en-US" dirty="0"/>
              <a:t>This cluster of attacks was made on private citizens and property</a:t>
            </a:r>
          </a:p>
        </p:txBody>
      </p:sp>
    </p:spTree>
    <p:extLst>
      <p:ext uri="{BB962C8B-B14F-4D97-AF65-F5344CB8AC3E}">
        <p14:creationId xmlns:p14="http://schemas.microsoft.com/office/powerpoint/2010/main" val="314164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7270-1F84-47FA-8C60-5707A96F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by Weapon of Attack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FF4B4F-A15D-47BA-9F9B-DDD89231A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27" y="868363"/>
            <a:ext cx="5374445" cy="51212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89A29-861D-42B1-BB7E-96AFE6532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Per successful attack, the most lethal weapon present in the data is vehicles – presumably including airplanes</a:t>
            </a:r>
          </a:p>
          <a:p>
            <a:r>
              <a:rPr lang="en-US" dirty="0"/>
              <a:t>Vehicle attacks had an average fatality rate of nearly 36 persons, a 969% increase over the next highest (unknown)</a:t>
            </a:r>
          </a:p>
        </p:txBody>
      </p:sp>
    </p:spTree>
    <p:extLst>
      <p:ext uri="{BB962C8B-B14F-4D97-AF65-F5344CB8AC3E}">
        <p14:creationId xmlns:p14="http://schemas.microsoft.com/office/powerpoint/2010/main" val="403775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CABE-8C70-4CF9-83B1-E65723F9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Casualty Breakdown per Attack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8A82F-472B-4A75-9A76-F505A5BCE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Hijackings boasted both the highest number killed (14.86) and wounded (70.56), followed sharply by hostage incidents</a:t>
            </a:r>
          </a:p>
          <a:p>
            <a:r>
              <a:rPr lang="en-US" dirty="0"/>
              <a:t>Unarmed Assault is a point of interest: the data shows that the attack type rarely ended in a fatality, but wounded approximately 10.14 persons per incident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D7051E-0923-455A-818D-7B383336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577130"/>
            <a:ext cx="7315200" cy="4239036"/>
          </a:xfrm>
        </p:spPr>
      </p:pic>
    </p:spTree>
    <p:extLst>
      <p:ext uri="{BB962C8B-B14F-4D97-AF65-F5344CB8AC3E}">
        <p14:creationId xmlns:p14="http://schemas.microsoft.com/office/powerpoint/2010/main" val="271732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EE45-9595-49F0-B577-9BC14CFE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Ransom Requested v. Ransom Paid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419834-EE37-4F3C-ACDA-8CBDAE1D7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01" y="1143000"/>
            <a:ext cx="7977930" cy="46731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EB5BB-26EC-4C72-B348-B450C019C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Certain attacks are often leveraged through ransoming (hostage taking, armed assault)</a:t>
            </a:r>
          </a:p>
          <a:p>
            <a:r>
              <a:rPr lang="en-US" dirty="0"/>
              <a:t>Incidents of Hostage Taking – on average – request $2,797,927, but are only paid $125,531, a discrepancy of $2,672,396</a:t>
            </a:r>
          </a:p>
        </p:txBody>
      </p:sp>
    </p:spTree>
    <p:extLst>
      <p:ext uri="{BB962C8B-B14F-4D97-AF65-F5344CB8AC3E}">
        <p14:creationId xmlns:p14="http://schemas.microsoft.com/office/powerpoint/2010/main" val="52996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E0AD-B0FD-48A7-B30F-DE600573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Incidents by Weapon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E0C87A-8838-4EEE-8612-6F1A16BEB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8" y="1746504"/>
            <a:ext cx="7951308" cy="3657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7F129-5356-417A-823C-5332FE692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Explosives/Bombs/Dynamite leads with 56,298 total occurrences – more than half of the total</a:t>
            </a:r>
          </a:p>
          <a:p>
            <a:r>
              <a:rPr lang="en-US" dirty="0"/>
              <a:t>This is followed by firearms (28,634), unknown (7,020), incendiary (4,410) and other (2,211)</a:t>
            </a:r>
          </a:p>
        </p:txBody>
      </p:sp>
    </p:spTree>
    <p:extLst>
      <p:ext uri="{BB962C8B-B14F-4D97-AF65-F5344CB8AC3E}">
        <p14:creationId xmlns:p14="http://schemas.microsoft.com/office/powerpoint/2010/main" val="21197414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55</TotalTime>
  <Words>268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Global Terrorism Data Observations</vt:lpstr>
      <vt:lpstr>In 2001, 43 Incidents of Terror were Accounted For:  The data peaks in 2010 with 152 incidents – a 353% increase across 9 years  As of 2016, only 1 incident was logged – the lowest of the 15 year stretch</vt:lpstr>
      <vt:lpstr>Target Type and Occurrence by Region</vt:lpstr>
      <vt:lpstr>Breakdown by Weapon of Attack</vt:lpstr>
      <vt:lpstr>Casualty Breakdown per Attack Type</vt:lpstr>
      <vt:lpstr>Ransom Requested v. Ransom Paid</vt:lpstr>
      <vt:lpstr>Successful Incidents by Weapon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 Data Observations</dc:title>
  <dc:creator>Andrew Paxson</dc:creator>
  <cp:lastModifiedBy>Andrew Paxson</cp:lastModifiedBy>
  <cp:revision>6</cp:revision>
  <dcterms:created xsi:type="dcterms:W3CDTF">2021-09-13T18:19:58Z</dcterms:created>
  <dcterms:modified xsi:type="dcterms:W3CDTF">2021-09-13T19:15:49Z</dcterms:modified>
</cp:coreProperties>
</file>