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Assistan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ssistant-regular.fntdata"/><Relationship Id="rId20" Type="http://schemas.openxmlformats.org/officeDocument/2006/relationships/slide" Target="slides/slide16.xml"/><Relationship Id="rId41" Type="http://schemas.openxmlformats.org/officeDocument/2006/relationships/font" Target="fonts/Assistant-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bed13428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bbed1342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bbed1342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2bbed13428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bbed13428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bbed13428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bbed13428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2bbed13428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bbed13428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bbed13428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be572a7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2be572a70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be572a7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2be572a70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bbed134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2bbed13428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be572a7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2be572a70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bbed13428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2bbed13428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be572a70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be572a70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be572a7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be572a7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be572a7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2be572a70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be572a7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be572a7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bbed13428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2bbed13428_1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bbed13428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2bbed13428_1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bbed13428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2bbed13428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bbed13428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bbed13428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bbed13428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22bbed13428_1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bbed13428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2bbed13428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Sources: https://www.investopedia.com/terms/s/statistics.asp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bed1342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2bbed13428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Sources: https://www.investopedia.com/terms/s/statistics.asp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bed1342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2bbed13428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bbed1342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2bbed13428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bbed1342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2bbed13428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bbed1342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2bbed13428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5" name="Google Shape;15;p2"/>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6" name="Google Shape;16;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7" name="Google Shape;17;p2"/>
          <p:cNvGrpSpPr/>
          <p:nvPr/>
        </p:nvGrpSpPr>
        <p:grpSpPr>
          <a:xfrm>
            <a:off x="311726" y="342910"/>
            <a:ext cx="2560425" cy="520904"/>
            <a:chOff x="311726" y="342910"/>
            <a:chExt cx="2560425" cy="520904"/>
          </a:xfrm>
        </p:grpSpPr>
        <p:sp>
          <p:nvSpPr>
            <p:cNvPr id="18" name="Google Shape;18;p2"/>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 name="Google Shape;19;p2"/>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20" name="Google Shape;20;p2"/>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6" name="Google Shape;26;p2"/>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7" name="Google Shape;27;p2"/>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72" name="Shape 72"/>
        <p:cNvGrpSpPr/>
        <p:nvPr/>
      </p:nvGrpSpPr>
      <p:grpSpPr>
        <a:xfrm>
          <a:off x="0" y="0"/>
          <a:ext cx="0" cy="0"/>
          <a:chOff x="0" y="0"/>
          <a:chExt cx="0" cy="0"/>
        </a:xfrm>
      </p:grpSpPr>
      <p:sp>
        <p:nvSpPr>
          <p:cNvPr id="73" name="Google Shape;73;p11"/>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74" name="Google Shape;74;p11"/>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75" name="Google Shape;75;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1"/>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78" name="Google Shape;78;p11"/>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79" name="Google Shape;79;p11"/>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80" name="Google Shape;80;p11"/>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1"/>
          <p:cNvGrpSpPr/>
          <p:nvPr/>
        </p:nvGrpSpPr>
        <p:grpSpPr>
          <a:xfrm>
            <a:off x="311726" y="342910"/>
            <a:ext cx="2560500" cy="520800"/>
            <a:chOff x="311726" y="342910"/>
            <a:chExt cx="2560500" cy="520800"/>
          </a:xfrm>
        </p:grpSpPr>
        <p:sp>
          <p:nvSpPr>
            <p:cNvPr id="82" name="Google Shape;82;p11"/>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1"/>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84" name="Shape 84"/>
        <p:cNvGrpSpPr/>
        <p:nvPr/>
      </p:nvGrpSpPr>
      <p:grpSpPr>
        <a:xfrm>
          <a:off x="0" y="0"/>
          <a:ext cx="0" cy="0"/>
          <a:chOff x="0" y="0"/>
          <a:chExt cx="0" cy="0"/>
        </a:xfrm>
      </p:grpSpPr>
      <p:sp>
        <p:nvSpPr>
          <p:cNvPr id="85" name="Google Shape;85;p12"/>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1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1" name="Google Shape;91;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3"/>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13"/>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5" name="Google Shape;95;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14"/>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99" name="Google Shape;99;p14"/>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Google Shape;100;p14"/>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01" name="Google Shape;101;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4" name="Google Shape;104;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6"/>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07" name="Google Shape;107;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08" name="Shape 108"/>
        <p:cNvGrpSpPr/>
        <p:nvPr/>
      </p:nvGrpSpPr>
      <p:grpSpPr>
        <a:xfrm>
          <a:off x="0" y="0"/>
          <a:ext cx="0" cy="0"/>
          <a:chOff x="0" y="0"/>
          <a:chExt cx="0" cy="0"/>
        </a:xfrm>
      </p:grpSpPr>
      <p:sp>
        <p:nvSpPr>
          <p:cNvPr id="109" name="Google Shape;109;p17"/>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0" name="Google Shape;110;p17"/>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1" name="Google Shape;111;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4" name="Google Shape;114;p18"/>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5" name="Google Shape;115;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8"/>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7" name="Google Shape;117;p18"/>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8" name="Google Shape;118;p18"/>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9" name="Google Shape;119;p18"/>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122" name="Shape 122"/>
        <p:cNvGrpSpPr/>
        <p:nvPr/>
      </p:nvGrpSpPr>
      <p:grpSpPr>
        <a:xfrm>
          <a:off x="0" y="0"/>
          <a:ext cx="0" cy="0"/>
          <a:chOff x="0" y="0"/>
          <a:chExt cx="0" cy="0"/>
        </a:xfrm>
      </p:grpSpPr>
      <p:sp>
        <p:nvSpPr>
          <p:cNvPr id="123" name="Google Shape;123;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24" name="Google Shape;124;p20"/>
          <p:cNvGrpSpPr/>
          <p:nvPr/>
        </p:nvGrpSpPr>
        <p:grpSpPr>
          <a:xfrm rot="2700000">
            <a:off x="585683" y="481417"/>
            <a:ext cx="694882" cy="564848"/>
            <a:chOff x="919500" y="1916075"/>
            <a:chExt cx="1067700" cy="867900"/>
          </a:xfrm>
        </p:grpSpPr>
        <p:sp>
          <p:nvSpPr>
            <p:cNvPr id="125" name="Google Shape;125;p2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20"/>
          <p:cNvGrpSpPr/>
          <p:nvPr/>
        </p:nvGrpSpPr>
        <p:grpSpPr>
          <a:xfrm rot="8100000">
            <a:off x="7746888" y="3437645"/>
            <a:ext cx="912919" cy="742084"/>
            <a:chOff x="521400" y="3135325"/>
            <a:chExt cx="1067700" cy="867900"/>
          </a:xfrm>
        </p:grpSpPr>
        <p:sp>
          <p:nvSpPr>
            <p:cNvPr id="128" name="Google Shape;128;p2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 name="Google Shape;130;p20"/>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28" name="Shape 28"/>
        <p:cNvGrpSpPr/>
        <p:nvPr/>
      </p:nvGrpSpPr>
      <p:grpSpPr>
        <a:xfrm>
          <a:off x="0" y="0"/>
          <a:ext cx="0" cy="0"/>
          <a:chOff x="0" y="0"/>
          <a:chExt cx="0" cy="0"/>
        </a:xfrm>
      </p:grpSpPr>
      <p:sp>
        <p:nvSpPr>
          <p:cNvPr id="29" name="Google Shape;29;p3"/>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1" name="Google Shape;31;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32" name="Shape 32"/>
        <p:cNvGrpSpPr/>
        <p:nvPr/>
      </p:nvGrpSpPr>
      <p:grpSpPr>
        <a:xfrm>
          <a:off x="0" y="0"/>
          <a:ext cx="0" cy="0"/>
          <a:chOff x="0" y="0"/>
          <a:chExt cx="0" cy="0"/>
        </a:xfrm>
      </p:grpSpPr>
      <p:sp>
        <p:nvSpPr>
          <p:cNvPr id="33" name="Google Shape;33;p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35" name="Google Shape;3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36" name="Shape 36"/>
        <p:cNvGrpSpPr/>
        <p:nvPr/>
      </p:nvGrpSpPr>
      <p:grpSpPr>
        <a:xfrm>
          <a:off x="0" y="0"/>
          <a:ext cx="0" cy="0"/>
          <a:chOff x="0" y="0"/>
          <a:chExt cx="0" cy="0"/>
        </a:xfrm>
      </p:grpSpPr>
      <p:sp>
        <p:nvSpPr>
          <p:cNvPr id="37" name="Google Shape;37;p5"/>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2" name="Google Shape;42;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43" name="Shape 43"/>
        <p:cNvGrpSpPr/>
        <p:nvPr/>
      </p:nvGrpSpPr>
      <p:grpSpPr>
        <a:xfrm>
          <a:off x="0" y="0"/>
          <a:ext cx="0" cy="0"/>
          <a:chOff x="0" y="0"/>
          <a:chExt cx="0" cy="0"/>
        </a:xfrm>
      </p:grpSpPr>
      <p:sp>
        <p:nvSpPr>
          <p:cNvPr id="44" name="Google Shape;44;p6"/>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50" name="Google Shape;50;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7"/>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54" name="Google Shape;54;p7"/>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55" name="Google Shape;55;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56" name="Shape 56"/>
        <p:cNvGrpSpPr/>
        <p:nvPr/>
      </p:nvGrpSpPr>
      <p:grpSpPr>
        <a:xfrm>
          <a:off x="0" y="0"/>
          <a:ext cx="0" cy="0"/>
          <a:chOff x="0" y="0"/>
          <a:chExt cx="0" cy="0"/>
        </a:xfrm>
      </p:grpSpPr>
      <p:sp>
        <p:nvSpPr>
          <p:cNvPr id="57" name="Google Shape;57;p8"/>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2" name="Google Shape;62;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66" name="Shape 66"/>
        <p:cNvGrpSpPr/>
        <p:nvPr/>
      </p:nvGrpSpPr>
      <p:grpSpPr>
        <a:xfrm>
          <a:off x="0" y="0"/>
          <a:ext cx="0" cy="0"/>
          <a:chOff x="0" y="0"/>
          <a:chExt cx="0" cy="0"/>
        </a:xfrm>
      </p:grpSpPr>
      <p:sp>
        <p:nvSpPr>
          <p:cNvPr id="67" name="Google Shape;67;p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0"/>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9" name="Google Shape;69;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0"/>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71" name="Google Shape;71;p10"/>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7157996" y="4762665"/>
            <a:ext cx="1308600" cy="27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1"/>
          <p:cNvGrpSpPr/>
          <p:nvPr/>
        </p:nvGrpSpPr>
        <p:grpSpPr>
          <a:xfrm>
            <a:off x="8458848" y="343116"/>
            <a:ext cx="381224" cy="576102"/>
            <a:chOff x="8458848" y="343116"/>
            <a:chExt cx="381224" cy="576102"/>
          </a:xfrm>
        </p:grpSpPr>
        <p:sp>
          <p:nvSpPr>
            <p:cNvPr id="11" name="Google Shape;11;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Data Visualization</a:t>
            </a:r>
            <a:endParaRPr/>
          </a:p>
        </p:txBody>
      </p:sp>
      <p:sp>
        <p:nvSpPr>
          <p:cNvPr id="136" name="Google Shape;136;p21"/>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Lecture </a:t>
            </a:r>
            <a:r>
              <a:rPr lang="en"/>
              <a:t>4</a:t>
            </a:r>
            <a:endParaRPr/>
          </a:p>
        </p:txBody>
      </p:sp>
      <p:sp>
        <p:nvSpPr>
          <p:cNvPr id="137" name="Google Shape;137;p21"/>
          <p:cNvSpPr txBox="1"/>
          <p:nvPr/>
        </p:nvSpPr>
        <p:spPr>
          <a:xfrm>
            <a:off x="1717000" y="2464700"/>
            <a:ext cx="4262700" cy="49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solidFill>
                  <a:schemeClr val="dk2"/>
                </a:solidFill>
              </a:rPr>
              <a:t>‹#›</a:t>
            </a:fld>
            <a:endParaRPr>
              <a:solidFill>
                <a:schemeClr val="dk2"/>
              </a:solidFill>
            </a:endParaRPr>
          </a:p>
        </p:txBody>
      </p:sp>
      <p:pic>
        <p:nvPicPr>
          <p:cNvPr id="227" name="Google Shape;227;p30"/>
          <p:cNvPicPr preferRelativeResize="0"/>
          <p:nvPr/>
        </p:nvPicPr>
        <p:blipFill>
          <a:blip r:embed="rId3">
            <a:alphaModFix/>
          </a:blip>
          <a:stretch>
            <a:fillRect/>
          </a:stretch>
        </p:blipFill>
        <p:spPr>
          <a:xfrm>
            <a:off x="152400" y="927350"/>
            <a:ext cx="8839204" cy="3288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31"/>
          <p:cNvGrpSpPr/>
          <p:nvPr/>
        </p:nvGrpSpPr>
        <p:grpSpPr>
          <a:xfrm rot="10800000">
            <a:off x="7764250" y="1261710"/>
            <a:ext cx="1104178" cy="1104176"/>
            <a:chOff x="4185575" y="3320360"/>
            <a:chExt cx="1104178" cy="1104176"/>
          </a:xfrm>
        </p:grpSpPr>
        <p:sp>
          <p:nvSpPr>
            <p:cNvPr id="233" name="Google Shape;233;p3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3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Design aspects:</a:t>
            </a:r>
            <a:endParaRPr b="1">
              <a:latin typeface="Assistant"/>
              <a:ea typeface="Assistant"/>
              <a:cs typeface="Assistant"/>
              <a:sym typeface="Assistant"/>
            </a:endParaRPr>
          </a:p>
        </p:txBody>
      </p:sp>
      <p:sp>
        <p:nvSpPr>
          <p:cNvPr id="236" name="Google Shape;236;p31"/>
          <p:cNvSpPr txBox="1"/>
          <p:nvPr>
            <p:ph idx="1" type="body"/>
          </p:nvPr>
        </p:nvSpPr>
        <p:spPr>
          <a:xfrm>
            <a:off x="124950" y="1461325"/>
            <a:ext cx="85206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314325" lvl="0" marL="457200" marR="0" rtl="0" algn="just">
              <a:lnSpc>
                <a:spcPct val="115000"/>
              </a:lnSpc>
              <a:spcBef>
                <a:spcPts val="1100"/>
              </a:spcBef>
              <a:spcAft>
                <a:spcPts val="0"/>
              </a:spcAft>
              <a:buSzPts val="1350"/>
              <a:buFont typeface="Arial"/>
              <a:buChar char="●"/>
            </a:pPr>
            <a:r>
              <a:rPr lang="en" sz="1350">
                <a:highlight>
                  <a:srgbClr val="FFFFFF"/>
                </a:highlight>
                <a:latin typeface="Arial"/>
                <a:ea typeface="Arial"/>
                <a:cs typeface="Arial"/>
                <a:sym typeface="Arial"/>
              </a:rPr>
              <a:t>To compare Qualitative variable with the Quantitative value assigned with the variable.ex:-Box plot</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Show the whole Y-axis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Sorting out the bars based on their values.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Space between the bars.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Rotating the X-axis to 45 degrees.</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237" name="Google Shape;237;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38" name="Google Shape;238;p31"/>
          <p:cNvGrpSpPr/>
          <p:nvPr/>
        </p:nvGrpSpPr>
        <p:grpSpPr>
          <a:xfrm>
            <a:off x="311663" y="3944676"/>
            <a:ext cx="718489" cy="718487"/>
            <a:chOff x="3717325" y="2137000"/>
            <a:chExt cx="1104178" cy="1104176"/>
          </a:xfrm>
        </p:grpSpPr>
        <p:sp>
          <p:nvSpPr>
            <p:cNvPr id="239" name="Google Shape;239;p3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1" name="Google Shape;241;p31"/>
          <p:cNvPicPr preferRelativeResize="0"/>
          <p:nvPr/>
        </p:nvPicPr>
        <p:blipFill>
          <a:blip r:embed="rId3">
            <a:alphaModFix/>
          </a:blip>
          <a:stretch>
            <a:fillRect/>
          </a:stretch>
        </p:blipFill>
        <p:spPr>
          <a:xfrm>
            <a:off x="4703705" y="2711975"/>
            <a:ext cx="3354169" cy="223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47" name="Google Shape;247;p32"/>
          <p:cNvPicPr preferRelativeResize="0"/>
          <p:nvPr/>
        </p:nvPicPr>
        <p:blipFill>
          <a:blip r:embed="rId3">
            <a:alphaModFix/>
          </a:blip>
          <a:stretch>
            <a:fillRect/>
          </a:stretch>
        </p:blipFill>
        <p:spPr>
          <a:xfrm>
            <a:off x="152400" y="871800"/>
            <a:ext cx="8839204" cy="359955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Histograms</a:t>
            </a:r>
            <a:endParaRPr b="1">
              <a:latin typeface="Assistant"/>
              <a:ea typeface="Assistant"/>
              <a:cs typeface="Assistant"/>
              <a:sym typeface="Assistant"/>
            </a:endParaRPr>
          </a:p>
        </p:txBody>
      </p:sp>
      <p:sp>
        <p:nvSpPr>
          <p:cNvPr id="253" name="Google Shape;253;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34"/>
          <p:cNvGrpSpPr/>
          <p:nvPr/>
        </p:nvGrpSpPr>
        <p:grpSpPr>
          <a:xfrm rot="10800000">
            <a:off x="7772500" y="1376635"/>
            <a:ext cx="1104178" cy="1104176"/>
            <a:chOff x="4185575" y="3320360"/>
            <a:chExt cx="1104178" cy="1104176"/>
          </a:xfrm>
        </p:grpSpPr>
        <p:sp>
          <p:nvSpPr>
            <p:cNvPr id="259" name="Google Shape;259;p34"/>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4"/>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34"/>
          <p:cNvSpPr txBox="1"/>
          <p:nvPr>
            <p:ph type="title"/>
          </p:nvPr>
        </p:nvSpPr>
        <p:spPr>
          <a:xfrm>
            <a:off x="311700" y="722675"/>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Histogram</a:t>
            </a:r>
            <a:endParaRPr b="1">
              <a:latin typeface="Assistant"/>
              <a:ea typeface="Assistant"/>
              <a:cs typeface="Assistant"/>
              <a:sym typeface="Assistant"/>
            </a:endParaRPr>
          </a:p>
        </p:txBody>
      </p:sp>
      <p:sp>
        <p:nvSpPr>
          <p:cNvPr id="262" name="Google Shape;262;p34"/>
          <p:cNvSpPr txBox="1"/>
          <p:nvPr>
            <p:ph idx="1" type="body"/>
          </p:nvPr>
        </p:nvSpPr>
        <p:spPr>
          <a:xfrm>
            <a:off x="124950" y="1667488"/>
            <a:ext cx="85206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298450" lvl="0" marL="457200" rtl="0" algn="just">
              <a:spcBef>
                <a:spcPts val="500"/>
              </a:spcBef>
              <a:spcAft>
                <a:spcPts val="0"/>
              </a:spcAft>
              <a:buClr>
                <a:srgbClr val="374151"/>
              </a:buClr>
              <a:buSzPts val="1100"/>
              <a:buFont typeface="Arial"/>
              <a:buChar char="●"/>
            </a:pPr>
            <a:r>
              <a:rPr lang="en" sz="1100">
                <a:solidFill>
                  <a:srgbClr val="374151"/>
                </a:solidFill>
                <a:latin typeface="Arial"/>
                <a:ea typeface="Arial"/>
                <a:cs typeface="Arial"/>
                <a:sym typeface="Arial"/>
              </a:rPr>
              <a:t>A histogram is a graph that shows the frequency of numerical data using rectangles.</a:t>
            </a:r>
            <a:endParaRPr sz="1100">
              <a:solidFill>
                <a:srgbClr val="374151"/>
              </a:solidFill>
              <a:latin typeface="Arial"/>
              <a:ea typeface="Arial"/>
              <a:cs typeface="Arial"/>
              <a:sym typeface="Arial"/>
            </a:endParaRPr>
          </a:p>
          <a:p>
            <a:pPr indent="-298450" lvl="0" marL="457200" rtl="0" algn="just">
              <a:spcBef>
                <a:spcPts val="0"/>
              </a:spcBef>
              <a:spcAft>
                <a:spcPts val="0"/>
              </a:spcAft>
              <a:buClr>
                <a:srgbClr val="374151"/>
              </a:buClr>
              <a:buSzPts val="1100"/>
              <a:buFont typeface="Arial"/>
              <a:buChar char="●"/>
            </a:pPr>
            <a:r>
              <a:rPr lang="en" sz="1100">
                <a:solidFill>
                  <a:srgbClr val="374151"/>
                </a:solidFill>
                <a:latin typeface="Arial"/>
                <a:ea typeface="Arial"/>
                <a:cs typeface="Arial"/>
                <a:sym typeface="Arial"/>
              </a:rPr>
              <a:t>The height of each bar represents the number of values in the data set that fall within a particular bin. When the y-axis is labeled as "count" or "number", the numbers along the y-axis tend to be discrete positive</a:t>
            </a:r>
            <a:endParaRPr sz="1100">
              <a:solidFill>
                <a:srgbClr val="374151"/>
              </a:solidFill>
              <a:latin typeface="Arial"/>
              <a:ea typeface="Arial"/>
              <a:cs typeface="Arial"/>
              <a:sym typeface="Arial"/>
            </a:endParaRPr>
          </a:p>
          <a:p>
            <a:pPr indent="-298450" lvl="0" marL="457200" rtl="0" algn="just">
              <a:spcBef>
                <a:spcPts val="0"/>
              </a:spcBef>
              <a:spcAft>
                <a:spcPts val="0"/>
              </a:spcAft>
              <a:buClr>
                <a:srgbClr val="374151"/>
              </a:buClr>
              <a:buSzPts val="1100"/>
              <a:buFont typeface="Arial"/>
              <a:buChar char="●"/>
            </a:pPr>
            <a:r>
              <a:rPr lang="en" sz="1100">
                <a:solidFill>
                  <a:srgbClr val="374151"/>
                </a:solidFill>
                <a:latin typeface="Arial"/>
                <a:ea typeface="Arial"/>
                <a:cs typeface="Arial"/>
                <a:sym typeface="Arial"/>
              </a:rPr>
              <a:t>The bar graph is the graphical representation of categorical data. A histogram is the graphical representation of quantitative data.</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263" name="Google Shape;263;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64" name="Google Shape;264;p34"/>
          <p:cNvGrpSpPr/>
          <p:nvPr/>
        </p:nvGrpSpPr>
        <p:grpSpPr>
          <a:xfrm>
            <a:off x="311663" y="3944676"/>
            <a:ext cx="718489" cy="718487"/>
            <a:chOff x="3717325" y="2137000"/>
            <a:chExt cx="1104178" cy="1104176"/>
          </a:xfrm>
        </p:grpSpPr>
        <p:sp>
          <p:nvSpPr>
            <p:cNvPr id="265" name="Google Shape;265;p34"/>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4"/>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72" name="Google Shape;272;p35"/>
          <p:cNvPicPr preferRelativeResize="0"/>
          <p:nvPr/>
        </p:nvPicPr>
        <p:blipFill>
          <a:blip r:embed="rId3">
            <a:alphaModFix/>
          </a:blip>
          <a:stretch>
            <a:fillRect/>
          </a:stretch>
        </p:blipFill>
        <p:spPr>
          <a:xfrm>
            <a:off x="4596747" y="1720425"/>
            <a:ext cx="4498100" cy="3423075"/>
          </a:xfrm>
          <a:prstGeom prst="rect">
            <a:avLst/>
          </a:prstGeom>
          <a:noFill/>
          <a:ln>
            <a:noFill/>
          </a:ln>
        </p:spPr>
      </p:pic>
      <p:pic>
        <p:nvPicPr>
          <p:cNvPr id="273" name="Google Shape;273;p35"/>
          <p:cNvPicPr preferRelativeResize="0"/>
          <p:nvPr/>
        </p:nvPicPr>
        <p:blipFill>
          <a:blip r:embed="rId4">
            <a:alphaModFix/>
          </a:blip>
          <a:stretch>
            <a:fillRect/>
          </a:stretch>
        </p:blipFill>
        <p:spPr>
          <a:xfrm>
            <a:off x="0" y="-1"/>
            <a:ext cx="5060950" cy="2574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Line Plot </a:t>
            </a:r>
            <a:endParaRPr b="1">
              <a:latin typeface="Assistant"/>
              <a:ea typeface="Assistant"/>
              <a:cs typeface="Assistant"/>
              <a:sym typeface="Assistant"/>
            </a:endParaRPr>
          </a:p>
        </p:txBody>
      </p:sp>
      <p:sp>
        <p:nvSpPr>
          <p:cNvPr id="279" name="Google Shape;279;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285" name="Google Shape;285;p37"/>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Line Plot</a:t>
            </a:r>
            <a:endParaRPr/>
          </a:p>
        </p:txBody>
      </p:sp>
      <p:sp>
        <p:nvSpPr>
          <p:cNvPr id="286" name="Google Shape;286;p37"/>
          <p:cNvSpPr txBox="1"/>
          <p:nvPr>
            <p:ph idx="1" type="body"/>
          </p:nvPr>
        </p:nvSpPr>
        <p:spPr>
          <a:xfrm>
            <a:off x="311700" y="915600"/>
            <a:ext cx="4457700" cy="37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7" name="Google Shape;287;p37"/>
          <p:cNvPicPr preferRelativeResize="0"/>
          <p:nvPr/>
        </p:nvPicPr>
        <p:blipFill>
          <a:blip r:embed="rId3">
            <a:alphaModFix/>
          </a:blip>
          <a:stretch>
            <a:fillRect/>
          </a:stretch>
        </p:blipFill>
        <p:spPr>
          <a:xfrm>
            <a:off x="454625" y="1507550"/>
            <a:ext cx="4092700" cy="2934150"/>
          </a:xfrm>
          <a:prstGeom prst="rect">
            <a:avLst/>
          </a:prstGeom>
          <a:noFill/>
          <a:ln>
            <a:noFill/>
          </a:ln>
        </p:spPr>
      </p:pic>
      <p:sp>
        <p:nvSpPr>
          <p:cNvPr id="288" name="Google Shape;288;p37"/>
          <p:cNvSpPr txBox="1"/>
          <p:nvPr/>
        </p:nvSpPr>
        <p:spPr>
          <a:xfrm>
            <a:off x="5201950" y="930750"/>
            <a:ext cx="34368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74151"/>
                </a:solidFill>
              </a:rPr>
              <a:t>Line Plot:</a:t>
            </a:r>
            <a:endParaRPr b="1">
              <a:solidFill>
                <a:srgbClr val="374151"/>
              </a:solidFill>
            </a:endParaRPr>
          </a:p>
          <a:p>
            <a:pPr indent="0" lvl="0" marL="0" rtl="0" algn="l">
              <a:lnSpc>
                <a:spcPct val="115000"/>
              </a:lnSpc>
              <a:spcBef>
                <a:spcPts val="0"/>
              </a:spcBef>
              <a:spcAft>
                <a:spcPts val="0"/>
              </a:spcAft>
              <a:buNone/>
            </a:pPr>
            <a:r>
              <a:rPr lang="en">
                <a:solidFill>
                  <a:schemeClr val="dk1"/>
                </a:solidFill>
              </a:rPr>
              <a:t>1.</a:t>
            </a:r>
            <a:r>
              <a:rPr lang="en">
                <a:solidFill>
                  <a:srgbClr val="374151"/>
                </a:solidFill>
              </a:rPr>
              <a:t>Ideal for time series data or data with a clear order.</a:t>
            </a:r>
            <a:endParaRPr>
              <a:solidFill>
                <a:srgbClr val="374151"/>
              </a:solidFill>
            </a:endParaRPr>
          </a:p>
          <a:p>
            <a:pPr indent="0" lvl="0" marL="0" rtl="0" algn="l">
              <a:lnSpc>
                <a:spcPct val="115000"/>
              </a:lnSpc>
              <a:spcBef>
                <a:spcPts val="0"/>
              </a:spcBef>
              <a:spcAft>
                <a:spcPts val="0"/>
              </a:spcAft>
              <a:buNone/>
            </a:pPr>
            <a:r>
              <a:rPr lang="en">
                <a:solidFill>
                  <a:schemeClr val="dk1"/>
                </a:solidFill>
              </a:rPr>
              <a:t>2.</a:t>
            </a:r>
            <a:r>
              <a:rPr lang="en">
                <a:solidFill>
                  <a:srgbClr val="374151"/>
                </a:solidFill>
              </a:rPr>
              <a:t>Shows trends and patterns over time or across a sequence.</a:t>
            </a:r>
            <a:endParaRPr>
              <a:solidFill>
                <a:srgbClr val="374151"/>
              </a:solidFill>
            </a:endParaRPr>
          </a:p>
          <a:p>
            <a:pPr indent="0" lvl="0" marL="0" rtl="0" algn="l">
              <a:lnSpc>
                <a:spcPct val="115000"/>
              </a:lnSpc>
              <a:spcBef>
                <a:spcPts val="0"/>
              </a:spcBef>
              <a:spcAft>
                <a:spcPts val="0"/>
              </a:spcAft>
              <a:buNone/>
            </a:pPr>
            <a:r>
              <a:rPr lang="en">
                <a:solidFill>
                  <a:schemeClr val="dk1"/>
                </a:solidFill>
              </a:rPr>
              <a:t>3.</a:t>
            </a:r>
            <a:r>
              <a:rPr lang="en">
                <a:solidFill>
                  <a:srgbClr val="374151"/>
                </a:solidFill>
              </a:rPr>
              <a:t>Connects data points with lines to illustrate relationships between them.</a:t>
            </a:r>
            <a:endParaRPr>
              <a:solidFill>
                <a:srgbClr val="374151"/>
              </a:solidFill>
            </a:endParaRPr>
          </a:p>
          <a:p>
            <a:pPr indent="0" lvl="0" marL="0" rtl="0" algn="l">
              <a:lnSpc>
                <a:spcPct val="115000"/>
              </a:lnSpc>
              <a:spcBef>
                <a:spcPts val="0"/>
              </a:spcBef>
              <a:spcAft>
                <a:spcPts val="0"/>
              </a:spcAft>
              <a:buNone/>
            </a:pPr>
            <a:r>
              <a:rPr lang="en">
                <a:solidFill>
                  <a:schemeClr val="dk1"/>
                </a:solidFill>
              </a:rPr>
              <a:t>4.</a:t>
            </a:r>
            <a:r>
              <a:rPr lang="en">
                <a:solidFill>
                  <a:srgbClr val="374151"/>
                </a:solidFill>
              </a:rPr>
              <a:t>Can be used to compare multiple data sets or categories over time.</a:t>
            </a:r>
            <a:endParaRPr>
              <a:solidFill>
                <a:srgbClr val="374151"/>
              </a:solidFill>
            </a:endParaRPr>
          </a:p>
          <a:p>
            <a:pPr indent="0" lvl="0" marL="0" rtl="0" algn="l">
              <a:lnSpc>
                <a:spcPct val="115000"/>
              </a:lnSpc>
              <a:spcBef>
                <a:spcPts val="0"/>
              </a:spcBef>
              <a:spcAft>
                <a:spcPts val="0"/>
              </a:spcAft>
              <a:buNone/>
            </a:pPr>
            <a:r>
              <a:rPr lang="en">
                <a:solidFill>
                  <a:schemeClr val="dk1"/>
                </a:solidFill>
              </a:rPr>
              <a:t>5.</a:t>
            </a:r>
            <a:r>
              <a:rPr lang="en">
                <a:solidFill>
                  <a:srgbClr val="374151"/>
                </a:solidFill>
              </a:rPr>
              <a:t>Best for showing continuous data and smooth transitions.</a:t>
            </a:r>
            <a:endParaRPr>
              <a:solidFill>
                <a:srgbClr val="37415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rgbClr val="374151"/>
                </a:solidFill>
              </a:rPr>
              <a:t>LIMITATION</a:t>
            </a:r>
            <a:r>
              <a:rPr lang="en">
                <a:solidFill>
                  <a:srgbClr val="374151"/>
                </a:solidFill>
              </a:rPr>
              <a:t>: Can’t handle large amount of data!</a:t>
            </a:r>
            <a:endParaRPr>
              <a:solidFill>
                <a:srgbClr val="37415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Scatter</a:t>
            </a:r>
            <a:r>
              <a:rPr lang="en"/>
              <a:t> Plot </a:t>
            </a:r>
            <a:endParaRPr b="1">
              <a:latin typeface="Assistant"/>
              <a:ea typeface="Assistant"/>
              <a:cs typeface="Assistant"/>
              <a:sym typeface="Assistant"/>
            </a:endParaRPr>
          </a:p>
        </p:txBody>
      </p:sp>
      <p:sp>
        <p:nvSpPr>
          <p:cNvPr id="294" name="Google Shape;294;p3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00" name="Google Shape;300;p39"/>
          <p:cNvSpPr txBox="1"/>
          <p:nvPr>
            <p:ph type="title"/>
          </p:nvPr>
        </p:nvSpPr>
        <p:spPr>
          <a:xfrm>
            <a:off x="311700" y="342900"/>
            <a:ext cx="2808000" cy="8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a:t>
            </a:r>
            <a:endParaRPr/>
          </a:p>
        </p:txBody>
      </p:sp>
      <p:sp>
        <p:nvSpPr>
          <p:cNvPr id="301" name="Google Shape;301;p39"/>
          <p:cNvSpPr txBox="1"/>
          <p:nvPr>
            <p:ph idx="1" type="body"/>
          </p:nvPr>
        </p:nvSpPr>
        <p:spPr>
          <a:xfrm>
            <a:off x="311700" y="1209300"/>
            <a:ext cx="2808000" cy="34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02" name="Google Shape;302;p39"/>
          <p:cNvPicPr preferRelativeResize="0"/>
          <p:nvPr/>
        </p:nvPicPr>
        <p:blipFill>
          <a:blip r:embed="rId3">
            <a:alphaModFix/>
          </a:blip>
          <a:stretch>
            <a:fillRect/>
          </a:stretch>
        </p:blipFill>
        <p:spPr>
          <a:xfrm>
            <a:off x="311150" y="1056900"/>
            <a:ext cx="4242675" cy="3610800"/>
          </a:xfrm>
          <a:prstGeom prst="rect">
            <a:avLst/>
          </a:prstGeom>
          <a:noFill/>
          <a:ln>
            <a:noFill/>
          </a:ln>
        </p:spPr>
      </p:pic>
      <p:sp>
        <p:nvSpPr>
          <p:cNvPr id="303" name="Google Shape;303;p39"/>
          <p:cNvSpPr txBox="1"/>
          <p:nvPr/>
        </p:nvSpPr>
        <p:spPr>
          <a:xfrm>
            <a:off x="4816175" y="1040600"/>
            <a:ext cx="37875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74151"/>
                </a:solidFill>
              </a:rPr>
              <a:t>Scatter Plot:</a:t>
            </a:r>
            <a:endParaRPr b="1">
              <a:solidFill>
                <a:srgbClr val="374151"/>
              </a:solidFill>
            </a:endParaRPr>
          </a:p>
          <a:p>
            <a:pPr indent="0" lvl="0" marL="0" rtl="0" algn="l">
              <a:lnSpc>
                <a:spcPct val="115000"/>
              </a:lnSpc>
              <a:spcBef>
                <a:spcPts val="0"/>
              </a:spcBef>
              <a:spcAft>
                <a:spcPts val="0"/>
              </a:spcAft>
              <a:buNone/>
            </a:pPr>
            <a:r>
              <a:rPr lang="en">
                <a:solidFill>
                  <a:schemeClr val="dk1"/>
                </a:solidFill>
              </a:rPr>
              <a:t>1.</a:t>
            </a:r>
            <a:r>
              <a:rPr lang="en">
                <a:solidFill>
                  <a:srgbClr val="374151"/>
                </a:solidFill>
              </a:rPr>
              <a:t>Ideal for comparing two variables, usually in 2D plots.</a:t>
            </a:r>
            <a:endParaRPr>
              <a:solidFill>
                <a:srgbClr val="374151"/>
              </a:solidFill>
            </a:endParaRPr>
          </a:p>
          <a:p>
            <a:pPr indent="0" lvl="0" marL="0" rtl="0" algn="l">
              <a:lnSpc>
                <a:spcPct val="115000"/>
              </a:lnSpc>
              <a:spcBef>
                <a:spcPts val="0"/>
              </a:spcBef>
              <a:spcAft>
                <a:spcPts val="0"/>
              </a:spcAft>
              <a:buNone/>
            </a:pPr>
            <a:r>
              <a:rPr lang="en">
                <a:solidFill>
                  <a:schemeClr val="dk1"/>
                </a:solidFill>
              </a:rPr>
              <a:t>2.</a:t>
            </a:r>
            <a:r>
              <a:rPr lang="en">
                <a:solidFill>
                  <a:srgbClr val="374151"/>
                </a:solidFill>
              </a:rPr>
              <a:t>Shows the distribution and correlation between the variables.</a:t>
            </a:r>
            <a:endParaRPr>
              <a:solidFill>
                <a:srgbClr val="374151"/>
              </a:solidFill>
            </a:endParaRPr>
          </a:p>
          <a:p>
            <a:pPr indent="0" lvl="0" marL="0" rtl="0" algn="l">
              <a:lnSpc>
                <a:spcPct val="115000"/>
              </a:lnSpc>
              <a:spcBef>
                <a:spcPts val="0"/>
              </a:spcBef>
              <a:spcAft>
                <a:spcPts val="0"/>
              </a:spcAft>
              <a:buNone/>
            </a:pPr>
            <a:r>
              <a:rPr lang="en">
                <a:solidFill>
                  <a:schemeClr val="dk1"/>
                </a:solidFill>
              </a:rPr>
              <a:t>3.</a:t>
            </a:r>
            <a:r>
              <a:rPr lang="en">
                <a:solidFill>
                  <a:srgbClr val="374151"/>
                </a:solidFill>
              </a:rPr>
              <a:t>Displays individual data points without connecting them with lines.</a:t>
            </a:r>
            <a:endParaRPr>
              <a:solidFill>
                <a:srgbClr val="374151"/>
              </a:solidFill>
            </a:endParaRPr>
          </a:p>
          <a:p>
            <a:pPr indent="0" lvl="0" marL="0" rtl="0" algn="l">
              <a:lnSpc>
                <a:spcPct val="115000"/>
              </a:lnSpc>
              <a:spcBef>
                <a:spcPts val="0"/>
              </a:spcBef>
              <a:spcAft>
                <a:spcPts val="0"/>
              </a:spcAft>
              <a:buNone/>
            </a:pPr>
            <a:r>
              <a:rPr lang="en">
                <a:solidFill>
                  <a:schemeClr val="dk1"/>
                </a:solidFill>
              </a:rPr>
              <a:t>4.</a:t>
            </a:r>
            <a:r>
              <a:rPr lang="en">
                <a:solidFill>
                  <a:srgbClr val="374151"/>
                </a:solidFill>
              </a:rPr>
              <a:t>Can be used to identify outliers or clustering of data.</a:t>
            </a:r>
            <a:endParaRPr>
              <a:solidFill>
                <a:srgbClr val="374151"/>
              </a:solidFill>
            </a:endParaRPr>
          </a:p>
          <a:p>
            <a:pPr indent="0" lvl="0" marL="0" rtl="0" algn="l">
              <a:lnSpc>
                <a:spcPct val="115000"/>
              </a:lnSpc>
              <a:spcBef>
                <a:spcPts val="0"/>
              </a:spcBef>
              <a:spcAft>
                <a:spcPts val="0"/>
              </a:spcAft>
              <a:buNone/>
            </a:pPr>
            <a:r>
              <a:rPr lang="en">
                <a:solidFill>
                  <a:schemeClr val="dk1"/>
                </a:solidFill>
              </a:rPr>
              <a:t>5.</a:t>
            </a:r>
            <a:r>
              <a:rPr lang="en">
                <a:solidFill>
                  <a:srgbClr val="374151"/>
                </a:solidFill>
              </a:rPr>
              <a:t>Best for showing relationships or lack thereof between two discrete variables.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rgbClr val="374151"/>
                </a:solidFill>
              </a:rPr>
              <a:t>LIMITATION: </a:t>
            </a:r>
            <a:r>
              <a:rPr lang="en">
                <a:solidFill>
                  <a:srgbClr val="374151"/>
                </a:solidFill>
              </a:rPr>
              <a:t>shows the correlation between the variables but not much emphasis on the exact values.</a:t>
            </a:r>
            <a:endParaRPr>
              <a:solidFill>
                <a:srgbClr val="37415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Learning Objectives</a:t>
            </a:r>
            <a:endParaRPr b="1">
              <a:latin typeface="Assistant"/>
              <a:ea typeface="Assistant"/>
              <a:cs typeface="Assistant"/>
              <a:sym typeface="Assistant"/>
            </a:endParaRPr>
          </a:p>
        </p:txBody>
      </p:sp>
      <p:sp>
        <p:nvSpPr>
          <p:cNvPr id="143" name="Google Shape;143;p22"/>
          <p:cNvSpPr txBox="1"/>
          <p:nvPr>
            <p:ph idx="1" type="body"/>
          </p:nvPr>
        </p:nvSpPr>
        <p:spPr>
          <a:xfrm>
            <a:off x="311700" y="915600"/>
            <a:ext cx="8520600" cy="37476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50">
              <a:highlight>
                <a:srgbClr val="FFFFFF"/>
              </a:highlight>
              <a:latin typeface="Arial"/>
              <a:ea typeface="Arial"/>
              <a:cs typeface="Arial"/>
              <a:sym typeface="Arial"/>
            </a:endParaRPr>
          </a:p>
          <a:p>
            <a:pPr indent="-314325" lvl="0" marL="457200" rtl="0" algn="just">
              <a:spcBef>
                <a:spcPts val="1100"/>
              </a:spcBef>
              <a:spcAft>
                <a:spcPts val="0"/>
              </a:spcAft>
              <a:buSzPts val="1350"/>
              <a:buFont typeface="Arial"/>
              <a:buChar char="●"/>
            </a:pPr>
            <a:r>
              <a:rPr lang="en" sz="1350">
                <a:highlight>
                  <a:srgbClr val="FFFFFF"/>
                </a:highlight>
                <a:latin typeface="Arial"/>
                <a:ea typeface="Arial"/>
                <a:cs typeface="Arial"/>
                <a:sym typeface="Arial"/>
              </a:rPr>
              <a:t>What is </a:t>
            </a:r>
            <a:r>
              <a:rPr lang="en" sz="1350">
                <a:highlight>
                  <a:srgbClr val="FFFFFF"/>
                </a:highlight>
                <a:latin typeface="Arial"/>
                <a:ea typeface="Arial"/>
                <a:cs typeface="Arial"/>
                <a:sym typeface="Arial"/>
              </a:rPr>
              <a:t>Data VIsualization</a:t>
            </a:r>
            <a:r>
              <a:rPr lang="en" sz="1350">
                <a:highlight>
                  <a:srgbClr val="FFFFFF"/>
                </a:highlight>
                <a:latin typeface="Arial"/>
                <a:ea typeface="Arial"/>
                <a:cs typeface="Arial"/>
                <a:sym typeface="Arial"/>
              </a:rPr>
              <a:t>?</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Plot Types</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Where and when to use?</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Timestamp object</a:t>
            </a:r>
            <a:endParaRPr sz="1350">
              <a:highlight>
                <a:srgbClr val="FFFFFF"/>
              </a:highlight>
              <a:latin typeface="Arial"/>
              <a:ea typeface="Arial"/>
              <a:cs typeface="Arial"/>
              <a:sym typeface="Arial"/>
            </a:endParaRPr>
          </a:p>
          <a:p>
            <a:pPr indent="-314325" lvl="0" marL="457200" rtl="0" algn="just">
              <a:spcBef>
                <a:spcPts val="0"/>
              </a:spcBef>
              <a:spcAft>
                <a:spcPts val="0"/>
              </a:spcAft>
              <a:buSzPts val="1350"/>
              <a:buFont typeface="Arial"/>
              <a:buChar char="●"/>
            </a:pPr>
            <a:r>
              <a:rPr lang="en" sz="1350">
                <a:highlight>
                  <a:srgbClr val="FFFFFF"/>
                </a:highlight>
                <a:latin typeface="Arial"/>
                <a:ea typeface="Arial"/>
                <a:cs typeface="Arial"/>
                <a:sym typeface="Arial"/>
              </a:rPr>
              <a:t>Choropleth maps</a:t>
            </a:r>
            <a:endParaRPr sz="1350">
              <a:highlight>
                <a:srgbClr val="FFFFFF"/>
              </a:highlight>
              <a:latin typeface="Arial"/>
              <a:ea typeface="Arial"/>
              <a:cs typeface="Arial"/>
              <a:sym typeface="Arial"/>
            </a:endParaRPr>
          </a:p>
          <a:p>
            <a:pPr indent="0" lvl="0" marL="0" rtl="0" algn="l">
              <a:lnSpc>
                <a:spcPct val="130000"/>
              </a:lnSpc>
              <a:spcBef>
                <a:spcPts val="1500"/>
              </a:spcBef>
              <a:spcAft>
                <a:spcPts val="0"/>
              </a:spcAft>
              <a:buClr>
                <a:schemeClr val="dk1"/>
              </a:buClr>
              <a:buSzPts val="1100"/>
              <a:buFont typeface="Arial"/>
              <a:buNone/>
            </a:pPr>
            <a:r>
              <a:t/>
            </a:r>
            <a:endParaRPr sz="150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144" name="Google Shape;144;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45" name="Google Shape;145;p22"/>
          <p:cNvGrpSpPr/>
          <p:nvPr/>
        </p:nvGrpSpPr>
        <p:grpSpPr>
          <a:xfrm>
            <a:off x="311663" y="3944676"/>
            <a:ext cx="718489" cy="718487"/>
            <a:chOff x="3717325" y="2137000"/>
            <a:chExt cx="1104178" cy="1104176"/>
          </a:xfrm>
        </p:grpSpPr>
        <p:sp>
          <p:nvSpPr>
            <p:cNvPr id="146" name="Google Shape;146;p22"/>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2"/>
          <p:cNvGrpSpPr/>
          <p:nvPr/>
        </p:nvGrpSpPr>
        <p:grpSpPr>
          <a:xfrm rot="10800000">
            <a:off x="7557850" y="1607810"/>
            <a:ext cx="1104178" cy="1104176"/>
            <a:chOff x="4185575" y="3320360"/>
            <a:chExt cx="1104178" cy="1104176"/>
          </a:xfrm>
        </p:grpSpPr>
        <p:sp>
          <p:nvSpPr>
            <p:cNvPr id="149" name="Google Shape;149;p22"/>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Line Plot vs </a:t>
            </a:r>
            <a:r>
              <a:rPr lang="en"/>
              <a:t>Scatter Plot </a:t>
            </a:r>
            <a:endParaRPr b="1">
              <a:latin typeface="Assistant"/>
              <a:ea typeface="Assistant"/>
              <a:cs typeface="Assistant"/>
              <a:sym typeface="Assistant"/>
            </a:endParaRPr>
          </a:p>
        </p:txBody>
      </p:sp>
      <p:sp>
        <p:nvSpPr>
          <p:cNvPr id="309" name="Google Shape;309;p4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Line Plot vs Scatter plot</a:t>
            </a:r>
            <a:endParaRPr b="1">
              <a:latin typeface="Assistant"/>
              <a:ea typeface="Assistant"/>
              <a:cs typeface="Assistant"/>
              <a:sym typeface="Assistant"/>
            </a:endParaRPr>
          </a:p>
        </p:txBody>
      </p:sp>
      <p:sp>
        <p:nvSpPr>
          <p:cNvPr id="315" name="Google Shape;315;p4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100"/>
              <a:buNone/>
            </a:pPr>
            <a:r>
              <a:rPr lang="en" sz="1400">
                <a:solidFill>
                  <a:srgbClr val="333333"/>
                </a:solidFill>
                <a:latin typeface="Arial"/>
                <a:ea typeface="Arial"/>
                <a:cs typeface="Arial"/>
                <a:sym typeface="Arial"/>
              </a:rPr>
              <a:t>We can know the trend of growth by looking at the line in a line graph that connects the data points, whereas in a scatter plot a line of regression or the </a:t>
            </a:r>
            <a:r>
              <a:rPr b="1" lang="en" sz="1400">
                <a:solidFill>
                  <a:srgbClr val="333333"/>
                </a:solidFill>
                <a:latin typeface="Arial"/>
                <a:ea typeface="Arial"/>
                <a:cs typeface="Arial"/>
                <a:sym typeface="Arial"/>
              </a:rPr>
              <a:t>'line of best fit’ </a:t>
            </a:r>
            <a:r>
              <a:rPr lang="en" sz="1400">
                <a:solidFill>
                  <a:srgbClr val="333333"/>
                </a:solidFill>
                <a:latin typeface="Arial"/>
                <a:ea typeface="Arial"/>
                <a:cs typeface="Arial"/>
                <a:sym typeface="Arial"/>
              </a:rPr>
              <a:t>is drawn which depicts the relationship between two different sets of data along the x-axis and the y-axis.</a:t>
            </a:r>
            <a:endParaRPr sz="1400">
              <a:solidFill>
                <a:srgbClr val="3333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solidFill>
                  <a:srgbClr val="333333"/>
                </a:solidFill>
                <a:latin typeface="Arial"/>
                <a:ea typeface="Arial"/>
                <a:cs typeface="Arial"/>
                <a:sym typeface="Arial"/>
              </a:rPr>
              <a:t>The </a:t>
            </a:r>
            <a:r>
              <a:rPr b="1" lang="en" sz="1400">
                <a:solidFill>
                  <a:srgbClr val="333333"/>
                </a:solidFill>
                <a:latin typeface="Arial"/>
                <a:ea typeface="Arial"/>
                <a:cs typeface="Arial"/>
                <a:sym typeface="Arial"/>
              </a:rPr>
              <a:t>key difference</a:t>
            </a:r>
            <a:r>
              <a:rPr lang="en" sz="1400">
                <a:solidFill>
                  <a:srgbClr val="333333"/>
                </a:solidFill>
                <a:latin typeface="Arial"/>
                <a:ea typeface="Arial"/>
                <a:cs typeface="Arial"/>
                <a:sym typeface="Arial"/>
              </a:rPr>
              <a:t> between a line graph and a scatter plot is that line graph gives how quantitatively the data along the y-axis increases with respect to a given time period, whereas, in a scatter plot, we can see how the data represented in the y-axis changes with increase in the value of data in the x-axis. </a:t>
            </a:r>
            <a:endParaRPr sz="1400">
              <a:solidFill>
                <a:srgbClr val="333333"/>
              </a:solidFill>
              <a:latin typeface="Arial"/>
              <a:ea typeface="Arial"/>
              <a:cs typeface="Arial"/>
              <a:sym typeface="Arial"/>
            </a:endParaRPr>
          </a:p>
          <a:p>
            <a:pPr indent="0" lvl="0" marL="0" rtl="0" algn="l">
              <a:lnSpc>
                <a:spcPct val="115000"/>
              </a:lnSpc>
              <a:spcBef>
                <a:spcPts val="1000"/>
              </a:spcBef>
              <a:spcAft>
                <a:spcPts val="1000"/>
              </a:spcAft>
              <a:buSzPts val="1800"/>
              <a:buNone/>
            </a:pPr>
            <a:r>
              <a:t/>
            </a:r>
            <a:endParaRPr b="1" sz="2800"/>
          </a:p>
        </p:txBody>
      </p:sp>
      <p:sp>
        <p:nvSpPr>
          <p:cNvPr id="316" name="Google Shape;316;p4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17" name="Google Shape;317;p41"/>
          <p:cNvGrpSpPr/>
          <p:nvPr/>
        </p:nvGrpSpPr>
        <p:grpSpPr>
          <a:xfrm>
            <a:off x="311701" y="3944745"/>
            <a:ext cx="452934" cy="572736"/>
            <a:chOff x="3717325" y="2137000"/>
            <a:chExt cx="1104178" cy="1104176"/>
          </a:xfrm>
        </p:grpSpPr>
        <p:sp>
          <p:nvSpPr>
            <p:cNvPr id="318" name="Google Shape;318;p4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p41"/>
          <p:cNvGrpSpPr/>
          <p:nvPr/>
        </p:nvGrpSpPr>
        <p:grpSpPr>
          <a:xfrm rot="10800000">
            <a:off x="8282248" y="3881351"/>
            <a:ext cx="718489" cy="718487"/>
            <a:chOff x="4185575" y="3320360"/>
            <a:chExt cx="1104178" cy="1104176"/>
          </a:xfrm>
        </p:grpSpPr>
        <p:sp>
          <p:nvSpPr>
            <p:cNvPr id="321" name="Google Shape;321;p4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3" name="Google Shape;323;p41"/>
          <p:cNvPicPr preferRelativeResize="0"/>
          <p:nvPr/>
        </p:nvPicPr>
        <p:blipFill>
          <a:blip r:embed="rId3">
            <a:alphaModFix/>
          </a:blip>
          <a:stretch>
            <a:fillRect/>
          </a:stretch>
        </p:blipFill>
        <p:spPr>
          <a:xfrm>
            <a:off x="764600" y="2817225"/>
            <a:ext cx="7371500" cy="22196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Pie Chart</a:t>
            </a:r>
            <a:endParaRPr b="1">
              <a:latin typeface="Assistant"/>
              <a:ea typeface="Assistant"/>
              <a:cs typeface="Assistant"/>
              <a:sym typeface="Assistant"/>
            </a:endParaRPr>
          </a:p>
        </p:txBody>
      </p:sp>
      <p:sp>
        <p:nvSpPr>
          <p:cNvPr id="329" name="Google Shape;329;p4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Pie Chart</a:t>
            </a:r>
            <a:endParaRPr/>
          </a:p>
        </p:txBody>
      </p:sp>
      <p:sp>
        <p:nvSpPr>
          <p:cNvPr id="335" name="Google Shape;335;p43"/>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36" name="Google Shape;336;p43"/>
          <p:cNvSpPr txBox="1"/>
          <p:nvPr/>
        </p:nvSpPr>
        <p:spPr>
          <a:xfrm>
            <a:off x="311150" y="988175"/>
            <a:ext cx="77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a:t>
            </a:r>
            <a:r>
              <a:rPr i="1" lang="en"/>
              <a:t>A circular chart divided into sectors, where each sector represents a proportion of the total. Used to display the relative sizes of data categories or percentages in a whole. “</a:t>
            </a:r>
            <a:endParaRPr i="1"/>
          </a:p>
        </p:txBody>
      </p:sp>
      <p:pic>
        <p:nvPicPr>
          <p:cNvPr id="337" name="Google Shape;337;p43"/>
          <p:cNvPicPr preferRelativeResize="0"/>
          <p:nvPr/>
        </p:nvPicPr>
        <p:blipFill>
          <a:blip r:embed="rId3">
            <a:alphaModFix/>
          </a:blip>
          <a:stretch>
            <a:fillRect/>
          </a:stretch>
        </p:blipFill>
        <p:spPr>
          <a:xfrm>
            <a:off x="1857775" y="1752550"/>
            <a:ext cx="5757826" cy="325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Pie Chart</a:t>
            </a:r>
            <a:endParaRPr/>
          </a:p>
        </p:txBody>
      </p:sp>
      <p:sp>
        <p:nvSpPr>
          <p:cNvPr id="343" name="Google Shape;343;p44"/>
          <p:cNvSpPr txBox="1"/>
          <p:nvPr>
            <p:ph idx="1" type="body"/>
          </p:nvPr>
        </p:nvSpPr>
        <p:spPr>
          <a:xfrm>
            <a:off x="311700" y="1005850"/>
            <a:ext cx="3999900" cy="3657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a:solidFill>
                  <a:srgbClr val="333333"/>
                </a:solidFill>
                <a:latin typeface="Arial"/>
                <a:ea typeface="Arial"/>
                <a:cs typeface="Arial"/>
                <a:sym typeface="Arial"/>
              </a:rPr>
              <a:t>When to use Pie Charts:</a:t>
            </a:r>
            <a:endParaRPr b="1">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Comparing relative sizes of a few categories (usually no more than 5-7).</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Representing percentages or proportions in a whole.</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Showcasing a simple breakdown of categorical data.</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Visualizing data where categories have distinct differences.</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p:txBody>
      </p:sp>
      <p:sp>
        <p:nvSpPr>
          <p:cNvPr id="344" name="Google Shape;344;p4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45" name="Google Shape;345;p44"/>
          <p:cNvSpPr txBox="1"/>
          <p:nvPr>
            <p:ph idx="2" type="body"/>
          </p:nvPr>
        </p:nvSpPr>
        <p:spPr>
          <a:xfrm>
            <a:off x="4832400" y="1005850"/>
            <a:ext cx="3999900" cy="36573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b="1" lang="en">
                <a:solidFill>
                  <a:srgbClr val="333333"/>
                </a:solidFill>
                <a:latin typeface="Arial"/>
                <a:ea typeface="Arial"/>
                <a:cs typeface="Arial"/>
                <a:sym typeface="Arial"/>
              </a:rPr>
              <a:t>Disadvantages of Pie Charts:</a:t>
            </a:r>
            <a:r>
              <a:rPr lang="en">
                <a:solidFill>
                  <a:srgbClr val="333333"/>
                </a:solidFill>
                <a:latin typeface="Arial"/>
                <a:ea typeface="Arial"/>
                <a:cs typeface="Arial"/>
                <a:sym typeface="Arial"/>
              </a:rPr>
              <a:t>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Difficulty in comparing the size of different sectors, especially if they are similar in size.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Ineffective for displaying multiple data series or a large number of categories.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Can be misleading if the data is not properly represented or if the segments are not labeled. Difficult to accurately perceive small differences between sectors.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333333"/>
              </a:solidFill>
              <a:latin typeface="Arial"/>
              <a:ea typeface="Arial"/>
              <a:cs typeface="Arial"/>
              <a:sym typeface="Arial"/>
            </a:endParaRPr>
          </a:p>
          <a:p>
            <a:pPr indent="0" lvl="0" marL="0" marR="0" rtl="0" algn="l">
              <a:lnSpc>
                <a:spcPct val="115000"/>
              </a:lnSpc>
              <a:spcBef>
                <a:spcPts val="0"/>
              </a:spcBef>
              <a:spcAft>
                <a:spcPts val="0"/>
              </a:spcAft>
              <a:buNone/>
            </a:pPr>
            <a:r>
              <a:rPr lang="en">
                <a:solidFill>
                  <a:srgbClr val="333333"/>
                </a:solidFill>
                <a:latin typeface="Arial"/>
                <a:ea typeface="Arial"/>
                <a:cs typeface="Arial"/>
                <a:sym typeface="Arial"/>
              </a:rPr>
              <a:t>Limited ability to show trends or changes over time.</a:t>
            </a:r>
            <a:endParaRPr>
              <a:solidFill>
                <a:srgbClr val="333333"/>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Box Plot</a:t>
            </a:r>
            <a:endParaRPr b="1">
              <a:latin typeface="Assistant"/>
              <a:ea typeface="Assistant"/>
              <a:cs typeface="Assistant"/>
              <a:sym typeface="Assistant"/>
            </a:endParaRPr>
          </a:p>
        </p:txBody>
      </p:sp>
      <p:sp>
        <p:nvSpPr>
          <p:cNvPr id="351" name="Google Shape;351;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820"/>
              <a:t>Box Plot</a:t>
            </a:r>
            <a:endParaRPr sz="2820"/>
          </a:p>
        </p:txBody>
      </p:sp>
      <p:sp>
        <p:nvSpPr>
          <p:cNvPr id="357" name="Google Shape;357;p46"/>
          <p:cNvSpPr txBox="1"/>
          <p:nvPr>
            <p:ph idx="1" type="body"/>
          </p:nvPr>
        </p:nvSpPr>
        <p:spPr>
          <a:xfrm>
            <a:off x="311700" y="915600"/>
            <a:ext cx="8520600" cy="1508700"/>
          </a:xfrm>
          <a:prstGeom prst="rect">
            <a:avLst/>
          </a:prstGeom>
          <a:noFill/>
          <a:ln>
            <a:noFill/>
          </a:ln>
        </p:spPr>
        <p:txBody>
          <a:bodyPr anchorCtr="0" anchor="ctr"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56940"/>
              <a:buFont typeface="Arial"/>
              <a:buNone/>
            </a:pPr>
            <a:r>
              <a:rPr lang="en" sz="1982">
                <a:latin typeface="Arial"/>
                <a:ea typeface="Arial"/>
                <a:cs typeface="Arial"/>
                <a:sym typeface="Arial"/>
              </a:rPr>
              <a:t>A box plot, also known as a box-and-whisker plot, is a graphical representation of a dataset's five-number summary: minimum, first quartile (Q1), median (Q2), third quartile (Q3), and maximum. It displays the central tendency, spread, and skewness of the data, and can also reveal outliers</a:t>
            </a:r>
            <a:endParaRPr sz="1982">
              <a:latin typeface="Arial"/>
              <a:ea typeface="Arial"/>
              <a:cs typeface="Arial"/>
              <a:sym typeface="Arial"/>
            </a:endParaRPr>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p:txBody>
      </p:sp>
      <p:sp>
        <p:nvSpPr>
          <p:cNvPr id="358" name="Google Shape;358;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59" name="Google Shape;359;p46"/>
          <p:cNvGrpSpPr/>
          <p:nvPr/>
        </p:nvGrpSpPr>
        <p:grpSpPr>
          <a:xfrm>
            <a:off x="311663" y="3944676"/>
            <a:ext cx="718489" cy="718487"/>
            <a:chOff x="3717325" y="2137000"/>
            <a:chExt cx="1104178" cy="1104176"/>
          </a:xfrm>
        </p:grpSpPr>
        <p:sp>
          <p:nvSpPr>
            <p:cNvPr id="360" name="Google Shape;360;p46"/>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6"/>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46"/>
          <p:cNvGrpSpPr/>
          <p:nvPr/>
        </p:nvGrpSpPr>
        <p:grpSpPr>
          <a:xfrm rot="10800000">
            <a:off x="7557850" y="1607810"/>
            <a:ext cx="1104178" cy="1104176"/>
            <a:chOff x="4185575" y="3320360"/>
            <a:chExt cx="1104178" cy="1104176"/>
          </a:xfrm>
        </p:grpSpPr>
        <p:sp>
          <p:nvSpPr>
            <p:cNvPr id="363" name="Google Shape;363;p46"/>
            <p:cNvSpPr/>
            <p:nvPr/>
          </p:nvSpPr>
          <p:spPr>
            <a:xfrm>
              <a:off x="4185575" y="3421936"/>
              <a:ext cx="1002600" cy="1002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6"/>
            <p:cNvSpPr/>
            <p:nvPr/>
          </p:nvSpPr>
          <p:spPr>
            <a:xfrm>
              <a:off x="4287153" y="3320360"/>
              <a:ext cx="1002600" cy="1002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5" name="Google Shape;365;p46"/>
          <p:cNvPicPr preferRelativeResize="0"/>
          <p:nvPr/>
        </p:nvPicPr>
        <p:blipFill>
          <a:blip r:embed="rId3">
            <a:alphaModFix/>
          </a:blip>
          <a:stretch>
            <a:fillRect/>
          </a:stretch>
        </p:blipFill>
        <p:spPr>
          <a:xfrm>
            <a:off x="1567925" y="2068600"/>
            <a:ext cx="6746000" cy="2968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71" name="Google Shape;371;p47"/>
          <p:cNvPicPr preferRelativeResize="0"/>
          <p:nvPr/>
        </p:nvPicPr>
        <p:blipFill rotWithShape="1">
          <a:blip r:embed="rId3">
            <a:alphaModFix/>
          </a:blip>
          <a:srcRect b="0" l="0" r="0" t="0"/>
          <a:stretch/>
        </p:blipFill>
        <p:spPr>
          <a:xfrm>
            <a:off x="1715138" y="1143325"/>
            <a:ext cx="5713726" cy="2856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Box </a:t>
            </a:r>
            <a:r>
              <a:rPr lang="en"/>
              <a:t>Plot</a:t>
            </a:r>
            <a:endParaRPr/>
          </a:p>
        </p:txBody>
      </p:sp>
      <p:sp>
        <p:nvSpPr>
          <p:cNvPr id="377" name="Google Shape;377;p48"/>
          <p:cNvSpPr txBox="1"/>
          <p:nvPr>
            <p:ph idx="1" type="body"/>
          </p:nvPr>
        </p:nvSpPr>
        <p:spPr>
          <a:xfrm>
            <a:off x="311700" y="1005850"/>
            <a:ext cx="3999900" cy="36573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00000"/>
              </a:lnSpc>
              <a:spcBef>
                <a:spcPts val="0"/>
              </a:spcBef>
              <a:spcAft>
                <a:spcPts val="0"/>
              </a:spcAft>
              <a:buNone/>
            </a:pPr>
            <a:r>
              <a:rPr b="1" lang="en" sz="2100"/>
              <a:t>Advantages of Box Plots:</a:t>
            </a:r>
            <a:endParaRPr b="1"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Compact representation of a dataset's distribution and spread.</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Easy comparison of multiple datasets side by side.</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Identification of outliers and potential data entry errors.</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SzPct val="148148"/>
              <a:buNone/>
            </a:pPr>
            <a:r>
              <a:rPr lang="en" sz="2100"/>
              <a:t>Can visualize skewness in the data.</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a:p>
            <a:pPr indent="0" lvl="0" marL="0" marR="0" rtl="0" algn="l">
              <a:lnSpc>
                <a:spcPct val="100000"/>
              </a:lnSpc>
              <a:spcBef>
                <a:spcPts val="0"/>
              </a:spcBef>
              <a:spcAft>
                <a:spcPts val="0"/>
              </a:spcAft>
              <a:buClr>
                <a:srgbClr val="000000"/>
              </a:buClr>
              <a:buSzPct val="148148"/>
              <a:buFont typeface="Arial"/>
              <a:buNone/>
            </a:pPr>
            <a:r>
              <a:rPr lang="en" sz="2100"/>
              <a:t>Not influenced by extreme values, as the box only covers the interquartile range (IQR).</a:t>
            </a:r>
            <a:endParaRPr sz="2100"/>
          </a:p>
          <a:p>
            <a:pPr indent="0" lvl="0" marL="0" marR="0" rtl="0" algn="l">
              <a:lnSpc>
                <a:spcPct val="100000"/>
              </a:lnSpc>
              <a:spcBef>
                <a:spcPts val="0"/>
              </a:spcBef>
              <a:spcAft>
                <a:spcPts val="0"/>
              </a:spcAft>
              <a:buClr>
                <a:srgbClr val="000000"/>
              </a:buClr>
              <a:buSzPct val="148148"/>
              <a:buFont typeface="Arial"/>
              <a:buNone/>
            </a:pPr>
            <a:r>
              <a:t/>
            </a:r>
            <a:endParaRPr sz="2100"/>
          </a:p>
        </p:txBody>
      </p:sp>
      <p:sp>
        <p:nvSpPr>
          <p:cNvPr id="378" name="Google Shape;378;p48"/>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379" name="Google Shape;379;p48"/>
          <p:cNvSpPr txBox="1"/>
          <p:nvPr>
            <p:ph idx="2" type="body"/>
          </p:nvPr>
        </p:nvSpPr>
        <p:spPr>
          <a:xfrm>
            <a:off x="4832400" y="1005850"/>
            <a:ext cx="3999900" cy="3657300"/>
          </a:xfrm>
          <a:prstGeom prst="rect">
            <a:avLst/>
          </a:prstGeom>
        </p:spPr>
        <p:txBody>
          <a:bodyPr anchorCtr="0" anchor="t" bIns="91425" lIns="91425" spcFirstLastPara="1" rIns="91425" wrap="square" tIns="91425">
            <a:normAutofit/>
          </a:bodyPr>
          <a:lstStyle/>
          <a:p>
            <a:pPr indent="0" lvl="0" marL="0" marR="0" rtl="0" algn="l">
              <a:lnSpc>
                <a:spcPct val="90000"/>
              </a:lnSpc>
              <a:spcBef>
                <a:spcPts val="0"/>
              </a:spcBef>
              <a:spcAft>
                <a:spcPts val="0"/>
              </a:spcAft>
              <a:buSzPts val="1018"/>
              <a:buNone/>
            </a:pPr>
            <a:r>
              <a:rPr b="1" lang="en" sz="1642"/>
              <a:t>Disadvantages of Box Plots:</a:t>
            </a:r>
            <a:endParaRPr b="1" sz="1642"/>
          </a:p>
          <a:p>
            <a:pPr indent="0" lvl="0" marL="0" marR="0" rtl="0" algn="l">
              <a:lnSpc>
                <a:spcPct val="90000"/>
              </a:lnSpc>
              <a:spcBef>
                <a:spcPts val="0"/>
              </a:spcBef>
              <a:spcAft>
                <a:spcPts val="0"/>
              </a:spcAft>
              <a:buClr>
                <a:srgbClr val="000000"/>
              </a:buClr>
              <a:buSzPts val="1018"/>
              <a:buFont typeface="Arial"/>
              <a:buNone/>
            </a:pPr>
            <a:r>
              <a:t/>
            </a:r>
            <a:endParaRPr sz="1642"/>
          </a:p>
          <a:p>
            <a:pPr indent="0" lvl="0" marL="0" marR="0" rtl="0" algn="l">
              <a:lnSpc>
                <a:spcPct val="90000"/>
              </a:lnSpc>
              <a:spcBef>
                <a:spcPts val="0"/>
              </a:spcBef>
              <a:spcAft>
                <a:spcPts val="0"/>
              </a:spcAft>
              <a:buSzPts val="1018"/>
              <a:buNone/>
            </a:pPr>
            <a:r>
              <a:rPr lang="en" sz="1642"/>
              <a:t>Limited detail about the dataset's shape, as it only shows summary statistics.</a:t>
            </a:r>
            <a:endParaRPr sz="1642"/>
          </a:p>
          <a:p>
            <a:pPr indent="0" lvl="0" marL="0" marR="0" rtl="0" algn="l">
              <a:lnSpc>
                <a:spcPct val="90000"/>
              </a:lnSpc>
              <a:spcBef>
                <a:spcPts val="0"/>
              </a:spcBef>
              <a:spcAft>
                <a:spcPts val="0"/>
              </a:spcAft>
              <a:buClr>
                <a:srgbClr val="000000"/>
              </a:buClr>
              <a:buSzPts val="1018"/>
              <a:buFont typeface="Arial"/>
              <a:buNone/>
            </a:pPr>
            <a:r>
              <a:t/>
            </a:r>
            <a:endParaRPr sz="1642"/>
          </a:p>
          <a:p>
            <a:pPr indent="0" lvl="0" marL="0" marR="0" rtl="0" algn="l">
              <a:lnSpc>
                <a:spcPct val="90000"/>
              </a:lnSpc>
              <a:spcBef>
                <a:spcPts val="0"/>
              </a:spcBef>
              <a:spcAft>
                <a:spcPts val="0"/>
              </a:spcAft>
              <a:buSzPts val="2878"/>
              <a:buNone/>
            </a:pPr>
            <a:r>
              <a:rPr lang="en" sz="1642"/>
              <a:t>No information about the underlying frequency distribution.</a:t>
            </a:r>
            <a:endParaRPr sz="1642"/>
          </a:p>
          <a:p>
            <a:pPr indent="0" lvl="0" marL="0" marR="0" rtl="0" algn="l">
              <a:lnSpc>
                <a:spcPct val="90000"/>
              </a:lnSpc>
              <a:spcBef>
                <a:spcPts val="0"/>
              </a:spcBef>
              <a:spcAft>
                <a:spcPts val="0"/>
              </a:spcAft>
              <a:buClr>
                <a:srgbClr val="000000"/>
              </a:buClr>
              <a:buSzPts val="2878"/>
              <a:buFont typeface="Arial"/>
              <a:buNone/>
            </a:pPr>
            <a:r>
              <a:t/>
            </a:r>
            <a:endParaRPr sz="1642"/>
          </a:p>
          <a:p>
            <a:pPr indent="0" lvl="0" marL="0" marR="0" rtl="0" algn="l">
              <a:lnSpc>
                <a:spcPct val="90000"/>
              </a:lnSpc>
              <a:spcBef>
                <a:spcPts val="0"/>
              </a:spcBef>
              <a:spcAft>
                <a:spcPts val="0"/>
              </a:spcAft>
              <a:buSzPts val="2878"/>
              <a:buNone/>
            </a:pPr>
            <a:r>
              <a:rPr lang="en" sz="1642"/>
              <a:t>Can be misleading for small sample sizes or non-symmetric data.</a:t>
            </a:r>
            <a:endParaRPr sz="1642"/>
          </a:p>
          <a:p>
            <a:pPr indent="0" lvl="0" marL="0" marR="0" rtl="0" algn="l">
              <a:lnSpc>
                <a:spcPct val="90000"/>
              </a:lnSpc>
              <a:spcBef>
                <a:spcPts val="0"/>
              </a:spcBef>
              <a:spcAft>
                <a:spcPts val="0"/>
              </a:spcAft>
              <a:buClr>
                <a:srgbClr val="000000"/>
              </a:buClr>
              <a:buSzPts val="2878"/>
              <a:buFont typeface="Arial"/>
              <a:buNone/>
            </a:pPr>
            <a:r>
              <a:t/>
            </a:r>
            <a:endParaRPr sz="1642"/>
          </a:p>
          <a:p>
            <a:pPr indent="0" lvl="0" marL="0" marR="0" rtl="0" algn="l">
              <a:lnSpc>
                <a:spcPct val="90000"/>
              </a:lnSpc>
              <a:spcBef>
                <a:spcPts val="0"/>
              </a:spcBef>
              <a:spcAft>
                <a:spcPts val="0"/>
              </a:spcAft>
              <a:buClr>
                <a:srgbClr val="000000"/>
              </a:buClr>
              <a:buSzPts val="2878"/>
              <a:buFont typeface="Arial"/>
              <a:buNone/>
            </a:pPr>
            <a:r>
              <a:rPr lang="en" sz="1642"/>
              <a:t>Difficulty in interpreting for non-experts without context.</a:t>
            </a:r>
            <a:endParaRPr sz="1642"/>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Time Series Visualization</a:t>
            </a:r>
            <a:endParaRPr/>
          </a:p>
        </p:txBody>
      </p:sp>
      <p:sp>
        <p:nvSpPr>
          <p:cNvPr id="385" name="Google Shape;385;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n"/>
              <a:t>	Data Visualization</a:t>
            </a:r>
            <a:endParaRPr b="1">
              <a:latin typeface="Assistant"/>
              <a:ea typeface="Assistant"/>
              <a:cs typeface="Assistant"/>
              <a:sym typeface="Assistant"/>
            </a:endParaRPr>
          </a:p>
        </p:txBody>
      </p:sp>
      <p:sp>
        <p:nvSpPr>
          <p:cNvPr id="156" name="Google Shape;156;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20"/>
              <a:t>Time Data: </a:t>
            </a:r>
            <a:r>
              <a:rPr i="1" lang="en" sz="1820"/>
              <a:t>“</a:t>
            </a:r>
            <a:r>
              <a:rPr b="0" i="1" lang="en" sz="1820">
                <a:latin typeface="Arial"/>
                <a:ea typeface="Arial"/>
                <a:cs typeface="Arial"/>
                <a:sym typeface="Arial"/>
              </a:rPr>
              <a:t>Time series data refers to a sequence of data points collected or recorded at regular time intervals. It is a type of data that is ordered chronologically and can be used to analyze trends, patterns, or seasonality in the data over time.”</a:t>
            </a:r>
            <a:endParaRPr b="0" i="1" sz="1620">
              <a:latin typeface="Arial"/>
              <a:ea typeface="Arial"/>
              <a:cs typeface="Arial"/>
              <a:sym typeface="Arial"/>
            </a:endParaRPr>
          </a:p>
        </p:txBody>
      </p:sp>
      <p:sp>
        <p:nvSpPr>
          <p:cNvPr id="391" name="Google Shape;391;p50"/>
          <p:cNvSpPr txBox="1"/>
          <p:nvPr>
            <p:ph idx="1" type="body"/>
          </p:nvPr>
        </p:nvSpPr>
        <p:spPr>
          <a:xfrm>
            <a:off x="311700" y="1264875"/>
            <a:ext cx="85206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1000"/>
              </a:spcAft>
              <a:buSzPts val="1800"/>
              <a:buNone/>
            </a:pPr>
            <a:r>
              <a:t/>
            </a:r>
            <a:endParaRPr b="1" sz="2800"/>
          </a:p>
        </p:txBody>
      </p:sp>
      <p:sp>
        <p:nvSpPr>
          <p:cNvPr id="392" name="Google Shape;392;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93" name="Google Shape;393;p50"/>
          <p:cNvPicPr preferRelativeResize="0"/>
          <p:nvPr/>
        </p:nvPicPr>
        <p:blipFill rotWithShape="1">
          <a:blip r:embed="rId3">
            <a:alphaModFix/>
          </a:blip>
          <a:srcRect b="10920" l="0" r="0" t="-10920"/>
          <a:stretch/>
        </p:blipFill>
        <p:spPr>
          <a:xfrm>
            <a:off x="237575" y="3619950"/>
            <a:ext cx="7993676" cy="1535625"/>
          </a:xfrm>
          <a:prstGeom prst="rect">
            <a:avLst/>
          </a:prstGeom>
          <a:noFill/>
          <a:ln>
            <a:noFill/>
          </a:ln>
        </p:spPr>
      </p:pic>
      <p:sp>
        <p:nvSpPr>
          <p:cNvPr id="394" name="Google Shape;394;p50"/>
          <p:cNvSpPr txBox="1"/>
          <p:nvPr/>
        </p:nvSpPr>
        <p:spPr>
          <a:xfrm>
            <a:off x="61600" y="31448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Assistant"/>
                <a:ea typeface="Assistant"/>
                <a:cs typeface="Assistant"/>
                <a:sym typeface="Assistant"/>
              </a:rPr>
              <a:t>Format</a:t>
            </a:r>
            <a:endParaRPr/>
          </a:p>
        </p:txBody>
      </p:sp>
      <p:pic>
        <p:nvPicPr>
          <p:cNvPr id="395" name="Google Shape;395;p50"/>
          <p:cNvPicPr preferRelativeResize="0"/>
          <p:nvPr/>
        </p:nvPicPr>
        <p:blipFill>
          <a:blip r:embed="rId4">
            <a:alphaModFix/>
          </a:blip>
          <a:stretch>
            <a:fillRect/>
          </a:stretch>
        </p:blipFill>
        <p:spPr>
          <a:xfrm>
            <a:off x="295275" y="1366848"/>
            <a:ext cx="7438924" cy="902925"/>
          </a:xfrm>
          <a:prstGeom prst="rect">
            <a:avLst/>
          </a:prstGeom>
          <a:noFill/>
          <a:ln>
            <a:noFill/>
          </a:ln>
        </p:spPr>
      </p:pic>
      <p:pic>
        <p:nvPicPr>
          <p:cNvPr id="396" name="Google Shape;396;p50"/>
          <p:cNvPicPr preferRelativeResize="0"/>
          <p:nvPr/>
        </p:nvPicPr>
        <p:blipFill>
          <a:blip r:embed="rId5">
            <a:alphaModFix/>
          </a:blip>
          <a:stretch>
            <a:fillRect/>
          </a:stretch>
        </p:blipFill>
        <p:spPr>
          <a:xfrm>
            <a:off x="152400" y="2219650"/>
            <a:ext cx="7975583" cy="902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Timestamp Object in Pandas</a:t>
            </a:r>
            <a:endParaRPr b="1">
              <a:latin typeface="Assistant"/>
              <a:ea typeface="Assistant"/>
              <a:cs typeface="Assistant"/>
              <a:sym typeface="Assistant"/>
            </a:endParaRPr>
          </a:p>
        </p:txBody>
      </p:sp>
      <p:sp>
        <p:nvSpPr>
          <p:cNvPr id="402" name="Google Shape;402;p51"/>
          <p:cNvSpPr txBox="1"/>
          <p:nvPr>
            <p:ph idx="1" type="body"/>
          </p:nvPr>
        </p:nvSpPr>
        <p:spPr>
          <a:xfrm>
            <a:off x="311700" y="915600"/>
            <a:ext cx="8520600" cy="37476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None/>
            </a:pPr>
            <a:r>
              <a:rPr lang="en" sz="1182">
                <a:latin typeface="Arial"/>
                <a:ea typeface="Arial"/>
                <a:cs typeface="Arial"/>
                <a:sym typeface="Arial"/>
              </a:rPr>
              <a:t>In Pandas, a Timestamp object is used to represent a single date and time. Timestamp objects can be used to index Pandas data structures, such as Series and DataFrame, and can be used to perform various time-related operations.</a:t>
            </a:r>
            <a:endParaRPr sz="1182">
              <a:latin typeface="Arial"/>
              <a:ea typeface="Arial"/>
              <a:cs typeface="Arial"/>
              <a:sym typeface="Arial"/>
            </a:endParaRPr>
          </a:p>
          <a:p>
            <a:pPr indent="0" lvl="0" marL="457200" marR="0" rtl="0" algn="l">
              <a:lnSpc>
                <a:spcPct val="100000"/>
              </a:lnSpc>
              <a:spcBef>
                <a:spcPts val="0"/>
              </a:spcBef>
              <a:spcAft>
                <a:spcPts val="0"/>
              </a:spcAft>
              <a:buNone/>
            </a:pPr>
            <a:r>
              <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lang="en" sz="1182">
                <a:latin typeface="Arial"/>
                <a:ea typeface="Arial"/>
                <a:cs typeface="Arial"/>
                <a:sym typeface="Arial"/>
              </a:rPr>
              <a:t>Timestamp objects can be used in a variety of ways, such as to index a DataFrame by date or to perform </a:t>
            </a:r>
            <a:r>
              <a:rPr b="1" lang="en" sz="1182">
                <a:latin typeface="Arial"/>
                <a:ea typeface="Arial"/>
                <a:cs typeface="Arial"/>
                <a:sym typeface="Arial"/>
              </a:rPr>
              <a:t>time-based filtering </a:t>
            </a:r>
            <a:r>
              <a:rPr lang="en" sz="1182">
                <a:latin typeface="Arial"/>
                <a:ea typeface="Arial"/>
                <a:cs typeface="Arial"/>
                <a:sym typeface="Arial"/>
              </a:rPr>
              <a:t>of data. For example, we can use a Timestamp object to select all data from a DataFrame that falls within a certain time range.</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b="1" lang="en" sz="1182">
                <a:latin typeface="Arial"/>
                <a:ea typeface="Arial"/>
                <a:cs typeface="Arial"/>
                <a:sym typeface="Arial"/>
              </a:rPr>
              <a:t>Frequency Conversion: </a:t>
            </a:r>
            <a:r>
              <a:rPr lang="en" sz="1182">
                <a:latin typeface="Arial"/>
                <a:ea typeface="Arial"/>
                <a:cs typeface="Arial"/>
                <a:sym typeface="Arial"/>
              </a:rPr>
              <a:t>Timestamp objects can be used to perform frequency conversion, allowing for easy resampling of data to different time frequencies. This can be useful for tasks such as aggregating data to a different time scale or calculating rolling averages.</a:t>
            </a:r>
            <a:endParaRPr sz="1182">
              <a:latin typeface="Arial"/>
              <a:ea typeface="Arial"/>
              <a:cs typeface="Arial"/>
              <a:sym typeface="Arial"/>
            </a:endParaRPr>
          </a:p>
          <a:p>
            <a:pPr indent="-303679" lvl="0" marL="457200" marR="0" rtl="0" algn="l">
              <a:lnSpc>
                <a:spcPct val="100000"/>
              </a:lnSpc>
              <a:spcBef>
                <a:spcPts val="0"/>
              </a:spcBef>
              <a:spcAft>
                <a:spcPts val="0"/>
              </a:spcAft>
              <a:buSzPts val="1182"/>
              <a:buFont typeface="Arial"/>
              <a:buChar char="●"/>
            </a:pPr>
            <a:r>
              <a:rPr b="1" lang="en" sz="1182">
                <a:latin typeface="Arial"/>
                <a:ea typeface="Arial"/>
                <a:cs typeface="Arial"/>
                <a:sym typeface="Arial"/>
              </a:rPr>
              <a:t>Time Series Visualization</a:t>
            </a:r>
            <a:r>
              <a:rPr lang="en" sz="1182">
                <a:latin typeface="Arial"/>
                <a:ea typeface="Arial"/>
                <a:cs typeface="Arial"/>
                <a:sym typeface="Arial"/>
              </a:rPr>
              <a:t>: Pandas includes built-in support for time-series visualization, allowing for easy creation of time-series plots and other visualizations.</a:t>
            </a:r>
            <a:endParaRPr sz="1182">
              <a:latin typeface="Arial"/>
              <a:ea typeface="Arial"/>
              <a:cs typeface="Arial"/>
              <a:sym typeface="Arial"/>
            </a:endParaRPr>
          </a:p>
          <a:p>
            <a:pPr indent="0" lvl="0" marL="457200" marR="0" rtl="0" algn="l">
              <a:lnSpc>
                <a:spcPct val="100000"/>
              </a:lnSpc>
              <a:spcBef>
                <a:spcPts val="0"/>
              </a:spcBef>
              <a:spcAft>
                <a:spcPts val="0"/>
              </a:spcAft>
              <a:buNone/>
            </a:pPr>
            <a:r>
              <a:t/>
            </a:r>
            <a:endParaRPr sz="1182">
              <a:latin typeface="Arial"/>
              <a:ea typeface="Arial"/>
              <a:cs typeface="Arial"/>
              <a:sym typeface="Arial"/>
            </a:endParaRPr>
          </a:p>
          <a:p>
            <a:pPr indent="0" lvl="0" marL="0" marR="0" rtl="0" algn="l">
              <a:lnSpc>
                <a:spcPct val="100000"/>
              </a:lnSpc>
              <a:spcBef>
                <a:spcPts val="0"/>
              </a:spcBef>
              <a:spcAft>
                <a:spcPts val="0"/>
              </a:spcAft>
              <a:buClr>
                <a:srgbClr val="000000"/>
              </a:buClr>
              <a:buSzPts val="3111"/>
              <a:buFont typeface="Arial"/>
              <a:buNone/>
            </a:pPr>
            <a:r>
              <a:t/>
            </a:r>
            <a:endParaRPr sz="1982">
              <a:latin typeface="Arial"/>
              <a:ea typeface="Arial"/>
              <a:cs typeface="Arial"/>
              <a:sym typeface="Arial"/>
            </a:endParaRPr>
          </a:p>
          <a:p>
            <a:pPr indent="0" lvl="0" marL="0" marR="0" rtl="0" algn="l">
              <a:lnSpc>
                <a:spcPct val="100000"/>
              </a:lnSpc>
              <a:spcBef>
                <a:spcPts val="0"/>
              </a:spcBef>
              <a:spcAft>
                <a:spcPts val="0"/>
              </a:spcAft>
              <a:buClr>
                <a:srgbClr val="000000"/>
              </a:buClr>
              <a:buSzPts val="3111"/>
              <a:buFont typeface="Arial"/>
              <a:buNone/>
            </a:pPr>
            <a:r>
              <a:t/>
            </a:r>
            <a:endParaRPr sz="1982">
              <a:latin typeface="Arial"/>
              <a:ea typeface="Arial"/>
              <a:cs typeface="Arial"/>
              <a:sym typeface="Arial"/>
            </a:endParaRPr>
          </a:p>
        </p:txBody>
      </p:sp>
      <p:sp>
        <p:nvSpPr>
          <p:cNvPr id="403" name="Google Shape;403;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04" name="Google Shape;404;p51"/>
          <p:cNvGrpSpPr/>
          <p:nvPr/>
        </p:nvGrpSpPr>
        <p:grpSpPr>
          <a:xfrm>
            <a:off x="311701" y="3944745"/>
            <a:ext cx="452934" cy="572736"/>
            <a:chOff x="3717325" y="2137000"/>
            <a:chExt cx="1104178" cy="1104176"/>
          </a:xfrm>
        </p:grpSpPr>
        <p:sp>
          <p:nvSpPr>
            <p:cNvPr id="405" name="Google Shape;405;p51"/>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1"/>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51"/>
          <p:cNvGrpSpPr/>
          <p:nvPr/>
        </p:nvGrpSpPr>
        <p:grpSpPr>
          <a:xfrm rot="10800000">
            <a:off x="8282248" y="3881351"/>
            <a:ext cx="718489" cy="718487"/>
            <a:chOff x="4185575" y="3320360"/>
            <a:chExt cx="1104178" cy="1104176"/>
          </a:xfrm>
        </p:grpSpPr>
        <p:sp>
          <p:nvSpPr>
            <p:cNvPr id="408" name="Google Shape;408;p51"/>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1"/>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0" name="Google Shape;410;p51"/>
          <p:cNvPicPr preferRelativeResize="0"/>
          <p:nvPr/>
        </p:nvPicPr>
        <p:blipFill>
          <a:blip r:embed="rId3">
            <a:alphaModFix/>
          </a:blip>
          <a:stretch>
            <a:fillRect/>
          </a:stretch>
        </p:blipFill>
        <p:spPr>
          <a:xfrm>
            <a:off x="5622375" y="3369900"/>
            <a:ext cx="2494775" cy="1741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311700" y="342900"/>
            <a:ext cx="81471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Time Series Plot </a:t>
            </a:r>
            <a:endParaRPr/>
          </a:p>
        </p:txBody>
      </p:sp>
      <p:sp>
        <p:nvSpPr>
          <p:cNvPr id="416" name="Google Shape;416;p52"/>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417" name="Google Shape;417;p52"/>
          <p:cNvSpPr txBox="1"/>
          <p:nvPr/>
        </p:nvSpPr>
        <p:spPr>
          <a:xfrm>
            <a:off x="311150" y="988175"/>
            <a:ext cx="7778700" cy="776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11"/>
              <a:buFont typeface="Arial"/>
              <a:buNone/>
            </a:pPr>
            <a:r>
              <a:rPr lang="en" sz="1282">
                <a:solidFill>
                  <a:schemeClr val="dk1"/>
                </a:solidFill>
                <a:highlight>
                  <a:schemeClr val="lt1"/>
                </a:highlight>
              </a:rPr>
              <a:t>“ A time series plot is a type of data visualization that is used to display changes in data over time. Time series plots are commonly used in fields such as finance, economics, and engineering, as they allow users to identify patterns and trends in data over time.“</a:t>
            </a:r>
            <a:endParaRPr sz="1282">
              <a:solidFill>
                <a:schemeClr val="dk1"/>
              </a:solidFill>
              <a:highlight>
                <a:schemeClr val="lt1"/>
              </a:highlight>
            </a:endParaRPr>
          </a:p>
        </p:txBody>
      </p:sp>
      <p:pic>
        <p:nvPicPr>
          <p:cNvPr id="418" name="Google Shape;418;p52"/>
          <p:cNvPicPr preferRelativeResize="0"/>
          <p:nvPr/>
        </p:nvPicPr>
        <p:blipFill>
          <a:blip r:embed="rId3">
            <a:alphaModFix/>
          </a:blip>
          <a:stretch>
            <a:fillRect/>
          </a:stretch>
        </p:blipFill>
        <p:spPr>
          <a:xfrm>
            <a:off x="1807600" y="1880025"/>
            <a:ext cx="5528782" cy="3234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Map Visualization - </a:t>
            </a:r>
            <a:r>
              <a:rPr lang="en"/>
              <a:t>Choropleth maps</a:t>
            </a:r>
            <a:endParaRPr b="1">
              <a:latin typeface="Assistant"/>
              <a:ea typeface="Assistant"/>
              <a:cs typeface="Assistant"/>
              <a:sym typeface="Assistant"/>
            </a:endParaRPr>
          </a:p>
        </p:txBody>
      </p:sp>
      <p:sp>
        <p:nvSpPr>
          <p:cNvPr id="424" name="Google Shape;424;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4"/>
          <p:cNvSpPr txBox="1"/>
          <p:nvPr>
            <p:ph type="title"/>
          </p:nvPr>
        </p:nvSpPr>
        <p:spPr>
          <a:xfrm>
            <a:off x="311700" y="342900"/>
            <a:ext cx="8147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88">
                <a:highlight>
                  <a:srgbClr val="FFFFFF"/>
                </a:highlight>
                <a:latin typeface="Arial"/>
                <a:ea typeface="Arial"/>
                <a:cs typeface="Arial"/>
                <a:sym typeface="Arial"/>
              </a:rPr>
              <a:t>Choropleth map</a:t>
            </a:r>
            <a:endParaRPr sz="3688">
              <a:latin typeface="Arial"/>
              <a:ea typeface="Arial"/>
              <a:cs typeface="Arial"/>
              <a:sym typeface="Arial"/>
            </a:endParaRPr>
          </a:p>
        </p:txBody>
      </p:sp>
      <p:sp>
        <p:nvSpPr>
          <p:cNvPr id="430" name="Google Shape;430;p54"/>
          <p:cNvSpPr txBox="1"/>
          <p:nvPr>
            <p:ph idx="12" type="sldNum"/>
          </p:nvPr>
        </p:nvSpPr>
        <p:spPr>
          <a:xfrm>
            <a:off x="8466613" y="4762672"/>
            <a:ext cx="365700" cy="274200"/>
          </a:xfrm>
          <a:prstGeom prst="rect">
            <a:avLst/>
          </a:prstGeom>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431" name="Google Shape;431;p54"/>
          <p:cNvSpPr txBox="1"/>
          <p:nvPr/>
        </p:nvSpPr>
        <p:spPr>
          <a:xfrm>
            <a:off x="311150" y="988175"/>
            <a:ext cx="7778700" cy="776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282">
                <a:solidFill>
                  <a:schemeClr val="dk1"/>
                </a:solidFill>
                <a:highlight>
                  <a:schemeClr val="lt1"/>
                </a:highlight>
              </a:rPr>
              <a:t>“</a:t>
            </a:r>
            <a:r>
              <a:rPr lang="en" sz="1282">
                <a:solidFill>
                  <a:schemeClr val="dk1"/>
                </a:solidFill>
                <a:highlight>
                  <a:schemeClr val="lt1"/>
                </a:highlight>
              </a:rPr>
              <a:t>Choropleth maps are commonly used to visualize data that varies across geographic regions, such as population density, per capita income, or election results. In a choropleth map, each region is shaded with a color that corresponds to the value of the data being visualized.</a:t>
            </a:r>
            <a:r>
              <a:rPr lang="en" sz="1282">
                <a:solidFill>
                  <a:schemeClr val="dk1"/>
                </a:solidFill>
                <a:highlight>
                  <a:schemeClr val="lt1"/>
                </a:highlight>
              </a:rPr>
              <a:t>“</a:t>
            </a:r>
            <a:endParaRPr sz="1282">
              <a:solidFill>
                <a:schemeClr val="dk1"/>
              </a:solidFill>
              <a:highlight>
                <a:schemeClr val="lt1"/>
              </a:highlight>
            </a:endParaRPr>
          </a:p>
        </p:txBody>
      </p:sp>
      <p:pic>
        <p:nvPicPr>
          <p:cNvPr id="432" name="Google Shape;432;p54"/>
          <p:cNvPicPr preferRelativeResize="0"/>
          <p:nvPr/>
        </p:nvPicPr>
        <p:blipFill>
          <a:blip r:embed="rId3">
            <a:alphaModFix/>
          </a:blip>
          <a:stretch>
            <a:fillRect/>
          </a:stretch>
        </p:blipFill>
        <p:spPr>
          <a:xfrm>
            <a:off x="0" y="1797900"/>
            <a:ext cx="4788499" cy="3073825"/>
          </a:xfrm>
          <a:prstGeom prst="rect">
            <a:avLst/>
          </a:prstGeom>
          <a:noFill/>
          <a:ln>
            <a:noFill/>
          </a:ln>
        </p:spPr>
      </p:pic>
      <p:pic>
        <p:nvPicPr>
          <p:cNvPr id="433" name="Google Shape;433;p54"/>
          <p:cNvPicPr preferRelativeResize="0"/>
          <p:nvPr/>
        </p:nvPicPr>
        <p:blipFill>
          <a:blip r:embed="rId4">
            <a:alphaModFix/>
          </a:blip>
          <a:stretch>
            <a:fillRect/>
          </a:stretch>
        </p:blipFill>
        <p:spPr>
          <a:xfrm>
            <a:off x="4355500" y="1764875"/>
            <a:ext cx="4788501" cy="3048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39" name="Google Shape;439;p55"/>
          <p:cNvPicPr preferRelativeResize="0"/>
          <p:nvPr/>
        </p:nvPicPr>
        <p:blipFill rotWithShape="1">
          <a:blip r:embed="rId3">
            <a:alphaModFix/>
          </a:blip>
          <a:srcRect b="0" l="0" r="0" t="0"/>
          <a:stretch/>
        </p:blipFill>
        <p:spPr>
          <a:xfrm>
            <a:off x="3781933" y="1764352"/>
            <a:ext cx="1580118" cy="1677547"/>
          </a:xfrm>
          <a:prstGeom prst="rect">
            <a:avLst/>
          </a:prstGeom>
          <a:noFill/>
          <a:ln>
            <a:noFill/>
          </a:ln>
        </p:spPr>
      </p:pic>
      <p:sp>
        <p:nvSpPr>
          <p:cNvPr id="440" name="Google Shape;440;p55"/>
          <p:cNvSpPr txBox="1"/>
          <p:nvPr>
            <p:ph idx="4294967295" type="body"/>
          </p:nvPr>
        </p:nvSpPr>
        <p:spPr>
          <a:xfrm>
            <a:off x="311700" y="915600"/>
            <a:ext cx="8520600" cy="40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120000"/>
              <a:buNone/>
            </a:pPr>
            <a:r>
              <a:rPr lang="en" sz="1500">
                <a:highlight>
                  <a:srgbClr val="FFFFFF"/>
                </a:highlight>
                <a:latin typeface="Arial"/>
                <a:ea typeface="Arial"/>
                <a:cs typeface="Arial"/>
                <a:sym typeface="Arial"/>
              </a:rPr>
              <a:t>WE DID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idx="1" type="body"/>
          </p:nvPr>
        </p:nvSpPr>
        <p:spPr>
          <a:xfrm>
            <a:off x="204375" y="1304450"/>
            <a:ext cx="8520600" cy="24768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SzPts val="1500"/>
              <a:buNone/>
            </a:pPr>
            <a:r>
              <a:rPr b="1" lang="en" sz="1300">
                <a:solidFill>
                  <a:srgbClr val="374151"/>
                </a:solidFill>
                <a:highlight>
                  <a:schemeClr val="lt1"/>
                </a:highlight>
                <a:latin typeface="Arial"/>
                <a:ea typeface="Arial"/>
                <a:cs typeface="Arial"/>
                <a:sym typeface="Arial"/>
              </a:rPr>
              <a:t>“Data visualization is the graphical representation of data and information.” </a:t>
            </a:r>
            <a:endParaRPr b="1" sz="1300">
              <a:solidFill>
                <a:srgbClr val="374151"/>
              </a:solidFill>
              <a:highlight>
                <a:schemeClr val="lt1"/>
              </a:highlight>
              <a:latin typeface="Arial"/>
              <a:ea typeface="Arial"/>
              <a:cs typeface="Arial"/>
              <a:sym typeface="Arial"/>
            </a:endParaRPr>
          </a:p>
          <a:p>
            <a:pPr indent="0" lvl="0" marL="0" rtl="0" algn="ctr">
              <a:lnSpc>
                <a:spcPct val="115000"/>
              </a:lnSpc>
              <a:spcBef>
                <a:spcPts val="0"/>
              </a:spcBef>
              <a:spcAft>
                <a:spcPts val="0"/>
              </a:spcAft>
              <a:buSzPts val="1500"/>
              <a:buNone/>
            </a:pPr>
            <a:r>
              <a:t/>
            </a:r>
            <a:endParaRPr b="1" sz="1300">
              <a:solidFill>
                <a:srgbClr val="374151"/>
              </a:solidFill>
              <a:highlight>
                <a:schemeClr val="lt1"/>
              </a:highlight>
              <a:latin typeface="Arial"/>
              <a:ea typeface="Arial"/>
              <a:cs typeface="Arial"/>
              <a:sym typeface="Arial"/>
            </a:endParaRPr>
          </a:p>
          <a:p>
            <a:pPr indent="0" lvl="0" marL="0" rtl="0" algn="ctr">
              <a:spcBef>
                <a:spcPts val="0"/>
              </a:spcBef>
              <a:spcAft>
                <a:spcPts val="0"/>
              </a:spcAft>
              <a:buClr>
                <a:schemeClr val="dk1"/>
              </a:buClr>
              <a:buSzPts val="1500"/>
              <a:buFont typeface="Arial"/>
              <a:buNone/>
            </a:pPr>
            <a:r>
              <a:rPr b="1" lang="en" sz="1300">
                <a:solidFill>
                  <a:srgbClr val="374151"/>
                </a:solidFill>
                <a:highlight>
                  <a:schemeClr val="lt1"/>
                </a:highlight>
                <a:latin typeface="Arial"/>
                <a:ea typeface="Arial"/>
                <a:cs typeface="Arial"/>
                <a:sym typeface="Arial"/>
              </a:rPr>
              <a:t>“</a:t>
            </a:r>
            <a:r>
              <a:rPr b="1" lang="en" sz="1300">
                <a:solidFill>
                  <a:srgbClr val="374151"/>
                </a:solidFill>
                <a:highlight>
                  <a:schemeClr val="lt1"/>
                </a:highlight>
                <a:latin typeface="Arial"/>
                <a:ea typeface="Arial"/>
                <a:cs typeface="Arial"/>
                <a:sym typeface="Arial"/>
              </a:rPr>
              <a:t>Data visualization is used to identify patterns and trends, </a:t>
            </a:r>
            <a:r>
              <a:rPr b="1" lang="en" sz="1300">
                <a:highlight>
                  <a:srgbClr val="FFFFFF"/>
                </a:highlight>
                <a:latin typeface="Arial"/>
                <a:ea typeface="Arial"/>
                <a:cs typeface="Arial"/>
                <a:sym typeface="Arial"/>
              </a:rPr>
              <a:t>outliers</a:t>
            </a:r>
            <a:r>
              <a:rPr lang="en" sz="1050">
                <a:highlight>
                  <a:srgbClr val="FFFFFF"/>
                </a:highlight>
                <a:latin typeface="Arial"/>
                <a:ea typeface="Arial"/>
                <a:cs typeface="Arial"/>
                <a:sym typeface="Arial"/>
              </a:rPr>
              <a:t>, </a:t>
            </a:r>
            <a:r>
              <a:rPr b="1" lang="en" sz="1300">
                <a:solidFill>
                  <a:srgbClr val="374151"/>
                </a:solidFill>
                <a:highlight>
                  <a:schemeClr val="lt1"/>
                </a:highlight>
                <a:latin typeface="Arial"/>
                <a:ea typeface="Arial"/>
                <a:cs typeface="Arial"/>
                <a:sym typeface="Arial"/>
              </a:rPr>
              <a:t>reveal relationships between different variables, and communicate insights and findings to a broader audience.”</a:t>
            </a:r>
            <a:endParaRPr b="1" sz="13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t/>
            </a:r>
            <a:endParaRPr sz="1200">
              <a:solidFill>
                <a:srgbClr val="374151"/>
              </a:solidFill>
              <a:highlight>
                <a:schemeClr val="lt1"/>
              </a:highlight>
              <a:latin typeface="Arial"/>
              <a:ea typeface="Arial"/>
              <a:cs typeface="Arial"/>
              <a:sym typeface="Arial"/>
            </a:endParaRPr>
          </a:p>
          <a:p>
            <a:pPr indent="0" lvl="0" marL="0" rtl="0" algn="l">
              <a:lnSpc>
                <a:spcPct val="115000"/>
              </a:lnSpc>
              <a:spcBef>
                <a:spcPts val="0"/>
              </a:spcBef>
              <a:spcAft>
                <a:spcPts val="0"/>
              </a:spcAft>
              <a:buSzPts val="1500"/>
              <a:buNone/>
            </a:pPr>
            <a:r>
              <a:rPr lang="en" sz="1200">
                <a:solidFill>
                  <a:srgbClr val="374151"/>
                </a:solidFill>
                <a:highlight>
                  <a:schemeClr val="lt1"/>
                </a:highlight>
                <a:latin typeface="Arial"/>
                <a:ea typeface="Arial"/>
                <a:cs typeface="Arial"/>
                <a:sym typeface="Arial"/>
              </a:rPr>
              <a:t>It involves the use of charts, graphs, maps, and other visual elements to communicate complex data in a clear and concise manner. </a:t>
            </a:r>
            <a:endParaRPr>
              <a:latin typeface="Arial"/>
              <a:ea typeface="Arial"/>
              <a:cs typeface="Arial"/>
              <a:sym typeface="Arial"/>
            </a:endParaRPr>
          </a:p>
        </p:txBody>
      </p:sp>
      <p:sp>
        <p:nvSpPr>
          <p:cNvPr id="162" name="Google Shape;162;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63" name="Google Shape;163;p24"/>
          <p:cNvGrpSpPr/>
          <p:nvPr/>
        </p:nvGrpSpPr>
        <p:grpSpPr>
          <a:xfrm rot="2700000">
            <a:off x="7815861" y="3738066"/>
            <a:ext cx="1067690" cy="867892"/>
            <a:chOff x="919500" y="1916075"/>
            <a:chExt cx="1067700" cy="867900"/>
          </a:xfrm>
        </p:grpSpPr>
        <p:sp>
          <p:nvSpPr>
            <p:cNvPr id="164" name="Google Shape;164;p24"/>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24"/>
          <p:cNvGrpSpPr/>
          <p:nvPr/>
        </p:nvGrpSpPr>
        <p:grpSpPr>
          <a:xfrm rot="8100353">
            <a:off x="415573" y="3830667"/>
            <a:ext cx="734820" cy="597312"/>
            <a:chOff x="521400" y="3135325"/>
            <a:chExt cx="1067700" cy="867900"/>
          </a:xfrm>
        </p:grpSpPr>
        <p:sp>
          <p:nvSpPr>
            <p:cNvPr id="167" name="Google Shape;167;p24"/>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24"/>
          <p:cNvSpPr txBox="1"/>
          <p:nvPr/>
        </p:nvSpPr>
        <p:spPr>
          <a:xfrm>
            <a:off x="0" y="419150"/>
            <a:ext cx="19815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500"/>
              <a:buFont typeface="Arial"/>
              <a:buNone/>
            </a:pPr>
            <a:r>
              <a:rPr b="1" lang="en" sz="2100">
                <a:solidFill>
                  <a:schemeClr val="dk1"/>
                </a:solidFill>
                <a:highlight>
                  <a:schemeClr val="lt1"/>
                </a:highlight>
              </a:rPr>
              <a:t>Purpose</a:t>
            </a:r>
            <a:endParaRPr>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196125" y="1181375"/>
            <a:ext cx="8520600" cy="1766100"/>
          </a:xfrm>
          <a:prstGeom prst="rect">
            <a:avLst/>
          </a:prstGeom>
          <a:noFill/>
          <a:ln>
            <a:noFill/>
          </a:ln>
        </p:spPr>
        <p:txBody>
          <a:bodyPr anchorCtr="0" anchor="ctr" bIns="91425" lIns="91425" spcFirstLastPara="1" rIns="91425" wrap="square" tIns="91425">
            <a:normAutofit/>
          </a:bodyPr>
          <a:lstStyle/>
          <a:p>
            <a:pPr indent="0" lvl="0" marL="0" rtl="0" algn="just">
              <a:spcBef>
                <a:spcPts val="0"/>
              </a:spcBef>
              <a:spcAft>
                <a:spcPts val="0"/>
              </a:spcAft>
              <a:buClr>
                <a:schemeClr val="dk1"/>
              </a:buClr>
              <a:buSzPts val="1500"/>
              <a:buFont typeface="Arial"/>
              <a:buNone/>
            </a:pPr>
            <a:r>
              <a:t/>
            </a:r>
            <a:endParaRPr b="1" sz="1200">
              <a:solidFill>
                <a:srgbClr val="374151"/>
              </a:solidFill>
              <a:highlight>
                <a:schemeClr val="lt1"/>
              </a:highlight>
              <a:latin typeface="Arial"/>
              <a:ea typeface="Arial"/>
              <a:cs typeface="Arial"/>
              <a:sym typeface="Arial"/>
            </a:endParaRPr>
          </a:p>
          <a:p>
            <a:pPr indent="0" lvl="0" marL="0" rtl="0" algn="l">
              <a:spcBef>
                <a:spcPts val="0"/>
              </a:spcBef>
              <a:spcAft>
                <a:spcPts val="0"/>
              </a:spcAft>
              <a:buSzPts val="1500"/>
              <a:buNone/>
            </a:pPr>
            <a:r>
              <a:rPr lang="en" sz="1200">
                <a:solidFill>
                  <a:srgbClr val="374151"/>
                </a:solidFill>
                <a:highlight>
                  <a:schemeClr val="lt1"/>
                </a:highlight>
                <a:latin typeface="Arial"/>
                <a:ea typeface="Arial"/>
                <a:cs typeface="Arial"/>
                <a:sym typeface="Arial"/>
              </a:rPr>
              <a:t>The goal of data visualization is to make data </a:t>
            </a:r>
            <a:r>
              <a:rPr b="1" lang="en" sz="1200">
                <a:solidFill>
                  <a:srgbClr val="374151"/>
                </a:solidFill>
                <a:highlight>
                  <a:schemeClr val="lt1"/>
                </a:highlight>
                <a:latin typeface="Arial"/>
                <a:ea typeface="Arial"/>
                <a:cs typeface="Arial"/>
                <a:sym typeface="Arial"/>
              </a:rPr>
              <a:t>more accessible, understandable, and useful to users</a:t>
            </a:r>
            <a:r>
              <a:rPr lang="en" sz="1200">
                <a:solidFill>
                  <a:srgbClr val="374151"/>
                </a:solidFill>
                <a:highlight>
                  <a:schemeClr val="lt1"/>
                </a:highlight>
                <a:latin typeface="Arial"/>
                <a:ea typeface="Arial"/>
                <a:cs typeface="Arial"/>
                <a:sym typeface="Arial"/>
              </a:rPr>
              <a:t>, leading to better decision-making, improved communication, and more informed insights. </a:t>
            </a:r>
            <a:endParaRPr sz="1050">
              <a:highlight>
                <a:srgbClr val="FFFFFF"/>
              </a:highlight>
              <a:latin typeface="Arial"/>
              <a:ea typeface="Arial"/>
              <a:cs typeface="Arial"/>
              <a:sym typeface="Arial"/>
            </a:endParaRPr>
          </a:p>
          <a:p>
            <a:pPr indent="0" lvl="0" marL="0" rtl="0" algn="l">
              <a:spcBef>
                <a:spcPts val="0"/>
              </a:spcBef>
              <a:spcAft>
                <a:spcPts val="0"/>
              </a:spcAft>
              <a:buClr>
                <a:schemeClr val="dk1"/>
              </a:buClr>
              <a:buSzPts val="1500"/>
              <a:buFont typeface="Arial"/>
              <a:buNone/>
            </a:pPr>
            <a:r>
              <a:t/>
            </a:r>
            <a:endParaRPr sz="1200">
              <a:solidFill>
                <a:srgbClr val="374151"/>
              </a:solidFill>
              <a:highlight>
                <a:schemeClr val="lt1"/>
              </a:highlight>
              <a:latin typeface="Arial"/>
              <a:ea typeface="Arial"/>
              <a:cs typeface="Arial"/>
              <a:sym typeface="Arial"/>
            </a:endParaRPr>
          </a:p>
          <a:p>
            <a:pPr indent="0" lvl="0" marL="0" rtl="0" algn="l">
              <a:spcBef>
                <a:spcPts val="0"/>
              </a:spcBef>
              <a:spcAft>
                <a:spcPts val="0"/>
              </a:spcAft>
              <a:buSzPts val="1500"/>
              <a:buNone/>
            </a:pPr>
            <a:r>
              <a:rPr lang="en" sz="1200">
                <a:solidFill>
                  <a:srgbClr val="374151"/>
                </a:solidFill>
                <a:highlight>
                  <a:schemeClr val="lt1"/>
                </a:highlight>
                <a:latin typeface="Arial"/>
                <a:ea typeface="Arial"/>
                <a:cs typeface="Arial"/>
                <a:sym typeface="Arial"/>
              </a:rPr>
              <a:t>By using data visualization techniques, businesses, organizations, and individuals can make </a:t>
            </a:r>
            <a:r>
              <a:rPr b="1" lang="en" sz="1200">
                <a:solidFill>
                  <a:srgbClr val="374151"/>
                </a:solidFill>
                <a:highlight>
                  <a:schemeClr val="lt1"/>
                </a:highlight>
                <a:latin typeface="Arial"/>
                <a:ea typeface="Arial"/>
                <a:cs typeface="Arial"/>
                <a:sym typeface="Arial"/>
              </a:rPr>
              <a:t>informed decisions.</a:t>
            </a:r>
            <a:endParaRPr>
              <a:latin typeface="Arial"/>
              <a:ea typeface="Arial"/>
              <a:cs typeface="Arial"/>
              <a:sym typeface="Arial"/>
            </a:endParaRPr>
          </a:p>
        </p:txBody>
      </p:sp>
      <p:sp>
        <p:nvSpPr>
          <p:cNvPr id="175" name="Google Shape;175;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76" name="Google Shape;176;p25"/>
          <p:cNvGrpSpPr/>
          <p:nvPr/>
        </p:nvGrpSpPr>
        <p:grpSpPr>
          <a:xfrm rot="2700000">
            <a:off x="7815862" y="3738065"/>
            <a:ext cx="1067690" cy="867892"/>
            <a:chOff x="919500" y="1916075"/>
            <a:chExt cx="1067700" cy="867900"/>
          </a:xfrm>
        </p:grpSpPr>
        <p:sp>
          <p:nvSpPr>
            <p:cNvPr id="177" name="Google Shape;177;p25"/>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5"/>
          <p:cNvGrpSpPr/>
          <p:nvPr/>
        </p:nvGrpSpPr>
        <p:grpSpPr>
          <a:xfrm rot="8100353">
            <a:off x="415572" y="3830666"/>
            <a:ext cx="734820" cy="597312"/>
            <a:chOff x="521400" y="3135325"/>
            <a:chExt cx="1067700" cy="867900"/>
          </a:xfrm>
        </p:grpSpPr>
        <p:sp>
          <p:nvSpPr>
            <p:cNvPr id="180" name="Google Shape;180;p25"/>
            <p:cNvSpPr/>
            <p:nvPr/>
          </p:nvSpPr>
          <p:spPr>
            <a:xfrm>
              <a:off x="521400" y="3211525"/>
              <a:ext cx="915300" cy="791700"/>
            </a:xfrm>
            <a:prstGeom prst="triangle">
              <a:avLst>
                <a:gd fmla="val 5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673800" y="3135325"/>
              <a:ext cx="915300" cy="791700"/>
            </a:xfrm>
            <a:prstGeom prst="triangle">
              <a:avLst>
                <a:gd fmla="val 5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25"/>
          <p:cNvSpPr txBox="1"/>
          <p:nvPr/>
        </p:nvSpPr>
        <p:spPr>
          <a:xfrm>
            <a:off x="1186825" y="642050"/>
            <a:ext cx="58638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500"/>
              <a:buFont typeface="Arial"/>
              <a:buNone/>
            </a:pPr>
            <a:r>
              <a:rPr b="1" lang="en" sz="2000">
                <a:solidFill>
                  <a:srgbClr val="374151"/>
                </a:solidFill>
                <a:highlight>
                  <a:schemeClr val="lt1"/>
                </a:highlight>
              </a:rPr>
              <a:t>Goal of data visualization:</a:t>
            </a:r>
            <a:endParaRPr sz="2000">
              <a:latin typeface="Assistant"/>
              <a:ea typeface="Assistant"/>
              <a:cs typeface="Assistant"/>
              <a:sym typeface="Assistant"/>
            </a:endParaRPr>
          </a:p>
        </p:txBody>
      </p:sp>
      <p:sp>
        <p:nvSpPr>
          <p:cNvPr id="183" name="Google Shape;183;p25"/>
          <p:cNvSpPr txBox="1"/>
          <p:nvPr/>
        </p:nvSpPr>
        <p:spPr>
          <a:xfrm>
            <a:off x="196125" y="3153800"/>
            <a:ext cx="8404800" cy="794100"/>
          </a:xfrm>
          <a:prstGeom prst="rect">
            <a:avLst/>
          </a:prstGeom>
          <a:noFill/>
          <a:ln>
            <a:noFill/>
          </a:ln>
        </p:spPr>
        <p:txBody>
          <a:bodyPr anchorCtr="0" anchor="ctr"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rPr lang="en" sz="1200">
                <a:solidFill>
                  <a:srgbClr val="374151"/>
                </a:solidFill>
                <a:highlight>
                  <a:schemeClr val="lt1"/>
                </a:highlight>
              </a:rPr>
              <a:t>Final words on data Visualization is,</a:t>
            </a:r>
            <a:r>
              <a:rPr lang="en" sz="1200">
                <a:solidFill>
                  <a:srgbClr val="374151"/>
                </a:solidFill>
                <a:highlight>
                  <a:schemeClr val="lt1"/>
                </a:highlight>
              </a:rPr>
              <a:t> it enhances understanding of complex data, improves communication and saves time, facilitates exploration and provides context and perspective, leading to better decision-making and more informed insights.</a:t>
            </a:r>
            <a:endParaRPr sz="1200">
              <a:solidFill>
                <a:srgbClr val="37415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Data Visualization</a:t>
            </a:r>
            <a:endParaRPr b="1">
              <a:latin typeface="Assistant"/>
              <a:ea typeface="Assistant"/>
              <a:cs typeface="Assistant"/>
              <a:sym typeface="Assistant"/>
            </a:endParaRPr>
          </a:p>
        </p:txBody>
      </p:sp>
      <p:sp>
        <p:nvSpPr>
          <p:cNvPr id="189" name="Google Shape;189;p26"/>
          <p:cNvSpPr txBox="1"/>
          <p:nvPr>
            <p:ph idx="1" type="body"/>
          </p:nvPr>
        </p:nvSpPr>
        <p:spPr>
          <a:xfrm>
            <a:off x="1110525" y="1461325"/>
            <a:ext cx="6780000" cy="2343300"/>
          </a:xfrm>
          <a:prstGeom prst="rect">
            <a:avLst/>
          </a:prstGeom>
          <a:noFill/>
          <a:ln>
            <a:noFill/>
          </a:ln>
        </p:spPr>
        <p:txBody>
          <a:bodyPr anchorCtr="0" anchor="ctr" bIns="91425" lIns="91425" spcFirstLastPara="1" rIns="91425" wrap="square" tIns="91425">
            <a:normAutofit/>
          </a:bodyPr>
          <a:lstStyle/>
          <a:p>
            <a:pPr indent="0" lvl="0" marL="0" marR="0" rtl="0" algn="just">
              <a:lnSpc>
                <a:spcPct val="115000"/>
              </a:lnSpc>
              <a:spcBef>
                <a:spcPts val="1100"/>
              </a:spcBef>
              <a:spcAft>
                <a:spcPts val="0"/>
              </a:spcAft>
              <a:buNone/>
            </a:pPr>
            <a:r>
              <a:t/>
            </a:r>
            <a:endParaRPr sz="1350">
              <a:highlight>
                <a:srgbClr val="FFFFFF"/>
              </a:highlight>
              <a:latin typeface="Arial"/>
              <a:ea typeface="Arial"/>
              <a:cs typeface="Arial"/>
              <a:sym typeface="Arial"/>
            </a:endParaRPr>
          </a:p>
          <a:p>
            <a:pPr indent="-314325" lvl="0" marL="457200" marR="0" rtl="0" algn="just">
              <a:lnSpc>
                <a:spcPct val="115000"/>
              </a:lnSpc>
              <a:spcBef>
                <a:spcPts val="1100"/>
              </a:spcBef>
              <a:spcAft>
                <a:spcPts val="0"/>
              </a:spcAft>
              <a:buSzPts val="1350"/>
              <a:buFont typeface="Arial"/>
              <a:buChar char="●"/>
            </a:pPr>
            <a:r>
              <a:rPr lang="en" sz="1350">
                <a:highlight>
                  <a:srgbClr val="FFFFFF"/>
                </a:highlight>
                <a:latin typeface="Arial"/>
                <a:ea typeface="Arial"/>
                <a:cs typeface="Arial"/>
                <a:sym typeface="Arial"/>
              </a:rPr>
              <a:t>Basic Charts (line, bar, pie, scatter)</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Advanced Charts (heatmaps, treemaps, radar charts)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Geospatial Visualization (maps, choropleth maps)</a:t>
            </a:r>
            <a:endParaRPr sz="1350">
              <a:highlight>
                <a:srgbClr val="FFFFFF"/>
              </a:highlight>
              <a:latin typeface="Arial"/>
              <a:ea typeface="Arial"/>
              <a:cs typeface="Arial"/>
              <a:sym typeface="Arial"/>
            </a:endParaRPr>
          </a:p>
          <a:p>
            <a:pPr indent="-314325" lvl="0" marL="457200" marR="0" rtl="0" algn="just">
              <a:lnSpc>
                <a:spcPct val="115000"/>
              </a:lnSpc>
              <a:spcBef>
                <a:spcPts val="0"/>
              </a:spcBef>
              <a:spcAft>
                <a:spcPts val="0"/>
              </a:spcAft>
              <a:buSzPts val="1350"/>
              <a:buFont typeface="Arial"/>
              <a:buChar char="●"/>
            </a:pPr>
            <a:r>
              <a:rPr lang="en" sz="1350">
                <a:highlight>
                  <a:srgbClr val="FFFFFF"/>
                </a:highlight>
                <a:latin typeface="Arial"/>
                <a:ea typeface="Arial"/>
                <a:cs typeface="Arial"/>
                <a:sym typeface="Arial"/>
              </a:rPr>
              <a:t>Network Visualization (flow charts, network graphs)</a:t>
            </a:r>
            <a:endParaRPr sz="1350">
              <a:highlight>
                <a:srgbClr val="FFFFFF"/>
              </a:highlight>
              <a:latin typeface="Arial"/>
              <a:ea typeface="Arial"/>
              <a:cs typeface="Arial"/>
              <a:sym typeface="Arial"/>
            </a:endParaRPr>
          </a:p>
          <a:p>
            <a:pPr indent="0" lvl="0" marL="0" rtl="0" algn="l">
              <a:lnSpc>
                <a:spcPct val="115000"/>
              </a:lnSpc>
              <a:spcBef>
                <a:spcPts val="1000"/>
              </a:spcBef>
              <a:spcAft>
                <a:spcPts val="1000"/>
              </a:spcAft>
              <a:buSzPts val="1800"/>
              <a:buNone/>
            </a:pPr>
            <a:r>
              <a:t/>
            </a:r>
            <a:endParaRPr/>
          </a:p>
        </p:txBody>
      </p:sp>
      <p:sp>
        <p:nvSpPr>
          <p:cNvPr id="190" name="Google Shape;190;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91" name="Google Shape;191;p26"/>
          <p:cNvGrpSpPr/>
          <p:nvPr/>
        </p:nvGrpSpPr>
        <p:grpSpPr>
          <a:xfrm>
            <a:off x="311663" y="3944676"/>
            <a:ext cx="718489" cy="718487"/>
            <a:chOff x="3717325" y="2137000"/>
            <a:chExt cx="1104178" cy="1104176"/>
          </a:xfrm>
        </p:grpSpPr>
        <p:sp>
          <p:nvSpPr>
            <p:cNvPr id="192" name="Google Shape;192;p26"/>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6"/>
          <p:cNvGrpSpPr/>
          <p:nvPr/>
        </p:nvGrpSpPr>
        <p:grpSpPr>
          <a:xfrm rot="10800000">
            <a:off x="6033850" y="922010"/>
            <a:ext cx="1104178" cy="1104176"/>
            <a:chOff x="4185575" y="3320360"/>
            <a:chExt cx="1104178" cy="1104176"/>
          </a:xfrm>
        </p:grpSpPr>
        <p:sp>
          <p:nvSpPr>
            <p:cNvPr id="195" name="Google Shape;195;p26"/>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270425" y="342900"/>
            <a:ext cx="8147100" cy="439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75000"/>
              </a:lnSpc>
              <a:spcBef>
                <a:spcPts val="1100"/>
              </a:spcBef>
              <a:spcAft>
                <a:spcPts val="1100"/>
              </a:spcAft>
              <a:buClr>
                <a:schemeClr val="dk1"/>
              </a:buClr>
              <a:buSzPct val="45833"/>
              <a:buFont typeface="Arial"/>
              <a:buNone/>
            </a:pPr>
            <a:r>
              <a:rPr lang="en" sz="2400">
                <a:highlight>
                  <a:srgbClr val="FFFFFF"/>
                </a:highlight>
                <a:latin typeface="Arial"/>
                <a:ea typeface="Arial"/>
                <a:cs typeface="Arial"/>
                <a:sym typeface="Arial"/>
              </a:rPr>
              <a:t>Design Principles</a:t>
            </a:r>
            <a:endParaRPr b="1" sz="2400">
              <a:latin typeface="Assistant"/>
              <a:ea typeface="Assistant"/>
              <a:cs typeface="Assistant"/>
              <a:sym typeface="Assistant"/>
            </a:endParaRPr>
          </a:p>
        </p:txBody>
      </p:sp>
      <p:sp>
        <p:nvSpPr>
          <p:cNvPr id="202" name="Google Shape;202;p27"/>
          <p:cNvSpPr txBox="1"/>
          <p:nvPr>
            <p:ph idx="1" type="body"/>
          </p:nvPr>
        </p:nvSpPr>
        <p:spPr>
          <a:xfrm>
            <a:off x="311700" y="1066713"/>
            <a:ext cx="8520600" cy="3758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100"/>
              </a:spcBef>
              <a:spcAft>
                <a:spcPts val="0"/>
              </a:spcAft>
              <a:buSzPts val="1100"/>
              <a:buNone/>
            </a:pPr>
            <a:r>
              <a:rPr lang="en" sz="1150">
                <a:highlight>
                  <a:srgbClr val="FFFFFF"/>
                </a:highlight>
                <a:latin typeface="Arial"/>
                <a:ea typeface="Arial"/>
                <a:cs typeface="Arial"/>
                <a:sym typeface="Arial"/>
              </a:rPr>
              <a:t>Effective data visualization requires careful consideration of design principles, including color theory, typography, layout, and visual hierarchy.</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b="1" lang="en" sz="1362">
                <a:highlight>
                  <a:srgbClr val="FFFFFF"/>
                </a:highlight>
                <a:latin typeface="Arial"/>
                <a:ea typeface="Arial"/>
                <a:cs typeface="Arial"/>
                <a:sym typeface="Arial"/>
              </a:rPr>
              <a:t>Color Theory: </a:t>
            </a:r>
            <a:r>
              <a:rPr lang="en" sz="1150">
                <a:highlight>
                  <a:srgbClr val="FFFFFF"/>
                </a:highlight>
                <a:latin typeface="Arial"/>
                <a:ea typeface="Arial"/>
                <a:cs typeface="Arial"/>
                <a:sym typeface="Arial"/>
              </a:rPr>
              <a:t>Color can be used to convey meaning and it is important to choose a color palette that is accessible to all users. For example, colors that are easily distinguishable by those with color vision deficiencies should be chosen. Additionally, colors should be used consistently and in a way that supports the overall message of the visualization.</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b="1" lang="en" sz="1300">
                <a:highlight>
                  <a:srgbClr val="FFFFFF"/>
                </a:highlight>
                <a:latin typeface="Arial"/>
                <a:ea typeface="Arial"/>
                <a:cs typeface="Arial"/>
                <a:sym typeface="Arial"/>
              </a:rPr>
              <a:t>Typography</a:t>
            </a:r>
            <a:r>
              <a:rPr lang="en" sz="1041">
                <a:highlight>
                  <a:srgbClr val="FFFFFF"/>
                </a:highlight>
                <a:latin typeface="Arial"/>
                <a:ea typeface="Arial"/>
                <a:cs typeface="Arial"/>
                <a:sym typeface="Arial"/>
              </a:rPr>
              <a:t>:</a:t>
            </a:r>
            <a:r>
              <a:rPr lang="en" sz="1150">
                <a:highlight>
                  <a:srgbClr val="FFFFFF"/>
                </a:highlight>
                <a:latin typeface="Arial"/>
                <a:ea typeface="Arial"/>
                <a:cs typeface="Arial"/>
                <a:sym typeface="Arial"/>
              </a:rPr>
              <a:t> Font choices can impact readability, and it is important to choose fonts that are legible and appropriate for the context. Fonts should be used consistently and sparingly, and they should be large enough to be easily read.</a:t>
            </a:r>
            <a:endParaRPr sz="1150">
              <a:highlight>
                <a:srgbClr val="FFFFFF"/>
              </a:highlight>
              <a:latin typeface="Arial"/>
              <a:ea typeface="Arial"/>
              <a:cs typeface="Arial"/>
              <a:sym typeface="Arial"/>
            </a:endParaRPr>
          </a:p>
          <a:p>
            <a:pPr indent="0" lvl="0" marL="0" rtl="0" algn="just">
              <a:lnSpc>
                <a:spcPct val="115000"/>
              </a:lnSpc>
              <a:spcBef>
                <a:spcPts val="1100"/>
              </a:spcBef>
              <a:spcAft>
                <a:spcPts val="0"/>
              </a:spcAft>
              <a:buSzPts val="1100"/>
              <a:buNone/>
            </a:pPr>
            <a:r>
              <a:rPr b="1" lang="en" sz="1300">
                <a:highlight>
                  <a:srgbClr val="FFFFFF"/>
                </a:highlight>
                <a:latin typeface="Arial"/>
                <a:ea typeface="Arial"/>
                <a:cs typeface="Arial"/>
                <a:sym typeface="Arial"/>
              </a:rPr>
              <a:t>Layout/Visual Hierarchy:</a:t>
            </a:r>
            <a:r>
              <a:rPr lang="en" sz="825">
                <a:highlight>
                  <a:srgbClr val="FFFFFF"/>
                </a:highlight>
                <a:latin typeface="Arial"/>
                <a:ea typeface="Arial"/>
                <a:cs typeface="Arial"/>
                <a:sym typeface="Arial"/>
              </a:rPr>
              <a:t> </a:t>
            </a:r>
            <a:r>
              <a:rPr lang="en" sz="1150">
                <a:highlight>
                  <a:srgbClr val="FFFFFF"/>
                </a:highlight>
                <a:latin typeface="Arial"/>
                <a:ea typeface="Arial"/>
                <a:cs typeface="Arial"/>
                <a:sym typeface="Arial"/>
              </a:rPr>
              <a:t>The size, color, and placement of visual elements can be used to guide the viewer's attention and emphasize key points. For example, larger elements can be used to indicate importance, and contrasting colors can be used to create visual interest.</a:t>
            </a:r>
            <a:endParaRPr sz="1350">
              <a:highlight>
                <a:srgbClr val="FFFFFF"/>
              </a:highlight>
              <a:latin typeface="Arial"/>
              <a:ea typeface="Arial"/>
              <a:cs typeface="Arial"/>
              <a:sym typeface="Arial"/>
            </a:endParaRPr>
          </a:p>
        </p:txBody>
      </p:sp>
      <p:sp>
        <p:nvSpPr>
          <p:cNvPr id="203" name="Google Shape;203;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04" name="Google Shape;204;p27"/>
          <p:cNvGrpSpPr/>
          <p:nvPr/>
        </p:nvGrpSpPr>
        <p:grpSpPr>
          <a:xfrm>
            <a:off x="311138" y="4318376"/>
            <a:ext cx="718489" cy="718487"/>
            <a:chOff x="3717325" y="2137000"/>
            <a:chExt cx="1104178" cy="1104176"/>
          </a:xfrm>
        </p:grpSpPr>
        <p:sp>
          <p:nvSpPr>
            <p:cNvPr id="205" name="Google Shape;205;p27"/>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7"/>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7"/>
          <p:cNvGrpSpPr/>
          <p:nvPr/>
        </p:nvGrpSpPr>
        <p:grpSpPr>
          <a:xfrm rot="2700000">
            <a:off x="7925812" y="4054990"/>
            <a:ext cx="1067690" cy="867892"/>
            <a:chOff x="919500" y="1916075"/>
            <a:chExt cx="1067700" cy="867900"/>
          </a:xfrm>
        </p:grpSpPr>
        <p:sp>
          <p:nvSpPr>
            <p:cNvPr id="208" name="Google Shape;208;p27"/>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n"/>
              <a:t>	</a:t>
            </a:r>
            <a:r>
              <a:rPr lang="en"/>
              <a:t>Let’s get started!</a:t>
            </a:r>
            <a:endParaRPr b="1">
              <a:latin typeface="Assistant"/>
              <a:ea typeface="Assistant"/>
              <a:cs typeface="Assistant"/>
              <a:sym typeface="Assistant"/>
            </a:endParaRPr>
          </a:p>
        </p:txBody>
      </p:sp>
      <p:sp>
        <p:nvSpPr>
          <p:cNvPr id="215" name="Google Shape;215;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THE BAR / COLUMN CHART</a:t>
            </a:r>
            <a:endParaRPr/>
          </a:p>
        </p:txBody>
      </p:sp>
      <p:sp>
        <p:nvSpPr>
          <p:cNvPr id="221" name="Google Shape;221;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