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9144000" cy="5143500" type="screen16x9"/>
  <p:notesSz cx="6858000" cy="9144000"/>
  <p:embeddedFontLst>
    <p:embeddedFont>
      <p:font typeface="Assistant" pitchFamily="2" charset="-79"/>
      <p:regular r:id="rId34"/>
      <p:bold r:id="rId35"/>
    </p:embeddedFont>
    <p:embeddedFont>
      <p:font typeface="Roboto" panose="02000000000000000000" pitchFamily="2" charset="0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2" roundtripDataSignature="AMtx7mijM2AIThqa6SSnfj20mOHnbAx+9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6.fntdata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customschemas.google.com/relationships/presentationmetadata" Target="meta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Relationship Id="rId4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3" name="Google Shape;13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7" name="Google Shape;227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2" name="Google Shape;242;p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5" name="Google Shape;255;p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1" name="Google Shape;261;p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2403c6b81e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4" name="Google Shape;274;g2403c6b81e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403c6b81e9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1" name="Google Shape;281;g2403c6b81e9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403c6b81e9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7" name="Google Shape;287;g2403c6b81e9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2403c6b81e9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2403c6b81e9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2403c6b81e9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5" name="Google Shape;315;g2403c6b81e9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2403c6b81e9_3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1" name="Google Shape;321;g2403c6b81e9_3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9" name="Google Shape;13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403c6b81e9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2403c6b81e9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2403c6b81e9_3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0" name="Google Shape;340;g2403c6b81e9_3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2403c6b81e9_3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2403c6b81e9_3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2403c6b81e9_3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9" name="Google Shape;359;g2403c6b81e9_3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2403c6b81e9_3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2403c6b81e9_3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2403c6b81e9_3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2403c6b81e9_3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2403c6b81e9_3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2403c6b81e9_3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2403c6b81e9_3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2403c6b81e9_3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2403c6b81e9_3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7" name="Google Shape;417;g2403c6b81e9_3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2403c6b81e9_3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2403c6b81e9_3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2403c6b81e9_3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2403c6b81e9_3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3" name="Google Shape;443;p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8" name="Google Shape;158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4" name="Google Shape;164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7" name="Google Shape;177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8" name="Google Shape;198;p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3" name="Google Shape;213;p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6"/>
          <p:cNvSpPr txBox="1">
            <a:spLocks noGrp="1"/>
          </p:cNvSpPr>
          <p:nvPr>
            <p:ph type="ctrTitle"/>
          </p:nvPr>
        </p:nvSpPr>
        <p:spPr>
          <a:xfrm>
            <a:off x="311700" y="1239060"/>
            <a:ext cx="6089100" cy="17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46"/>
          <p:cNvSpPr txBox="1">
            <a:spLocks noGrp="1"/>
          </p:cNvSpPr>
          <p:nvPr>
            <p:ph type="subTitle" idx="1"/>
          </p:nvPr>
        </p:nvSpPr>
        <p:spPr>
          <a:xfrm>
            <a:off x="311700" y="3015350"/>
            <a:ext cx="60891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46"/>
          <p:cNvSpPr txBox="1">
            <a:spLocks noGrp="1"/>
          </p:cNvSpPr>
          <p:nvPr>
            <p:ph type="sldNum" idx="12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7" name="Google Shape;17;p46"/>
          <p:cNvGrpSpPr/>
          <p:nvPr/>
        </p:nvGrpSpPr>
        <p:grpSpPr>
          <a:xfrm>
            <a:off x="311726" y="342910"/>
            <a:ext cx="2560425" cy="520904"/>
            <a:chOff x="311726" y="342910"/>
            <a:chExt cx="2560425" cy="520904"/>
          </a:xfrm>
        </p:grpSpPr>
        <p:sp>
          <p:nvSpPr>
            <p:cNvPr id="18" name="Google Shape;18;p46"/>
            <p:cNvSpPr/>
            <p:nvPr/>
          </p:nvSpPr>
          <p:spPr>
            <a:xfrm>
              <a:off x="311726" y="342910"/>
              <a:ext cx="2560425" cy="52090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9" name="Google Shape;19;p46"/>
            <p:cNvPicPr preferRelativeResize="0"/>
            <p:nvPr/>
          </p:nvPicPr>
          <p:blipFill rotWithShape="1">
            <a:blip r:embed="rId2">
              <a:alphaModFix/>
            </a:blip>
            <a:srcRect l="377" r="386"/>
            <a:stretch/>
          </p:blipFill>
          <p:spPr>
            <a:xfrm>
              <a:off x="391788" y="382839"/>
              <a:ext cx="2400300" cy="44104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0" name="Google Shape;20;p46"/>
          <p:cNvSpPr/>
          <p:nvPr/>
        </p:nvSpPr>
        <p:spPr>
          <a:xfrm>
            <a:off x="8417710" y="342892"/>
            <a:ext cx="412800" cy="57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46"/>
          <p:cNvSpPr/>
          <p:nvPr/>
        </p:nvSpPr>
        <p:spPr>
          <a:xfrm>
            <a:off x="7000" y="-7000"/>
            <a:ext cx="9144000" cy="255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46"/>
          <p:cNvSpPr/>
          <p:nvPr/>
        </p:nvSpPr>
        <p:spPr>
          <a:xfrm>
            <a:off x="0" y="0"/>
            <a:ext cx="219600" cy="5154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46"/>
          <p:cNvSpPr/>
          <p:nvPr/>
        </p:nvSpPr>
        <p:spPr>
          <a:xfrm>
            <a:off x="8931400" y="0"/>
            <a:ext cx="219600" cy="5154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46"/>
          <p:cNvSpPr/>
          <p:nvPr/>
        </p:nvSpPr>
        <p:spPr>
          <a:xfrm>
            <a:off x="7000" y="4798125"/>
            <a:ext cx="9144000" cy="356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46"/>
          <p:cNvSpPr/>
          <p:nvPr/>
        </p:nvSpPr>
        <p:spPr>
          <a:xfrm>
            <a:off x="6400750" y="2400375"/>
            <a:ext cx="2743242" cy="2743120"/>
          </a:xfrm>
          <a:custGeom>
            <a:avLst/>
            <a:gdLst/>
            <a:ahLst/>
            <a:cxnLst/>
            <a:rect l="l" t="t" r="r" b="b"/>
            <a:pathLst>
              <a:path w="73158" h="73145" extrusionOk="0">
                <a:moveTo>
                  <a:pt x="73158" y="73107"/>
                </a:moveTo>
                <a:lnTo>
                  <a:pt x="73158" y="0"/>
                </a:lnTo>
                <a:lnTo>
                  <a:pt x="0" y="7314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6" name="Google Shape;26;p46"/>
          <p:cNvSpPr txBox="1"/>
          <p:nvPr/>
        </p:nvSpPr>
        <p:spPr>
          <a:xfrm rot="-2700000">
            <a:off x="6647467" y="3651017"/>
            <a:ext cx="2757716" cy="554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65"/>
              <a:buFont typeface="Arial"/>
              <a:buNone/>
            </a:pPr>
            <a:r>
              <a:rPr lang="en" sz="1000" b="1" i="0" u="none" strike="noStrike" cap="non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rPr>
              <a:t>We use tech to connect human potential and opportunity with dignity &amp; humility   </a:t>
            </a:r>
            <a:endParaRPr sz="1000" b="1" i="0" u="none" strike="noStrike" cap="none">
              <a:solidFill>
                <a:schemeClr val="lt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7" name="Google Shape;27;p46"/>
          <p:cNvSpPr/>
          <p:nvPr/>
        </p:nvSpPr>
        <p:spPr>
          <a:xfrm>
            <a:off x="8414775" y="4244650"/>
            <a:ext cx="418647" cy="418572"/>
          </a:xfrm>
          <a:custGeom>
            <a:avLst/>
            <a:gdLst/>
            <a:ahLst/>
            <a:cxnLst/>
            <a:rect l="l" t="t" r="r" b="b"/>
            <a:pathLst>
              <a:path w="73158" h="73145" extrusionOk="0">
                <a:moveTo>
                  <a:pt x="73158" y="73107"/>
                </a:moveTo>
                <a:lnTo>
                  <a:pt x="73158" y="0"/>
                </a:lnTo>
                <a:lnTo>
                  <a:pt x="0" y="73145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2">
  <p:cSld name="TITLE_AND_BODY_1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55"/>
          <p:cNvSpPr/>
          <p:nvPr/>
        </p:nvSpPr>
        <p:spPr>
          <a:xfrm>
            <a:off x="7000" y="4663225"/>
            <a:ext cx="9144000" cy="491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55"/>
          <p:cNvSpPr/>
          <p:nvPr/>
        </p:nvSpPr>
        <p:spPr>
          <a:xfrm>
            <a:off x="7000" y="-7000"/>
            <a:ext cx="9144000" cy="349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55"/>
          <p:cNvSpPr/>
          <p:nvPr/>
        </p:nvSpPr>
        <p:spPr>
          <a:xfrm>
            <a:off x="0" y="0"/>
            <a:ext cx="311700" cy="5154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55"/>
          <p:cNvSpPr/>
          <p:nvPr/>
        </p:nvSpPr>
        <p:spPr>
          <a:xfrm>
            <a:off x="8839300" y="0"/>
            <a:ext cx="311700" cy="5154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55"/>
          <p:cNvSpPr txBox="1">
            <a:spLocks noGrp="1"/>
          </p:cNvSpPr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55"/>
          <p:cNvSpPr txBox="1">
            <a:spLocks noGrp="1"/>
          </p:cNvSpPr>
          <p:nvPr>
            <p:ph type="body" idx="1"/>
          </p:nvPr>
        </p:nvSpPr>
        <p:spPr>
          <a:xfrm>
            <a:off x="311700" y="915600"/>
            <a:ext cx="8520600" cy="37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3" name="Google Shape;83;p55"/>
          <p:cNvSpPr txBox="1">
            <a:spLocks noGrp="1"/>
          </p:cNvSpPr>
          <p:nvPr>
            <p:ph type="sldNum" idx="12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3">
  <p:cSld name="TITLE_AND_BODY_1_1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6"/>
          <p:cNvSpPr/>
          <p:nvPr/>
        </p:nvSpPr>
        <p:spPr>
          <a:xfrm>
            <a:off x="7000" y="4663225"/>
            <a:ext cx="9144000" cy="491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56"/>
          <p:cNvSpPr/>
          <p:nvPr/>
        </p:nvSpPr>
        <p:spPr>
          <a:xfrm>
            <a:off x="7000" y="-7000"/>
            <a:ext cx="9144000" cy="349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56"/>
          <p:cNvSpPr/>
          <p:nvPr/>
        </p:nvSpPr>
        <p:spPr>
          <a:xfrm>
            <a:off x="0" y="0"/>
            <a:ext cx="311700" cy="5154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56"/>
          <p:cNvSpPr/>
          <p:nvPr/>
        </p:nvSpPr>
        <p:spPr>
          <a:xfrm>
            <a:off x="8839300" y="0"/>
            <a:ext cx="311700" cy="5154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56"/>
          <p:cNvSpPr txBox="1">
            <a:spLocks noGrp="1"/>
          </p:cNvSpPr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56"/>
          <p:cNvSpPr txBox="1">
            <a:spLocks noGrp="1"/>
          </p:cNvSpPr>
          <p:nvPr>
            <p:ph type="body" idx="1"/>
          </p:nvPr>
        </p:nvSpPr>
        <p:spPr>
          <a:xfrm>
            <a:off x="311700" y="915600"/>
            <a:ext cx="8520600" cy="37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1" name="Google Shape;91;p56"/>
          <p:cNvSpPr txBox="1">
            <a:spLocks noGrp="1"/>
          </p:cNvSpPr>
          <p:nvPr>
            <p:ph type="sldNum" idx="12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57"/>
          <p:cNvSpPr txBox="1">
            <a:spLocks noGrp="1"/>
          </p:cNvSpPr>
          <p:nvPr>
            <p:ph type="title"/>
          </p:nvPr>
        </p:nvSpPr>
        <p:spPr>
          <a:xfrm>
            <a:off x="311700" y="342900"/>
            <a:ext cx="2808000" cy="86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4" name="Google Shape;94;p57"/>
          <p:cNvSpPr txBox="1">
            <a:spLocks noGrp="1"/>
          </p:cNvSpPr>
          <p:nvPr>
            <p:ph type="body" idx="1"/>
          </p:nvPr>
        </p:nvSpPr>
        <p:spPr>
          <a:xfrm>
            <a:off x="311700" y="1209300"/>
            <a:ext cx="2808000" cy="34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95" name="Google Shape;95;p57"/>
          <p:cNvSpPr txBox="1">
            <a:spLocks noGrp="1"/>
          </p:cNvSpPr>
          <p:nvPr>
            <p:ph type="sldNum" idx="12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58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58"/>
          <p:cNvSpPr txBox="1">
            <a:spLocks noGrp="1"/>
          </p:cNvSpPr>
          <p:nvPr>
            <p:ph type="title"/>
          </p:nvPr>
        </p:nvSpPr>
        <p:spPr>
          <a:xfrm>
            <a:off x="311700" y="679950"/>
            <a:ext cx="3999000" cy="22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Font typeface="Assistant"/>
              <a:buNone/>
              <a:defRPr sz="4200" b="1">
                <a:latin typeface="Assistant"/>
                <a:ea typeface="Assistant"/>
                <a:cs typeface="Assistant"/>
                <a:sym typeface="Assistan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Font typeface="Assistant"/>
              <a:buNone/>
              <a:defRPr sz="4200" b="1">
                <a:latin typeface="Assistant"/>
                <a:ea typeface="Assistant"/>
                <a:cs typeface="Assistant"/>
                <a:sym typeface="Assistan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Font typeface="Assistant"/>
              <a:buNone/>
              <a:defRPr sz="4200" b="1">
                <a:latin typeface="Assistant"/>
                <a:ea typeface="Assistant"/>
                <a:cs typeface="Assistant"/>
                <a:sym typeface="Assistan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Font typeface="Assistant"/>
              <a:buNone/>
              <a:defRPr sz="4200" b="1">
                <a:latin typeface="Assistant"/>
                <a:ea typeface="Assistant"/>
                <a:cs typeface="Assistant"/>
                <a:sym typeface="Assistan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Font typeface="Assistant"/>
              <a:buNone/>
              <a:defRPr sz="4200" b="1">
                <a:latin typeface="Assistant"/>
                <a:ea typeface="Assistant"/>
                <a:cs typeface="Assistant"/>
                <a:sym typeface="Assistan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Font typeface="Assistant"/>
              <a:buNone/>
              <a:defRPr sz="4200" b="1">
                <a:latin typeface="Assistant"/>
                <a:ea typeface="Assistant"/>
                <a:cs typeface="Assistant"/>
                <a:sym typeface="Assistan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Font typeface="Assistant"/>
              <a:buNone/>
              <a:defRPr sz="4200" b="1">
                <a:latin typeface="Assistant"/>
                <a:ea typeface="Assistant"/>
                <a:cs typeface="Assistant"/>
                <a:sym typeface="Assistan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Font typeface="Assistant"/>
              <a:buNone/>
              <a:defRPr sz="4200" b="1"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endParaRPr/>
          </a:p>
        </p:txBody>
      </p:sp>
      <p:sp>
        <p:nvSpPr>
          <p:cNvPr id="99" name="Google Shape;99;p58"/>
          <p:cNvSpPr txBox="1">
            <a:spLocks noGrp="1"/>
          </p:cNvSpPr>
          <p:nvPr>
            <p:ph type="subTitle" idx="1"/>
          </p:nvPr>
        </p:nvSpPr>
        <p:spPr>
          <a:xfrm>
            <a:off x="311700" y="2950350"/>
            <a:ext cx="39990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00" name="Google Shape;100;p58"/>
          <p:cNvSpPr txBox="1">
            <a:spLocks noGrp="1"/>
          </p:cNvSpPr>
          <p:nvPr>
            <p:ph type="body" idx="2"/>
          </p:nvPr>
        </p:nvSpPr>
        <p:spPr>
          <a:xfrm>
            <a:off x="4939500" y="342900"/>
            <a:ext cx="3419400" cy="41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58"/>
          <p:cNvSpPr txBox="1">
            <a:spLocks noGrp="1"/>
          </p:cNvSpPr>
          <p:nvPr>
            <p:ph type="sldNum" idx="12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59"/>
          <p:cNvSpPr txBox="1">
            <a:spLocks noGrp="1"/>
          </p:cNvSpPr>
          <p:nvPr>
            <p:ph type="title"/>
          </p:nvPr>
        </p:nvSpPr>
        <p:spPr>
          <a:xfrm>
            <a:off x="311700" y="342900"/>
            <a:ext cx="6541800" cy="432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04" name="Google Shape;104;p59"/>
          <p:cNvSpPr txBox="1">
            <a:spLocks noGrp="1"/>
          </p:cNvSpPr>
          <p:nvPr>
            <p:ph type="sldNum" idx="12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60"/>
          <p:cNvSpPr txBox="1">
            <a:spLocks noGrp="1"/>
          </p:cNvSpPr>
          <p:nvPr>
            <p:ph type="body" idx="1"/>
          </p:nvPr>
        </p:nvSpPr>
        <p:spPr>
          <a:xfrm>
            <a:off x="311700" y="4663200"/>
            <a:ext cx="7082100" cy="4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</a:lstStyle>
          <a:p>
            <a:endParaRPr/>
          </a:p>
        </p:txBody>
      </p:sp>
      <p:sp>
        <p:nvSpPr>
          <p:cNvPr id="107" name="Google Shape;107;p60"/>
          <p:cNvSpPr txBox="1">
            <a:spLocks noGrp="1"/>
          </p:cNvSpPr>
          <p:nvPr>
            <p:ph type="sldNum" idx="12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 1">
  <p:cSld name="BIG_NUMBER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61"/>
          <p:cNvSpPr txBox="1">
            <a:spLocks noGrp="1"/>
          </p:cNvSpPr>
          <p:nvPr>
            <p:ph type="title" hasCustomPrompt="1"/>
          </p:nvPr>
        </p:nvSpPr>
        <p:spPr>
          <a:xfrm>
            <a:off x="311700" y="898300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None/>
              <a:defRPr sz="12000">
                <a:solidFill>
                  <a:schemeClr val="accent4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None/>
              <a:defRPr sz="12000">
                <a:solidFill>
                  <a:schemeClr val="accent4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None/>
              <a:defRPr sz="12000">
                <a:solidFill>
                  <a:schemeClr val="accent4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None/>
              <a:defRPr sz="12000">
                <a:solidFill>
                  <a:schemeClr val="accent4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None/>
              <a:defRPr sz="12000">
                <a:solidFill>
                  <a:schemeClr val="accent4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None/>
              <a:defRPr sz="12000">
                <a:solidFill>
                  <a:schemeClr val="accent4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None/>
              <a:defRPr sz="12000">
                <a:solidFill>
                  <a:schemeClr val="accent4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None/>
              <a:defRPr sz="12000">
                <a:solidFill>
                  <a:schemeClr val="accent4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None/>
              <a:defRPr sz="120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0" name="Google Shape;110;p61"/>
          <p:cNvSpPr txBox="1">
            <a:spLocks noGrp="1"/>
          </p:cNvSpPr>
          <p:nvPr>
            <p:ph type="body" idx="1"/>
          </p:nvPr>
        </p:nvSpPr>
        <p:spPr>
          <a:xfrm>
            <a:off x="311700" y="2944400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61"/>
          <p:cNvSpPr txBox="1">
            <a:spLocks noGrp="1"/>
          </p:cNvSpPr>
          <p:nvPr>
            <p:ph type="sldNum" idx="12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 2">
  <p:cSld name="BIG_NUMBER_1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2"/>
          <p:cNvSpPr txBox="1">
            <a:spLocks noGrp="1"/>
          </p:cNvSpPr>
          <p:nvPr>
            <p:ph type="title"/>
          </p:nvPr>
        </p:nvSpPr>
        <p:spPr>
          <a:xfrm>
            <a:off x="311700" y="898300"/>
            <a:ext cx="24165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114" name="Google Shape;114;p62"/>
          <p:cNvSpPr txBox="1">
            <a:spLocks noGrp="1"/>
          </p:cNvSpPr>
          <p:nvPr>
            <p:ph type="body" idx="1"/>
          </p:nvPr>
        </p:nvSpPr>
        <p:spPr>
          <a:xfrm>
            <a:off x="311700" y="2944400"/>
            <a:ext cx="24165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15" name="Google Shape;115;p62"/>
          <p:cNvSpPr txBox="1">
            <a:spLocks noGrp="1"/>
          </p:cNvSpPr>
          <p:nvPr>
            <p:ph type="sldNum" idx="12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6" name="Google Shape;116;p62"/>
          <p:cNvSpPr txBox="1">
            <a:spLocks noGrp="1"/>
          </p:cNvSpPr>
          <p:nvPr>
            <p:ph type="title" idx="2"/>
          </p:nvPr>
        </p:nvSpPr>
        <p:spPr>
          <a:xfrm>
            <a:off x="6415800" y="898300"/>
            <a:ext cx="24165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117" name="Google Shape;117;p62"/>
          <p:cNvSpPr txBox="1">
            <a:spLocks noGrp="1"/>
          </p:cNvSpPr>
          <p:nvPr>
            <p:ph type="body" idx="3"/>
          </p:nvPr>
        </p:nvSpPr>
        <p:spPr>
          <a:xfrm>
            <a:off x="6415800" y="2944400"/>
            <a:ext cx="24165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18" name="Google Shape;118;p62"/>
          <p:cNvSpPr txBox="1">
            <a:spLocks noGrp="1"/>
          </p:cNvSpPr>
          <p:nvPr>
            <p:ph type="title" idx="4"/>
          </p:nvPr>
        </p:nvSpPr>
        <p:spPr>
          <a:xfrm>
            <a:off x="3363750" y="898300"/>
            <a:ext cx="24165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119" name="Google Shape;119;p62"/>
          <p:cNvSpPr txBox="1">
            <a:spLocks noGrp="1"/>
          </p:cNvSpPr>
          <p:nvPr>
            <p:ph type="body" idx="5"/>
          </p:nvPr>
        </p:nvSpPr>
        <p:spPr>
          <a:xfrm>
            <a:off x="3363750" y="2944400"/>
            <a:ext cx="24165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3"/>
          <p:cNvSpPr txBox="1">
            <a:spLocks noGrp="1"/>
          </p:cNvSpPr>
          <p:nvPr>
            <p:ph type="sldNum" idx="12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 and contact">
  <p:cSld name="MAIN_POINT_1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4"/>
          <p:cNvSpPr txBox="1">
            <a:spLocks noGrp="1"/>
          </p:cNvSpPr>
          <p:nvPr>
            <p:ph type="sldNum" idx="12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24" name="Google Shape;124;p64"/>
          <p:cNvGrpSpPr/>
          <p:nvPr/>
        </p:nvGrpSpPr>
        <p:grpSpPr>
          <a:xfrm rot="2700000">
            <a:off x="585683" y="481417"/>
            <a:ext cx="694882" cy="564848"/>
            <a:chOff x="919500" y="1916075"/>
            <a:chExt cx="1067700" cy="867900"/>
          </a:xfrm>
        </p:grpSpPr>
        <p:sp>
          <p:nvSpPr>
            <p:cNvPr id="125" name="Google Shape;125;p64"/>
            <p:cNvSpPr/>
            <p:nvPr/>
          </p:nvSpPr>
          <p:spPr>
            <a:xfrm>
              <a:off x="919500" y="1992275"/>
              <a:ext cx="915300" cy="791700"/>
            </a:xfrm>
            <a:prstGeom prst="triangl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64"/>
            <p:cNvSpPr/>
            <p:nvPr/>
          </p:nvSpPr>
          <p:spPr>
            <a:xfrm>
              <a:off x="1071900" y="1916075"/>
              <a:ext cx="915300" cy="791700"/>
            </a:xfrm>
            <a:prstGeom prst="triangle">
              <a:avLst>
                <a:gd name="adj" fmla="val 5000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7" name="Google Shape;127;p64"/>
          <p:cNvGrpSpPr/>
          <p:nvPr/>
        </p:nvGrpSpPr>
        <p:grpSpPr>
          <a:xfrm rot="8100000">
            <a:off x="7746888" y="3437645"/>
            <a:ext cx="912919" cy="742084"/>
            <a:chOff x="521400" y="3135325"/>
            <a:chExt cx="1067700" cy="867900"/>
          </a:xfrm>
        </p:grpSpPr>
        <p:sp>
          <p:nvSpPr>
            <p:cNvPr id="128" name="Google Shape;128;p64"/>
            <p:cNvSpPr/>
            <p:nvPr/>
          </p:nvSpPr>
          <p:spPr>
            <a:xfrm>
              <a:off x="521400" y="3211525"/>
              <a:ext cx="915300" cy="7917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64"/>
            <p:cNvSpPr/>
            <p:nvPr/>
          </p:nvSpPr>
          <p:spPr>
            <a:xfrm>
              <a:off x="673800" y="3135325"/>
              <a:ext cx="915300" cy="791700"/>
            </a:xfrm>
            <a:prstGeom prst="triangle">
              <a:avLst>
                <a:gd name="adj" fmla="val 5000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0" name="Google Shape;130;p64"/>
          <p:cNvSpPr txBox="1">
            <a:spLocks noGrp="1"/>
          </p:cNvSpPr>
          <p:nvPr>
            <p:ph type="title"/>
          </p:nvPr>
        </p:nvSpPr>
        <p:spPr>
          <a:xfrm>
            <a:off x="311700" y="342900"/>
            <a:ext cx="8100000" cy="20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ssistant"/>
              <a:buNone/>
              <a:defRPr sz="480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ssistant"/>
              <a:buNone/>
              <a:defRPr sz="480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ssistant"/>
              <a:buNone/>
              <a:defRPr sz="480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ssistant"/>
              <a:buNone/>
              <a:defRPr sz="480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ssistant"/>
              <a:buNone/>
              <a:defRPr sz="480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ssistant"/>
              <a:buNone/>
              <a:defRPr sz="480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ssistant"/>
              <a:buNone/>
              <a:defRPr sz="480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ssistant"/>
              <a:buNone/>
              <a:defRPr sz="480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7"/>
          <p:cNvSpPr txBox="1">
            <a:spLocks noGrp="1"/>
          </p:cNvSpPr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7"/>
          <p:cNvSpPr txBox="1">
            <a:spLocks noGrp="1"/>
          </p:cNvSpPr>
          <p:nvPr>
            <p:ph type="body" idx="1"/>
          </p:nvPr>
        </p:nvSpPr>
        <p:spPr>
          <a:xfrm>
            <a:off x="311700" y="915600"/>
            <a:ext cx="8520600" cy="37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47"/>
          <p:cNvSpPr txBox="1">
            <a:spLocks noGrp="1"/>
          </p:cNvSpPr>
          <p:nvPr>
            <p:ph type="sldNum" idx="12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 type="secHead">
  <p:cSld name="SECTION_HEADER">
    <p:bg>
      <p:bgPr>
        <a:noFill/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48"/>
          <p:cNvSpPr txBox="1">
            <a:spLocks noGrp="1"/>
          </p:cNvSpPr>
          <p:nvPr>
            <p:ph type="sldNum" idx="12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_HEADER_1">
    <p:bg>
      <p:bgPr>
        <a:noFill/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9"/>
          <p:cNvSpPr/>
          <p:nvPr/>
        </p:nvSpPr>
        <p:spPr>
          <a:xfrm>
            <a:off x="7000" y="4663200"/>
            <a:ext cx="9144000" cy="49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49"/>
          <p:cNvSpPr/>
          <p:nvPr/>
        </p:nvSpPr>
        <p:spPr>
          <a:xfrm>
            <a:off x="7000" y="-7000"/>
            <a:ext cx="9144000" cy="349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49"/>
          <p:cNvSpPr/>
          <p:nvPr/>
        </p:nvSpPr>
        <p:spPr>
          <a:xfrm>
            <a:off x="0" y="0"/>
            <a:ext cx="311700" cy="5154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49"/>
          <p:cNvSpPr/>
          <p:nvPr/>
        </p:nvSpPr>
        <p:spPr>
          <a:xfrm>
            <a:off x="8839300" y="0"/>
            <a:ext cx="311700" cy="5154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49"/>
          <p:cNvSpPr txBox="1">
            <a:spLocks noGrp="1"/>
          </p:cNvSpPr>
          <p:nvPr>
            <p:ph type="title"/>
          </p:nvPr>
        </p:nvSpPr>
        <p:spPr>
          <a:xfrm>
            <a:off x="311700" y="214884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2" name="Google Shape;42;p49"/>
          <p:cNvSpPr txBox="1">
            <a:spLocks noGrp="1"/>
          </p:cNvSpPr>
          <p:nvPr>
            <p:ph type="sldNum" idx="12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_HEADER_1_1">
    <p:bg>
      <p:bgPr>
        <a:noFill/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50"/>
          <p:cNvSpPr/>
          <p:nvPr/>
        </p:nvSpPr>
        <p:spPr>
          <a:xfrm>
            <a:off x="7000" y="4663225"/>
            <a:ext cx="9144000" cy="491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50"/>
          <p:cNvSpPr/>
          <p:nvPr/>
        </p:nvSpPr>
        <p:spPr>
          <a:xfrm>
            <a:off x="7000" y="-7000"/>
            <a:ext cx="9144000" cy="349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50"/>
          <p:cNvSpPr/>
          <p:nvPr/>
        </p:nvSpPr>
        <p:spPr>
          <a:xfrm>
            <a:off x="0" y="0"/>
            <a:ext cx="311700" cy="5154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50"/>
          <p:cNvSpPr/>
          <p:nvPr/>
        </p:nvSpPr>
        <p:spPr>
          <a:xfrm>
            <a:off x="8839300" y="0"/>
            <a:ext cx="311700" cy="5154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50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9" name="Google Shape;49;p50"/>
          <p:cNvSpPr txBox="1">
            <a:spLocks noGrp="1"/>
          </p:cNvSpPr>
          <p:nvPr>
            <p:ph type="sldNum" idx="12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51"/>
          <p:cNvSpPr txBox="1">
            <a:spLocks noGrp="1"/>
          </p:cNvSpPr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51"/>
          <p:cNvSpPr txBox="1">
            <a:spLocks noGrp="1"/>
          </p:cNvSpPr>
          <p:nvPr>
            <p:ph type="body" idx="1"/>
          </p:nvPr>
        </p:nvSpPr>
        <p:spPr>
          <a:xfrm>
            <a:off x="311700" y="1005850"/>
            <a:ext cx="3999900" cy="3657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3" name="Google Shape;53;p51"/>
          <p:cNvSpPr txBox="1">
            <a:spLocks noGrp="1"/>
          </p:cNvSpPr>
          <p:nvPr>
            <p:ph type="body" idx="2"/>
          </p:nvPr>
        </p:nvSpPr>
        <p:spPr>
          <a:xfrm>
            <a:off x="4832400" y="1005850"/>
            <a:ext cx="3999900" cy="3657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4" name="Google Shape;54;p51"/>
          <p:cNvSpPr txBox="1">
            <a:spLocks noGrp="1"/>
          </p:cNvSpPr>
          <p:nvPr>
            <p:ph type="sldNum" idx="12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52"/>
          <p:cNvSpPr txBox="1">
            <a:spLocks noGrp="1"/>
          </p:cNvSpPr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52"/>
          <p:cNvSpPr txBox="1">
            <a:spLocks noGrp="1"/>
          </p:cNvSpPr>
          <p:nvPr>
            <p:ph type="sldNum" idx="12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_AND_TWO_COLUMNS_1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53"/>
          <p:cNvSpPr txBox="1">
            <a:spLocks noGrp="1"/>
          </p:cNvSpPr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53"/>
          <p:cNvSpPr txBox="1">
            <a:spLocks noGrp="1"/>
          </p:cNvSpPr>
          <p:nvPr>
            <p:ph type="body" idx="1"/>
          </p:nvPr>
        </p:nvSpPr>
        <p:spPr>
          <a:xfrm>
            <a:off x="311700" y="1005850"/>
            <a:ext cx="2679600" cy="3657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1" name="Google Shape;61;p53"/>
          <p:cNvSpPr txBox="1">
            <a:spLocks noGrp="1"/>
          </p:cNvSpPr>
          <p:nvPr>
            <p:ph type="sldNum" idx="12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" name="Google Shape;62;p53"/>
          <p:cNvSpPr txBox="1">
            <a:spLocks noGrp="1"/>
          </p:cNvSpPr>
          <p:nvPr>
            <p:ph type="body" idx="2"/>
          </p:nvPr>
        </p:nvSpPr>
        <p:spPr>
          <a:xfrm>
            <a:off x="6152700" y="1005850"/>
            <a:ext cx="2679600" cy="3657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3" name="Google Shape;63;p53"/>
          <p:cNvSpPr txBox="1">
            <a:spLocks noGrp="1"/>
          </p:cNvSpPr>
          <p:nvPr>
            <p:ph type="body" idx="3"/>
          </p:nvPr>
        </p:nvSpPr>
        <p:spPr>
          <a:xfrm>
            <a:off x="3232200" y="1005850"/>
            <a:ext cx="2679600" cy="3657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2">
  <p:cSld name="TITLE_1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54"/>
          <p:cNvSpPr txBox="1">
            <a:spLocks noGrp="1"/>
          </p:cNvSpPr>
          <p:nvPr>
            <p:ph type="ctrTitle"/>
          </p:nvPr>
        </p:nvSpPr>
        <p:spPr>
          <a:xfrm>
            <a:off x="311725" y="1243584"/>
            <a:ext cx="6089100" cy="17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54"/>
          <p:cNvSpPr txBox="1">
            <a:spLocks noGrp="1"/>
          </p:cNvSpPr>
          <p:nvPr>
            <p:ph type="subTitle" idx="1"/>
          </p:nvPr>
        </p:nvSpPr>
        <p:spPr>
          <a:xfrm>
            <a:off x="311725" y="3019874"/>
            <a:ext cx="60891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54"/>
          <p:cNvSpPr txBox="1">
            <a:spLocks noGrp="1"/>
          </p:cNvSpPr>
          <p:nvPr>
            <p:ph type="sldNum" idx="12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8" name="Google Shape;68;p54"/>
          <p:cNvSpPr/>
          <p:nvPr/>
        </p:nvSpPr>
        <p:spPr>
          <a:xfrm>
            <a:off x="0" y="1243584"/>
            <a:ext cx="128100" cy="2568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54"/>
          <p:cNvSpPr/>
          <p:nvPr/>
        </p:nvSpPr>
        <p:spPr>
          <a:xfrm>
            <a:off x="6400750" y="2400375"/>
            <a:ext cx="2743242" cy="2743120"/>
          </a:xfrm>
          <a:custGeom>
            <a:avLst/>
            <a:gdLst/>
            <a:ahLst/>
            <a:cxnLst/>
            <a:rect l="l" t="t" r="r" b="b"/>
            <a:pathLst>
              <a:path w="73158" h="73145" extrusionOk="0">
                <a:moveTo>
                  <a:pt x="73158" y="73107"/>
                </a:moveTo>
                <a:lnTo>
                  <a:pt x="73158" y="0"/>
                </a:lnTo>
                <a:lnTo>
                  <a:pt x="0" y="7314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0" name="Google Shape;70;p54"/>
          <p:cNvSpPr txBox="1"/>
          <p:nvPr/>
        </p:nvSpPr>
        <p:spPr>
          <a:xfrm rot="-2700000">
            <a:off x="6647467" y="3651017"/>
            <a:ext cx="2757716" cy="554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65"/>
              <a:buFont typeface="Arial"/>
              <a:buNone/>
            </a:pPr>
            <a:r>
              <a:rPr lang="en" sz="1000" b="1" i="0" u="none" strike="noStrike" cap="non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rPr>
              <a:t>We use tech to connect human potential and opportunity with dignity &amp; humility   </a:t>
            </a:r>
            <a:endParaRPr sz="1000" b="1" i="0" u="none" strike="noStrike" cap="none">
              <a:solidFill>
                <a:schemeClr val="lt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71" name="Google Shape;71;p54"/>
          <p:cNvSpPr/>
          <p:nvPr/>
        </p:nvSpPr>
        <p:spPr>
          <a:xfrm>
            <a:off x="8414775" y="4244650"/>
            <a:ext cx="418647" cy="418572"/>
          </a:xfrm>
          <a:custGeom>
            <a:avLst/>
            <a:gdLst/>
            <a:ahLst/>
            <a:cxnLst/>
            <a:rect l="l" t="t" r="r" b="b"/>
            <a:pathLst>
              <a:path w="73158" h="73145" extrusionOk="0">
                <a:moveTo>
                  <a:pt x="73158" y="73107"/>
                </a:moveTo>
                <a:lnTo>
                  <a:pt x="73158" y="0"/>
                </a:lnTo>
                <a:lnTo>
                  <a:pt x="0" y="73145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</p:sp>
      <p:sp>
        <p:nvSpPr>
          <p:cNvPr id="72" name="Google Shape;72;p54"/>
          <p:cNvSpPr/>
          <p:nvPr/>
        </p:nvSpPr>
        <p:spPr>
          <a:xfrm>
            <a:off x="8417710" y="342892"/>
            <a:ext cx="412800" cy="57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3" name="Google Shape;73;p54"/>
          <p:cNvGrpSpPr/>
          <p:nvPr/>
        </p:nvGrpSpPr>
        <p:grpSpPr>
          <a:xfrm>
            <a:off x="311726" y="342910"/>
            <a:ext cx="2560500" cy="520800"/>
            <a:chOff x="311726" y="342910"/>
            <a:chExt cx="2560500" cy="520800"/>
          </a:xfrm>
        </p:grpSpPr>
        <p:sp>
          <p:nvSpPr>
            <p:cNvPr id="74" name="Google Shape;74;p54"/>
            <p:cNvSpPr/>
            <p:nvPr/>
          </p:nvSpPr>
          <p:spPr>
            <a:xfrm>
              <a:off x="311726" y="342910"/>
              <a:ext cx="2560500" cy="520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75" name="Google Shape;75;p54"/>
            <p:cNvPicPr preferRelativeResize="0"/>
            <p:nvPr/>
          </p:nvPicPr>
          <p:blipFill rotWithShape="1">
            <a:blip r:embed="rId2">
              <a:alphaModFix/>
            </a:blip>
            <a:srcRect l="377" r="386"/>
            <a:stretch/>
          </p:blipFill>
          <p:spPr>
            <a:xfrm>
              <a:off x="391788" y="382839"/>
              <a:ext cx="2400300" cy="44104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5"/>
          <p:cNvSpPr txBox="1">
            <a:spLocks noGrp="1"/>
          </p:cNvSpPr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ssistant"/>
              <a:buNone/>
              <a:defRPr sz="2800" b="1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45"/>
          <p:cNvSpPr txBox="1">
            <a:spLocks noGrp="1"/>
          </p:cNvSpPr>
          <p:nvPr>
            <p:ph type="body" idx="1"/>
          </p:nvPr>
        </p:nvSpPr>
        <p:spPr>
          <a:xfrm>
            <a:off x="311700" y="915600"/>
            <a:ext cx="8520600" cy="37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"/>
              <a:buChar char="●"/>
              <a:defRPr sz="18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■"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●"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■"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●"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Font typeface="Assistant"/>
              <a:buChar char="■"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endParaRPr/>
          </a:p>
        </p:txBody>
      </p:sp>
      <p:sp>
        <p:nvSpPr>
          <p:cNvPr id="8" name="Google Shape;8;p45"/>
          <p:cNvSpPr txBox="1">
            <a:spLocks noGrp="1"/>
          </p:cNvSpPr>
          <p:nvPr>
            <p:ph type="sldNum" idx="12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45"/>
          <p:cNvSpPr/>
          <p:nvPr/>
        </p:nvSpPr>
        <p:spPr>
          <a:xfrm>
            <a:off x="7157996" y="4762665"/>
            <a:ext cx="1308600" cy="274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" name="Google Shape;10;p45"/>
          <p:cNvGrpSpPr/>
          <p:nvPr/>
        </p:nvGrpSpPr>
        <p:grpSpPr>
          <a:xfrm>
            <a:off x="8458848" y="343116"/>
            <a:ext cx="381224" cy="576102"/>
            <a:chOff x="8458848" y="343116"/>
            <a:chExt cx="381224" cy="576102"/>
          </a:xfrm>
        </p:grpSpPr>
        <p:sp>
          <p:nvSpPr>
            <p:cNvPr id="11" name="Google Shape;11;p45"/>
            <p:cNvSpPr/>
            <p:nvPr/>
          </p:nvSpPr>
          <p:spPr>
            <a:xfrm>
              <a:off x="8458848" y="343116"/>
              <a:ext cx="381224" cy="57610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2" name="Google Shape;12;p45"/>
            <p:cNvPicPr preferRelativeResize="0"/>
            <p:nvPr/>
          </p:nvPicPr>
          <p:blipFill rotWithShape="1">
            <a:blip r:embed="rId21">
              <a:alphaModFix/>
            </a:blip>
            <a:srcRect l="79" r="79"/>
            <a:stretch/>
          </p:blipFill>
          <p:spPr>
            <a:xfrm>
              <a:off x="8480104" y="384425"/>
              <a:ext cx="338711" cy="49740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196">
          <p15:clr>
            <a:srgbClr val="EA4335"/>
          </p15:clr>
        </p15:guide>
        <p15:guide id="2" pos="5564">
          <p15:clr>
            <a:srgbClr val="EA4335"/>
          </p15:clr>
        </p15:guide>
        <p15:guide id="3" orient="horz" pos="216">
          <p15:clr>
            <a:srgbClr val="EA4335"/>
          </p15:clr>
        </p15:guide>
        <p15:guide id="4" orient="horz" pos="2937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"/>
          <p:cNvSpPr txBox="1">
            <a:spLocks noGrp="1"/>
          </p:cNvSpPr>
          <p:nvPr>
            <p:ph type="ctrTitle"/>
          </p:nvPr>
        </p:nvSpPr>
        <p:spPr>
          <a:xfrm>
            <a:off x="311700" y="1239060"/>
            <a:ext cx="6089100" cy="17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Time Series Forecasting</a:t>
            </a:r>
            <a:endParaRPr/>
          </a:p>
        </p:txBody>
      </p:sp>
      <p:sp>
        <p:nvSpPr>
          <p:cNvPr id="136" name="Google Shape;136;p1"/>
          <p:cNvSpPr txBox="1">
            <a:spLocks noGrp="1"/>
          </p:cNvSpPr>
          <p:nvPr>
            <p:ph type="subTitle" idx="1"/>
          </p:nvPr>
        </p:nvSpPr>
        <p:spPr>
          <a:xfrm>
            <a:off x="311700" y="3015350"/>
            <a:ext cx="60891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Lecture 8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David Nagy, Mohan Sukumar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0"/>
          <p:cNvSpPr txBox="1">
            <a:spLocks noGrp="1"/>
          </p:cNvSpPr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Detrending</a:t>
            </a:r>
            <a:endParaRPr/>
          </a:p>
        </p:txBody>
      </p:sp>
      <p:sp>
        <p:nvSpPr>
          <p:cNvPr id="230" name="Google Shape;230;p40"/>
          <p:cNvSpPr txBox="1">
            <a:spLocks noGrp="1"/>
          </p:cNvSpPr>
          <p:nvPr>
            <p:ph type="sldNum" idx="12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 fontScale="92500" lnSpcReduction="20000"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grpSp>
        <p:nvGrpSpPr>
          <p:cNvPr id="231" name="Google Shape;231;p40"/>
          <p:cNvGrpSpPr/>
          <p:nvPr/>
        </p:nvGrpSpPr>
        <p:grpSpPr>
          <a:xfrm>
            <a:off x="311663" y="4249476"/>
            <a:ext cx="718489" cy="718487"/>
            <a:chOff x="3717325" y="2137000"/>
            <a:chExt cx="1104178" cy="1104176"/>
          </a:xfrm>
        </p:grpSpPr>
        <p:sp>
          <p:nvSpPr>
            <p:cNvPr id="232" name="Google Shape;232;p40"/>
            <p:cNvSpPr/>
            <p:nvPr/>
          </p:nvSpPr>
          <p:spPr>
            <a:xfrm>
              <a:off x="3717325" y="2238576"/>
              <a:ext cx="1002600" cy="1002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40"/>
            <p:cNvSpPr/>
            <p:nvPr/>
          </p:nvSpPr>
          <p:spPr>
            <a:xfrm>
              <a:off x="3818903" y="2137000"/>
              <a:ext cx="1002600" cy="10026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4" name="Google Shape;234;p40"/>
          <p:cNvGrpSpPr/>
          <p:nvPr/>
        </p:nvGrpSpPr>
        <p:grpSpPr>
          <a:xfrm rot="10800000">
            <a:off x="7862650" y="998210"/>
            <a:ext cx="1104178" cy="1104176"/>
            <a:chOff x="4185575" y="3320360"/>
            <a:chExt cx="1104178" cy="1104176"/>
          </a:xfrm>
        </p:grpSpPr>
        <p:sp>
          <p:nvSpPr>
            <p:cNvPr id="235" name="Google Shape;235;p40"/>
            <p:cNvSpPr/>
            <p:nvPr/>
          </p:nvSpPr>
          <p:spPr>
            <a:xfrm>
              <a:off x="4185575" y="3421936"/>
              <a:ext cx="1002600" cy="1002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40"/>
            <p:cNvSpPr/>
            <p:nvPr/>
          </p:nvSpPr>
          <p:spPr>
            <a:xfrm>
              <a:off x="4287153" y="3320360"/>
              <a:ext cx="1002600" cy="10026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7" name="Google Shape;237;p40"/>
          <p:cNvSpPr txBox="1"/>
          <p:nvPr/>
        </p:nvSpPr>
        <p:spPr>
          <a:xfrm>
            <a:off x="370850" y="915600"/>
            <a:ext cx="71520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 It means to remove the seasonal component from the time series</a:t>
            </a:r>
            <a:endParaRPr sz="18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pic>
        <p:nvPicPr>
          <p:cNvPr id="238" name="Google Shape;238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3462" y="1654498"/>
            <a:ext cx="3759179" cy="2402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4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77862" y="1654500"/>
            <a:ext cx="3759174" cy="24025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1"/>
          <p:cNvSpPr txBox="1">
            <a:spLocks noGrp="1"/>
          </p:cNvSpPr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Complete decomposition</a:t>
            </a:r>
            <a:endParaRPr/>
          </a:p>
        </p:txBody>
      </p:sp>
      <p:sp>
        <p:nvSpPr>
          <p:cNvPr id="245" name="Google Shape;245;p41"/>
          <p:cNvSpPr txBox="1">
            <a:spLocks noGrp="1"/>
          </p:cNvSpPr>
          <p:nvPr>
            <p:ph type="sldNum" idx="12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 fontScale="92500" lnSpcReduction="20000"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8107"/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246" name="Google Shape;246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74175" y="1075601"/>
            <a:ext cx="6022150" cy="35869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7" name="Google Shape;247;p41"/>
          <p:cNvGrpSpPr/>
          <p:nvPr/>
        </p:nvGrpSpPr>
        <p:grpSpPr>
          <a:xfrm>
            <a:off x="311662" y="3944677"/>
            <a:ext cx="718489" cy="718487"/>
            <a:chOff x="3717325" y="2137000"/>
            <a:chExt cx="1104178" cy="1104176"/>
          </a:xfrm>
        </p:grpSpPr>
        <p:sp>
          <p:nvSpPr>
            <p:cNvPr id="248" name="Google Shape;248;p41"/>
            <p:cNvSpPr/>
            <p:nvPr/>
          </p:nvSpPr>
          <p:spPr>
            <a:xfrm>
              <a:off x="3717325" y="2238576"/>
              <a:ext cx="1002600" cy="1002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41"/>
            <p:cNvSpPr/>
            <p:nvPr/>
          </p:nvSpPr>
          <p:spPr>
            <a:xfrm>
              <a:off x="3818903" y="2137000"/>
              <a:ext cx="1002600" cy="10026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0" name="Google Shape;250;p41"/>
          <p:cNvGrpSpPr/>
          <p:nvPr/>
        </p:nvGrpSpPr>
        <p:grpSpPr>
          <a:xfrm rot="10800000">
            <a:off x="7503628" y="396579"/>
            <a:ext cx="718489" cy="718487"/>
            <a:chOff x="4185575" y="3320360"/>
            <a:chExt cx="1104178" cy="1104176"/>
          </a:xfrm>
        </p:grpSpPr>
        <p:sp>
          <p:nvSpPr>
            <p:cNvPr id="251" name="Google Shape;251;p41"/>
            <p:cNvSpPr/>
            <p:nvPr/>
          </p:nvSpPr>
          <p:spPr>
            <a:xfrm>
              <a:off x="4185575" y="3421936"/>
              <a:ext cx="1002600" cy="1002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41"/>
            <p:cNvSpPr/>
            <p:nvPr/>
          </p:nvSpPr>
          <p:spPr>
            <a:xfrm>
              <a:off x="4287153" y="3320360"/>
              <a:ext cx="1002600" cy="10026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2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/>
              <a:t>Autocorrelation</a:t>
            </a:r>
            <a:endParaRPr b="1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58" name="Google Shape;258;p42"/>
          <p:cNvSpPr txBox="1">
            <a:spLocks noGrp="1"/>
          </p:cNvSpPr>
          <p:nvPr>
            <p:ph type="sldNum" idx="12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 fontScale="92500" lnSpcReduction="20000"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3"/>
          <p:cNvSpPr txBox="1">
            <a:spLocks noGrp="1"/>
          </p:cNvSpPr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Autocorrelation and Partial Autocorrelation</a:t>
            </a:r>
            <a:endParaRPr/>
          </a:p>
        </p:txBody>
      </p:sp>
      <p:sp>
        <p:nvSpPr>
          <p:cNvPr id="264" name="Google Shape;264;p43"/>
          <p:cNvSpPr txBox="1">
            <a:spLocks noGrp="1"/>
          </p:cNvSpPr>
          <p:nvPr>
            <p:ph type="sldNum" idx="12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 fontScale="92500" lnSpcReduction="20000"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8107"/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pic>
        <p:nvPicPr>
          <p:cNvPr id="265" name="Google Shape;265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6800" y="1697325"/>
            <a:ext cx="8190399" cy="21091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6" name="Google Shape;266;p43"/>
          <p:cNvGrpSpPr/>
          <p:nvPr/>
        </p:nvGrpSpPr>
        <p:grpSpPr>
          <a:xfrm>
            <a:off x="311662" y="4249477"/>
            <a:ext cx="718489" cy="718487"/>
            <a:chOff x="3717325" y="2137000"/>
            <a:chExt cx="1104178" cy="1104176"/>
          </a:xfrm>
        </p:grpSpPr>
        <p:sp>
          <p:nvSpPr>
            <p:cNvPr id="267" name="Google Shape;267;p43"/>
            <p:cNvSpPr/>
            <p:nvPr/>
          </p:nvSpPr>
          <p:spPr>
            <a:xfrm>
              <a:off x="3717325" y="2238576"/>
              <a:ext cx="1002600" cy="1002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43"/>
            <p:cNvSpPr/>
            <p:nvPr/>
          </p:nvSpPr>
          <p:spPr>
            <a:xfrm>
              <a:off x="3818903" y="2137000"/>
              <a:ext cx="1002600" cy="10026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9" name="Google Shape;269;p43"/>
          <p:cNvGrpSpPr/>
          <p:nvPr/>
        </p:nvGrpSpPr>
        <p:grpSpPr>
          <a:xfrm rot="10800000">
            <a:off x="7503628" y="396579"/>
            <a:ext cx="718489" cy="718487"/>
            <a:chOff x="4185575" y="3320360"/>
            <a:chExt cx="1104178" cy="1104176"/>
          </a:xfrm>
        </p:grpSpPr>
        <p:sp>
          <p:nvSpPr>
            <p:cNvPr id="270" name="Google Shape;270;p43"/>
            <p:cNvSpPr/>
            <p:nvPr/>
          </p:nvSpPr>
          <p:spPr>
            <a:xfrm>
              <a:off x="4185575" y="3421936"/>
              <a:ext cx="1002600" cy="1002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43"/>
            <p:cNvSpPr/>
            <p:nvPr/>
          </p:nvSpPr>
          <p:spPr>
            <a:xfrm>
              <a:off x="4287153" y="3320360"/>
              <a:ext cx="1002600" cy="10026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2403c6b81e9_0_0"/>
          <p:cNvSpPr txBox="1">
            <a:spLocks noGrp="1"/>
          </p:cNvSpPr>
          <p:nvPr>
            <p:ph type="title"/>
          </p:nvPr>
        </p:nvSpPr>
        <p:spPr>
          <a:xfrm>
            <a:off x="311700" y="214884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Break</a:t>
            </a:r>
            <a:endParaRPr b="1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77" name="Google Shape;277;g2403c6b81e9_0_0"/>
          <p:cNvSpPr txBox="1">
            <a:spLocks noGrp="1"/>
          </p:cNvSpPr>
          <p:nvPr>
            <p:ph type="sldNum" idx="12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 fontScale="92500" lnSpcReduction="20000"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pic>
        <p:nvPicPr>
          <p:cNvPr id="278" name="Google Shape;278;g2403c6b81e9_0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04792" y="3834195"/>
            <a:ext cx="2134414" cy="8290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2403c6b81e9_0_6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/>
              <a:t>Time Series Forecasting</a:t>
            </a:r>
            <a:endParaRPr b="1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84" name="Google Shape;284;g2403c6b81e9_0_6"/>
          <p:cNvSpPr txBox="1">
            <a:spLocks noGrp="1"/>
          </p:cNvSpPr>
          <p:nvPr>
            <p:ph type="sldNum" idx="12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 fontScale="92500" lnSpcReduction="20000"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2403c6b81e9_0_16"/>
          <p:cNvSpPr txBox="1">
            <a:spLocks noGrp="1"/>
          </p:cNvSpPr>
          <p:nvPr>
            <p:ph type="title"/>
          </p:nvPr>
        </p:nvSpPr>
        <p:spPr>
          <a:xfrm>
            <a:off x="276450" y="342900"/>
            <a:ext cx="8147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What is forecasting</a:t>
            </a:r>
            <a:endParaRPr/>
          </a:p>
        </p:txBody>
      </p:sp>
      <p:sp>
        <p:nvSpPr>
          <p:cNvPr id="290" name="Google Shape;290;g2403c6b81e9_0_16"/>
          <p:cNvSpPr txBox="1">
            <a:spLocks noGrp="1"/>
          </p:cNvSpPr>
          <p:nvPr>
            <p:ph type="sldNum" idx="12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 fontScale="92500" lnSpcReduction="20000"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8107"/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291" name="Google Shape;291;g2403c6b81e9_0_16"/>
          <p:cNvSpPr txBox="1"/>
          <p:nvPr/>
        </p:nvSpPr>
        <p:spPr>
          <a:xfrm>
            <a:off x="363075" y="1200150"/>
            <a:ext cx="8025300" cy="12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"/>
              <a:buChar char="●"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Assistant"/>
                <a:ea typeface="Assistant"/>
                <a:cs typeface="Assistant"/>
                <a:sym typeface="Assistant"/>
              </a:rPr>
              <a:t>Future predictions based on the time series data analysis. 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Assistant"/>
              <a:ea typeface="Assistant"/>
              <a:cs typeface="Assistant"/>
              <a:sym typeface="Assistant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"/>
              <a:buChar char="●"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Assistant"/>
                <a:ea typeface="Assistant"/>
                <a:cs typeface="Assistant"/>
                <a:sym typeface="Assistant"/>
              </a:rPr>
              <a:t>Understand the time series characteristics like trend, seasonality etc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Assistant"/>
              <a:ea typeface="Assistant"/>
              <a:cs typeface="Assistant"/>
              <a:sym typeface="Assistant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"/>
              <a:buChar char="●"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Assistant"/>
                <a:ea typeface="Assistant"/>
                <a:cs typeface="Assistant"/>
                <a:sym typeface="Assistant"/>
              </a:rPr>
              <a:t>Identify the best method to make the time series stationary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Assistant"/>
              <a:ea typeface="Assistant"/>
              <a:cs typeface="Assistant"/>
              <a:sym typeface="Assistant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ssistant"/>
              <a:buChar char="●"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Assistant"/>
                <a:ea typeface="Assistant"/>
                <a:cs typeface="Assistant"/>
                <a:sym typeface="Assistant"/>
              </a:rPr>
              <a:t>Reverse transformation of data is possible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Assistant"/>
              <a:ea typeface="Assistant"/>
              <a:cs typeface="Assistant"/>
              <a:sym typeface="Assistant"/>
            </a:endParaRPr>
          </a:p>
        </p:txBody>
      </p:sp>
      <p:pic>
        <p:nvPicPr>
          <p:cNvPr id="292" name="Google Shape;292;g2403c6b81e9_0_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8675" y="2414125"/>
            <a:ext cx="3919636" cy="24245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3" name="Google Shape;293;g2403c6b81e9_0_16"/>
          <p:cNvGrpSpPr/>
          <p:nvPr/>
        </p:nvGrpSpPr>
        <p:grpSpPr>
          <a:xfrm>
            <a:off x="311662" y="3944677"/>
            <a:ext cx="718489" cy="718487"/>
            <a:chOff x="3717325" y="2137000"/>
            <a:chExt cx="1104178" cy="1104176"/>
          </a:xfrm>
        </p:grpSpPr>
        <p:sp>
          <p:nvSpPr>
            <p:cNvPr id="294" name="Google Shape;294;g2403c6b81e9_0_16"/>
            <p:cNvSpPr/>
            <p:nvPr/>
          </p:nvSpPr>
          <p:spPr>
            <a:xfrm>
              <a:off x="3717325" y="2238576"/>
              <a:ext cx="1002600" cy="1002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g2403c6b81e9_0_16"/>
            <p:cNvSpPr/>
            <p:nvPr/>
          </p:nvSpPr>
          <p:spPr>
            <a:xfrm>
              <a:off x="3818903" y="2137000"/>
              <a:ext cx="1002600" cy="10026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6" name="Google Shape;296;g2403c6b81e9_0_16"/>
          <p:cNvGrpSpPr/>
          <p:nvPr/>
        </p:nvGrpSpPr>
        <p:grpSpPr>
          <a:xfrm rot="10800000">
            <a:off x="7503628" y="396579"/>
            <a:ext cx="718489" cy="718487"/>
            <a:chOff x="4185575" y="3320360"/>
            <a:chExt cx="1104178" cy="1104176"/>
          </a:xfrm>
        </p:grpSpPr>
        <p:sp>
          <p:nvSpPr>
            <p:cNvPr id="297" name="Google Shape;297;g2403c6b81e9_0_16"/>
            <p:cNvSpPr/>
            <p:nvPr/>
          </p:nvSpPr>
          <p:spPr>
            <a:xfrm>
              <a:off x="4185575" y="3421936"/>
              <a:ext cx="1002600" cy="1002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g2403c6b81e9_0_16"/>
            <p:cNvSpPr/>
            <p:nvPr/>
          </p:nvSpPr>
          <p:spPr>
            <a:xfrm>
              <a:off x="4287153" y="3320360"/>
              <a:ext cx="1002600" cy="10026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2403c6b81e9_0_28"/>
          <p:cNvSpPr txBox="1">
            <a:spLocks noGrp="1"/>
          </p:cNvSpPr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and testing</a:t>
            </a:r>
            <a:endParaRPr/>
          </a:p>
        </p:txBody>
      </p:sp>
      <p:sp>
        <p:nvSpPr>
          <p:cNvPr id="304" name="Google Shape;304;g2403c6b81e9_0_28"/>
          <p:cNvSpPr txBox="1">
            <a:spLocks noGrp="1"/>
          </p:cNvSpPr>
          <p:nvPr>
            <p:ph type="body" idx="1"/>
          </p:nvPr>
        </p:nvSpPr>
        <p:spPr>
          <a:xfrm>
            <a:off x="311700" y="2589050"/>
            <a:ext cx="8520600" cy="207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04800" algn="l" rtl="0">
              <a:spcBef>
                <a:spcPts val="900"/>
              </a:spcBef>
              <a:spcAft>
                <a:spcPts val="0"/>
              </a:spcAft>
              <a:buClr>
                <a:srgbClr val="202124"/>
              </a:buClr>
              <a:buSzPts val="1200"/>
              <a:buFont typeface="Roboto"/>
              <a:buChar char="●"/>
            </a:pPr>
            <a:r>
              <a:rPr lang="en" sz="1200" b="1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  <a:t>training set</a:t>
            </a:r>
            <a:r>
              <a:rPr lang="en" sz="1200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  <a:t>—a subset to train a model.</a:t>
            </a:r>
            <a:endParaRPr sz="1200">
              <a:solidFill>
                <a:srgbClr val="202124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200"/>
              <a:buFont typeface="Roboto"/>
              <a:buChar char="●"/>
            </a:pPr>
            <a:r>
              <a:rPr lang="en" sz="1200" b="1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  <a:t>test set</a:t>
            </a:r>
            <a:r>
              <a:rPr lang="en" sz="1200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  <a:t>—a subset to test the trained model.</a:t>
            </a:r>
            <a:endParaRPr sz="1200">
              <a:solidFill>
                <a:srgbClr val="202124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  <a:t>Make sure that your test set meets the following two conditions:</a:t>
            </a:r>
            <a:endParaRPr sz="1200">
              <a:solidFill>
                <a:srgbClr val="202124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spcBef>
                <a:spcPts val="1200"/>
              </a:spcBef>
              <a:spcAft>
                <a:spcPts val="0"/>
              </a:spcAft>
              <a:buClr>
                <a:srgbClr val="202124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  <a:t>Is large enough to yield statistically meaningful results.</a:t>
            </a:r>
            <a:endParaRPr sz="1200">
              <a:solidFill>
                <a:srgbClr val="202124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  <a:t>Is representative of the data set as a whole. In other words, don't pick a test set with different characteristics than the training set</a:t>
            </a:r>
            <a:endParaRPr sz="1200">
              <a:solidFill>
                <a:srgbClr val="202124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9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g2403c6b81e9_0_28"/>
          <p:cNvSpPr txBox="1">
            <a:spLocks noGrp="1"/>
          </p:cNvSpPr>
          <p:nvPr>
            <p:ph type="sldNum" idx="12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2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pic>
        <p:nvPicPr>
          <p:cNvPr id="306" name="Google Shape;306;g2403c6b81e9_0_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5800" y="1205188"/>
            <a:ext cx="6978899" cy="10942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07" name="Google Shape;307;g2403c6b81e9_0_28"/>
          <p:cNvGrpSpPr/>
          <p:nvPr/>
        </p:nvGrpSpPr>
        <p:grpSpPr>
          <a:xfrm>
            <a:off x="311662" y="4325677"/>
            <a:ext cx="718489" cy="718487"/>
            <a:chOff x="3717325" y="2137000"/>
            <a:chExt cx="1104178" cy="1104176"/>
          </a:xfrm>
        </p:grpSpPr>
        <p:sp>
          <p:nvSpPr>
            <p:cNvPr id="308" name="Google Shape;308;g2403c6b81e9_0_28"/>
            <p:cNvSpPr/>
            <p:nvPr/>
          </p:nvSpPr>
          <p:spPr>
            <a:xfrm>
              <a:off x="3717325" y="2238576"/>
              <a:ext cx="1002600" cy="1002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g2403c6b81e9_0_28"/>
            <p:cNvSpPr/>
            <p:nvPr/>
          </p:nvSpPr>
          <p:spPr>
            <a:xfrm>
              <a:off x="3818903" y="2137000"/>
              <a:ext cx="1002600" cy="10026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0" name="Google Shape;310;g2403c6b81e9_0_28"/>
          <p:cNvGrpSpPr/>
          <p:nvPr/>
        </p:nvGrpSpPr>
        <p:grpSpPr>
          <a:xfrm rot="10800000">
            <a:off x="7503628" y="472779"/>
            <a:ext cx="718489" cy="718487"/>
            <a:chOff x="4185575" y="3320360"/>
            <a:chExt cx="1104178" cy="1104176"/>
          </a:xfrm>
        </p:grpSpPr>
        <p:sp>
          <p:nvSpPr>
            <p:cNvPr id="311" name="Google Shape;311;g2403c6b81e9_0_28"/>
            <p:cNvSpPr/>
            <p:nvPr/>
          </p:nvSpPr>
          <p:spPr>
            <a:xfrm>
              <a:off x="4185575" y="3421936"/>
              <a:ext cx="1002600" cy="1002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g2403c6b81e9_0_28"/>
            <p:cNvSpPr/>
            <p:nvPr/>
          </p:nvSpPr>
          <p:spPr>
            <a:xfrm>
              <a:off x="4287153" y="3320360"/>
              <a:ext cx="1002600" cy="10026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2403c6b81e9_3_0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/>
              <a:t>Standard Forecasting Models</a:t>
            </a:r>
            <a:endParaRPr b="1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318" name="Google Shape;318;g2403c6b81e9_3_0"/>
          <p:cNvSpPr txBox="1">
            <a:spLocks noGrp="1"/>
          </p:cNvSpPr>
          <p:nvPr>
            <p:ph type="sldNum" idx="12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 fontScale="92500" lnSpcReduction="20000"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2403c6b81e9_3_9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/>
              <a:t>Auto Regression</a:t>
            </a:r>
            <a:endParaRPr b="1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324" name="Google Shape;324;g2403c6b81e9_3_95"/>
          <p:cNvSpPr txBox="1">
            <a:spLocks noGrp="1"/>
          </p:cNvSpPr>
          <p:nvPr>
            <p:ph type="sldNum" idx="12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 fontScale="92500" lnSpcReduction="20000"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"/>
          <p:cNvSpPr txBox="1">
            <a:spLocks noGrp="1"/>
          </p:cNvSpPr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11111"/>
              <a:buFont typeface="Arial"/>
              <a:buNone/>
            </a:pPr>
            <a:r>
              <a:rPr lang="en"/>
              <a:t>Learning Objectives</a:t>
            </a:r>
            <a:endParaRPr b="1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42" name="Google Shape;142;p2"/>
          <p:cNvSpPr txBox="1">
            <a:spLocks noGrp="1"/>
          </p:cNvSpPr>
          <p:nvPr>
            <p:ph type="body" idx="1"/>
          </p:nvPr>
        </p:nvSpPr>
        <p:spPr>
          <a:xfrm>
            <a:off x="311700" y="915600"/>
            <a:ext cx="8520600" cy="37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3716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Recap - Time Series Analysis</a:t>
            </a:r>
            <a:endParaRPr/>
          </a:p>
          <a:p>
            <a:pPr marL="13716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Time Series Forecasting</a:t>
            </a:r>
            <a:endParaRPr/>
          </a:p>
          <a:p>
            <a:pPr marL="13716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Standard Forecasting models</a:t>
            </a:r>
            <a:endParaRPr/>
          </a:p>
          <a:p>
            <a:pPr marL="13716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AR, MA, ARIMA</a:t>
            </a:r>
            <a:endParaRPr/>
          </a:p>
          <a:p>
            <a:pPr marL="13716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ETS</a:t>
            </a:r>
            <a:endParaRPr/>
          </a:p>
          <a:p>
            <a:pPr marL="45720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/>
          </a:p>
        </p:txBody>
      </p:sp>
      <p:sp>
        <p:nvSpPr>
          <p:cNvPr id="143" name="Google Shape;143;p2"/>
          <p:cNvSpPr txBox="1">
            <a:spLocks noGrp="1"/>
          </p:cNvSpPr>
          <p:nvPr>
            <p:ph type="sldNum" idx="12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 fontScale="92500" lnSpcReduction="20000"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pSp>
        <p:nvGrpSpPr>
          <p:cNvPr id="144" name="Google Shape;144;p2"/>
          <p:cNvGrpSpPr/>
          <p:nvPr/>
        </p:nvGrpSpPr>
        <p:grpSpPr>
          <a:xfrm>
            <a:off x="311663" y="3944676"/>
            <a:ext cx="718489" cy="718487"/>
            <a:chOff x="3717325" y="2137000"/>
            <a:chExt cx="1104178" cy="1104176"/>
          </a:xfrm>
        </p:grpSpPr>
        <p:sp>
          <p:nvSpPr>
            <p:cNvPr id="145" name="Google Shape;145;p2"/>
            <p:cNvSpPr/>
            <p:nvPr/>
          </p:nvSpPr>
          <p:spPr>
            <a:xfrm>
              <a:off x="3717325" y="2238576"/>
              <a:ext cx="1002600" cy="1002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3818903" y="2137000"/>
              <a:ext cx="1002600" cy="10026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7" name="Google Shape;147;p2"/>
          <p:cNvGrpSpPr/>
          <p:nvPr/>
        </p:nvGrpSpPr>
        <p:grpSpPr>
          <a:xfrm rot="10800000">
            <a:off x="7557850" y="1607810"/>
            <a:ext cx="1104178" cy="1104176"/>
            <a:chOff x="4185575" y="3320360"/>
            <a:chExt cx="1104178" cy="1104176"/>
          </a:xfrm>
        </p:grpSpPr>
        <p:sp>
          <p:nvSpPr>
            <p:cNvPr id="148" name="Google Shape;148;p2"/>
            <p:cNvSpPr/>
            <p:nvPr/>
          </p:nvSpPr>
          <p:spPr>
            <a:xfrm>
              <a:off x="4185575" y="3421936"/>
              <a:ext cx="1002600" cy="1002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4287153" y="3320360"/>
              <a:ext cx="1002600" cy="10026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2403c6b81e9_1_0"/>
          <p:cNvSpPr txBox="1">
            <a:spLocks noGrp="1"/>
          </p:cNvSpPr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 - Auto Regression</a:t>
            </a:r>
            <a:endParaRPr/>
          </a:p>
        </p:txBody>
      </p:sp>
      <p:sp>
        <p:nvSpPr>
          <p:cNvPr id="330" name="Google Shape;330;g2403c6b81e9_1_0"/>
          <p:cNvSpPr txBox="1">
            <a:spLocks noGrp="1"/>
          </p:cNvSpPr>
          <p:nvPr>
            <p:ph type="body" idx="1"/>
          </p:nvPr>
        </p:nvSpPr>
        <p:spPr>
          <a:xfrm>
            <a:off x="311700" y="915600"/>
            <a:ext cx="8520600" cy="37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Uses past values(lags) of the forecast variable to predict future values. 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y</a:t>
            </a:r>
            <a:r>
              <a:rPr lang="en" b="1" baseline="-25000"/>
              <a:t>t</a:t>
            </a:r>
            <a:r>
              <a:rPr lang="en" b="1"/>
              <a:t> = c + Σ( φ</a:t>
            </a:r>
            <a:r>
              <a:rPr lang="en" b="1" baseline="-25000"/>
              <a:t>i </a:t>
            </a:r>
            <a:r>
              <a:rPr lang="en" b="1"/>
              <a:t>* y</a:t>
            </a:r>
            <a:r>
              <a:rPr lang="en" b="1" baseline="-25000"/>
              <a:t>t-i </a:t>
            </a:r>
            <a:r>
              <a:rPr lang="en" b="1"/>
              <a:t>) + ε</a:t>
            </a:r>
            <a:r>
              <a:rPr lang="en" b="1" baseline="-25000"/>
              <a:t>t</a:t>
            </a:r>
            <a:r>
              <a:rPr lang="en" b="1"/>
              <a:t> </a:t>
            </a:r>
            <a:endParaRPr b="1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where: 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y</a:t>
            </a:r>
            <a:r>
              <a:rPr lang="en" b="1" baseline="-25000"/>
              <a:t>t</a:t>
            </a:r>
            <a:r>
              <a:rPr lang="en"/>
              <a:t> is the value of the variable at time t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c</a:t>
            </a:r>
            <a:r>
              <a:rPr lang="en"/>
              <a:t> is a constant term 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φ</a:t>
            </a:r>
            <a:r>
              <a:rPr lang="en" b="1" baseline="-25000"/>
              <a:t>i</a:t>
            </a:r>
            <a:r>
              <a:rPr lang="en"/>
              <a:t> is a numeric constant by which we multiply the lagged variable </a:t>
            </a:r>
            <a:r>
              <a:rPr lang="en" b="1"/>
              <a:t>y</a:t>
            </a:r>
            <a:r>
              <a:rPr lang="en" b="1" baseline="-25000"/>
              <a:t>t-i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ε</a:t>
            </a:r>
            <a:r>
              <a:rPr lang="en" b="1" baseline="-25000"/>
              <a:t>t</a:t>
            </a:r>
            <a:r>
              <a:rPr lang="en"/>
              <a:t> is the error term at time 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g2403c6b81e9_1_0"/>
          <p:cNvSpPr txBox="1">
            <a:spLocks noGrp="1"/>
          </p:cNvSpPr>
          <p:nvPr>
            <p:ph type="sldNum" idx="12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2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grpSp>
        <p:nvGrpSpPr>
          <p:cNvPr id="332" name="Google Shape;332;g2403c6b81e9_1_0"/>
          <p:cNvGrpSpPr/>
          <p:nvPr/>
        </p:nvGrpSpPr>
        <p:grpSpPr>
          <a:xfrm>
            <a:off x="2673862" y="4249477"/>
            <a:ext cx="718489" cy="718487"/>
            <a:chOff x="3717325" y="2137000"/>
            <a:chExt cx="1104178" cy="1104176"/>
          </a:xfrm>
        </p:grpSpPr>
        <p:sp>
          <p:nvSpPr>
            <p:cNvPr id="333" name="Google Shape;333;g2403c6b81e9_1_0"/>
            <p:cNvSpPr/>
            <p:nvPr/>
          </p:nvSpPr>
          <p:spPr>
            <a:xfrm>
              <a:off x="3717325" y="2238576"/>
              <a:ext cx="1002600" cy="1002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g2403c6b81e9_1_0"/>
            <p:cNvSpPr/>
            <p:nvPr/>
          </p:nvSpPr>
          <p:spPr>
            <a:xfrm>
              <a:off x="3818903" y="2137000"/>
              <a:ext cx="1002600" cy="10026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35" name="Google Shape;335;g2403c6b81e9_1_0"/>
          <p:cNvGrpSpPr/>
          <p:nvPr/>
        </p:nvGrpSpPr>
        <p:grpSpPr>
          <a:xfrm rot="10800000">
            <a:off x="7503628" y="396579"/>
            <a:ext cx="718489" cy="718487"/>
            <a:chOff x="4185575" y="3320360"/>
            <a:chExt cx="1104178" cy="1104176"/>
          </a:xfrm>
        </p:grpSpPr>
        <p:sp>
          <p:nvSpPr>
            <p:cNvPr id="336" name="Google Shape;336;g2403c6b81e9_1_0"/>
            <p:cNvSpPr/>
            <p:nvPr/>
          </p:nvSpPr>
          <p:spPr>
            <a:xfrm>
              <a:off x="4185575" y="3421936"/>
              <a:ext cx="1002600" cy="1002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g2403c6b81e9_1_0"/>
            <p:cNvSpPr/>
            <p:nvPr/>
          </p:nvSpPr>
          <p:spPr>
            <a:xfrm>
              <a:off x="4287153" y="3320360"/>
              <a:ext cx="1002600" cy="10026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2403c6b81e9_3_100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/>
              <a:t>Moving Average</a:t>
            </a:r>
            <a:endParaRPr b="1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343" name="Google Shape;343;g2403c6b81e9_3_100"/>
          <p:cNvSpPr txBox="1">
            <a:spLocks noGrp="1"/>
          </p:cNvSpPr>
          <p:nvPr>
            <p:ph type="sldNum" idx="12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 fontScale="92500" lnSpcReduction="20000"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2403c6b81e9_3_9"/>
          <p:cNvSpPr txBox="1">
            <a:spLocks noGrp="1"/>
          </p:cNvSpPr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 - Moving Average</a:t>
            </a:r>
            <a:endParaRPr/>
          </a:p>
        </p:txBody>
      </p:sp>
      <p:sp>
        <p:nvSpPr>
          <p:cNvPr id="349" name="Google Shape;349;g2403c6b81e9_3_9"/>
          <p:cNvSpPr txBox="1">
            <a:spLocks noGrp="1"/>
          </p:cNvSpPr>
          <p:nvPr>
            <p:ph type="body" idx="1"/>
          </p:nvPr>
        </p:nvSpPr>
        <p:spPr>
          <a:xfrm>
            <a:off x="311700" y="915600"/>
            <a:ext cx="8520600" cy="37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17"/>
              <a:t>Help smooth out short-term fluctuations and highlight longer-term trends</a:t>
            </a:r>
            <a:endParaRPr sz="1917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17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17" b="1"/>
              <a:t>Simple Moving Average (SMA)</a:t>
            </a:r>
            <a:r>
              <a:rPr lang="en" sz="1917"/>
              <a:t> - average of a fixed number of data points over a specified time period. </a:t>
            </a:r>
            <a:endParaRPr sz="1917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17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17" b="1"/>
              <a:t>Weighted Moving Average (WMA)</a:t>
            </a:r>
            <a:r>
              <a:rPr lang="en" sz="1917"/>
              <a:t> - Assigns a weight to each data point based on its position in the time period. Help reduce the influence of older data points. </a:t>
            </a:r>
            <a:endParaRPr sz="1917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17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17" b="1"/>
              <a:t>Exponential Moving Average (EMA) </a:t>
            </a:r>
            <a:r>
              <a:rPr lang="en" sz="1917"/>
              <a:t>- Assigns exponentially decreasing weights to the data points. </a:t>
            </a:r>
            <a:endParaRPr sz="1917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17"/>
              <a:t>Recent data points have a higher weight than older ones, but all data points contribute to the calculation. </a:t>
            </a:r>
            <a:endParaRPr sz="1917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g2403c6b81e9_3_9"/>
          <p:cNvSpPr txBox="1">
            <a:spLocks noGrp="1"/>
          </p:cNvSpPr>
          <p:nvPr>
            <p:ph type="sldNum" idx="12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2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grpSp>
        <p:nvGrpSpPr>
          <p:cNvPr id="351" name="Google Shape;351;g2403c6b81e9_3_9"/>
          <p:cNvGrpSpPr/>
          <p:nvPr/>
        </p:nvGrpSpPr>
        <p:grpSpPr>
          <a:xfrm>
            <a:off x="311662" y="3944677"/>
            <a:ext cx="718489" cy="718487"/>
            <a:chOff x="3717325" y="2137000"/>
            <a:chExt cx="1104178" cy="1104176"/>
          </a:xfrm>
        </p:grpSpPr>
        <p:sp>
          <p:nvSpPr>
            <p:cNvPr id="352" name="Google Shape;352;g2403c6b81e9_3_9"/>
            <p:cNvSpPr/>
            <p:nvPr/>
          </p:nvSpPr>
          <p:spPr>
            <a:xfrm>
              <a:off x="3717325" y="2238576"/>
              <a:ext cx="1002600" cy="1002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g2403c6b81e9_3_9"/>
            <p:cNvSpPr/>
            <p:nvPr/>
          </p:nvSpPr>
          <p:spPr>
            <a:xfrm>
              <a:off x="3818903" y="2137000"/>
              <a:ext cx="1002600" cy="10026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54" name="Google Shape;354;g2403c6b81e9_3_9"/>
          <p:cNvGrpSpPr/>
          <p:nvPr/>
        </p:nvGrpSpPr>
        <p:grpSpPr>
          <a:xfrm rot="10800000">
            <a:off x="7503628" y="396579"/>
            <a:ext cx="718489" cy="718487"/>
            <a:chOff x="4185575" y="3320360"/>
            <a:chExt cx="1104178" cy="1104176"/>
          </a:xfrm>
        </p:grpSpPr>
        <p:sp>
          <p:nvSpPr>
            <p:cNvPr id="355" name="Google Shape;355;g2403c6b81e9_3_9"/>
            <p:cNvSpPr/>
            <p:nvPr/>
          </p:nvSpPr>
          <p:spPr>
            <a:xfrm>
              <a:off x="4185575" y="3421936"/>
              <a:ext cx="1002600" cy="1002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g2403c6b81e9_3_9"/>
            <p:cNvSpPr/>
            <p:nvPr/>
          </p:nvSpPr>
          <p:spPr>
            <a:xfrm>
              <a:off x="4287153" y="3320360"/>
              <a:ext cx="1002600" cy="10026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2403c6b81e9_3_10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/>
              <a:t>ARIMA</a:t>
            </a:r>
            <a:endParaRPr b="1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362" name="Google Shape;362;g2403c6b81e9_3_105"/>
          <p:cNvSpPr txBox="1">
            <a:spLocks noGrp="1"/>
          </p:cNvSpPr>
          <p:nvPr>
            <p:ph type="sldNum" idx="12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 fontScale="92500" lnSpcReduction="20000"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2403c6b81e9_3_49"/>
          <p:cNvSpPr txBox="1">
            <a:spLocks noGrp="1"/>
          </p:cNvSpPr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ARIMA - the order</a:t>
            </a:r>
            <a:endParaRPr/>
          </a:p>
        </p:txBody>
      </p:sp>
      <p:sp>
        <p:nvSpPr>
          <p:cNvPr id="368" name="Google Shape;368;g2403c6b81e9_3_49"/>
          <p:cNvSpPr txBox="1">
            <a:spLocks noGrp="1"/>
          </p:cNvSpPr>
          <p:nvPr>
            <p:ph type="body" idx="1"/>
          </p:nvPr>
        </p:nvSpPr>
        <p:spPr>
          <a:xfrm>
            <a:off x="983625" y="1117875"/>
            <a:ext cx="7034400" cy="38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550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50"/>
              <a:t>Represented by three parameters: p, d, and q. </a:t>
            </a:r>
            <a:endParaRPr sz="255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50"/>
          </a:p>
          <a:p>
            <a:pPr marL="457200" lvl="0" indent="-317658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550"/>
              <a:t>p - number of autoregressive (AR) terms</a:t>
            </a:r>
            <a:endParaRPr sz="2550"/>
          </a:p>
          <a:p>
            <a:pPr marL="457200" lvl="0" indent="-317658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550"/>
              <a:t>d -  number of differences (d)</a:t>
            </a:r>
            <a:endParaRPr sz="2550"/>
          </a:p>
          <a:p>
            <a:pPr marL="457200" lvl="0" indent="-317658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550"/>
              <a:t>q -  number of moving average (MA) terms</a:t>
            </a:r>
            <a:endParaRPr sz="255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5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50" b="1"/>
              <a:t>ARIMA(1,1,1) model : y</a:t>
            </a:r>
            <a:r>
              <a:rPr lang="en" sz="2550" b="1" baseline="-25000"/>
              <a:t>t</a:t>
            </a:r>
            <a:r>
              <a:rPr lang="en" sz="2550" b="1"/>
              <a:t> - y</a:t>
            </a:r>
            <a:r>
              <a:rPr lang="en" sz="2550" b="1" baseline="-25000"/>
              <a:t>t-1</a:t>
            </a:r>
            <a:r>
              <a:rPr lang="en" sz="2550" b="1"/>
              <a:t> = c + φ</a:t>
            </a:r>
            <a:r>
              <a:rPr lang="en" sz="2550" b="1" baseline="-25000"/>
              <a:t>1</a:t>
            </a:r>
            <a:r>
              <a:rPr lang="en" sz="2550" b="1"/>
              <a:t>*(y</a:t>
            </a:r>
            <a:r>
              <a:rPr lang="en" sz="2550" b="1" baseline="-25000"/>
              <a:t>t-1</a:t>
            </a:r>
            <a:r>
              <a:rPr lang="en" sz="2550" b="1"/>
              <a:t> - y</a:t>
            </a:r>
            <a:r>
              <a:rPr lang="en" sz="2550" b="1" baseline="-25000"/>
              <a:t>t-2</a:t>
            </a:r>
            <a:r>
              <a:rPr lang="en" sz="2550" b="1"/>
              <a:t>) + θ</a:t>
            </a:r>
            <a:r>
              <a:rPr lang="en" sz="2550" b="1" baseline="-25000"/>
              <a:t>1</a:t>
            </a:r>
            <a:r>
              <a:rPr lang="en" sz="2550" b="1"/>
              <a:t>*(e</a:t>
            </a:r>
            <a:r>
              <a:rPr lang="en" sz="2550" b="1" baseline="-25000"/>
              <a:t>t-1</a:t>
            </a:r>
            <a:r>
              <a:rPr lang="en" sz="2550" b="1"/>
              <a:t>) </a:t>
            </a:r>
            <a:endParaRPr sz="255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5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50"/>
              <a:t>Where: </a:t>
            </a:r>
            <a:endParaRPr sz="255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5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50" b="1"/>
              <a:t>y</a:t>
            </a:r>
            <a:r>
              <a:rPr lang="en" sz="2550" b="1" baseline="-25000"/>
              <a:t>t</a:t>
            </a:r>
            <a:r>
              <a:rPr lang="en" sz="2550"/>
              <a:t> is the value of the time series at time t</a:t>
            </a:r>
            <a:endParaRPr sz="255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50" b="1"/>
              <a:t>y</a:t>
            </a:r>
            <a:r>
              <a:rPr lang="en" sz="2550" b="1" baseline="-25000"/>
              <a:t>t-1</a:t>
            </a:r>
            <a:r>
              <a:rPr lang="en" sz="2550"/>
              <a:t> is the value of the time series at time t-1</a:t>
            </a:r>
            <a:endParaRPr sz="255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50" b="1"/>
              <a:t>e</a:t>
            </a:r>
            <a:r>
              <a:rPr lang="en" sz="2550" b="1" baseline="-25000"/>
              <a:t>t-1</a:t>
            </a:r>
            <a:r>
              <a:rPr lang="en" sz="2550"/>
              <a:t> is the error term at time t-1</a:t>
            </a:r>
            <a:endParaRPr sz="255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50" b="1"/>
              <a:t>φ</a:t>
            </a:r>
            <a:r>
              <a:rPr lang="en" sz="2550" b="1" baseline="-25000"/>
              <a:t>1</a:t>
            </a:r>
            <a:r>
              <a:rPr lang="en" sz="2550"/>
              <a:t> and </a:t>
            </a:r>
            <a:r>
              <a:rPr lang="en" sz="2550" b="1"/>
              <a:t>θ</a:t>
            </a:r>
            <a:r>
              <a:rPr lang="en" sz="2550" b="1" baseline="-25000"/>
              <a:t>1</a:t>
            </a:r>
            <a:r>
              <a:rPr lang="en" sz="2550"/>
              <a:t> are the autoregressive and moving average coefficients respectively</a:t>
            </a:r>
            <a:endParaRPr sz="255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g2403c6b81e9_3_49"/>
          <p:cNvSpPr txBox="1">
            <a:spLocks noGrp="1"/>
          </p:cNvSpPr>
          <p:nvPr>
            <p:ph type="sldNum" idx="12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2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grpSp>
        <p:nvGrpSpPr>
          <p:cNvPr id="370" name="Google Shape;370;g2403c6b81e9_3_49"/>
          <p:cNvGrpSpPr/>
          <p:nvPr/>
        </p:nvGrpSpPr>
        <p:grpSpPr>
          <a:xfrm>
            <a:off x="311662" y="4325677"/>
            <a:ext cx="718489" cy="718487"/>
            <a:chOff x="3717325" y="2137000"/>
            <a:chExt cx="1104178" cy="1104176"/>
          </a:xfrm>
        </p:grpSpPr>
        <p:sp>
          <p:nvSpPr>
            <p:cNvPr id="371" name="Google Shape;371;g2403c6b81e9_3_49"/>
            <p:cNvSpPr/>
            <p:nvPr/>
          </p:nvSpPr>
          <p:spPr>
            <a:xfrm>
              <a:off x="3717325" y="2238576"/>
              <a:ext cx="1002600" cy="1002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2;g2403c6b81e9_3_49"/>
            <p:cNvSpPr/>
            <p:nvPr/>
          </p:nvSpPr>
          <p:spPr>
            <a:xfrm>
              <a:off x="3818903" y="2137000"/>
              <a:ext cx="1002600" cy="10026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73" name="Google Shape;373;g2403c6b81e9_3_49"/>
          <p:cNvGrpSpPr/>
          <p:nvPr/>
        </p:nvGrpSpPr>
        <p:grpSpPr>
          <a:xfrm rot="10800000">
            <a:off x="7503628" y="396579"/>
            <a:ext cx="718489" cy="718487"/>
            <a:chOff x="4185575" y="3320360"/>
            <a:chExt cx="1104178" cy="1104176"/>
          </a:xfrm>
        </p:grpSpPr>
        <p:sp>
          <p:nvSpPr>
            <p:cNvPr id="374" name="Google Shape;374;g2403c6b81e9_3_49"/>
            <p:cNvSpPr/>
            <p:nvPr/>
          </p:nvSpPr>
          <p:spPr>
            <a:xfrm>
              <a:off x="4185575" y="3421936"/>
              <a:ext cx="1002600" cy="1002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75;g2403c6b81e9_3_49"/>
            <p:cNvSpPr/>
            <p:nvPr/>
          </p:nvSpPr>
          <p:spPr>
            <a:xfrm>
              <a:off x="4287153" y="3320360"/>
              <a:ext cx="1002600" cy="10026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2403c6b81e9_3_62"/>
          <p:cNvSpPr txBox="1">
            <a:spLocks noGrp="1"/>
          </p:cNvSpPr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Representation of ARIMA of order (p,d,q) in python</a:t>
            </a:r>
            <a:endParaRPr/>
          </a:p>
        </p:txBody>
      </p:sp>
      <p:sp>
        <p:nvSpPr>
          <p:cNvPr id="381" name="Google Shape;381;g2403c6b81e9_3_62"/>
          <p:cNvSpPr txBox="1">
            <a:spLocks noGrp="1"/>
          </p:cNvSpPr>
          <p:nvPr>
            <p:ph type="body" idx="1"/>
          </p:nvPr>
        </p:nvSpPr>
        <p:spPr>
          <a:xfrm>
            <a:off x="916525" y="1361613"/>
            <a:ext cx="7915800" cy="312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50">
                <a:solidFill>
                  <a:srgbClr val="AF00DB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6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statsmodels.tsa.arima.model </a:t>
            </a:r>
            <a:r>
              <a:rPr lang="en" sz="1650">
                <a:solidFill>
                  <a:srgbClr val="AF00DB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6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ARIMA</a:t>
            </a:r>
            <a:endParaRPr sz="16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model = ARIMA(y, order=(</a:t>
            </a:r>
            <a:r>
              <a:rPr lang="en" sz="1650">
                <a:solidFill>
                  <a:srgbClr val="09815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6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650">
                <a:solidFill>
                  <a:srgbClr val="09815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6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650">
                <a:solidFill>
                  <a:srgbClr val="09815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6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16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result = model.fit()</a:t>
            </a:r>
            <a:endParaRPr sz="16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50">
                <a:solidFill>
                  <a:srgbClr val="795E2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6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(result.params)</a:t>
            </a:r>
            <a:endParaRPr sz="16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endParaRPr sz="1050">
              <a:solidFill>
                <a:srgbClr val="AF00DB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 "params" is a vector or array that contains the estimated values of the AR, MA, and differencing parameters of an ARIMA model, which can be used to make forecasts of future values.</a:t>
            </a:r>
            <a:endParaRPr/>
          </a:p>
        </p:txBody>
      </p:sp>
      <p:sp>
        <p:nvSpPr>
          <p:cNvPr id="382" name="Google Shape;382;g2403c6b81e9_3_62"/>
          <p:cNvSpPr txBox="1">
            <a:spLocks noGrp="1"/>
          </p:cNvSpPr>
          <p:nvPr>
            <p:ph type="sldNum" idx="12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2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grpSp>
        <p:nvGrpSpPr>
          <p:cNvPr id="383" name="Google Shape;383;g2403c6b81e9_3_62"/>
          <p:cNvGrpSpPr/>
          <p:nvPr/>
        </p:nvGrpSpPr>
        <p:grpSpPr>
          <a:xfrm>
            <a:off x="311662" y="4249477"/>
            <a:ext cx="718489" cy="718487"/>
            <a:chOff x="3717325" y="2137000"/>
            <a:chExt cx="1104178" cy="1104176"/>
          </a:xfrm>
        </p:grpSpPr>
        <p:sp>
          <p:nvSpPr>
            <p:cNvPr id="384" name="Google Shape;384;g2403c6b81e9_3_62"/>
            <p:cNvSpPr/>
            <p:nvPr/>
          </p:nvSpPr>
          <p:spPr>
            <a:xfrm>
              <a:off x="3717325" y="2238576"/>
              <a:ext cx="1002600" cy="1002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g2403c6b81e9_3_62"/>
            <p:cNvSpPr/>
            <p:nvPr/>
          </p:nvSpPr>
          <p:spPr>
            <a:xfrm>
              <a:off x="3818903" y="2137000"/>
              <a:ext cx="1002600" cy="10026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86" name="Google Shape;386;g2403c6b81e9_3_62"/>
          <p:cNvGrpSpPr/>
          <p:nvPr/>
        </p:nvGrpSpPr>
        <p:grpSpPr>
          <a:xfrm rot="10800000">
            <a:off x="7579828" y="1158579"/>
            <a:ext cx="718489" cy="718487"/>
            <a:chOff x="4185575" y="3320360"/>
            <a:chExt cx="1104178" cy="1104176"/>
          </a:xfrm>
        </p:grpSpPr>
        <p:sp>
          <p:nvSpPr>
            <p:cNvPr id="387" name="Google Shape;387;g2403c6b81e9_3_62"/>
            <p:cNvSpPr/>
            <p:nvPr/>
          </p:nvSpPr>
          <p:spPr>
            <a:xfrm>
              <a:off x="4185575" y="3421936"/>
              <a:ext cx="1002600" cy="1002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g2403c6b81e9_3_62"/>
            <p:cNvSpPr/>
            <p:nvPr/>
          </p:nvSpPr>
          <p:spPr>
            <a:xfrm>
              <a:off x="4287153" y="3320360"/>
              <a:ext cx="1002600" cy="10026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2403c6b81e9_3_80"/>
          <p:cNvSpPr txBox="1">
            <a:spLocks noGrp="1"/>
          </p:cNvSpPr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Arima model limitations</a:t>
            </a:r>
            <a:endParaRPr/>
          </a:p>
        </p:txBody>
      </p:sp>
      <p:sp>
        <p:nvSpPr>
          <p:cNvPr id="394" name="Google Shape;394;g2403c6b81e9_3_80"/>
          <p:cNvSpPr txBox="1">
            <a:spLocks noGrp="1"/>
          </p:cNvSpPr>
          <p:nvPr>
            <p:ph type="body" idx="1"/>
          </p:nvPr>
        </p:nvSpPr>
        <p:spPr>
          <a:xfrm>
            <a:off x="528600" y="1190125"/>
            <a:ext cx="7930200" cy="33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Real-world time series exhibit nonlinear patterns and dependencies that cannot be captured by linear models.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Stationarity assumption.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Memory-based models that only use a finite number of past values of the time series to make predictions</a:t>
            </a:r>
            <a:endParaRPr/>
          </a:p>
        </p:txBody>
      </p:sp>
      <p:sp>
        <p:nvSpPr>
          <p:cNvPr id="395" name="Google Shape;395;g2403c6b81e9_3_80"/>
          <p:cNvSpPr txBox="1">
            <a:spLocks noGrp="1"/>
          </p:cNvSpPr>
          <p:nvPr>
            <p:ph type="sldNum" idx="12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2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grpSp>
        <p:nvGrpSpPr>
          <p:cNvPr id="396" name="Google Shape;396;g2403c6b81e9_3_80"/>
          <p:cNvGrpSpPr/>
          <p:nvPr/>
        </p:nvGrpSpPr>
        <p:grpSpPr>
          <a:xfrm>
            <a:off x="311662" y="3944677"/>
            <a:ext cx="718489" cy="718487"/>
            <a:chOff x="3717325" y="2137000"/>
            <a:chExt cx="1104178" cy="1104176"/>
          </a:xfrm>
        </p:grpSpPr>
        <p:sp>
          <p:nvSpPr>
            <p:cNvPr id="397" name="Google Shape;397;g2403c6b81e9_3_80"/>
            <p:cNvSpPr/>
            <p:nvPr/>
          </p:nvSpPr>
          <p:spPr>
            <a:xfrm>
              <a:off x="3717325" y="2238576"/>
              <a:ext cx="1002600" cy="1002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g2403c6b81e9_3_80"/>
            <p:cNvSpPr/>
            <p:nvPr/>
          </p:nvSpPr>
          <p:spPr>
            <a:xfrm>
              <a:off x="3818903" y="2137000"/>
              <a:ext cx="1002600" cy="10026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99" name="Google Shape;399;g2403c6b81e9_3_80"/>
          <p:cNvGrpSpPr/>
          <p:nvPr/>
        </p:nvGrpSpPr>
        <p:grpSpPr>
          <a:xfrm rot="10800000">
            <a:off x="7198828" y="396579"/>
            <a:ext cx="718489" cy="718487"/>
            <a:chOff x="4185575" y="3320360"/>
            <a:chExt cx="1104178" cy="1104176"/>
          </a:xfrm>
        </p:grpSpPr>
        <p:sp>
          <p:nvSpPr>
            <p:cNvPr id="400" name="Google Shape;400;g2403c6b81e9_3_80"/>
            <p:cNvSpPr/>
            <p:nvPr/>
          </p:nvSpPr>
          <p:spPr>
            <a:xfrm>
              <a:off x="4185575" y="3421936"/>
              <a:ext cx="1002600" cy="1002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g2403c6b81e9_3_80"/>
            <p:cNvSpPr/>
            <p:nvPr/>
          </p:nvSpPr>
          <p:spPr>
            <a:xfrm>
              <a:off x="4287153" y="3320360"/>
              <a:ext cx="1002600" cy="10026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2403c6b81e9_3_25"/>
          <p:cNvSpPr txBox="1">
            <a:spLocks noGrp="1"/>
          </p:cNvSpPr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ARIMA</a:t>
            </a:r>
            <a:endParaRPr/>
          </a:p>
        </p:txBody>
      </p:sp>
      <p:sp>
        <p:nvSpPr>
          <p:cNvPr id="407" name="Google Shape;407;g2403c6b81e9_3_25"/>
          <p:cNvSpPr txBox="1">
            <a:spLocks noGrp="1"/>
          </p:cNvSpPr>
          <p:nvPr>
            <p:ph type="body" idx="1"/>
          </p:nvPr>
        </p:nvSpPr>
        <p:spPr>
          <a:xfrm>
            <a:off x="311700" y="915600"/>
            <a:ext cx="8520600" cy="37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40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750"/>
              <a:t>Combines the advantages of Autoregressive (AR), Moving Average (MA), and differencing techniques(I). </a:t>
            </a:r>
            <a:endParaRPr sz="375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75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3750"/>
              <a:t>Confirm the stationarity with ADF test.</a:t>
            </a:r>
            <a:endParaRPr sz="375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75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3750"/>
              <a:t>By examining the ACF and PACF plots,  identify the order of the AR and MA components, as well as the level of differencing required to make the time series stationary. </a:t>
            </a:r>
            <a:endParaRPr sz="375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75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3750"/>
              <a:t>Fit  the Model. </a:t>
            </a:r>
            <a:endParaRPr sz="375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75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3750"/>
              <a:t>Validate the Model.</a:t>
            </a:r>
            <a:endParaRPr sz="375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75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3750"/>
              <a:t>Forecast values.</a:t>
            </a:r>
            <a:endParaRPr sz="375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750"/>
          </a:p>
          <a:p>
            <a:pPr marL="457200" lvl="0" indent="-298154" algn="l" rtl="0">
              <a:spcBef>
                <a:spcPts val="0"/>
              </a:spcBef>
              <a:spcAft>
                <a:spcPts val="0"/>
              </a:spcAft>
              <a:buSzPct val="73023"/>
              <a:buChar char="-"/>
            </a:pPr>
            <a:r>
              <a:rPr lang="en" sz="3750"/>
              <a:t>Evaluate the Model.</a:t>
            </a:r>
            <a:r>
              <a:rPr lang="en" sz="2738"/>
              <a:t> </a:t>
            </a:r>
            <a:endParaRPr sz="2738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g2403c6b81e9_3_25"/>
          <p:cNvSpPr txBox="1">
            <a:spLocks noGrp="1"/>
          </p:cNvSpPr>
          <p:nvPr>
            <p:ph type="sldNum" idx="12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2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grpSp>
        <p:nvGrpSpPr>
          <p:cNvPr id="409" name="Google Shape;409;g2403c6b81e9_3_25"/>
          <p:cNvGrpSpPr/>
          <p:nvPr/>
        </p:nvGrpSpPr>
        <p:grpSpPr>
          <a:xfrm>
            <a:off x="1988062" y="4173277"/>
            <a:ext cx="718489" cy="718487"/>
            <a:chOff x="3717325" y="2137000"/>
            <a:chExt cx="1104178" cy="1104176"/>
          </a:xfrm>
        </p:grpSpPr>
        <p:sp>
          <p:nvSpPr>
            <p:cNvPr id="410" name="Google Shape;410;g2403c6b81e9_3_25"/>
            <p:cNvSpPr/>
            <p:nvPr/>
          </p:nvSpPr>
          <p:spPr>
            <a:xfrm>
              <a:off x="3717325" y="2238576"/>
              <a:ext cx="1002600" cy="1002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g2403c6b81e9_3_25"/>
            <p:cNvSpPr/>
            <p:nvPr/>
          </p:nvSpPr>
          <p:spPr>
            <a:xfrm>
              <a:off x="3818903" y="2137000"/>
              <a:ext cx="1002600" cy="10026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12" name="Google Shape;412;g2403c6b81e9_3_25"/>
          <p:cNvGrpSpPr/>
          <p:nvPr/>
        </p:nvGrpSpPr>
        <p:grpSpPr>
          <a:xfrm rot="10800000">
            <a:off x="7427428" y="91779"/>
            <a:ext cx="718489" cy="718487"/>
            <a:chOff x="4185575" y="3320360"/>
            <a:chExt cx="1104178" cy="1104176"/>
          </a:xfrm>
        </p:grpSpPr>
        <p:sp>
          <p:nvSpPr>
            <p:cNvPr id="413" name="Google Shape;413;g2403c6b81e9_3_25"/>
            <p:cNvSpPr/>
            <p:nvPr/>
          </p:nvSpPr>
          <p:spPr>
            <a:xfrm>
              <a:off x="4185575" y="3421936"/>
              <a:ext cx="1002600" cy="1002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14;g2403c6b81e9_3_25"/>
            <p:cNvSpPr/>
            <p:nvPr/>
          </p:nvSpPr>
          <p:spPr>
            <a:xfrm>
              <a:off x="4287153" y="3320360"/>
              <a:ext cx="1002600" cy="10026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2403c6b81e9_3_110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/>
              <a:t>SARIMA</a:t>
            </a:r>
            <a:endParaRPr b="1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420" name="Google Shape;420;g2403c6b81e9_3_110"/>
          <p:cNvSpPr txBox="1">
            <a:spLocks noGrp="1"/>
          </p:cNvSpPr>
          <p:nvPr>
            <p:ph type="sldNum" idx="12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 fontScale="92500" lnSpcReduction="20000"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2403c6b81e9_3_89"/>
          <p:cNvSpPr txBox="1">
            <a:spLocks noGrp="1"/>
          </p:cNvSpPr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SARIMA </a:t>
            </a:r>
            <a:endParaRPr/>
          </a:p>
        </p:txBody>
      </p:sp>
      <p:sp>
        <p:nvSpPr>
          <p:cNvPr id="426" name="Google Shape;426;g2403c6b81e9_3_89"/>
          <p:cNvSpPr txBox="1">
            <a:spLocks noGrp="1"/>
          </p:cNvSpPr>
          <p:nvPr>
            <p:ph type="body" idx="1"/>
          </p:nvPr>
        </p:nvSpPr>
        <p:spPr>
          <a:xfrm>
            <a:off x="311700" y="915600"/>
            <a:ext cx="8520600" cy="37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64" b="1"/>
              <a:t>Includes the seasonal component.</a:t>
            </a:r>
            <a:endParaRPr sz="2164" b="1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Notation for a SARIMA model is (p, d, q)(P, D, Q)s  </a:t>
            </a:r>
            <a:endParaRPr b="1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where: 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p: the order of the autoregressive (AR) term 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d: the order of differencing required to make the time series stationary 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q: the order of the moving average (MA) term 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P: the order of the seasonal autoregressive (SAR) term 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D: the order of seasonal differencing required to make the time series stationary 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Q: the order of the seasonal moving average (SMA) term 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s: the length of the seasonal cycle (e.g., 12 for monthly data with annual seasonality)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" name="Google Shape;427;g2403c6b81e9_3_89"/>
          <p:cNvSpPr txBox="1">
            <a:spLocks noGrp="1"/>
          </p:cNvSpPr>
          <p:nvPr>
            <p:ph type="sldNum" idx="12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2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grpSp>
        <p:nvGrpSpPr>
          <p:cNvPr id="428" name="Google Shape;428;g2403c6b81e9_3_89"/>
          <p:cNvGrpSpPr/>
          <p:nvPr/>
        </p:nvGrpSpPr>
        <p:grpSpPr>
          <a:xfrm>
            <a:off x="311662" y="4249477"/>
            <a:ext cx="718489" cy="718487"/>
            <a:chOff x="3717325" y="2137000"/>
            <a:chExt cx="1104178" cy="1104176"/>
          </a:xfrm>
        </p:grpSpPr>
        <p:sp>
          <p:nvSpPr>
            <p:cNvPr id="429" name="Google Shape;429;g2403c6b81e9_3_89"/>
            <p:cNvSpPr/>
            <p:nvPr/>
          </p:nvSpPr>
          <p:spPr>
            <a:xfrm>
              <a:off x="3717325" y="2238576"/>
              <a:ext cx="1002600" cy="1002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g2403c6b81e9_3_89"/>
            <p:cNvSpPr/>
            <p:nvPr/>
          </p:nvSpPr>
          <p:spPr>
            <a:xfrm>
              <a:off x="3818903" y="2137000"/>
              <a:ext cx="1002600" cy="10026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31" name="Google Shape;431;g2403c6b81e9_3_89"/>
          <p:cNvGrpSpPr/>
          <p:nvPr/>
        </p:nvGrpSpPr>
        <p:grpSpPr>
          <a:xfrm rot="10800000">
            <a:off x="7503628" y="396579"/>
            <a:ext cx="718489" cy="718487"/>
            <a:chOff x="4185575" y="3320360"/>
            <a:chExt cx="1104178" cy="1104176"/>
          </a:xfrm>
        </p:grpSpPr>
        <p:sp>
          <p:nvSpPr>
            <p:cNvPr id="432" name="Google Shape;432;g2403c6b81e9_3_89"/>
            <p:cNvSpPr/>
            <p:nvPr/>
          </p:nvSpPr>
          <p:spPr>
            <a:xfrm>
              <a:off x="4185575" y="3421936"/>
              <a:ext cx="1002600" cy="1002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33;g2403c6b81e9_3_89"/>
            <p:cNvSpPr/>
            <p:nvPr/>
          </p:nvSpPr>
          <p:spPr>
            <a:xfrm>
              <a:off x="4287153" y="3320360"/>
              <a:ext cx="1002600" cy="10026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/>
              <a:t>Time Series Analysis Techniques</a:t>
            </a:r>
            <a:endParaRPr b="1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55" name="Google Shape;155;p33"/>
          <p:cNvSpPr txBox="1">
            <a:spLocks noGrp="1"/>
          </p:cNvSpPr>
          <p:nvPr>
            <p:ph type="sldNum" idx="12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 fontScale="92500" lnSpcReduction="20000"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2403c6b81e9_3_207"/>
          <p:cNvSpPr txBox="1">
            <a:spLocks noGrp="1"/>
          </p:cNvSpPr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SARIMA Model approach</a:t>
            </a:r>
            <a:endParaRPr/>
          </a:p>
        </p:txBody>
      </p:sp>
      <p:sp>
        <p:nvSpPr>
          <p:cNvPr id="439" name="Google Shape;439;g2403c6b81e9_3_207"/>
          <p:cNvSpPr txBox="1">
            <a:spLocks noGrp="1"/>
          </p:cNvSpPr>
          <p:nvPr>
            <p:ph type="body" idx="1"/>
          </p:nvPr>
        </p:nvSpPr>
        <p:spPr>
          <a:xfrm>
            <a:off x="311700" y="1146775"/>
            <a:ext cx="8520600" cy="37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fit a SARIMA model, the same approach as ARIMA can be used.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Values of p, d, and q are selected based on the ACF and PACF plots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Values of P, D, Q, and s are selected based on the seasonal ACF and PACF plots.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 The residuals are checked for stationarity and autocorrelation.</a:t>
            </a:r>
            <a:endParaRPr/>
          </a:p>
        </p:txBody>
      </p:sp>
      <p:sp>
        <p:nvSpPr>
          <p:cNvPr id="440" name="Google Shape;440;g2403c6b81e9_3_207"/>
          <p:cNvSpPr txBox="1">
            <a:spLocks noGrp="1"/>
          </p:cNvSpPr>
          <p:nvPr>
            <p:ph type="sldNum" idx="12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2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44"/>
          <p:cNvSpPr txBox="1">
            <a:spLocks noGrp="1"/>
          </p:cNvSpPr>
          <p:nvPr>
            <p:ph type="sldNum" idx="12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 fontScale="92500" lnSpcReduction="20000"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  <p:pic>
        <p:nvPicPr>
          <p:cNvPr id="446" name="Google Shape;446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81933" y="1764352"/>
            <a:ext cx="1580118" cy="1677547"/>
          </a:xfrm>
          <a:prstGeom prst="rect">
            <a:avLst/>
          </a:prstGeom>
          <a:noFill/>
          <a:ln>
            <a:noFill/>
          </a:ln>
        </p:spPr>
      </p:pic>
      <p:sp>
        <p:nvSpPr>
          <p:cNvPr id="447" name="Google Shape;447;p44"/>
          <p:cNvSpPr txBox="1">
            <a:spLocks noGrp="1"/>
          </p:cNvSpPr>
          <p:nvPr>
            <p:ph type="body" idx="4294967295"/>
          </p:nvPr>
        </p:nvSpPr>
        <p:spPr>
          <a:xfrm>
            <a:off x="311700" y="915600"/>
            <a:ext cx="8520600" cy="4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5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WE DID IT!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/>
              <a:t>Differencing</a:t>
            </a:r>
            <a:endParaRPr b="1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61" name="Google Shape;161;p34"/>
          <p:cNvSpPr txBox="1">
            <a:spLocks noGrp="1"/>
          </p:cNvSpPr>
          <p:nvPr>
            <p:ph type="sldNum" idx="12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 fontScale="92500" lnSpcReduction="20000"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5"/>
          <p:cNvSpPr txBox="1">
            <a:spLocks noGrp="1"/>
          </p:cNvSpPr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Differencing</a:t>
            </a:r>
            <a:endParaRPr/>
          </a:p>
        </p:txBody>
      </p:sp>
      <p:sp>
        <p:nvSpPr>
          <p:cNvPr id="167" name="Google Shape;167;p35"/>
          <p:cNvSpPr txBox="1">
            <a:spLocks noGrp="1"/>
          </p:cNvSpPr>
          <p:nvPr>
            <p:ph type="sldNum" idx="12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 fontScale="92500" lnSpcReduction="20000"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pSp>
        <p:nvGrpSpPr>
          <p:cNvPr id="168" name="Google Shape;168;p35"/>
          <p:cNvGrpSpPr/>
          <p:nvPr/>
        </p:nvGrpSpPr>
        <p:grpSpPr>
          <a:xfrm>
            <a:off x="311663" y="4249476"/>
            <a:ext cx="718489" cy="718487"/>
            <a:chOff x="3717325" y="2137000"/>
            <a:chExt cx="1104178" cy="1104176"/>
          </a:xfrm>
        </p:grpSpPr>
        <p:sp>
          <p:nvSpPr>
            <p:cNvPr id="169" name="Google Shape;169;p35"/>
            <p:cNvSpPr/>
            <p:nvPr/>
          </p:nvSpPr>
          <p:spPr>
            <a:xfrm>
              <a:off x="3717325" y="2238576"/>
              <a:ext cx="1002600" cy="1002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35"/>
            <p:cNvSpPr/>
            <p:nvPr/>
          </p:nvSpPr>
          <p:spPr>
            <a:xfrm>
              <a:off x="3818903" y="2137000"/>
              <a:ext cx="1002600" cy="10026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1" name="Google Shape;171;p35"/>
          <p:cNvGrpSpPr/>
          <p:nvPr/>
        </p:nvGrpSpPr>
        <p:grpSpPr>
          <a:xfrm rot="10800000">
            <a:off x="7862650" y="998210"/>
            <a:ext cx="1104178" cy="1104176"/>
            <a:chOff x="4185575" y="3320360"/>
            <a:chExt cx="1104178" cy="1104176"/>
          </a:xfrm>
        </p:grpSpPr>
        <p:sp>
          <p:nvSpPr>
            <p:cNvPr id="172" name="Google Shape;172;p35"/>
            <p:cNvSpPr/>
            <p:nvPr/>
          </p:nvSpPr>
          <p:spPr>
            <a:xfrm>
              <a:off x="4185575" y="3421936"/>
              <a:ext cx="1002600" cy="1002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35"/>
            <p:cNvSpPr/>
            <p:nvPr/>
          </p:nvSpPr>
          <p:spPr>
            <a:xfrm>
              <a:off x="4287153" y="3320360"/>
              <a:ext cx="1002600" cy="10026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4" name="Google Shape;174;p35"/>
          <p:cNvSpPr txBox="1"/>
          <p:nvPr/>
        </p:nvSpPr>
        <p:spPr>
          <a:xfrm>
            <a:off x="0" y="1147000"/>
            <a:ext cx="8277300" cy="27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A technique used in time series analysis to remove the dependence of the observations on time.</a:t>
            </a:r>
            <a:endParaRPr sz="18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marL="914400" marR="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ssistant"/>
              <a:buChar char="●"/>
            </a:pPr>
            <a:r>
              <a:rPr lang="en" sz="18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Help stabilize the mean of the time series by removing the trend.</a:t>
            </a:r>
            <a:endParaRPr sz="1800" b="0" i="0" u="none" strike="noStrike" cap="none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marL="914400" marR="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ssistant"/>
              <a:buChar char="●"/>
            </a:pPr>
            <a:r>
              <a:rPr lang="en" sz="18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Help remove the seasonal component. </a:t>
            </a:r>
            <a:endParaRPr sz="1800" b="0" i="0" u="none" strike="noStrike" cap="none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marL="914400" marR="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ssistant"/>
              <a:buChar char="●"/>
            </a:pPr>
            <a:r>
              <a:rPr lang="en" sz="18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After differencing, the resulting time series is said to be stationary.</a:t>
            </a:r>
            <a:endParaRPr sz="18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6"/>
          <p:cNvSpPr txBox="1">
            <a:spLocks noGrp="1"/>
          </p:cNvSpPr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Differencing</a:t>
            </a:r>
            <a:endParaRPr/>
          </a:p>
        </p:txBody>
      </p:sp>
      <p:sp>
        <p:nvSpPr>
          <p:cNvPr id="180" name="Google Shape;180;p36"/>
          <p:cNvSpPr txBox="1">
            <a:spLocks noGrp="1"/>
          </p:cNvSpPr>
          <p:nvPr>
            <p:ph type="sldNum" idx="12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 fontScale="92500" lnSpcReduction="20000"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pSp>
        <p:nvGrpSpPr>
          <p:cNvPr id="181" name="Google Shape;181;p36"/>
          <p:cNvGrpSpPr/>
          <p:nvPr/>
        </p:nvGrpSpPr>
        <p:grpSpPr>
          <a:xfrm>
            <a:off x="311663" y="4249476"/>
            <a:ext cx="718489" cy="718487"/>
            <a:chOff x="3717325" y="2137000"/>
            <a:chExt cx="1104178" cy="1104176"/>
          </a:xfrm>
        </p:grpSpPr>
        <p:sp>
          <p:nvSpPr>
            <p:cNvPr id="182" name="Google Shape;182;p36"/>
            <p:cNvSpPr/>
            <p:nvPr/>
          </p:nvSpPr>
          <p:spPr>
            <a:xfrm>
              <a:off x="3717325" y="2238576"/>
              <a:ext cx="1002600" cy="1002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36"/>
            <p:cNvSpPr/>
            <p:nvPr/>
          </p:nvSpPr>
          <p:spPr>
            <a:xfrm>
              <a:off x="3818903" y="2137000"/>
              <a:ext cx="1002600" cy="10026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4" name="Google Shape;184;p36"/>
          <p:cNvGrpSpPr/>
          <p:nvPr/>
        </p:nvGrpSpPr>
        <p:grpSpPr>
          <a:xfrm rot="10800000">
            <a:off x="8155460" y="998201"/>
            <a:ext cx="811571" cy="979625"/>
            <a:chOff x="4185575" y="3320360"/>
            <a:chExt cx="1104178" cy="1104176"/>
          </a:xfrm>
        </p:grpSpPr>
        <p:sp>
          <p:nvSpPr>
            <p:cNvPr id="185" name="Google Shape;185;p36"/>
            <p:cNvSpPr/>
            <p:nvPr/>
          </p:nvSpPr>
          <p:spPr>
            <a:xfrm>
              <a:off x="4185575" y="3421936"/>
              <a:ext cx="1002600" cy="1002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36"/>
            <p:cNvSpPr/>
            <p:nvPr/>
          </p:nvSpPr>
          <p:spPr>
            <a:xfrm>
              <a:off x="4287153" y="3320360"/>
              <a:ext cx="1002600" cy="10026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7" name="Google Shape;187;p36"/>
          <p:cNvSpPr txBox="1"/>
          <p:nvPr/>
        </p:nvSpPr>
        <p:spPr>
          <a:xfrm>
            <a:off x="0" y="918400"/>
            <a:ext cx="8277300" cy="29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The first-order difference  -  is the difference between the current observation and the previous observation.</a:t>
            </a:r>
            <a:endParaRPr sz="16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The second-order difference -  is the difference between the first-order difference and the previous first-order difference, and so on..</a:t>
            </a:r>
            <a:endParaRPr sz="16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 diff()</a:t>
            </a:r>
            <a:r>
              <a:rPr lang="en" sz="16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 method in pandas to perform differencing.</a:t>
            </a:r>
            <a:endParaRPr sz="16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( the default value of periods=1 is used to compute the difference between consecutive values)</a:t>
            </a:r>
            <a:endParaRPr sz="16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pic>
        <p:nvPicPr>
          <p:cNvPr id="188" name="Google Shape;188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81350" y="3085763"/>
            <a:ext cx="4533900" cy="143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3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234163" y="3008038"/>
            <a:ext cx="1057275" cy="202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/>
              <a:t>Detrend and Deseasonalize</a:t>
            </a:r>
            <a:endParaRPr b="1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95" name="Google Shape;195;p37"/>
          <p:cNvSpPr txBox="1">
            <a:spLocks noGrp="1"/>
          </p:cNvSpPr>
          <p:nvPr>
            <p:ph type="sldNum" idx="12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 fontScale="92500" lnSpcReduction="20000"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8"/>
          <p:cNvSpPr txBox="1">
            <a:spLocks noGrp="1"/>
          </p:cNvSpPr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Detrending</a:t>
            </a:r>
            <a:endParaRPr/>
          </a:p>
        </p:txBody>
      </p:sp>
      <p:sp>
        <p:nvSpPr>
          <p:cNvPr id="201" name="Google Shape;201;p38"/>
          <p:cNvSpPr txBox="1">
            <a:spLocks noGrp="1"/>
          </p:cNvSpPr>
          <p:nvPr>
            <p:ph type="sldNum" idx="12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 fontScale="92500" lnSpcReduction="20000"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grpSp>
        <p:nvGrpSpPr>
          <p:cNvPr id="202" name="Google Shape;202;p38"/>
          <p:cNvGrpSpPr/>
          <p:nvPr/>
        </p:nvGrpSpPr>
        <p:grpSpPr>
          <a:xfrm>
            <a:off x="311663" y="4249476"/>
            <a:ext cx="718489" cy="718487"/>
            <a:chOff x="3717325" y="2137000"/>
            <a:chExt cx="1104178" cy="1104176"/>
          </a:xfrm>
        </p:grpSpPr>
        <p:sp>
          <p:nvSpPr>
            <p:cNvPr id="203" name="Google Shape;203;p38"/>
            <p:cNvSpPr/>
            <p:nvPr/>
          </p:nvSpPr>
          <p:spPr>
            <a:xfrm>
              <a:off x="3717325" y="2238576"/>
              <a:ext cx="1002600" cy="1002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38"/>
            <p:cNvSpPr/>
            <p:nvPr/>
          </p:nvSpPr>
          <p:spPr>
            <a:xfrm>
              <a:off x="3818903" y="2137000"/>
              <a:ext cx="1002600" cy="10026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5" name="Google Shape;205;p38"/>
          <p:cNvGrpSpPr/>
          <p:nvPr/>
        </p:nvGrpSpPr>
        <p:grpSpPr>
          <a:xfrm rot="10800000">
            <a:off x="7862650" y="998210"/>
            <a:ext cx="1104178" cy="1104176"/>
            <a:chOff x="4185575" y="3320360"/>
            <a:chExt cx="1104178" cy="1104176"/>
          </a:xfrm>
        </p:grpSpPr>
        <p:sp>
          <p:nvSpPr>
            <p:cNvPr id="206" name="Google Shape;206;p38"/>
            <p:cNvSpPr/>
            <p:nvPr/>
          </p:nvSpPr>
          <p:spPr>
            <a:xfrm>
              <a:off x="4185575" y="3421936"/>
              <a:ext cx="1002600" cy="1002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38"/>
            <p:cNvSpPr/>
            <p:nvPr/>
          </p:nvSpPr>
          <p:spPr>
            <a:xfrm>
              <a:off x="4287153" y="3320360"/>
              <a:ext cx="1002600" cy="10026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8" name="Google Shape;208;p38"/>
          <p:cNvSpPr txBox="1"/>
          <p:nvPr/>
        </p:nvSpPr>
        <p:spPr>
          <a:xfrm>
            <a:off x="370850" y="915600"/>
            <a:ext cx="60714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 It means to remove the trend component from the time series</a:t>
            </a:r>
            <a:endParaRPr sz="18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pic>
        <p:nvPicPr>
          <p:cNvPr id="209" name="Google Shape;209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8499" y="1537225"/>
            <a:ext cx="3165075" cy="252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3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71753" y="1537225"/>
            <a:ext cx="4148747" cy="252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9"/>
          <p:cNvSpPr txBox="1">
            <a:spLocks noGrp="1"/>
          </p:cNvSpPr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Detrending</a:t>
            </a:r>
            <a:endParaRPr/>
          </a:p>
        </p:txBody>
      </p:sp>
      <p:sp>
        <p:nvSpPr>
          <p:cNvPr id="216" name="Google Shape;216;p39"/>
          <p:cNvSpPr txBox="1">
            <a:spLocks noGrp="1"/>
          </p:cNvSpPr>
          <p:nvPr>
            <p:ph type="sldNum" idx="12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 fontScale="92500" lnSpcReduction="20000"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grpSp>
        <p:nvGrpSpPr>
          <p:cNvPr id="217" name="Google Shape;217;p39"/>
          <p:cNvGrpSpPr/>
          <p:nvPr/>
        </p:nvGrpSpPr>
        <p:grpSpPr>
          <a:xfrm>
            <a:off x="311663" y="4249476"/>
            <a:ext cx="718489" cy="718487"/>
            <a:chOff x="3717325" y="2137000"/>
            <a:chExt cx="1104178" cy="1104176"/>
          </a:xfrm>
        </p:grpSpPr>
        <p:sp>
          <p:nvSpPr>
            <p:cNvPr id="218" name="Google Shape;218;p39"/>
            <p:cNvSpPr/>
            <p:nvPr/>
          </p:nvSpPr>
          <p:spPr>
            <a:xfrm>
              <a:off x="3717325" y="2238576"/>
              <a:ext cx="1002600" cy="1002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39"/>
            <p:cNvSpPr/>
            <p:nvPr/>
          </p:nvSpPr>
          <p:spPr>
            <a:xfrm>
              <a:off x="3818903" y="2137000"/>
              <a:ext cx="1002600" cy="10026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0" name="Google Shape;220;p39"/>
          <p:cNvGrpSpPr/>
          <p:nvPr/>
        </p:nvGrpSpPr>
        <p:grpSpPr>
          <a:xfrm rot="10800000">
            <a:off x="7862650" y="998210"/>
            <a:ext cx="1104178" cy="1104176"/>
            <a:chOff x="4185575" y="3320360"/>
            <a:chExt cx="1104178" cy="1104176"/>
          </a:xfrm>
        </p:grpSpPr>
        <p:sp>
          <p:nvSpPr>
            <p:cNvPr id="221" name="Google Shape;221;p39"/>
            <p:cNvSpPr/>
            <p:nvPr/>
          </p:nvSpPr>
          <p:spPr>
            <a:xfrm>
              <a:off x="4185575" y="3421936"/>
              <a:ext cx="1002600" cy="1002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39"/>
            <p:cNvSpPr/>
            <p:nvPr/>
          </p:nvSpPr>
          <p:spPr>
            <a:xfrm>
              <a:off x="4287153" y="3320360"/>
              <a:ext cx="1002600" cy="10026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3" name="Google Shape;223;p39"/>
          <p:cNvSpPr txBox="1"/>
          <p:nvPr/>
        </p:nvSpPr>
        <p:spPr>
          <a:xfrm>
            <a:off x="370850" y="915600"/>
            <a:ext cx="60714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 It means to remove the trend component from the time series</a:t>
            </a:r>
            <a:endParaRPr sz="18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pic>
        <p:nvPicPr>
          <p:cNvPr id="224" name="Google Shape;224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71600" y="2005000"/>
            <a:ext cx="6400800" cy="113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D5D5D"/>
      </a:dk2>
      <a:lt2>
        <a:srgbClr val="DADADA"/>
      </a:lt2>
      <a:accent1>
        <a:srgbClr val="58ADC5"/>
      </a:accent1>
      <a:accent2>
        <a:srgbClr val="8AC6D6"/>
      </a:accent2>
      <a:accent3>
        <a:srgbClr val="CDE6EE"/>
      </a:accent3>
      <a:accent4>
        <a:srgbClr val="EA5B25"/>
      </a:accent4>
      <a:accent5>
        <a:srgbClr val="F08C66"/>
      </a:accent5>
      <a:accent6>
        <a:srgbClr val="F9CEBE"/>
      </a:accent6>
      <a:hlink>
        <a:srgbClr val="58ADC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1027</Words>
  <Application>Microsoft Office PowerPoint</Application>
  <PresentationFormat>On-screen Show (16:9)</PresentationFormat>
  <Paragraphs>177</Paragraphs>
  <Slides>31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Roboto</vt:lpstr>
      <vt:lpstr>Courier New</vt:lpstr>
      <vt:lpstr>Arial</vt:lpstr>
      <vt:lpstr>Assistant</vt:lpstr>
      <vt:lpstr>Simple Light</vt:lpstr>
      <vt:lpstr>Time Series Forecasting</vt:lpstr>
      <vt:lpstr>Learning Objectives</vt:lpstr>
      <vt:lpstr>Time Series Analysis Techniques</vt:lpstr>
      <vt:lpstr>Differencing</vt:lpstr>
      <vt:lpstr>Differencing</vt:lpstr>
      <vt:lpstr>Differencing</vt:lpstr>
      <vt:lpstr>Detrend and Deseasonalize</vt:lpstr>
      <vt:lpstr>Detrending</vt:lpstr>
      <vt:lpstr>Detrending</vt:lpstr>
      <vt:lpstr>Detrending</vt:lpstr>
      <vt:lpstr>Complete decomposition</vt:lpstr>
      <vt:lpstr>Autocorrelation</vt:lpstr>
      <vt:lpstr>Autocorrelation and Partial Autocorrelation</vt:lpstr>
      <vt:lpstr>Break</vt:lpstr>
      <vt:lpstr>Time Series Forecasting</vt:lpstr>
      <vt:lpstr>What is forecasting</vt:lpstr>
      <vt:lpstr>Training and testing</vt:lpstr>
      <vt:lpstr>Standard Forecasting Models</vt:lpstr>
      <vt:lpstr>Auto Regression</vt:lpstr>
      <vt:lpstr>AR - Auto Regression</vt:lpstr>
      <vt:lpstr>Moving Average</vt:lpstr>
      <vt:lpstr>MA - Moving Average</vt:lpstr>
      <vt:lpstr>ARIMA</vt:lpstr>
      <vt:lpstr>ARIMA - the order</vt:lpstr>
      <vt:lpstr> Representation of ARIMA of order (p,d,q) in python</vt:lpstr>
      <vt:lpstr>Arima model limitations</vt:lpstr>
      <vt:lpstr>ARIMA</vt:lpstr>
      <vt:lpstr>SARIMA</vt:lpstr>
      <vt:lpstr>SARIMA </vt:lpstr>
      <vt:lpstr>SARIMA Model approach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 Series Forecasting</dc:title>
  <cp:lastModifiedBy>Ahmet Pekbas (Delegate)</cp:lastModifiedBy>
  <cp:revision>1</cp:revision>
  <dcterms:modified xsi:type="dcterms:W3CDTF">2023-05-14T17:51:55Z</dcterms:modified>
</cp:coreProperties>
</file>