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oboto"/>
      <p:regular r:id="rId68"/>
      <p:bold r:id="rId69"/>
      <p:italic r:id="rId70"/>
      <p:boldItalic r:id="rId71"/>
    </p:embeddedFont>
    <p:embeddedFont>
      <p:font typeface="Assistant"/>
      <p:regular r:id="rId72"/>
      <p:bold r:id="rId73"/>
    </p:embeddedFont>
    <p:embeddedFont>
      <p:font typeface="Tahoma"/>
      <p:regular r:id="rId74"/>
      <p:bold r:id="rId75"/>
    </p:embeddedFont>
    <p:embeddedFont>
      <p:font typeface="Quattrocento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0" roundtripDataSignature="AMtx7mjXsYaE9t4IJpX5e4/agi3fkaGb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4408F4-C7D7-49FC-A5CC-B48228AD973A}">
  <a:tblStyle styleId="{8E4408F4-C7D7-49FC-A5CC-B48228AD973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Assistant-bold.fntdata"/><Relationship Id="rId72" Type="http://schemas.openxmlformats.org/officeDocument/2006/relationships/font" Target="fonts/Assistant-regular.fntdata"/><Relationship Id="rId31" Type="http://schemas.openxmlformats.org/officeDocument/2006/relationships/slide" Target="slides/slide26.xml"/><Relationship Id="rId75" Type="http://schemas.openxmlformats.org/officeDocument/2006/relationships/font" Target="fonts/Tahoma-bold.fntdata"/><Relationship Id="rId30" Type="http://schemas.openxmlformats.org/officeDocument/2006/relationships/slide" Target="slides/slide25.xml"/><Relationship Id="rId74" Type="http://schemas.openxmlformats.org/officeDocument/2006/relationships/font" Target="fonts/Tahoma-regular.fntdata"/><Relationship Id="rId33" Type="http://schemas.openxmlformats.org/officeDocument/2006/relationships/slide" Target="slides/slide28.xml"/><Relationship Id="rId77" Type="http://schemas.openxmlformats.org/officeDocument/2006/relationships/font" Target="fonts/QuattrocentoSans-bold.fntdata"/><Relationship Id="rId32" Type="http://schemas.openxmlformats.org/officeDocument/2006/relationships/slide" Target="slides/slide27.xml"/><Relationship Id="rId76" Type="http://schemas.openxmlformats.org/officeDocument/2006/relationships/font" Target="fonts/QuattrocentoSans-regular.fntdata"/><Relationship Id="rId35" Type="http://schemas.openxmlformats.org/officeDocument/2006/relationships/slide" Target="slides/slide30.xml"/><Relationship Id="rId79" Type="http://schemas.openxmlformats.org/officeDocument/2006/relationships/font" Target="fonts/QuattrocentoSans-boldItalic.fntdata"/><Relationship Id="rId34" Type="http://schemas.openxmlformats.org/officeDocument/2006/relationships/slide" Target="slides/slide29.xml"/><Relationship Id="rId78" Type="http://schemas.openxmlformats.org/officeDocument/2006/relationships/font" Target="fonts/QuattrocentoSans-italic.fntdata"/><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173" name="Google Shape;173;p72: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7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80" name="Google Shape;180;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 name="Google Shape;181;p73:notes"/>
          <p:cNvSpPr txBox="1"/>
          <p:nvPr>
            <p:ph idx="1" type="body"/>
          </p:nvPr>
        </p:nvSpPr>
        <p:spPr>
          <a:xfrm>
            <a:off x="1238713" y="3255509"/>
            <a:ext cx="6818974" cy="308768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00" lIns="96600" spcFirstLastPara="1" rIns="96600" wrap="square" tIns="48300">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194" name="Google Shape;194;p7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p7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a:t>There are others but as you can see it is quite generic </a:t>
            </a:r>
            <a:endParaRPr/>
          </a:p>
          <a:p>
            <a:pPr indent="-298450" lvl="0" marL="457200" marR="0" rtl="0" algn="l">
              <a:lnSpc>
                <a:spcPct val="100000"/>
              </a:lnSpc>
              <a:spcBef>
                <a:spcPts val="0"/>
              </a:spcBef>
              <a:spcAft>
                <a:spcPts val="0"/>
              </a:spcAft>
              <a:buClr>
                <a:srgbClr val="000000"/>
              </a:buClr>
              <a:buSzPts val="1100"/>
              <a:buFont typeface="Arial"/>
              <a:buChar char="●"/>
            </a:pPr>
            <a:r>
              <a:rPr lang="en"/>
              <a:t>https://towardsdatascience.com/architecting-a-machine-learning-pipeline-a847f094d1c7 </a:t>
            </a:r>
            <a:endParaRPr/>
          </a:p>
        </p:txBody>
      </p:sp>
      <p:sp>
        <p:nvSpPr>
          <p:cNvPr id="202" name="Google Shape;202;p7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27" name="Google Shape;227;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9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d45bc286a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4d45bc286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d45bc2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d45bc28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268" name="Google Shape;268;p83: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9" name="Google Shape;269;p8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277" name="Google Shape;277;p8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8" name="Google Shape;278;p8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4d45bc286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4d45bc286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286" name="Google Shape;286;g24d45bc286a_0_1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7" name="Google Shape;287;g24d45bc286a_0_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294" name="Google Shape;294;p85: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5" name="Google Shape;295;p8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d45bc286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4d45bc286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d45bc286a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4d45bc286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18" name="Google Shape;318;p86: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9" name="Google Shape;319;p8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9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45" name="Google Shape;345;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6" name="Google Shape;346;p90:notes"/>
          <p:cNvSpPr txBox="1"/>
          <p:nvPr>
            <p:ph idx="1" type="body"/>
          </p:nvPr>
        </p:nvSpPr>
        <p:spPr>
          <a:xfrm>
            <a:off x="1238713" y="3255509"/>
            <a:ext cx="6818974" cy="308768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8300" lIns="96600" spcFirstLastPara="1" rIns="96600" wrap="square" tIns="48300">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d45bc286a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4d45bc286a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d45bc286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d45bc286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4d45bc286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4d45bc286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d45bc286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4d45bc286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4d45bc286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4d45bc286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d45bc286a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4d45bc286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04" name="Google Shape;404;p91: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5" name="Google Shape;405;p9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12" name="Google Shape;412;p92: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3" name="Google Shape;413;p9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21" name="Google Shape;421;p93: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9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a:t>F Measure also called F1 goes from 0 (poor) to 1 and combines precision and recall./</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
              <a:t>Generally, for imbalanced datasets, precision might be better because precision does not include the number of true negatives and thus it is not impacted by imbalance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29" name="Google Shape;429;p9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0" name="Google Shape;430;p9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4d45bc28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4d45bc28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a:t>https://eproduct.hbsp.harvard.edu/eproduct/product/t_ie_machine_learning_en/content/en/intro/index.html </a:t>
            </a:r>
            <a:endParaRPr/>
          </a:p>
        </p:txBody>
      </p:sp>
      <p:sp>
        <p:nvSpPr>
          <p:cNvPr id="124" name="Google Shape;124;p6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0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0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0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0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30"/>
              </a:spcBef>
              <a:spcAft>
                <a:spcPts val="0"/>
              </a:spcAft>
              <a:buClr>
                <a:srgbClr val="000000"/>
              </a:buClr>
              <a:buSzPts val="1100"/>
              <a:buFont typeface="Arial"/>
              <a:buNone/>
            </a:pPr>
            <a:r>
              <a:rPr lang="en"/>
              <a:t>https://eproduct.hbsp.harvard.edu/eproduct/product/t_ie_machine_learning_en/content/en/intro/index.html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144" name="Google Shape;144;p6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3" name="Shape 13"/>
        <p:cNvGrpSpPr/>
        <p:nvPr/>
      </p:nvGrpSpPr>
      <p:grpSpPr>
        <a:xfrm>
          <a:off x="0" y="0"/>
          <a:ext cx="0" cy="0"/>
          <a:chOff x="0" y="0"/>
          <a:chExt cx="0" cy="0"/>
        </a:xfrm>
      </p:grpSpPr>
      <p:sp>
        <p:nvSpPr>
          <p:cNvPr id="14" name="Google Shape;14;p44"/>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5" name="Google Shape;15;p44"/>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6" name="Google Shape;16;p4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7" name="Google Shape;17;p44"/>
          <p:cNvGrpSpPr/>
          <p:nvPr/>
        </p:nvGrpSpPr>
        <p:grpSpPr>
          <a:xfrm>
            <a:off x="311726" y="342910"/>
            <a:ext cx="2560425" cy="520904"/>
            <a:chOff x="311726" y="342910"/>
            <a:chExt cx="2560425" cy="520904"/>
          </a:xfrm>
        </p:grpSpPr>
        <p:sp>
          <p:nvSpPr>
            <p:cNvPr id="18" name="Google Shape;18;p44"/>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 name="Google Shape;19;p44"/>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20" name="Google Shape;20;p44"/>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4"/>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4"/>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4"/>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4"/>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4"/>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6" name="Google Shape;26;p44"/>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27" name="Google Shape;27;p44"/>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ed text">
  <p:cSld name="Title and bulleted text">
    <p:spTree>
      <p:nvGrpSpPr>
        <p:cNvPr id="73" name="Shape 73"/>
        <p:cNvGrpSpPr/>
        <p:nvPr/>
      </p:nvGrpSpPr>
      <p:grpSpPr>
        <a:xfrm>
          <a:off x="0" y="0"/>
          <a:ext cx="0" cy="0"/>
          <a:chOff x="0" y="0"/>
          <a:chExt cx="0" cy="0"/>
        </a:xfrm>
      </p:grpSpPr>
      <p:sp>
        <p:nvSpPr>
          <p:cNvPr id="74" name="Google Shape;74;p11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14"/>
          <p:cNvSpPr txBox="1"/>
          <p:nvPr>
            <p:ph idx="1" type="body"/>
          </p:nvPr>
        </p:nvSpPr>
        <p:spPr>
          <a:xfrm>
            <a:off x="268928" y="1008621"/>
            <a:ext cx="8605678" cy="1809119"/>
          </a:xfrm>
          <a:prstGeom prst="rect">
            <a:avLst/>
          </a:prstGeom>
          <a:noFill/>
          <a:ln>
            <a:noFill/>
          </a:ln>
        </p:spPr>
        <p:txBody>
          <a:bodyPr anchorCtr="0" anchor="t" bIns="91425" lIns="91425" spcFirstLastPara="1" rIns="91425" wrap="square" tIns="91425">
            <a:spAutoFit/>
          </a:bodyPr>
          <a:lstStyle>
            <a:lvl1pPr indent="-228600" lvl="0" marL="457200" algn="l">
              <a:lnSpc>
                <a:spcPct val="115000"/>
              </a:lnSpc>
              <a:spcBef>
                <a:spcPts val="441"/>
              </a:spcBef>
              <a:spcAft>
                <a:spcPts val="0"/>
              </a:spcAft>
              <a:buSzPts val="1800"/>
              <a:buNone/>
              <a:defRPr sz="2059">
                <a:solidFill>
                  <a:srgbClr val="0072C6"/>
                </a:solidFill>
                <a:latin typeface="Arial"/>
                <a:ea typeface="Arial"/>
                <a:cs typeface="Arial"/>
                <a:sym typeface="Arial"/>
              </a:defRPr>
            </a:lvl1pPr>
            <a:lvl2pPr indent="-317500" lvl="1" marL="914400" algn="l">
              <a:lnSpc>
                <a:spcPct val="115000"/>
              </a:lnSpc>
              <a:spcBef>
                <a:spcPts val="441"/>
              </a:spcBef>
              <a:spcAft>
                <a:spcPts val="0"/>
              </a:spcAft>
              <a:buSzPts val="1400"/>
              <a:buFont typeface="Arial"/>
              <a:buChar char="•"/>
              <a:defRPr sz="1471"/>
            </a:lvl2pPr>
            <a:lvl3pPr indent="-317500" lvl="2" marL="1371600" algn="l">
              <a:lnSpc>
                <a:spcPct val="115000"/>
              </a:lnSpc>
              <a:spcBef>
                <a:spcPts val="441"/>
              </a:spcBef>
              <a:spcAft>
                <a:spcPts val="0"/>
              </a:spcAft>
              <a:buSzPts val="1400"/>
              <a:buFont typeface="Arial"/>
              <a:buChar char="•"/>
              <a:defRPr/>
            </a:lvl3pPr>
            <a:lvl4pPr indent="-317500" lvl="3" marL="1828800" algn="l">
              <a:lnSpc>
                <a:spcPct val="115000"/>
              </a:lnSpc>
              <a:spcBef>
                <a:spcPts val="441"/>
              </a:spcBef>
              <a:spcAft>
                <a:spcPts val="0"/>
              </a:spcAft>
              <a:buSzPts val="1400"/>
              <a:buFont typeface="Arial"/>
              <a:buChar char="•"/>
              <a:defRPr/>
            </a:lvl4pPr>
            <a:lvl5pPr indent="-317500" lvl="4" marL="2286000" algn="l">
              <a:lnSpc>
                <a:spcPct val="115000"/>
              </a:lnSpc>
              <a:spcBef>
                <a:spcPts val="441"/>
              </a:spcBef>
              <a:spcAft>
                <a:spcPts val="0"/>
              </a:spcAft>
              <a:buSzPts val="1400"/>
              <a:buFont typeface="Arial"/>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76" name="Shape 76"/>
        <p:cNvGrpSpPr/>
        <p:nvPr/>
      </p:nvGrpSpPr>
      <p:grpSpPr>
        <a:xfrm>
          <a:off x="0" y="0"/>
          <a:ext cx="0" cy="0"/>
          <a:chOff x="0" y="0"/>
          <a:chExt cx="0" cy="0"/>
        </a:xfrm>
      </p:grpSpPr>
      <p:sp>
        <p:nvSpPr>
          <p:cNvPr id="77" name="Google Shape;77;p6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78" name="Google Shape;78;p62"/>
          <p:cNvGrpSpPr/>
          <p:nvPr/>
        </p:nvGrpSpPr>
        <p:grpSpPr>
          <a:xfrm rot="2700000">
            <a:off x="585683" y="481417"/>
            <a:ext cx="694882" cy="564848"/>
            <a:chOff x="919500" y="1916075"/>
            <a:chExt cx="1067700" cy="867900"/>
          </a:xfrm>
        </p:grpSpPr>
        <p:sp>
          <p:nvSpPr>
            <p:cNvPr id="79" name="Google Shape;79;p62"/>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2"/>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62"/>
          <p:cNvGrpSpPr/>
          <p:nvPr/>
        </p:nvGrpSpPr>
        <p:grpSpPr>
          <a:xfrm rot="8100000">
            <a:off x="7746888" y="3437645"/>
            <a:ext cx="912919" cy="742084"/>
            <a:chOff x="521400" y="3135325"/>
            <a:chExt cx="1067700" cy="867900"/>
          </a:xfrm>
        </p:grpSpPr>
        <p:sp>
          <p:nvSpPr>
            <p:cNvPr id="82" name="Google Shape;82;p62"/>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2"/>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62"/>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 and body 2">
    <p:spTree>
      <p:nvGrpSpPr>
        <p:cNvPr id="28" name="Shape 28"/>
        <p:cNvGrpSpPr/>
        <p:nvPr/>
      </p:nvGrpSpPr>
      <p:grpSpPr>
        <a:xfrm>
          <a:off x="0" y="0"/>
          <a:ext cx="0" cy="0"/>
          <a:chOff x="0" y="0"/>
          <a:chExt cx="0" cy="0"/>
        </a:xfrm>
      </p:grpSpPr>
      <p:sp>
        <p:nvSpPr>
          <p:cNvPr id="29" name="Google Shape;29;p110"/>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10"/>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0"/>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10"/>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1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11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35" name="Google Shape;35;p1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4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4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1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11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42" name="Shape 42"/>
        <p:cNvGrpSpPr/>
        <p:nvPr/>
      </p:nvGrpSpPr>
      <p:grpSpPr>
        <a:xfrm>
          <a:off x="0" y="0"/>
          <a:ext cx="0" cy="0"/>
          <a:chOff x="0" y="0"/>
          <a:chExt cx="0" cy="0"/>
        </a:xfrm>
      </p:grpSpPr>
      <p:sp>
        <p:nvSpPr>
          <p:cNvPr id="43" name="Google Shape;43;p45"/>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45" name="Google Shape;45;p4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46" name="Shape 46"/>
        <p:cNvGrpSpPr/>
        <p:nvPr/>
      </p:nvGrpSpPr>
      <p:grpSpPr>
        <a:xfrm>
          <a:off x="0" y="0"/>
          <a:ext cx="0" cy="0"/>
          <a:chOff x="0" y="0"/>
          <a:chExt cx="0" cy="0"/>
        </a:xfrm>
      </p:grpSpPr>
      <p:sp>
        <p:nvSpPr>
          <p:cNvPr id="47" name="Google Shape;47;p49"/>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48" name="Google Shape;48;p49"/>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49" name="Google Shape;49;p4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49"/>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52" name="Google Shape;52;p49"/>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53" name="Google Shape;53;p49"/>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54" name="Google Shape;54;p49"/>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49"/>
          <p:cNvGrpSpPr/>
          <p:nvPr/>
        </p:nvGrpSpPr>
        <p:grpSpPr>
          <a:xfrm>
            <a:off x="311726" y="342910"/>
            <a:ext cx="2560500" cy="520800"/>
            <a:chOff x="311726" y="342910"/>
            <a:chExt cx="2560500" cy="520800"/>
          </a:xfrm>
        </p:grpSpPr>
        <p:sp>
          <p:nvSpPr>
            <p:cNvPr id="56" name="Google Shape;56;p49"/>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49"/>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11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12"/>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61" name="Google Shape;61;p112"/>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62" name="Google Shape;62;p11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63" name="Shape 63"/>
        <p:cNvGrpSpPr/>
        <p:nvPr/>
      </p:nvGrpSpPr>
      <p:grpSpPr>
        <a:xfrm>
          <a:off x="0" y="0"/>
          <a:ext cx="0" cy="0"/>
          <a:chOff x="0" y="0"/>
          <a:chExt cx="0" cy="0"/>
        </a:xfrm>
      </p:grpSpPr>
      <p:sp>
        <p:nvSpPr>
          <p:cNvPr id="64" name="Google Shape;64;p50"/>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0"/>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0"/>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0"/>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0"/>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5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on-bulleted text">
  <p:cSld name="Title and non-bulleted text">
    <p:spTree>
      <p:nvGrpSpPr>
        <p:cNvPr id="70" name="Shape 70"/>
        <p:cNvGrpSpPr/>
        <p:nvPr/>
      </p:nvGrpSpPr>
      <p:grpSpPr>
        <a:xfrm>
          <a:off x="0" y="0"/>
          <a:ext cx="0" cy="0"/>
          <a:chOff x="0" y="0"/>
          <a:chExt cx="0" cy="0"/>
        </a:xfrm>
      </p:grpSpPr>
      <p:sp>
        <p:nvSpPr>
          <p:cNvPr id="71" name="Google Shape;71;p11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solidFill>
                  <a:srgbClr val="0078D7"/>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13"/>
          <p:cNvSpPr txBox="1"/>
          <p:nvPr>
            <p:ph idx="1" type="body"/>
          </p:nvPr>
        </p:nvSpPr>
        <p:spPr>
          <a:xfrm>
            <a:off x="268928" y="1008621"/>
            <a:ext cx="8605678" cy="1809119"/>
          </a:xfrm>
          <a:prstGeom prst="rect">
            <a:avLst/>
          </a:prstGeom>
          <a:noFill/>
          <a:ln>
            <a:noFill/>
          </a:ln>
        </p:spPr>
        <p:txBody>
          <a:bodyPr anchorCtr="0" anchor="t" bIns="91425" lIns="91425" spcFirstLastPara="1" rIns="91425" wrap="square" tIns="91425">
            <a:spAutoFit/>
          </a:bodyPr>
          <a:lstStyle>
            <a:lvl1pPr indent="-228600" lvl="0" marL="457200" algn="l">
              <a:lnSpc>
                <a:spcPct val="115000"/>
              </a:lnSpc>
              <a:spcBef>
                <a:spcPts val="441"/>
              </a:spcBef>
              <a:spcAft>
                <a:spcPts val="0"/>
              </a:spcAft>
              <a:buSzPts val="1800"/>
              <a:buNone/>
              <a:defRPr sz="2059">
                <a:solidFill>
                  <a:srgbClr val="0072C6"/>
                </a:solidFill>
                <a:latin typeface="Arial"/>
                <a:ea typeface="Arial"/>
                <a:cs typeface="Arial"/>
                <a:sym typeface="Arial"/>
              </a:defRPr>
            </a:lvl1pPr>
            <a:lvl2pPr indent="-228600" lvl="1" marL="914400" algn="l">
              <a:lnSpc>
                <a:spcPct val="115000"/>
              </a:lnSpc>
              <a:spcBef>
                <a:spcPts val="441"/>
              </a:spcBef>
              <a:spcAft>
                <a:spcPts val="0"/>
              </a:spcAft>
              <a:buSzPts val="1400"/>
              <a:buFont typeface="Assistant"/>
              <a:buNone/>
              <a:defRPr sz="1471"/>
            </a:lvl2pPr>
            <a:lvl3pPr indent="-228600" lvl="2" marL="1371600" algn="l">
              <a:lnSpc>
                <a:spcPct val="115000"/>
              </a:lnSpc>
              <a:spcBef>
                <a:spcPts val="441"/>
              </a:spcBef>
              <a:spcAft>
                <a:spcPts val="0"/>
              </a:spcAft>
              <a:buSzPts val="1400"/>
              <a:buNone/>
              <a:defRPr/>
            </a:lvl3pPr>
            <a:lvl4pPr indent="-228600" lvl="3" marL="1828800" algn="l">
              <a:lnSpc>
                <a:spcPct val="115000"/>
              </a:lnSpc>
              <a:spcBef>
                <a:spcPts val="441"/>
              </a:spcBef>
              <a:spcAft>
                <a:spcPts val="0"/>
              </a:spcAft>
              <a:buSzPts val="1400"/>
              <a:buNone/>
              <a:defRPr/>
            </a:lvl4pPr>
            <a:lvl5pPr indent="-228600" lvl="4" marL="2286000" algn="l">
              <a:lnSpc>
                <a:spcPct val="115000"/>
              </a:lnSpc>
              <a:spcBef>
                <a:spcPts val="441"/>
              </a:spcBef>
              <a:spcAft>
                <a:spcPts val="0"/>
              </a:spcAft>
              <a:buSzPts val="1400"/>
              <a:buNone/>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3"/>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4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43"/>
          <p:cNvSpPr/>
          <p:nvPr/>
        </p:nvSpPr>
        <p:spPr>
          <a:xfrm>
            <a:off x="7157996" y="4762665"/>
            <a:ext cx="1308600" cy="27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43"/>
          <p:cNvGrpSpPr/>
          <p:nvPr/>
        </p:nvGrpSpPr>
        <p:grpSpPr>
          <a:xfrm>
            <a:off x="8458848" y="343116"/>
            <a:ext cx="381224" cy="576102"/>
            <a:chOff x="8458848" y="343116"/>
            <a:chExt cx="381224" cy="576102"/>
          </a:xfrm>
        </p:grpSpPr>
        <p:sp>
          <p:nvSpPr>
            <p:cNvPr id="11" name="Google Shape;11;p43"/>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43"/>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ctrTitle"/>
          </p:nvPr>
        </p:nvSpPr>
        <p:spPr>
          <a:xfrm>
            <a:off x="311699" y="1239060"/>
            <a:ext cx="7174581" cy="1776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Crash course into supervised machine learning</a:t>
            </a:r>
            <a:endParaRPr/>
          </a:p>
        </p:txBody>
      </p:sp>
      <p:sp>
        <p:nvSpPr>
          <p:cNvPr id="90" name="Google Shape;90;p17"/>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/oana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Supervised Machine Learning</a:t>
            </a:r>
            <a:endParaRPr/>
          </a:p>
        </p:txBody>
      </p:sp>
      <p:sp>
        <p:nvSpPr>
          <p:cNvPr id="162" name="Google Shape;162;p1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8108"/>
              <a:buNone/>
            </a:pPr>
            <a:fld id="{00000000-1234-1234-1234-123412341234}" type="slidenum">
              <a:rPr lang="en"/>
              <a:t>‹#›</a:t>
            </a:fld>
            <a:endParaRPr/>
          </a:p>
        </p:txBody>
      </p:sp>
      <p:sp>
        <p:nvSpPr>
          <p:cNvPr id="163" name="Google Shape;163;p18"/>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accent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Supervised ML</a:t>
            </a:r>
            <a:endParaRPr>
              <a:solidFill>
                <a:srgbClr val="000000"/>
              </a:solidFill>
            </a:endParaRPr>
          </a:p>
        </p:txBody>
      </p:sp>
      <p:pic>
        <p:nvPicPr>
          <p:cNvPr id="169" name="Google Shape;169;p71"/>
          <p:cNvPicPr preferRelativeResize="0"/>
          <p:nvPr>
            <p:ph idx="1" type="body"/>
          </p:nvPr>
        </p:nvPicPr>
        <p:blipFill rotWithShape="1">
          <a:blip r:embed="rId3">
            <a:alphaModFix/>
          </a:blip>
          <a:srcRect b="0" l="0" r="0" t="0"/>
          <a:stretch/>
        </p:blipFill>
        <p:spPr>
          <a:xfrm>
            <a:off x="3437874" y="602178"/>
            <a:ext cx="5795022" cy="37429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72"/>
          <p:cNvPicPr preferRelativeResize="0"/>
          <p:nvPr/>
        </p:nvPicPr>
        <p:blipFill rotWithShape="1">
          <a:blip r:embed="rId3">
            <a:alphaModFix/>
          </a:blip>
          <a:srcRect b="0" l="0" r="0" t="0"/>
          <a:stretch/>
        </p:blipFill>
        <p:spPr>
          <a:xfrm>
            <a:off x="1485900" y="1128714"/>
            <a:ext cx="6172200" cy="2889647"/>
          </a:xfrm>
          <a:prstGeom prst="rect">
            <a:avLst/>
          </a:prstGeom>
          <a:noFill/>
          <a:ln>
            <a:noFill/>
          </a:ln>
        </p:spPr>
      </p:pic>
      <p:sp>
        <p:nvSpPr>
          <p:cNvPr id="177" name="Google Shape;177;p7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Common Data analytics Tasks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73"/>
          <p:cNvGraphicFramePr/>
          <p:nvPr/>
        </p:nvGraphicFramePr>
        <p:xfrm>
          <a:off x="2343150" y="1230141"/>
          <a:ext cx="4286250" cy="3361134"/>
        </p:xfrm>
        <a:graphic>
          <a:graphicData uri="http://schemas.openxmlformats.org/presentationml/2006/ole">
            <mc:AlternateContent>
              <mc:Choice Requires="v">
                <p:oleObj r:id="rId4" imgH="3361134" imgW="4286250" progId="Visio.Drawing.6" spid="_x0000_s1">
                  <p:embed/>
                </p:oleObj>
              </mc:Choice>
              <mc:Fallback>
                <p:oleObj r:id="rId5" imgH="3361134" imgW="4286250" progId="Visio.Drawing.6">
                  <p:embed/>
                  <p:pic>
                    <p:nvPicPr>
                      <p:cNvPr id="183" name="Google Shape;183;p73"/>
                      <p:cNvPicPr preferRelativeResize="0"/>
                      <p:nvPr/>
                    </p:nvPicPr>
                    <p:blipFill rotWithShape="1">
                      <a:blip r:embed="rId6">
                        <a:alphaModFix/>
                      </a:blip>
                      <a:srcRect b="0" l="0" r="0" t="0"/>
                      <a:stretch/>
                    </p:blipFill>
                    <p:spPr>
                      <a:xfrm>
                        <a:off x="2343150" y="1230141"/>
                        <a:ext cx="4286250" cy="3361134"/>
                      </a:xfrm>
                      <a:prstGeom prst="rect">
                        <a:avLst/>
                      </a:prstGeom>
                      <a:noFill/>
                      <a:ln>
                        <a:noFill/>
                      </a:ln>
                    </p:spPr>
                  </p:pic>
                </p:oleObj>
              </mc:Fallback>
            </mc:AlternateContent>
          </a:graphicData>
        </a:graphic>
      </p:graphicFrame>
      <p:sp>
        <p:nvSpPr>
          <p:cNvPr id="184" name="Google Shape;184;p73"/>
          <p:cNvSpPr txBox="1"/>
          <p:nvPr/>
        </p:nvSpPr>
        <p:spPr>
          <a:xfrm>
            <a:off x="2882595" y="742217"/>
            <a:ext cx="2465740" cy="3231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500"/>
              <a:buFont typeface="Arial"/>
              <a:buNone/>
            </a:pPr>
            <a:r>
              <a:rPr b="1" i="0" lang="en" sz="1500" u="none" cap="none" strike="noStrike">
                <a:solidFill>
                  <a:schemeClr val="dk1"/>
                </a:solidFill>
                <a:latin typeface="Tahoma"/>
                <a:ea typeface="Tahoma"/>
                <a:cs typeface="Tahoma"/>
                <a:sym typeface="Tahoma"/>
              </a:rPr>
              <a:t>“Supervised” modeling:</a:t>
            </a:r>
            <a:endParaRPr/>
          </a:p>
        </p:txBody>
      </p:sp>
      <p:sp>
        <p:nvSpPr>
          <p:cNvPr id="185" name="Google Shape;185;p73"/>
          <p:cNvSpPr txBox="1"/>
          <p:nvPr/>
        </p:nvSpPr>
        <p:spPr>
          <a:xfrm>
            <a:off x="2054389" y="3345882"/>
            <a:ext cx="1468672" cy="3231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500"/>
              <a:buFont typeface="Arial"/>
              <a:buNone/>
            </a:pPr>
            <a:r>
              <a:rPr b="1" i="0" lang="en" sz="1500" u="none" cap="none" strike="noStrike">
                <a:solidFill>
                  <a:schemeClr val="lt1"/>
                </a:solidFill>
                <a:latin typeface="Tahoma"/>
                <a:ea typeface="Tahoma"/>
                <a:cs typeface="Tahoma"/>
                <a:sym typeface="Tahoma"/>
              </a:rPr>
              <a:t>Model in use:</a:t>
            </a:r>
            <a:endParaRPr/>
          </a:p>
        </p:txBody>
      </p:sp>
      <p:sp>
        <p:nvSpPr>
          <p:cNvPr id="186" name="Google Shape;186;p73"/>
          <p:cNvSpPr txBox="1"/>
          <p:nvPr/>
        </p:nvSpPr>
        <p:spPr>
          <a:xfrm>
            <a:off x="1251023" y="2488632"/>
            <a:ext cx="2175597" cy="55399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671E97"/>
              </a:buClr>
              <a:buSzPts val="1500"/>
              <a:buFont typeface="Arial"/>
              <a:buNone/>
            </a:pPr>
            <a:r>
              <a:rPr b="0" i="0" lang="en" sz="1500" u="none" cap="none" strike="noStrike">
                <a:solidFill>
                  <a:srgbClr val="671E97"/>
                </a:solidFill>
                <a:latin typeface="Tahoma"/>
                <a:ea typeface="Tahoma"/>
                <a:cs typeface="Tahoma"/>
                <a:sym typeface="Tahoma"/>
              </a:rPr>
              <a:t>“Training” data have all</a:t>
            </a:r>
            <a:endParaRPr/>
          </a:p>
          <a:p>
            <a:pPr indent="0" lvl="0" marL="0" marR="0" rtl="0" algn="ctr">
              <a:lnSpc>
                <a:spcPct val="100000"/>
              </a:lnSpc>
              <a:spcBef>
                <a:spcPts val="0"/>
              </a:spcBef>
              <a:spcAft>
                <a:spcPts val="0"/>
              </a:spcAft>
              <a:buClr>
                <a:srgbClr val="671E97"/>
              </a:buClr>
              <a:buSzPts val="1500"/>
              <a:buFont typeface="Arial"/>
              <a:buNone/>
            </a:pPr>
            <a:r>
              <a:rPr b="0" i="0" lang="en" sz="1500" u="none" cap="none" strike="noStrike">
                <a:solidFill>
                  <a:srgbClr val="671E97"/>
                </a:solidFill>
                <a:latin typeface="Tahoma"/>
                <a:ea typeface="Tahoma"/>
                <a:cs typeface="Tahoma"/>
                <a:sym typeface="Tahoma"/>
              </a:rPr>
              <a:t>values specified</a:t>
            </a:r>
            <a:endParaRPr/>
          </a:p>
        </p:txBody>
      </p:sp>
      <p:cxnSp>
        <p:nvCxnSpPr>
          <p:cNvPr id="187" name="Google Shape;187;p73"/>
          <p:cNvCxnSpPr/>
          <p:nvPr/>
        </p:nvCxnSpPr>
        <p:spPr>
          <a:xfrm flipH="1" rot="10800000">
            <a:off x="2800350" y="2202881"/>
            <a:ext cx="114300" cy="285750"/>
          </a:xfrm>
          <a:prstGeom prst="straightConnector1">
            <a:avLst/>
          </a:prstGeom>
          <a:noFill/>
          <a:ln cap="flat" cmpd="sng" w="25400">
            <a:solidFill>
              <a:srgbClr val="671E97"/>
            </a:solidFill>
            <a:prstDash val="solid"/>
            <a:round/>
            <a:headEnd len="med" w="med" type="none"/>
            <a:tailEnd len="med" w="med" type="triangle"/>
          </a:ln>
        </p:spPr>
      </p:cxnSp>
      <p:sp>
        <p:nvSpPr>
          <p:cNvPr id="188" name="Google Shape;188;p73"/>
          <p:cNvSpPr txBox="1"/>
          <p:nvPr/>
        </p:nvSpPr>
        <p:spPr>
          <a:xfrm>
            <a:off x="1122764" y="4609919"/>
            <a:ext cx="5506636" cy="3231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671E97"/>
              </a:buClr>
              <a:buSzPts val="1500"/>
              <a:buFont typeface="Arial"/>
              <a:buNone/>
            </a:pPr>
            <a:r>
              <a:rPr b="0" i="0" lang="en" sz="1500" u="none" cap="none" strike="noStrike">
                <a:solidFill>
                  <a:srgbClr val="671E97"/>
                </a:solidFill>
                <a:latin typeface="Tahoma"/>
                <a:ea typeface="Tahoma"/>
                <a:cs typeface="Tahoma"/>
                <a:sym typeface="Tahoma"/>
              </a:rPr>
              <a:t>New data item has some value unknown (e.g., will she leave?)</a:t>
            </a:r>
            <a:endParaRPr/>
          </a:p>
        </p:txBody>
      </p:sp>
      <p:cxnSp>
        <p:nvCxnSpPr>
          <p:cNvPr id="189" name="Google Shape;189;p73"/>
          <p:cNvCxnSpPr/>
          <p:nvPr/>
        </p:nvCxnSpPr>
        <p:spPr>
          <a:xfrm flipH="1" rot="10800000">
            <a:off x="1885950" y="4317431"/>
            <a:ext cx="457200" cy="228600"/>
          </a:xfrm>
          <a:prstGeom prst="straightConnector1">
            <a:avLst/>
          </a:prstGeom>
          <a:noFill/>
          <a:ln cap="flat" cmpd="sng" w="25400">
            <a:solidFill>
              <a:srgbClr val="671E97"/>
            </a:solidFill>
            <a:prstDash val="solid"/>
            <a:round/>
            <a:headEnd len="med" w="med" type="none"/>
            <a:tailEnd len="med" w="med" type="triangle"/>
          </a:ln>
        </p:spPr>
      </p:cxnSp>
      <p:sp>
        <p:nvSpPr>
          <p:cNvPr id="190" name="Google Shape;190;p73"/>
          <p:cNvSpPr txBox="1"/>
          <p:nvPr>
            <p:ph type="title"/>
          </p:nvPr>
        </p:nvSpPr>
        <p:spPr>
          <a:xfrm>
            <a:off x="475060" y="-110882"/>
            <a:ext cx="8667750" cy="981996"/>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Mining versus Use of the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p7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Supervised versus Unsupervised Methods</a:t>
            </a:r>
            <a:endParaRPr/>
          </a:p>
        </p:txBody>
      </p:sp>
      <p:sp>
        <p:nvSpPr>
          <p:cNvPr id="198" name="Google Shape;198;p7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lang="en"/>
              <a:t>“Do our customers naturally fall into different groups?”</a:t>
            </a:r>
            <a:endParaRPr/>
          </a:p>
          <a:p>
            <a:pPr indent="-317500" lvl="2" marL="1371600" rtl="0" algn="l">
              <a:lnSpc>
                <a:spcPct val="115000"/>
              </a:lnSpc>
              <a:spcBef>
                <a:spcPts val="1000"/>
              </a:spcBef>
              <a:spcAft>
                <a:spcPts val="0"/>
              </a:spcAft>
              <a:buSzPts val="1400"/>
              <a:buFont typeface="Arial"/>
              <a:buChar char="•"/>
            </a:pPr>
            <a:r>
              <a:rPr lang="en"/>
              <a:t>No guarantee that the results are meaningful or will be useful for any particular purpose</a:t>
            </a:r>
            <a:endParaRPr/>
          </a:p>
          <a:p>
            <a:pPr indent="-342900" lvl="0" marL="457200" rtl="0" algn="l">
              <a:lnSpc>
                <a:spcPct val="115000"/>
              </a:lnSpc>
              <a:spcBef>
                <a:spcPts val="0"/>
              </a:spcBef>
              <a:spcAft>
                <a:spcPts val="0"/>
              </a:spcAft>
              <a:buSzPts val="1800"/>
              <a:buFont typeface="Arial"/>
              <a:buChar char="•"/>
            </a:pPr>
            <a:r>
              <a:rPr lang="en"/>
              <a:t>“Can we find groups of customers who have particularly high likelihoods of canceling their service soon after contracts expire?”</a:t>
            </a:r>
            <a:endParaRPr/>
          </a:p>
          <a:p>
            <a:pPr indent="-317500" lvl="2" marL="1371600" rtl="0" algn="l">
              <a:lnSpc>
                <a:spcPct val="115000"/>
              </a:lnSpc>
              <a:spcBef>
                <a:spcPts val="1000"/>
              </a:spcBef>
              <a:spcAft>
                <a:spcPts val="0"/>
              </a:spcAft>
              <a:buSzPts val="1400"/>
              <a:buFont typeface="Arial"/>
              <a:buChar char="•"/>
            </a:pPr>
            <a:r>
              <a:rPr b="1" lang="en"/>
              <a:t>A specific purpose</a:t>
            </a:r>
            <a:endParaRPr/>
          </a:p>
          <a:p>
            <a:pPr indent="-317500" lvl="2" marL="1371600" rtl="0" algn="l">
              <a:lnSpc>
                <a:spcPct val="115000"/>
              </a:lnSpc>
              <a:spcBef>
                <a:spcPts val="1000"/>
              </a:spcBef>
              <a:spcAft>
                <a:spcPts val="0"/>
              </a:spcAft>
              <a:buSzPts val="1400"/>
              <a:buFont typeface="Arial"/>
              <a:buChar char="•"/>
            </a:pPr>
            <a:r>
              <a:rPr lang="en"/>
              <a:t>Much more useful results (usually) </a:t>
            </a:r>
            <a:endParaRPr/>
          </a:p>
          <a:p>
            <a:pPr indent="-317500" lvl="2" marL="1371600" rtl="0" algn="l">
              <a:lnSpc>
                <a:spcPct val="115000"/>
              </a:lnSpc>
              <a:spcBef>
                <a:spcPts val="1000"/>
              </a:spcBef>
              <a:spcAft>
                <a:spcPts val="0"/>
              </a:spcAft>
              <a:buSzPts val="1400"/>
              <a:buFont typeface="Arial"/>
              <a:buChar char="•"/>
            </a:pPr>
            <a:r>
              <a:rPr lang="en"/>
              <a:t>Different techniques</a:t>
            </a:r>
            <a:endParaRPr/>
          </a:p>
          <a:p>
            <a:pPr indent="-317500" lvl="2" marL="1371600" rtl="0" algn="l">
              <a:lnSpc>
                <a:spcPct val="115000"/>
              </a:lnSpc>
              <a:spcBef>
                <a:spcPts val="1000"/>
              </a:spcBef>
              <a:spcAft>
                <a:spcPts val="0"/>
              </a:spcAft>
              <a:buSzPts val="1400"/>
              <a:buFont typeface="Arial"/>
              <a:buChar char="•"/>
            </a:pPr>
            <a:r>
              <a:rPr b="1" lang="en"/>
              <a:t>Requires data on the target</a:t>
            </a:r>
            <a:endParaRPr/>
          </a:p>
          <a:p>
            <a:pPr indent="-317500" lvl="3" marL="1828800" rtl="0" algn="l">
              <a:lnSpc>
                <a:spcPct val="115000"/>
              </a:lnSpc>
              <a:spcBef>
                <a:spcPts val="1000"/>
              </a:spcBef>
              <a:spcAft>
                <a:spcPts val="0"/>
              </a:spcAft>
              <a:buSzPts val="1400"/>
              <a:buFont typeface="Arial"/>
              <a:buChar char="•"/>
            </a:pPr>
            <a:r>
              <a:rPr lang="en"/>
              <a:t>The individual’s label</a:t>
            </a:r>
            <a:endParaRPr/>
          </a:p>
          <a:p>
            <a:pPr indent="-228600" lvl="2" marL="1371600" rtl="0" algn="l">
              <a:lnSpc>
                <a:spcPct val="115000"/>
              </a:lnSpc>
              <a:spcBef>
                <a:spcPts val="1000"/>
              </a:spcBef>
              <a:spcAft>
                <a:spcPts val="0"/>
              </a:spcAft>
              <a:buSzPts val="14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Machine learning pipeline/recipe (works also for unsupervised)</a:t>
            </a:r>
            <a:endParaRPr>
              <a:solidFill>
                <a:srgbClr val="000000"/>
              </a:solidFill>
            </a:endParaRPr>
          </a:p>
        </p:txBody>
      </p:sp>
      <p:pic>
        <p:nvPicPr>
          <p:cNvPr id="205" name="Google Shape;205;p76"/>
          <p:cNvPicPr preferRelativeResize="0"/>
          <p:nvPr/>
        </p:nvPicPr>
        <p:blipFill rotWithShape="1">
          <a:blip r:embed="rId3">
            <a:alphaModFix/>
          </a:blip>
          <a:srcRect b="0" l="0" r="0" t="0"/>
          <a:stretch/>
        </p:blipFill>
        <p:spPr>
          <a:xfrm>
            <a:off x="246881" y="1491630"/>
            <a:ext cx="8351044" cy="8643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Machine learning pipeline (recipe)</a:t>
            </a:r>
            <a:endParaRPr b="1">
              <a:latin typeface="Assistant"/>
              <a:ea typeface="Assistant"/>
              <a:cs typeface="Assistant"/>
              <a:sym typeface="Assistant"/>
            </a:endParaRPr>
          </a:p>
        </p:txBody>
      </p:sp>
      <p:sp>
        <p:nvSpPr>
          <p:cNvPr id="211" name="Google Shape;211;p1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recipe for data analysis</a:t>
            </a:r>
            <a:endParaRPr/>
          </a:p>
        </p:txBody>
      </p:sp>
      <p:sp>
        <p:nvSpPr>
          <p:cNvPr id="217" name="Google Shape;217;p7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Clr>
                <a:srgbClr val="000000"/>
              </a:buClr>
              <a:buSzPct val="100000"/>
              <a:buFont typeface="Arial"/>
              <a:buNone/>
            </a:pPr>
            <a:fld id="{00000000-1234-1234-1234-123412341234}" type="slidenum">
              <a:rPr lang="en"/>
              <a:t>‹#›</a:t>
            </a:fld>
            <a:endParaRPr/>
          </a:p>
        </p:txBody>
      </p:sp>
      <p:pic>
        <p:nvPicPr>
          <p:cNvPr id="218" name="Google Shape;218;p77"/>
          <p:cNvPicPr preferRelativeResize="0"/>
          <p:nvPr/>
        </p:nvPicPr>
        <p:blipFill rotWithShape="1">
          <a:blip r:embed="rId3">
            <a:alphaModFix/>
          </a:blip>
          <a:srcRect b="0" l="0" r="0" t="0"/>
          <a:stretch/>
        </p:blipFill>
        <p:spPr>
          <a:xfrm>
            <a:off x="2385300" y="990800"/>
            <a:ext cx="3999899" cy="36716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7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Step 6(2): Analyze Data</a:t>
            </a:r>
            <a:endParaRPr/>
          </a:p>
        </p:txBody>
      </p:sp>
      <p:sp>
        <p:nvSpPr>
          <p:cNvPr id="224" name="Google Shape;224;p7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Select analytical techniques</a:t>
            </a:r>
            <a:endParaRPr/>
          </a:p>
          <a:p>
            <a:pPr indent="-317500" lvl="1" marL="914400" rtl="0" algn="l">
              <a:lnSpc>
                <a:spcPct val="115000"/>
              </a:lnSpc>
              <a:spcBef>
                <a:spcPts val="1000"/>
              </a:spcBef>
              <a:spcAft>
                <a:spcPts val="0"/>
              </a:spcAft>
              <a:buSzPts val="1400"/>
              <a:buChar char="○"/>
            </a:pPr>
            <a:r>
              <a:rPr lang="en"/>
              <a:t>Supervised, unsupervised</a:t>
            </a:r>
            <a:endParaRPr/>
          </a:p>
          <a:p>
            <a:pPr indent="-317500" lvl="2" marL="1371600" rtl="0" algn="l">
              <a:lnSpc>
                <a:spcPct val="115000"/>
              </a:lnSpc>
              <a:spcBef>
                <a:spcPts val="1000"/>
              </a:spcBef>
              <a:spcAft>
                <a:spcPts val="0"/>
              </a:spcAft>
              <a:buSzPts val="1400"/>
              <a:buChar char="■"/>
            </a:pPr>
            <a:r>
              <a:rPr lang="en"/>
              <a:t>Supervised: Based on your target variable: classifiers or regressions</a:t>
            </a:r>
            <a:endParaRPr/>
          </a:p>
          <a:p>
            <a:pPr indent="-317500" lvl="3" marL="1828800" rtl="0" algn="l">
              <a:lnSpc>
                <a:spcPct val="115000"/>
              </a:lnSpc>
              <a:spcBef>
                <a:spcPts val="1000"/>
              </a:spcBef>
              <a:spcAft>
                <a:spcPts val="0"/>
              </a:spcAft>
              <a:buSzPts val="1400"/>
              <a:buChar char="●"/>
            </a:pPr>
            <a:r>
              <a:rPr lang="en"/>
              <a:t>Split the data</a:t>
            </a:r>
            <a:endParaRPr/>
          </a:p>
          <a:p>
            <a:pPr indent="-317500" lvl="2" marL="1371600" rtl="0" algn="l">
              <a:lnSpc>
                <a:spcPct val="115000"/>
              </a:lnSpc>
              <a:spcBef>
                <a:spcPts val="1000"/>
              </a:spcBef>
              <a:spcAft>
                <a:spcPts val="0"/>
              </a:spcAft>
              <a:buSzPts val="1400"/>
              <a:buChar char="■"/>
            </a:pPr>
            <a:r>
              <a:rPr lang="en" strike="sngStrike"/>
              <a:t>Unsupervised: cluster analysis, association analysis</a:t>
            </a:r>
            <a:endParaRPr/>
          </a:p>
          <a:p>
            <a:pPr indent="-317500" lvl="3" marL="1828800" rtl="0" algn="l">
              <a:lnSpc>
                <a:spcPct val="115000"/>
              </a:lnSpc>
              <a:spcBef>
                <a:spcPts val="1000"/>
              </a:spcBef>
              <a:spcAft>
                <a:spcPts val="0"/>
              </a:spcAft>
              <a:buSzPts val="1400"/>
              <a:buChar char="●"/>
            </a:pPr>
            <a:r>
              <a:rPr lang="en" strike="sngStrike"/>
              <a:t>Doesn’t require data split</a:t>
            </a:r>
            <a:endParaRPr strike="sngStrike"/>
          </a:p>
          <a:p>
            <a:pPr indent="-342900" lvl="0" marL="457200" rtl="0" algn="l">
              <a:lnSpc>
                <a:spcPct val="115000"/>
              </a:lnSpc>
              <a:spcBef>
                <a:spcPts val="0"/>
              </a:spcBef>
              <a:spcAft>
                <a:spcPts val="0"/>
              </a:spcAft>
              <a:buSzPts val="1800"/>
              <a:buChar char="●"/>
            </a:pPr>
            <a:r>
              <a:rPr lang="en"/>
              <a:t>Build models using train data</a:t>
            </a:r>
            <a:endParaRPr/>
          </a:p>
          <a:p>
            <a:pPr indent="-342900" lvl="0" marL="457200" rtl="0" algn="l">
              <a:lnSpc>
                <a:spcPct val="115000"/>
              </a:lnSpc>
              <a:spcBef>
                <a:spcPts val="0"/>
              </a:spcBef>
              <a:spcAft>
                <a:spcPts val="0"/>
              </a:spcAft>
              <a:buSzPts val="1800"/>
              <a:buChar char="●"/>
            </a:pPr>
            <a:r>
              <a:rPr lang="en"/>
              <a:t>Assess results using test data</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a model?</a:t>
            </a:r>
            <a:endParaRPr/>
          </a:p>
        </p:txBody>
      </p:sp>
      <p:sp>
        <p:nvSpPr>
          <p:cNvPr id="231" name="Google Shape;231;p79"/>
          <p:cNvSpPr txBox="1"/>
          <p:nvPr>
            <p:ph idx="1" type="body"/>
          </p:nvPr>
        </p:nvSpPr>
        <p:spPr>
          <a:xfrm>
            <a:off x="1530434" y="1085851"/>
            <a:ext cx="6083135" cy="357002"/>
          </a:xfrm>
          <a:prstGeom prst="rect">
            <a:avLst/>
          </a:prstGeom>
          <a:noFill/>
          <a:ln>
            <a:noFill/>
          </a:ln>
        </p:spPr>
        <p:txBody>
          <a:bodyPr anchorCtr="0" anchor="t" bIns="91425" lIns="91425" spcFirstLastPara="1" rIns="91425" wrap="square" tIns="91425">
            <a:normAutofit fontScale="85000" lnSpcReduction="20000"/>
          </a:bodyPr>
          <a:lstStyle/>
          <a:p>
            <a:pPr indent="-342900" lvl="0" marL="457200" rtl="0" algn="ctr">
              <a:lnSpc>
                <a:spcPct val="90000"/>
              </a:lnSpc>
              <a:spcBef>
                <a:spcPts val="0"/>
              </a:spcBef>
              <a:spcAft>
                <a:spcPts val="0"/>
              </a:spcAft>
              <a:buSzPct val="117647"/>
              <a:buFont typeface="Noto Sans Symbols"/>
              <a:buNone/>
            </a:pPr>
            <a:r>
              <a:rPr lang="en">
                <a:solidFill>
                  <a:srgbClr val="671E97"/>
                </a:solidFill>
              </a:rPr>
              <a:t>A </a:t>
            </a:r>
            <a:r>
              <a:rPr i="1" lang="en" u="sng">
                <a:solidFill>
                  <a:srgbClr val="671E97"/>
                </a:solidFill>
              </a:rPr>
              <a:t>simplified</a:t>
            </a:r>
            <a:r>
              <a:rPr baseline="30000" i="1" lang="en">
                <a:solidFill>
                  <a:srgbClr val="671E97"/>
                </a:solidFill>
              </a:rPr>
              <a:t>*</a:t>
            </a:r>
            <a:r>
              <a:rPr lang="en">
                <a:solidFill>
                  <a:srgbClr val="671E97"/>
                </a:solidFill>
              </a:rPr>
              <a:t> </a:t>
            </a:r>
            <a:r>
              <a:rPr i="1" lang="en" u="sng">
                <a:solidFill>
                  <a:srgbClr val="671E97"/>
                </a:solidFill>
              </a:rPr>
              <a:t>representation</a:t>
            </a:r>
            <a:r>
              <a:rPr lang="en">
                <a:solidFill>
                  <a:srgbClr val="671E97"/>
                </a:solidFill>
              </a:rPr>
              <a:t> of reality created for a </a:t>
            </a:r>
            <a:r>
              <a:rPr i="1" lang="en" u="sng">
                <a:solidFill>
                  <a:srgbClr val="671E97"/>
                </a:solidFill>
              </a:rPr>
              <a:t>specific purpose</a:t>
            </a:r>
            <a:endParaRPr>
              <a:solidFill>
                <a:srgbClr val="671E97"/>
              </a:solidFill>
            </a:endParaRPr>
          </a:p>
        </p:txBody>
      </p:sp>
      <p:sp>
        <p:nvSpPr>
          <p:cNvPr id="232" name="Google Shape;232;p79"/>
          <p:cNvSpPr txBox="1"/>
          <p:nvPr/>
        </p:nvSpPr>
        <p:spPr>
          <a:xfrm>
            <a:off x="1600200" y="1914338"/>
            <a:ext cx="6229350" cy="1246495"/>
          </a:xfrm>
          <a:prstGeom prst="rect">
            <a:avLst/>
          </a:prstGeom>
          <a:noFill/>
          <a:ln>
            <a:noFill/>
          </a:ln>
        </p:spPr>
        <p:txBody>
          <a:bodyPr anchorCtr="0" anchor="t" bIns="45700" lIns="91425" spcFirstLastPara="1" rIns="91425" wrap="square" tIns="45700">
            <a:spAutoFit/>
          </a:bodyPr>
          <a:lstStyle/>
          <a:p>
            <a:pPr indent="-95250" lvl="0" marL="0" marR="0" rtl="0" algn="l">
              <a:lnSpc>
                <a:spcPct val="100000"/>
              </a:lnSpc>
              <a:spcBef>
                <a:spcPts val="0"/>
              </a:spcBef>
              <a:spcAft>
                <a:spcPts val="0"/>
              </a:spcAft>
              <a:buClr>
                <a:srgbClr val="000000"/>
              </a:buClr>
              <a:buSzPts val="1500"/>
              <a:buFont typeface="Arial"/>
              <a:buChar char="•"/>
            </a:pPr>
            <a:r>
              <a:rPr b="0" i="1" lang="en" sz="1500" u="none" cap="none" strike="noStrike">
                <a:solidFill>
                  <a:schemeClr val="dk1"/>
                </a:solidFill>
                <a:latin typeface="Arial"/>
                <a:ea typeface="Arial"/>
                <a:cs typeface="Arial"/>
                <a:sym typeface="Arial"/>
              </a:rPr>
              <a:t> Examples: map, prototype, Black-Scholes model, etc.</a:t>
            </a:r>
            <a:endParaRPr/>
          </a:p>
          <a:p>
            <a:pPr indent="-95250" lvl="0" marL="0" marR="0" rtl="0" algn="l">
              <a:lnSpc>
                <a:spcPct val="100000"/>
              </a:lnSpc>
              <a:spcBef>
                <a:spcPts val="0"/>
              </a:spcBef>
              <a:spcAft>
                <a:spcPts val="0"/>
              </a:spcAft>
              <a:buClr>
                <a:srgbClr val="000000"/>
              </a:buClr>
              <a:buSzPts val="1500"/>
              <a:buFont typeface="Arial"/>
              <a:buChar char="•"/>
            </a:pPr>
            <a:r>
              <a:rPr b="0" i="1" lang="en" sz="1500" u="none" cap="none" strike="noStrike">
                <a:solidFill>
                  <a:schemeClr val="dk1"/>
                </a:solidFill>
                <a:latin typeface="Arial"/>
                <a:ea typeface="Arial"/>
                <a:cs typeface="Arial"/>
                <a:sym typeface="Arial"/>
              </a:rPr>
              <a:t> Data analytics example: </a:t>
            </a:r>
            <a:endParaRPr/>
          </a:p>
          <a:p>
            <a:pPr indent="0" lvl="1" marL="0" marR="0" rtl="0" algn="l">
              <a:lnSpc>
                <a:spcPct val="100000"/>
              </a:lnSpc>
              <a:spcBef>
                <a:spcPts val="0"/>
              </a:spcBef>
              <a:spcAft>
                <a:spcPts val="0"/>
              </a:spcAft>
              <a:buNone/>
            </a:pPr>
            <a:r>
              <a:rPr b="0" i="1" lang="en" sz="1500" u="none" cap="none" strike="noStrike">
                <a:solidFill>
                  <a:schemeClr val="dk1"/>
                </a:solidFill>
                <a:latin typeface="Arial"/>
                <a:ea typeface="Arial"/>
                <a:cs typeface="Arial"/>
                <a:sym typeface="Arial"/>
              </a:rPr>
              <a:t>“formula” for predicting probability of customer attrition at contract expiration</a:t>
            </a:r>
            <a:endParaRPr/>
          </a:p>
          <a:p>
            <a:pPr indent="0" lvl="1" marL="0" marR="0" rtl="0" algn="l">
              <a:lnSpc>
                <a:spcPct val="100000"/>
              </a:lnSpc>
              <a:spcBef>
                <a:spcPts val="0"/>
              </a:spcBef>
              <a:spcAft>
                <a:spcPts val="0"/>
              </a:spcAft>
              <a:buNone/>
            </a:pPr>
            <a:r>
              <a:rPr b="0" i="1" lang="en" sz="1500" u="none" cap="none" strike="noStrike">
                <a:solidFill>
                  <a:schemeClr val="dk1"/>
                </a:solidFill>
                <a:latin typeface="Arial"/>
                <a:ea typeface="Arial"/>
                <a:cs typeface="Arial"/>
                <a:sym typeface="Arial"/>
              </a:rPr>
              <a:t>🡪 “classification model” or “class-probability estimation model”</a:t>
            </a:r>
            <a:endParaRPr/>
          </a:p>
        </p:txBody>
      </p:sp>
      <p:sp>
        <p:nvSpPr>
          <p:cNvPr id="233" name="Google Shape;233;p79"/>
          <p:cNvSpPr txBox="1"/>
          <p:nvPr/>
        </p:nvSpPr>
        <p:spPr>
          <a:xfrm>
            <a:off x="5366230" y="1299860"/>
            <a:ext cx="2686954"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baseline="30000" i="1" lang="en" sz="1500" u="none" cap="none" strike="noStrike">
                <a:solidFill>
                  <a:schemeClr val="dk1"/>
                </a:solidFill>
                <a:latin typeface="Arial"/>
                <a:ea typeface="Arial"/>
                <a:cs typeface="Arial"/>
                <a:sym typeface="Arial"/>
              </a:rPr>
              <a:t>*</a:t>
            </a:r>
            <a:r>
              <a:rPr b="0" i="1" lang="en" sz="1500" u="none" cap="none" strike="noStrike">
                <a:solidFill>
                  <a:schemeClr val="dk1"/>
                </a:solidFill>
                <a:latin typeface="Arial"/>
                <a:ea typeface="Arial"/>
                <a:cs typeface="Arial"/>
                <a:sym typeface="Arial"/>
              </a:rPr>
              <a:t>based on some assumptions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Recap: Descriptive Analytics</a:t>
            </a:r>
            <a:endParaRPr/>
          </a:p>
        </p:txBody>
      </p:sp>
      <p:sp>
        <p:nvSpPr>
          <p:cNvPr id="96" name="Google Shape;96;p6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Clr>
                <a:srgbClr val="000000"/>
              </a:buClr>
              <a:buSzPct val="100000"/>
              <a:buFont typeface="Arial"/>
              <a:buNone/>
            </a:pPr>
            <a:fld id="{00000000-1234-1234-1234-123412341234}" type="slidenum">
              <a:rPr lang="en">
                <a:solidFill>
                  <a:schemeClr val="dk2"/>
                </a:solidFill>
              </a:rPr>
              <a:t>‹#›</a:t>
            </a:fld>
            <a:endParaRPr>
              <a:solidFill>
                <a:schemeClr val="dk2"/>
              </a:solidFill>
            </a:endParaRPr>
          </a:p>
        </p:txBody>
      </p:sp>
      <p:sp>
        <p:nvSpPr>
          <p:cNvPr id="97" name="Google Shape;97;p63"/>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Looks at data to examine, understand, and describe something that </a:t>
            </a:r>
            <a:r>
              <a:rPr b="1" lang="en"/>
              <a:t>has already happened</a:t>
            </a:r>
            <a:r>
              <a:rPr lang="en"/>
              <a:t>.</a:t>
            </a:r>
            <a:endParaRPr/>
          </a:p>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SzPts val="1800"/>
              <a:buNone/>
            </a:pPr>
            <a:r>
              <a:rPr lang="en"/>
              <a:t>Looks at events in the past → Identify specific patterns</a:t>
            </a:r>
            <a:endParaRPr/>
          </a:p>
          <a:p>
            <a:pPr indent="0" lvl="0" marL="0" rtl="0" algn="l">
              <a:lnSpc>
                <a:spcPct val="115000"/>
              </a:lnSpc>
              <a:spcBef>
                <a:spcPts val="0"/>
              </a:spcBef>
              <a:spcAft>
                <a:spcPts val="0"/>
              </a:spcAft>
              <a:buSzPts val="1800"/>
              <a:buNone/>
            </a:pPr>
            <a:r>
              <a:rPr lang="en"/>
              <a:t>Commonly used visuals: pie charts, bar charts, tables, line graphs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Example: </a:t>
            </a:r>
            <a:endParaRPr/>
          </a:p>
          <a:p>
            <a:pPr indent="0" lvl="0" marL="0" rtl="0" algn="l">
              <a:lnSpc>
                <a:spcPct val="115000"/>
              </a:lnSpc>
              <a:spcBef>
                <a:spcPts val="0"/>
              </a:spcBef>
              <a:spcAft>
                <a:spcPts val="0"/>
              </a:spcAft>
              <a:buSzPts val="1800"/>
              <a:buNone/>
            </a:pPr>
            <a:r>
              <a:rPr lang="en"/>
              <a:t>How many sales occurred in the last quarter?</a:t>
            </a:r>
            <a:endParaRPr/>
          </a:p>
        </p:txBody>
      </p:sp>
      <p:grpSp>
        <p:nvGrpSpPr>
          <p:cNvPr id="98" name="Google Shape;98;p63"/>
          <p:cNvGrpSpPr/>
          <p:nvPr/>
        </p:nvGrpSpPr>
        <p:grpSpPr>
          <a:xfrm>
            <a:off x="7066988" y="2961176"/>
            <a:ext cx="718489" cy="718487"/>
            <a:chOff x="3717325" y="2137000"/>
            <a:chExt cx="1104178" cy="1104176"/>
          </a:xfrm>
        </p:grpSpPr>
        <p:sp>
          <p:nvSpPr>
            <p:cNvPr id="99" name="Google Shape;99;p63"/>
            <p:cNvSpPr/>
            <p:nvPr/>
          </p:nvSpPr>
          <p:spPr>
            <a:xfrm>
              <a:off x="3717325" y="2238576"/>
              <a:ext cx="1002600" cy="1002600"/>
            </a:xfrm>
            <a:prstGeom prst="ellipse">
              <a:avLst/>
            </a:prstGeom>
            <a:solidFill>
              <a:srgbClr val="EA5B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3"/>
            <p:cNvSpPr/>
            <p:nvPr/>
          </p:nvSpPr>
          <p:spPr>
            <a:xfrm>
              <a:off x="3818903" y="2137000"/>
              <a:ext cx="1002600" cy="1002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8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Classification</a:t>
            </a:r>
            <a:endParaRPr>
              <a:solidFill>
                <a:srgbClr val="000000"/>
              </a:solidFill>
            </a:endParaRPr>
          </a:p>
        </p:txBody>
      </p:sp>
      <p:sp>
        <p:nvSpPr>
          <p:cNvPr id="239" name="Google Shape;239;p8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Goal: given input, predict category</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Classify tumor as benign or malignant</a:t>
            </a:r>
            <a:br>
              <a:rPr lang="en"/>
            </a:br>
            <a:r>
              <a:rPr lang="en"/>
              <a:t>Predict if it will rain tomorrow</a:t>
            </a:r>
            <a:br>
              <a:rPr lang="en"/>
            </a:br>
            <a:r>
              <a:rPr lang="en"/>
              <a:t>Determine if loan application is high-,medium-, or low-risk</a:t>
            </a:r>
            <a:br>
              <a:rPr lang="en"/>
            </a:br>
            <a:r>
              <a:rPr lang="en"/>
              <a:t>Identify sentiment as positive, negative, or neutral</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Examples: LDA, SVM, decision tree, KNN, naïve bayes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dk1"/>
                </a:solidFill>
              </a:rPr>
              <a:t>Regression</a:t>
            </a:r>
            <a:endParaRPr>
              <a:solidFill>
                <a:schemeClr val="dk1"/>
              </a:solidFill>
            </a:endParaRPr>
          </a:p>
        </p:txBody>
      </p:sp>
      <p:sp>
        <p:nvSpPr>
          <p:cNvPr id="245" name="Google Shape;245;p8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Goal: Given input variables, predict numeric value</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Forecast high temperature for next day</a:t>
            </a:r>
            <a:br>
              <a:rPr lang="en"/>
            </a:br>
            <a:r>
              <a:rPr lang="en"/>
              <a:t>Estimate average house price for a region</a:t>
            </a:r>
            <a:br>
              <a:rPr lang="en"/>
            </a:br>
            <a:r>
              <a:rPr lang="en"/>
              <a:t>Determine demand for a new product</a:t>
            </a:r>
            <a:br>
              <a:rPr lang="en"/>
            </a:br>
            <a:r>
              <a:rPr lang="en"/>
              <a:t>Predict power usage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Examples: linear regression, non linear regression, decision tree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8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Build models</a:t>
            </a:r>
            <a:endParaRPr>
              <a:solidFill>
                <a:srgbClr val="000000"/>
              </a:solidFill>
            </a:endParaRPr>
          </a:p>
        </p:txBody>
      </p:sp>
      <p:sp>
        <p:nvSpPr>
          <p:cNvPr id="251" name="Google Shape;251;p8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1. models – where do they come from</a:t>
            </a:r>
            <a:endParaRPr/>
          </a:p>
          <a:p>
            <a:pPr indent="-342900" lvl="0" marL="457200" rtl="0" algn="l">
              <a:lnSpc>
                <a:spcPct val="115000"/>
              </a:lnSpc>
              <a:spcBef>
                <a:spcPts val="0"/>
              </a:spcBef>
              <a:spcAft>
                <a:spcPts val="0"/>
              </a:spcAft>
              <a:buSzPts val="1800"/>
              <a:buChar char="●"/>
            </a:pPr>
            <a:r>
              <a:rPr lang="en"/>
              <a:t>2. how to choose</a:t>
            </a:r>
            <a:endParaRPr/>
          </a:p>
          <a:p>
            <a:pPr indent="-317500" lvl="1" marL="914400" rtl="0" algn="l">
              <a:lnSpc>
                <a:spcPct val="115000"/>
              </a:lnSpc>
              <a:spcBef>
                <a:spcPts val="1000"/>
              </a:spcBef>
              <a:spcAft>
                <a:spcPts val="0"/>
              </a:spcAft>
              <a:buSzPts val="1400"/>
              <a:buChar char="○"/>
            </a:pPr>
            <a:r>
              <a:rPr lang="en"/>
              <a:t>loss functions</a:t>
            </a:r>
            <a:endParaRPr/>
          </a:p>
          <a:p>
            <a:pPr indent="-317500" lvl="1" marL="914400" rtl="0" algn="l">
              <a:lnSpc>
                <a:spcPct val="115000"/>
              </a:lnSpc>
              <a:spcBef>
                <a:spcPts val="1000"/>
              </a:spcBef>
              <a:spcAft>
                <a:spcPts val="0"/>
              </a:spcAft>
              <a:buSzPts val="1400"/>
              <a:buChar char="○"/>
            </a:pPr>
            <a:r>
              <a:rPr lang="en"/>
              <a:t>Explainability: do you need to explain to stakeholders?</a:t>
            </a:r>
            <a:endParaRPr/>
          </a:p>
          <a:p>
            <a:pPr indent="-317500" lvl="1" marL="914400" rtl="0" algn="l">
              <a:lnSpc>
                <a:spcPct val="115000"/>
              </a:lnSpc>
              <a:spcBef>
                <a:spcPts val="1000"/>
              </a:spcBef>
              <a:spcAft>
                <a:spcPts val="0"/>
              </a:spcAft>
              <a:buSzPts val="1400"/>
              <a:buChar char="○"/>
            </a:pPr>
            <a:r>
              <a:rPr lang="en"/>
              <a:t>Accuracy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d45bc286a_0_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Models, where do they come from</a:t>
            </a:r>
            <a:endParaRPr b="1">
              <a:latin typeface="Assistant"/>
              <a:ea typeface="Assistant"/>
              <a:cs typeface="Assistant"/>
              <a:sym typeface="Assistant"/>
            </a:endParaRPr>
          </a:p>
        </p:txBody>
      </p:sp>
      <p:sp>
        <p:nvSpPr>
          <p:cNvPr id="257" name="Google Shape;257;g24d45bc286a_0_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4d45bc286a_0_0"/>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Regression vs classification </a:t>
            </a:r>
            <a:endParaRPr/>
          </a:p>
        </p:txBody>
      </p:sp>
      <p:sp>
        <p:nvSpPr>
          <p:cNvPr id="263" name="Google Shape;263;g24d45bc286a_0_0"/>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4" name="Google Shape;264;g24d45bc286a_0_0"/>
          <p:cNvPicPr preferRelativeResize="0"/>
          <p:nvPr/>
        </p:nvPicPr>
        <p:blipFill>
          <a:blip r:embed="rId3">
            <a:alphaModFix/>
          </a:blip>
          <a:stretch>
            <a:fillRect/>
          </a:stretch>
        </p:blipFill>
        <p:spPr>
          <a:xfrm>
            <a:off x="378050" y="1046773"/>
            <a:ext cx="6749675" cy="3796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8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Instance Space regression vs linear classifier</a:t>
            </a:r>
            <a:endParaRPr>
              <a:solidFill>
                <a:srgbClr val="000000"/>
              </a:solidFill>
            </a:endParaRPr>
          </a:p>
        </p:txBody>
      </p:sp>
      <p:pic>
        <p:nvPicPr>
          <p:cNvPr descr="E:\Dropbox\NYU\2014 Spring\Data Mining for Business Analytics\Lectures\2014\Figures\DSB-figures\dsfb_0402.png" id="272" name="Google Shape;272;p83"/>
          <p:cNvPicPr preferRelativeResize="0"/>
          <p:nvPr/>
        </p:nvPicPr>
        <p:blipFill rotWithShape="1">
          <a:blip r:embed="rId3">
            <a:alphaModFix/>
          </a:blip>
          <a:srcRect b="0" l="0" r="0" t="0"/>
          <a:stretch/>
        </p:blipFill>
        <p:spPr>
          <a:xfrm>
            <a:off x="4806103" y="1054035"/>
            <a:ext cx="4626585" cy="3771900"/>
          </a:xfrm>
          <a:prstGeom prst="rect">
            <a:avLst/>
          </a:prstGeom>
          <a:noFill/>
          <a:ln>
            <a:noFill/>
          </a:ln>
        </p:spPr>
      </p:pic>
      <p:pic>
        <p:nvPicPr>
          <p:cNvPr id="273" name="Google Shape;273;p83"/>
          <p:cNvPicPr preferRelativeResize="0"/>
          <p:nvPr/>
        </p:nvPicPr>
        <p:blipFill rotWithShape="1">
          <a:blip r:embed="rId4">
            <a:alphaModFix/>
          </a:blip>
          <a:srcRect b="4687" l="1379" r="12908" t="2668"/>
          <a:stretch/>
        </p:blipFill>
        <p:spPr>
          <a:xfrm>
            <a:off x="459600" y="915600"/>
            <a:ext cx="3895001" cy="318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4"/>
          <p:cNvSpPr txBox="1"/>
          <p:nvPr>
            <p:ph type="title"/>
          </p:nvPr>
        </p:nvSpPr>
        <p:spPr>
          <a:xfrm>
            <a:off x="31115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Regression</a:t>
            </a:r>
            <a:r>
              <a:rPr lang="en">
                <a:solidFill>
                  <a:srgbClr val="000000"/>
                </a:solidFill>
              </a:rPr>
              <a:t> vs linear classfier</a:t>
            </a:r>
            <a:endParaRPr>
              <a:solidFill>
                <a:srgbClr val="000000"/>
              </a:solidFill>
            </a:endParaRPr>
          </a:p>
        </p:txBody>
      </p:sp>
      <p:pic>
        <p:nvPicPr>
          <p:cNvPr descr="E:\Dropbox\NYU\2014 Spring\Data Mining for Business Analytics\Lectures\2014\Figures\DSB-figures\dsfb_0403.png" id="281" name="Google Shape;281;p84"/>
          <p:cNvPicPr preferRelativeResize="0"/>
          <p:nvPr/>
        </p:nvPicPr>
        <p:blipFill rotWithShape="1">
          <a:blip r:embed="rId3">
            <a:alphaModFix/>
          </a:blip>
          <a:srcRect b="0" l="0" r="0" t="0"/>
          <a:stretch/>
        </p:blipFill>
        <p:spPr>
          <a:xfrm>
            <a:off x="4315498" y="864875"/>
            <a:ext cx="4246555" cy="3771900"/>
          </a:xfrm>
          <a:prstGeom prst="rect">
            <a:avLst/>
          </a:prstGeom>
          <a:noFill/>
          <a:ln>
            <a:noFill/>
          </a:ln>
        </p:spPr>
      </p:pic>
      <p:pic>
        <p:nvPicPr>
          <p:cNvPr id="282" name="Google Shape;282;p84"/>
          <p:cNvPicPr preferRelativeResize="0"/>
          <p:nvPr/>
        </p:nvPicPr>
        <p:blipFill>
          <a:blip r:embed="rId4">
            <a:alphaModFix/>
          </a:blip>
          <a:stretch>
            <a:fillRect/>
          </a:stretch>
        </p:blipFill>
        <p:spPr>
          <a:xfrm>
            <a:off x="565003" y="978150"/>
            <a:ext cx="3810000" cy="381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4d45bc286a_0_1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Example of regression Function</a:t>
            </a:r>
            <a:endParaRPr>
              <a:solidFill>
                <a:srgbClr val="000000"/>
              </a:solidFill>
            </a:endParaRPr>
          </a:p>
        </p:txBody>
      </p:sp>
      <p:sp>
        <p:nvSpPr>
          <p:cNvPr id="290" name="Google Shape;290;g24d45bc286a_0_14"/>
          <p:cNvSpPr txBox="1"/>
          <p:nvPr/>
        </p:nvSpPr>
        <p:spPr>
          <a:xfrm>
            <a:off x="437250" y="1260000"/>
            <a:ext cx="7380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Linear regression:</a:t>
            </a:r>
            <a:endParaRPr/>
          </a:p>
          <a:p>
            <a:pPr indent="0" lvl="0" marL="0" rtl="0" algn="l">
              <a:spcBef>
                <a:spcPts val="0"/>
              </a:spcBef>
              <a:spcAft>
                <a:spcPts val="0"/>
              </a:spcAft>
              <a:buNone/>
            </a:pPr>
            <a:r>
              <a:rPr lang="en"/>
              <a:t>Y</a:t>
            </a:r>
            <a:r>
              <a:rPr lang="en"/>
              <a:t> = 1.0 × 𝐴𝑔𝑒 − 1.5 × 𝐵𝑎𝑙𝑎𝑛𝑐𝑒 + 60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 now have a parameterized model: the weights of the linear function are the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weights are often loosely interpreted as importance indicators of the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8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Example of Classification Function</a:t>
            </a:r>
            <a:endParaRPr>
              <a:solidFill>
                <a:srgbClr val="000000"/>
              </a:solidFill>
            </a:endParaRPr>
          </a:p>
        </p:txBody>
      </p:sp>
      <p:sp>
        <p:nvSpPr>
          <p:cNvPr id="298" name="Google Shape;298;p85"/>
          <p:cNvSpPr txBox="1"/>
          <p:nvPr/>
        </p:nvSpPr>
        <p:spPr>
          <a:xfrm>
            <a:off x="414250" y="1035600"/>
            <a:ext cx="6408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Linear discriminant: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 now have a parameterized model: the weights of the linear</a:t>
            </a:r>
            <a:endParaRPr/>
          </a:p>
          <a:p>
            <a:pPr indent="0" lvl="0" marL="0" rtl="0" algn="l">
              <a:spcBef>
                <a:spcPts val="0"/>
              </a:spcBef>
              <a:spcAft>
                <a:spcPts val="0"/>
              </a:spcAft>
              <a:buNone/>
            </a:pPr>
            <a:r>
              <a:rPr lang="en"/>
              <a:t>function are the parameters</a:t>
            </a:r>
            <a:endParaRPr/>
          </a:p>
          <a:p>
            <a:pPr indent="0" lvl="0" marL="0" rtl="0" algn="l">
              <a:spcBef>
                <a:spcPts val="0"/>
              </a:spcBef>
              <a:spcAft>
                <a:spcPts val="0"/>
              </a:spcAft>
              <a:buNone/>
            </a:pPr>
            <a:r>
              <a:rPr lang="en"/>
              <a:t>• The weights are often loosely interpreted as importance indicators</a:t>
            </a:r>
            <a:endParaRPr/>
          </a:p>
          <a:p>
            <a:pPr indent="0" lvl="0" marL="0" rtl="0" algn="l">
              <a:spcBef>
                <a:spcPts val="0"/>
              </a:spcBef>
              <a:spcAft>
                <a:spcPts val="0"/>
              </a:spcAft>
              <a:buNone/>
            </a:pPr>
            <a:r>
              <a:rPr lang="en"/>
              <a:t>of the features</a:t>
            </a:r>
            <a:endParaRPr/>
          </a:p>
          <a:p>
            <a:pPr indent="0" lvl="0" marL="0" rtl="0" algn="l">
              <a:spcBef>
                <a:spcPts val="0"/>
              </a:spcBef>
              <a:spcAft>
                <a:spcPts val="0"/>
              </a:spcAft>
              <a:buNone/>
            </a:pPr>
            <a:r>
              <a:rPr lang="en"/>
              <a:t>• A different sort of multivariate supervised segmentation</a:t>
            </a:r>
            <a:endParaRPr/>
          </a:p>
          <a:p>
            <a:pPr indent="0" lvl="0" marL="0" rtl="0" algn="l">
              <a:spcBef>
                <a:spcPts val="0"/>
              </a:spcBef>
              <a:spcAft>
                <a:spcPts val="0"/>
              </a:spcAft>
              <a:buNone/>
            </a:pPr>
            <a:r>
              <a:rPr lang="en"/>
              <a:t>• The difference from DTs is that the method for taking multiple attributes</a:t>
            </a:r>
            <a:endParaRPr/>
          </a:p>
          <a:p>
            <a:pPr indent="0" lvl="0" marL="0" rtl="0" algn="l">
              <a:spcBef>
                <a:spcPts val="0"/>
              </a:spcBef>
              <a:spcAft>
                <a:spcPts val="0"/>
              </a:spcAft>
              <a:buNone/>
            </a:pPr>
            <a:r>
              <a:rPr lang="en"/>
              <a:t>into account is to create a mathematical function of them</a:t>
            </a:r>
            <a:endParaRPr/>
          </a:p>
        </p:txBody>
      </p:sp>
      <p:pic>
        <p:nvPicPr>
          <p:cNvPr id="299" name="Google Shape;299;p85"/>
          <p:cNvPicPr preferRelativeResize="0"/>
          <p:nvPr/>
        </p:nvPicPr>
        <p:blipFill>
          <a:blip r:embed="rId3">
            <a:alphaModFix/>
          </a:blip>
          <a:stretch>
            <a:fillRect/>
          </a:stretch>
        </p:blipFill>
        <p:spPr>
          <a:xfrm>
            <a:off x="1383625" y="1388050"/>
            <a:ext cx="6365474" cy="955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4d45bc286a_0_48"/>
          <p:cNvSpPr txBox="1"/>
          <p:nvPr>
            <p:ph type="title"/>
          </p:nvPr>
        </p:nvSpPr>
        <p:spPr>
          <a:xfrm>
            <a:off x="311700" y="342900"/>
            <a:ext cx="8147100" cy="5727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Other models</a:t>
            </a:r>
            <a:r>
              <a:rPr lang="en"/>
              <a:t>	</a:t>
            </a:r>
            <a:endParaRPr/>
          </a:p>
        </p:txBody>
      </p:sp>
      <p:sp>
        <p:nvSpPr>
          <p:cNvPr id="305" name="Google Shape;305;g24d45bc286a_0_48"/>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MANY more, e.g. random forests, decision trees, neural networks etc.</a:t>
            </a:r>
            <a:endParaRPr/>
          </a:p>
          <a:p>
            <a:pPr indent="0" lvl="0" marL="0" rtl="0" algn="l">
              <a:spcBef>
                <a:spcPts val="0"/>
              </a:spcBef>
              <a:spcAft>
                <a:spcPts val="0"/>
              </a:spcAft>
              <a:buNone/>
            </a:pPr>
            <a:r>
              <a:t/>
            </a:r>
            <a:endParaRPr/>
          </a:p>
        </p:txBody>
      </p:sp>
      <p:pic>
        <p:nvPicPr>
          <p:cNvPr id="306" name="Google Shape;306;g24d45bc286a_0_48"/>
          <p:cNvPicPr preferRelativeResize="0"/>
          <p:nvPr/>
        </p:nvPicPr>
        <p:blipFill rotWithShape="1">
          <a:blip r:embed="rId3">
            <a:alphaModFix/>
          </a:blip>
          <a:srcRect b="9822" l="0" r="0" t="10515"/>
          <a:stretch/>
        </p:blipFill>
        <p:spPr>
          <a:xfrm>
            <a:off x="1380800" y="1729075"/>
            <a:ext cx="6612176" cy="2962975"/>
          </a:xfrm>
          <a:prstGeom prst="rect">
            <a:avLst/>
          </a:prstGeom>
          <a:noFill/>
          <a:ln>
            <a:noFill/>
          </a:ln>
        </p:spPr>
      </p:pic>
      <p:cxnSp>
        <p:nvCxnSpPr>
          <p:cNvPr id="307" name="Google Shape;307;g24d45bc286a_0_48"/>
          <p:cNvCxnSpPr/>
          <p:nvPr/>
        </p:nvCxnSpPr>
        <p:spPr>
          <a:xfrm>
            <a:off x="3730350" y="1780850"/>
            <a:ext cx="1875600" cy="264600"/>
          </a:xfrm>
          <a:prstGeom prst="straightConnector1">
            <a:avLst/>
          </a:prstGeom>
          <a:noFill/>
          <a:ln cap="flat" cmpd="sng" w="9525">
            <a:solidFill>
              <a:srgbClr val="C00000"/>
            </a:solidFill>
            <a:prstDash val="solid"/>
            <a:round/>
            <a:headEnd len="med" w="med" type="none"/>
            <a:tailEnd len="med" w="med" type="none"/>
          </a:ln>
        </p:spPr>
      </p:cxnSp>
      <p:cxnSp>
        <p:nvCxnSpPr>
          <p:cNvPr id="308" name="Google Shape;308;g24d45bc286a_0_48"/>
          <p:cNvCxnSpPr/>
          <p:nvPr/>
        </p:nvCxnSpPr>
        <p:spPr>
          <a:xfrm flipH="1" rot="10800000">
            <a:off x="4164750" y="1659900"/>
            <a:ext cx="1006800" cy="696300"/>
          </a:xfrm>
          <a:prstGeom prst="straightConnector1">
            <a:avLst/>
          </a:prstGeom>
          <a:noFill/>
          <a:ln cap="flat" cmpd="sng" w="9525">
            <a:solidFill>
              <a:schemeClr val="accent4"/>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Recap: Predictive Analytics</a:t>
            </a:r>
            <a:endParaRPr/>
          </a:p>
        </p:txBody>
      </p:sp>
      <p:sp>
        <p:nvSpPr>
          <p:cNvPr id="106" name="Google Shape;106;p6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Relies on historical data, past trends, and assumptions to answer questions about what </a:t>
            </a:r>
            <a:r>
              <a:rPr b="1" lang="en"/>
              <a:t>is likely to happen</a:t>
            </a:r>
            <a:r>
              <a:rPr lang="en"/>
              <a:t> in the future.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Techniques:</a:t>
            </a:r>
            <a:endParaRPr/>
          </a:p>
          <a:p>
            <a:pPr indent="0" lvl="0" marL="0" rtl="0" algn="l">
              <a:lnSpc>
                <a:spcPct val="115000"/>
              </a:lnSpc>
              <a:spcBef>
                <a:spcPts val="0"/>
              </a:spcBef>
              <a:spcAft>
                <a:spcPts val="0"/>
              </a:spcAft>
              <a:buSzPts val="1800"/>
              <a:buNone/>
            </a:pPr>
            <a:r>
              <a:rPr lang="en"/>
              <a:t>Regression analysis, forecasting, multivariate statistics, predictive modeling</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Requirements for these techniques are large amounts of high-quality and historic data. They are also done using programming such as R and Python.</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Example:</a:t>
            </a:r>
            <a:endParaRPr/>
          </a:p>
          <a:p>
            <a:pPr indent="0" lvl="0" marL="0" rtl="0" algn="l">
              <a:lnSpc>
                <a:spcPct val="115000"/>
              </a:lnSpc>
              <a:spcBef>
                <a:spcPts val="0"/>
              </a:spcBef>
              <a:spcAft>
                <a:spcPts val="0"/>
              </a:spcAft>
              <a:buSzPts val="1800"/>
              <a:buNone/>
            </a:pPr>
            <a:r>
              <a:rPr lang="en"/>
              <a:t>How will the next marketing campaign impact the customer engagement?</a:t>
            </a:r>
            <a:endParaRPr/>
          </a:p>
        </p:txBody>
      </p:sp>
      <p:sp>
        <p:nvSpPr>
          <p:cNvPr id="107" name="Google Shape;107;p6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Clr>
                <a:srgbClr val="000000"/>
              </a:buClr>
              <a:buSzPct val="100000"/>
              <a:buFont typeface="Arial"/>
              <a:buNone/>
            </a:pPr>
            <a:fld id="{00000000-1234-1234-1234-123412341234}" type="slidenum">
              <a:rPr lang="en"/>
              <a:t>‹#›</a:t>
            </a:fld>
            <a:endParaRPr/>
          </a:p>
        </p:txBody>
      </p:sp>
      <p:grpSp>
        <p:nvGrpSpPr>
          <p:cNvPr id="108" name="Google Shape;108;p64"/>
          <p:cNvGrpSpPr/>
          <p:nvPr/>
        </p:nvGrpSpPr>
        <p:grpSpPr>
          <a:xfrm rot="10800000">
            <a:off x="7531675" y="3422810"/>
            <a:ext cx="1104178" cy="1104176"/>
            <a:chOff x="4185575" y="3320360"/>
            <a:chExt cx="1104178" cy="1104176"/>
          </a:xfrm>
        </p:grpSpPr>
        <p:sp>
          <p:nvSpPr>
            <p:cNvPr id="109" name="Google Shape;109;p64"/>
            <p:cNvSpPr/>
            <p:nvPr/>
          </p:nvSpPr>
          <p:spPr>
            <a:xfrm>
              <a:off x="4185575" y="3421936"/>
              <a:ext cx="1002600" cy="1002600"/>
            </a:xfrm>
            <a:prstGeom prst="ellipse">
              <a:avLst/>
            </a:prstGeom>
            <a:solidFill>
              <a:srgbClr val="58AD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4"/>
            <p:cNvSpPr/>
            <p:nvPr/>
          </p:nvSpPr>
          <p:spPr>
            <a:xfrm>
              <a:off x="4287153" y="3320360"/>
              <a:ext cx="1002600" cy="10026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4d45bc286a_0_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Models, how to choose</a:t>
            </a:r>
            <a:endParaRPr b="1">
              <a:latin typeface="Assistant"/>
              <a:ea typeface="Assistant"/>
              <a:cs typeface="Assistant"/>
              <a:sym typeface="Assistant"/>
            </a:endParaRPr>
          </a:p>
        </p:txBody>
      </p:sp>
      <p:sp>
        <p:nvSpPr>
          <p:cNvPr id="314" name="Google Shape;314;g24d45bc286a_0_3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8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Choosing the “best” line</a:t>
            </a:r>
            <a:endParaRPr>
              <a:solidFill>
                <a:srgbClr val="000000"/>
              </a:solidFill>
            </a:endParaRPr>
          </a:p>
        </p:txBody>
      </p:sp>
      <p:pic>
        <p:nvPicPr>
          <p:cNvPr descr="E:\Dropbox\NYU\2014 Spring\Data Mining for Business Analytics\Lectures\2014\Figures\DSB-figures\dsfb_0405.png" id="322" name="Google Shape;322;p86"/>
          <p:cNvPicPr preferRelativeResize="0"/>
          <p:nvPr/>
        </p:nvPicPr>
        <p:blipFill rotWithShape="1">
          <a:blip r:embed="rId3">
            <a:alphaModFix/>
          </a:blip>
          <a:srcRect b="0" l="0" r="0" t="0"/>
          <a:stretch/>
        </p:blipFill>
        <p:spPr>
          <a:xfrm>
            <a:off x="2213489" y="1093832"/>
            <a:ext cx="4717023" cy="3771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8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328" name="Google Shape;328;p87"/>
          <p:cNvPicPr preferRelativeResize="0"/>
          <p:nvPr/>
        </p:nvPicPr>
        <p:blipFill rotWithShape="1">
          <a:blip r:embed="rId3">
            <a:alphaModFix/>
          </a:blip>
          <a:srcRect b="0" l="0" r="0" t="0"/>
          <a:stretch/>
        </p:blipFill>
        <p:spPr>
          <a:xfrm>
            <a:off x="143508" y="111836"/>
            <a:ext cx="5940660" cy="440821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8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34" name="Google Shape;334;p8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335" name="Google Shape;335;p88"/>
          <p:cNvPicPr preferRelativeResize="0"/>
          <p:nvPr/>
        </p:nvPicPr>
        <p:blipFill rotWithShape="1">
          <a:blip r:embed="rId3">
            <a:alphaModFix/>
          </a:blip>
          <a:srcRect b="0" l="0" r="0" t="0"/>
          <a:stretch/>
        </p:blipFill>
        <p:spPr>
          <a:xfrm>
            <a:off x="1191816" y="75010"/>
            <a:ext cx="7950994" cy="499348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sp>
        <p:nvSpPr>
          <p:cNvPr id="340" name="Google Shape;340;p8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dk1"/>
                </a:solidFill>
              </a:rPr>
              <a:t>Building Machine Learning Model</a:t>
            </a:r>
            <a:endParaRPr/>
          </a:p>
        </p:txBody>
      </p:sp>
      <p:sp>
        <p:nvSpPr>
          <p:cNvPr id="341" name="Google Shape;341;p89"/>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Model parameters are adjusted during model training to change input-output mapping via </a:t>
            </a:r>
            <a:r>
              <a:rPr lang="en">
                <a:solidFill>
                  <a:srgbClr val="FF0000"/>
                </a:solidFill>
              </a:rPr>
              <a:t>loss functions</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pic>
        <p:nvPicPr>
          <p:cNvPr id="342" name="Google Shape;342;p89"/>
          <p:cNvPicPr preferRelativeResize="0"/>
          <p:nvPr/>
        </p:nvPicPr>
        <p:blipFill rotWithShape="1">
          <a:blip r:embed="rId3">
            <a:alphaModFix/>
          </a:blip>
          <a:srcRect b="0" l="0" r="0" t="0"/>
          <a:stretch/>
        </p:blipFill>
        <p:spPr>
          <a:xfrm>
            <a:off x="740570" y="2031690"/>
            <a:ext cx="6143625" cy="252888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90"/>
          <p:cNvGraphicFramePr/>
          <p:nvPr/>
        </p:nvGraphicFramePr>
        <p:xfrm>
          <a:off x="2343150" y="1230141"/>
          <a:ext cx="4286250" cy="3361134"/>
        </p:xfrm>
        <a:graphic>
          <a:graphicData uri="http://schemas.openxmlformats.org/presentationml/2006/ole">
            <mc:AlternateContent>
              <mc:Choice Requires="v">
                <p:oleObj r:id="rId4" imgH="3361134" imgW="4286250" progId="Visio.Drawing.6" spid="_x0000_s1">
                  <p:embed/>
                </p:oleObj>
              </mc:Choice>
              <mc:Fallback>
                <p:oleObj r:id="rId5" imgH="3361134" imgW="4286250" progId="Visio.Drawing.6">
                  <p:embed/>
                  <p:pic>
                    <p:nvPicPr>
                      <p:cNvPr id="348" name="Google Shape;348;p90"/>
                      <p:cNvPicPr preferRelativeResize="0"/>
                      <p:nvPr/>
                    </p:nvPicPr>
                    <p:blipFill rotWithShape="1">
                      <a:blip r:embed="rId6">
                        <a:alphaModFix/>
                      </a:blip>
                      <a:srcRect b="0" l="0" r="0" t="0"/>
                      <a:stretch/>
                    </p:blipFill>
                    <p:spPr>
                      <a:xfrm>
                        <a:off x="2343150" y="1230141"/>
                        <a:ext cx="4286250" cy="3361134"/>
                      </a:xfrm>
                      <a:prstGeom prst="rect">
                        <a:avLst/>
                      </a:prstGeom>
                      <a:noFill/>
                      <a:ln>
                        <a:noFill/>
                      </a:ln>
                    </p:spPr>
                  </p:pic>
                </p:oleObj>
              </mc:Fallback>
            </mc:AlternateContent>
          </a:graphicData>
        </a:graphic>
      </p:graphicFrame>
      <p:sp>
        <p:nvSpPr>
          <p:cNvPr id="349" name="Google Shape;349;p90"/>
          <p:cNvSpPr txBox="1"/>
          <p:nvPr/>
        </p:nvSpPr>
        <p:spPr>
          <a:xfrm>
            <a:off x="2882595" y="742217"/>
            <a:ext cx="2465740" cy="3231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500"/>
              <a:buFont typeface="Arial"/>
              <a:buNone/>
            </a:pPr>
            <a:r>
              <a:rPr b="1" i="0" lang="en" sz="1500" u="none" cap="none" strike="noStrike">
                <a:solidFill>
                  <a:schemeClr val="dk1"/>
                </a:solidFill>
                <a:latin typeface="Tahoma"/>
                <a:ea typeface="Tahoma"/>
                <a:cs typeface="Tahoma"/>
                <a:sym typeface="Tahoma"/>
              </a:rPr>
              <a:t>“Supervised” modeling:</a:t>
            </a:r>
            <a:endParaRPr/>
          </a:p>
        </p:txBody>
      </p:sp>
      <p:sp>
        <p:nvSpPr>
          <p:cNvPr id="350" name="Google Shape;350;p90"/>
          <p:cNvSpPr txBox="1"/>
          <p:nvPr/>
        </p:nvSpPr>
        <p:spPr>
          <a:xfrm>
            <a:off x="2054389" y="3345882"/>
            <a:ext cx="1468672" cy="3231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500"/>
              <a:buFont typeface="Arial"/>
              <a:buNone/>
            </a:pPr>
            <a:r>
              <a:rPr b="1" i="0" lang="en" sz="1500" u="none" cap="none" strike="noStrike">
                <a:solidFill>
                  <a:schemeClr val="lt1"/>
                </a:solidFill>
                <a:latin typeface="Tahoma"/>
                <a:ea typeface="Tahoma"/>
                <a:cs typeface="Tahoma"/>
                <a:sym typeface="Tahoma"/>
              </a:rPr>
              <a:t>Model in use:</a:t>
            </a:r>
            <a:endParaRPr/>
          </a:p>
        </p:txBody>
      </p:sp>
      <p:sp>
        <p:nvSpPr>
          <p:cNvPr id="351" name="Google Shape;351;p90"/>
          <p:cNvSpPr txBox="1"/>
          <p:nvPr/>
        </p:nvSpPr>
        <p:spPr>
          <a:xfrm>
            <a:off x="1251023" y="2488632"/>
            <a:ext cx="2175597" cy="55399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671E97"/>
              </a:buClr>
              <a:buSzPts val="1500"/>
              <a:buFont typeface="Arial"/>
              <a:buNone/>
            </a:pPr>
            <a:r>
              <a:rPr b="0" i="0" lang="en" sz="1500" u="none" cap="none" strike="noStrike">
                <a:solidFill>
                  <a:srgbClr val="671E97"/>
                </a:solidFill>
                <a:latin typeface="Tahoma"/>
                <a:ea typeface="Tahoma"/>
                <a:cs typeface="Tahoma"/>
                <a:sym typeface="Tahoma"/>
              </a:rPr>
              <a:t>“Training” data have all</a:t>
            </a:r>
            <a:endParaRPr/>
          </a:p>
          <a:p>
            <a:pPr indent="0" lvl="0" marL="0" marR="0" rtl="0" algn="ctr">
              <a:lnSpc>
                <a:spcPct val="100000"/>
              </a:lnSpc>
              <a:spcBef>
                <a:spcPts val="0"/>
              </a:spcBef>
              <a:spcAft>
                <a:spcPts val="0"/>
              </a:spcAft>
              <a:buClr>
                <a:srgbClr val="671E97"/>
              </a:buClr>
              <a:buSzPts val="1500"/>
              <a:buFont typeface="Arial"/>
              <a:buNone/>
            </a:pPr>
            <a:r>
              <a:rPr b="0" i="0" lang="en" sz="1500" u="none" cap="none" strike="noStrike">
                <a:solidFill>
                  <a:srgbClr val="671E97"/>
                </a:solidFill>
                <a:latin typeface="Tahoma"/>
                <a:ea typeface="Tahoma"/>
                <a:cs typeface="Tahoma"/>
                <a:sym typeface="Tahoma"/>
              </a:rPr>
              <a:t>values specified</a:t>
            </a:r>
            <a:endParaRPr/>
          </a:p>
        </p:txBody>
      </p:sp>
      <p:cxnSp>
        <p:nvCxnSpPr>
          <p:cNvPr id="352" name="Google Shape;352;p90"/>
          <p:cNvCxnSpPr/>
          <p:nvPr/>
        </p:nvCxnSpPr>
        <p:spPr>
          <a:xfrm flipH="1" rot="10800000">
            <a:off x="2800350" y="2202881"/>
            <a:ext cx="114300" cy="285750"/>
          </a:xfrm>
          <a:prstGeom prst="straightConnector1">
            <a:avLst/>
          </a:prstGeom>
          <a:noFill/>
          <a:ln cap="flat" cmpd="sng" w="25400">
            <a:solidFill>
              <a:srgbClr val="671E97"/>
            </a:solidFill>
            <a:prstDash val="solid"/>
            <a:round/>
            <a:headEnd len="med" w="med" type="none"/>
            <a:tailEnd len="med" w="med" type="triangle"/>
          </a:ln>
        </p:spPr>
      </p:cxnSp>
      <p:sp>
        <p:nvSpPr>
          <p:cNvPr id="353" name="Google Shape;353;p90"/>
          <p:cNvSpPr txBox="1"/>
          <p:nvPr/>
        </p:nvSpPr>
        <p:spPr>
          <a:xfrm>
            <a:off x="1122764" y="4609919"/>
            <a:ext cx="5506636" cy="3231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671E97"/>
              </a:buClr>
              <a:buSzPts val="1500"/>
              <a:buFont typeface="Arial"/>
              <a:buNone/>
            </a:pPr>
            <a:r>
              <a:rPr b="0" i="0" lang="en" sz="1500" u="none" cap="none" strike="noStrike">
                <a:solidFill>
                  <a:srgbClr val="671E97"/>
                </a:solidFill>
                <a:latin typeface="Tahoma"/>
                <a:ea typeface="Tahoma"/>
                <a:cs typeface="Tahoma"/>
                <a:sym typeface="Tahoma"/>
              </a:rPr>
              <a:t>New data item has some value unknown (e.g., will she leave?)</a:t>
            </a:r>
            <a:endParaRPr/>
          </a:p>
        </p:txBody>
      </p:sp>
      <p:cxnSp>
        <p:nvCxnSpPr>
          <p:cNvPr id="354" name="Google Shape;354;p90"/>
          <p:cNvCxnSpPr/>
          <p:nvPr/>
        </p:nvCxnSpPr>
        <p:spPr>
          <a:xfrm flipH="1" rot="10800000">
            <a:off x="1885950" y="4317431"/>
            <a:ext cx="457200" cy="228600"/>
          </a:xfrm>
          <a:prstGeom prst="straightConnector1">
            <a:avLst/>
          </a:prstGeom>
          <a:noFill/>
          <a:ln cap="flat" cmpd="sng" w="25400">
            <a:solidFill>
              <a:srgbClr val="671E97"/>
            </a:solidFill>
            <a:prstDash val="solid"/>
            <a:round/>
            <a:headEnd len="med" w="med" type="none"/>
            <a:tailEnd len="med" w="med" type="triangle"/>
          </a:ln>
        </p:spPr>
      </p:cxnSp>
      <p:sp>
        <p:nvSpPr>
          <p:cNvPr id="355" name="Google Shape;355;p90"/>
          <p:cNvSpPr txBox="1"/>
          <p:nvPr>
            <p:ph type="title"/>
          </p:nvPr>
        </p:nvSpPr>
        <p:spPr>
          <a:xfrm>
            <a:off x="475060" y="-110882"/>
            <a:ext cx="8667750" cy="981996"/>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Mining versus Use of the Model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4d45bc286a_0_6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361" name="Google Shape;361;g24d45bc286a_0_65"/>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Phew. We made 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4d45bc286a_0_7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67" name="Google Shape;367;g24d45bc286a_0_70"/>
          <p:cNvSpPr txBox="1"/>
          <p:nvPr>
            <p:ph type="title"/>
          </p:nvPr>
        </p:nvSpPr>
        <p:spPr>
          <a:xfrm>
            <a:off x="311700" y="342900"/>
            <a:ext cx="8100000" cy="2094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storage solutions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4d45bc286a_0_80"/>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Data storage solutions</a:t>
            </a:r>
            <a:endParaRPr>
              <a:solidFill>
                <a:schemeClr val="accent1"/>
              </a:solidFill>
            </a:endParaRPr>
          </a:p>
        </p:txBody>
      </p:sp>
      <p:sp>
        <p:nvSpPr>
          <p:cNvPr id="373" name="Google Shape;373;g24d45bc286a_0_80"/>
          <p:cNvSpPr txBox="1"/>
          <p:nvPr>
            <p:ph idx="1" type="body"/>
          </p:nvPr>
        </p:nvSpPr>
        <p:spPr>
          <a:xfrm>
            <a:off x="311150" y="915600"/>
            <a:ext cx="8520600" cy="3747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Data storage solutions are essential for managing and organizing large amounts of data.</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There are several types of data storage solutions, including SQL databases, data silos, data warehouses, cloud storage, and file storage.</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Choosing the right data storage solution depends on factors such as the size and complexity of the data, the need for scalability, and the level of accessibility required.</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sz="1200">
              <a:solidFill>
                <a:srgbClr val="111111"/>
              </a:solidFill>
              <a:latin typeface="Roboto"/>
              <a:ea typeface="Roboto"/>
              <a:cs typeface="Roboto"/>
              <a:sym typeface="Roboto"/>
            </a:endParaRPr>
          </a:p>
        </p:txBody>
      </p:sp>
      <p:pic>
        <p:nvPicPr>
          <p:cNvPr id="374" name="Google Shape;374;g24d45bc286a_0_80"/>
          <p:cNvPicPr preferRelativeResize="0"/>
          <p:nvPr/>
        </p:nvPicPr>
        <p:blipFill>
          <a:blip r:embed="rId3">
            <a:alphaModFix/>
          </a:blip>
          <a:stretch>
            <a:fillRect/>
          </a:stretch>
        </p:blipFill>
        <p:spPr>
          <a:xfrm>
            <a:off x="4246650" y="2519575"/>
            <a:ext cx="4212150" cy="2358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4d45bc286a_0_86"/>
          <p:cNvSpPr txBox="1"/>
          <p:nvPr>
            <p:ph type="title"/>
          </p:nvPr>
        </p:nvSpPr>
        <p:spPr>
          <a:xfrm>
            <a:off x="311700" y="342900"/>
            <a:ext cx="81471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800">
                <a:solidFill>
                  <a:schemeClr val="accent1"/>
                </a:solidFill>
                <a:latin typeface="Roboto"/>
                <a:ea typeface="Roboto"/>
                <a:cs typeface="Roboto"/>
                <a:sym typeface="Roboto"/>
              </a:rPr>
              <a:t>SQL Databases</a:t>
            </a:r>
            <a:endParaRPr sz="3400">
              <a:solidFill>
                <a:schemeClr val="accent1"/>
              </a:solidFill>
            </a:endParaRPr>
          </a:p>
        </p:txBody>
      </p:sp>
      <p:sp>
        <p:nvSpPr>
          <p:cNvPr id="380" name="Google Shape;380;g24d45bc286a_0_86"/>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SQL (Structured Query Language) is a programming language used to manage and manipulate relational databases.</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SQL databases store data in tables with rows and columns, allowing for easy querying and retrieval of data.</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SQL databases are widely used in a variety of applications, including business operations, customer relationship management, and e-commerce.</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pic>
        <p:nvPicPr>
          <p:cNvPr id="381" name="Google Shape;381;g24d45bc286a_0_86"/>
          <p:cNvPicPr preferRelativeResize="0"/>
          <p:nvPr/>
        </p:nvPicPr>
        <p:blipFill>
          <a:blip r:embed="rId3">
            <a:alphaModFix/>
          </a:blip>
          <a:stretch>
            <a:fillRect/>
          </a:stretch>
        </p:blipFill>
        <p:spPr>
          <a:xfrm>
            <a:off x="4207950" y="1757824"/>
            <a:ext cx="3045274" cy="294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Recap: Prescriptive Analytics</a:t>
            </a:r>
            <a:endParaRPr/>
          </a:p>
        </p:txBody>
      </p:sp>
      <p:sp>
        <p:nvSpPr>
          <p:cNvPr id="116" name="Google Shape;116;p65"/>
          <p:cNvSpPr txBox="1"/>
          <p:nvPr>
            <p:ph idx="1" type="body"/>
          </p:nvPr>
        </p:nvSpPr>
        <p:spPr>
          <a:xfrm>
            <a:off x="311700" y="882850"/>
            <a:ext cx="8520600" cy="3747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Identifies specific actions an individual or organization should take to </a:t>
            </a:r>
            <a:r>
              <a:rPr b="1" lang="en"/>
              <a:t>reach future targets or goals</a:t>
            </a:r>
            <a:r>
              <a:rPr lang="en"/>
              <a:t>.</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Techniques:</a:t>
            </a:r>
            <a:endParaRPr/>
          </a:p>
          <a:p>
            <a:pPr indent="0" lvl="0" marL="0" rtl="0" algn="l">
              <a:lnSpc>
                <a:spcPct val="115000"/>
              </a:lnSpc>
              <a:spcBef>
                <a:spcPts val="0"/>
              </a:spcBef>
              <a:spcAft>
                <a:spcPts val="0"/>
              </a:spcAft>
              <a:buSzPts val="1800"/>
              <a:buNone/>
            </a:pPr>
            <a:r>
              <a:rPr lang="en"/>
              <a:t>Graph analysis, simulation, neural networks, machine learning</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This is one of the most advanced level of analytics and it heavily depends on the accuracy of the descriptive, diagnostic, and predictive analysis. It also heavily relies on quality of data and the appropriate data architecture and expertise.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Organization will be able to </a:t>
            </a:r>
            <a:r>
              <a:rPr b="1" lang="en"/>
              <a:t>make decisions based on highly analyzed facts</a:t>
            </a:r>
            <a:r>
              <a:rPr lang="en"/>
              <a:t> rather than instinct.</a:t>
            </a:r>
            <a:endParaRPr/>
          </a:p>
        </p:txBody>
      </p:sp>
      <p:sp>
        <p:nvSpPr>
          <p:cNvPr id="117" name="Google Shape;117;p6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Clr>
                <a:srgbClr val="000000"/>
              </a:buClr>
              <a:buSzPct val="100000"/>
              <a:buFont typeface="Arial"/>
              <a:buNone/>
            </a:pPr>
            <a:fld id="{00000000-1234-1234-1234-123412341234}" type="slidenum">
              <a:rPr lang="en"/>
              <a:t>‹#›</a:t>
            </a:fld>
            <a:endParaRPr/>
          </a:p>
        </p:txBody>
      </p:sp>
      <p:grpSp>
        <p:nvGrpSpPr>
          <p:cNvPr id="118" name="Google Shape;118;p65"/>
          <p:cNvGrpSpPr/>
          <p:nvPr/>
        </p:nvGrpSpPr>
        <p:grpSpPr>
          <a:xfrm rot="8100353">
            <a:off x="7948572" y="2225341"/>
            <a:ext cx="734820" cy="597312"/>
            <a:chOff x="521400" y="3135325"/>
            <a:chExt cx="1067700" cy="867900"/>
          </a:xfrm>
        </p:grpSpPr>
        <p:sp>
          <p:nvSpPr>
            <p:cNvPr id="119" name="Google Shape;119;p65"/>
            <p:cNvSpPr/>
            <p:nvPr/>
          </p:nvSpPr>
          <p:spPr>
            <a:xfrm>
              <a:off x="521400" y="3211525"/>
              <a:ext cx="915300" cy="791700"/>
            </a:xfrm>
            <a:prstGeom prst="triangle">
              <a:avLst>
                <a:gd fmla="val 50000" name="adj"/>
              </a:avLst>
            </a:prstGeom>
            <a:solidFill>
              <a:srgbClr val="58AD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5"/>
            <p:cNvSpPr/>
            <p:nvPr/>
          </p:nvSpPr>
          <p:spPr>
            <a:xfrm>
              <a:off x="673800" y="3135325"/>
              <a:ext cx="915300" cy="791700"/>
            </a:xfrm>
            <a:prstGeom prst="triangle">
              <a:avLst>
                <a:gd fmla="val 50000"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4d45bc286a_0_98"/>
          <p:cNvSpPr txBox="1"/>
          <p:nvPr>
            <p:ph type="title"/>
          </p:nvPr>
        </p:nvSpPr>
        <p:spPr>
          <a:xfrm>
            <a:off x="271425" y="314125"/>
            <a:ext cx="81471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600">
                <a:solidFill>
                  <a:schemeClr val="accent1"/>
                </a:solidFill>
                <a:latin typeface="Roboto"/>
                <a:ea typeface="Roboto"/>
                <a:cs typeface="Roboto"/>
                <a:sym typeface="Roboto"/>
              </a:rPr>
              <a:t>Data Silos vs. Data Warehouses + File vs. cloud storage</a:t>
            </a:r>
            <a:endParaRPr sz="3800">
              <a:solidFill>
                <a:schemeClr val="accent1"/>
              </a:solidFill>
            </a:endParaRPr>
          </a:p>
        </p:txBody>
      </p:sp>
      <p:sp>
        <p:nvSpPr>
          <p:cNvPr id="387" name="Google Shape;387;g24d45bc286a_0_98"/>
          <p:cNvSpPr txBox="1"/>
          <p:nvPr>
            <p:ph idx="1" type="body"/>
          </p:nvPr>
        </p:nvSpPr>
        <p:spPr>
          <a:xfrm>
            <a:off x="311700" y="915600"/>
            <a:ext cx="8520600" cy="37476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A data silo is a repository of fixed data that remains under the control of one department and is isolated from the rest of the organization.</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A data warehouse is a large, centralized repository of data that is used to support business intelligence and decision-making activities.</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Unlike data silos, data warehouses integrate data from multiple sources and make it accessible to users across the organization.</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Data warehouses also support advanced analytics and reporting capabilities.</a:t>
            </a:r>
            <a:endParaRPr sz="1200">
              <a:solidFill>
                <a:srgbClr val="111111"/>
              </a:solidFill>
              <a:latin typeface="Roboto"/>
              <a:ea typeface="Roboto"/>
              <a:cs typeface="Roboto"/>
              <a:sym typeface="Roboto"/>
            </a:endParaRPr>
          </a:p>
          <a:p>
            <a:pPr indent="0" lvl="0" marL="457200" rtl="0" algn="l">
              <a:spcBef>
                <a:spcPts val="0"/>
              </a:spcBef>
              <a:spcAft>
                <a:spcPts val="0"/>
              </a:spcAft>
              <a:buNone/>
            </a:pPr>
            <a:r>
              <a:t/>
            </a:r>
            <a:endParaRPr sz="1200">
              <a:solidFill>
                <a:srgbClr val="111111"/>
              </a:solidFill>
              <a:latin typeface="Roboto"/>
              <a:ea typeface="Roboto"/>
              <a:cs typeface="Roboto"/>
              <a:sym typeface="Roboto"/>
            </a:endParaRPr>
          </a:p>
          <a:p>
            <a:pPr indent="0" lvl="0" marL="457200" rtl="0" algn="l">
              <a:spcBef>
                <a:spcPts val="0"/>
              </a:spcBef>
              <a:spcAft>
                <a:spcPts val="0"/>
              </a:spcAft>
              <a:buNone/>
            </a:pPr>
            <a:r>
              <a:t/>
            </a:r>
            <a:endParaRPr sz="1200">
              <a:solidFill>
                <a:srgbClr val="111111"/>
              </a:solidFill>
              <a:latin typeface="Roboto"/>
              <a:ea typeface="Roboto"/>
              <a:cs typeface="Roboto"/>
              <a:sym typeface="Roboto"/>
            </a:endParaRPr>
          </a:p>
          <a:p>
            <a:pPr indent="0" lvl="0" marL="457200" rtl="0" algn="l">
              <a:spcBef>
                <a:spcPts val="0"/>
              </a:spcBef>
              <a:spcAft>
                <a:spcPts val="0"/>
              </a:spcAft>
              <a:buNone/>
            </a:pPr>
            <a:r>
              <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Cloud storage involves storing data on remote servers that can be accessed over the internet.</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File storage involves storing data on local servers or devices.</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Cloud storage offers several advantages over file storage, including scalability, accessibility, and cost-effectiveness.</a:t>
            </a:r>
            <a:endParaRPr sz="1200">
              <a:solidFill>
                <a:srgbClr val="111111"/>
              </a:solidFill>
              <a:latin typeface="Roboto"/>
              <a:ea typeface="Roboto"/>
              <a:cs typeface="Roboto"/>
              <a:sym typeface="Roboto"/>
            </a:endParaRPr>
          </a:p>
          <a:p>
            <a:pPr indent="-304800" lvl="0" marL="457200" rtl="0" algn="l">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Cloud storage also provides greater flexibility and can be easily integrated with other cloud-based services.</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sz="1200">
              <a:solidFill>
                <a:srgbClr val="111111"/>
              </a:solidFill>
              <a:latin typeface="Roboto"/>
              <a:ea typeface="Roboto"/>
              <a:cs typeface="Roboto"/>
              <a:sym typeface="Roboto"/>
            </a:endParaRPr>
          </a:p>
          <a:p>
            <a:pPr indent="0" lvl="0" marL="457200" rtl="0" algn="l">
              <a:spcBef>
                <a:spcPts val="0"/>
              </a:spcBef>
              <a:spcAft>
                <a:spcPts val="0"/>
              </a:spcAft>
              <a:buNone/>
            </a:pPr>
            <a:r>
              <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4d45bc286a_0_1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393" name="Google Shape;393;g24d45bc286a_0_110"/>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Phew. We made it x 2 :P!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20"/>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Evaluating classifiers </a:t>
            </a:r>
            <a:endParaRPr b="1">
              <a:latin typeface="Assistant"/>
              <a:ea typeface="Assistant"/>
              <a:cs typeface="Assistant"/>
              <a:sym typeface="Assistant"/>
            </a:endParaRPr>
          </a:p>
        </p:txBody>
      </p:sp>
      <p:sp>
        <p:nvSpPr>
          <p:cNvPr id="399" name="Google Shape;399;p2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400" name="Google Shape;400;p20"/>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6" name="Shape 406"/>
        <p:cNvGrpSpPr/>
        <p:nvPr/>
      </p:nvGrpSpPr>
      <p:grpSpPr>
        <a:xfrm>
          <a:off x="0" y="0"/>
          <a:ext cx="0" cy="0"/>
          <a:chOff x="0" y="0"/>
          <a:chExt cx="0" cy="0"/>
        </a:xfrm>
      </p:grpSpPr>
      <p:sp>
        <p:nvSpPr>
          <p:cNvPr id="407" name="Google Shape;407;p9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Linear Classifier</a:t>
            </a:r>
            <a:endParaRPr>
              <a:solidFill>
                <a:srgbClr val="000000"/>
              </a:solidFill>
            </a:endParaRPr>
          </a:p>
        </p:txBody>
      </p:sp>
      <p:pic>
        <p:nvPicPr>
          <p:cNvPr descr="E:\Dropbox\NYU\2014 Spring\Data Mining for Business Analytics\Lectures\2014\Figures\DSB-figures\dsfb_0403.png" id="408" name="Google Shape;408;p91"/>
          <p:cNvPicPr preferRelativeResize="0"/>
          <p:nvPr/>
        </p:nvPicPr>
        <p:blipFill rotWithShape="1">
          <a:blip r:embed="rId3">
            <a:alphaModFix/>
          </a:blip>
          <a:srcRect b="0" l="0" r="0" t="0"/>
          <a:stretch/>
        </p:blipFill>
        <p:spPr>
          <a:xfrm>
            <a:off x="2448723" y="1221600"/>
            <a:ext cx="4246554" cy="3771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4" name="Shape 414"/>
        <p:cNvGrpSpPr/>
        <p:nvPr/>
      </p:nvGrpSpPr>
      <p:grpSpPr>
        <a:xfrm>
          <a:off x="0" y="0"/>
          <a:ext cx="0" cy="0"/>
          <a:chOff x="0" y="0"/>
          <a:chExt cx="0" cy="0"/>
        </a:xfrm>
      </p:grpSpPr>
      <p:sp>
        <p:nvSpPr>
          <p:cNvPr id="415" name="Google Shape;415;p9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Evaluating Classifiers: The Confusion Matrix</a:t>
            </a:r>
            <a:endParaRPr/>
          </a:p>
        </p:txBody>
      </p:sp>
      <p:sp>
        <p:nvSpPr>
          <p:cNvPr id="416" name="Google Shape;416;p92"/>
          <p:cNvSpPr txBox="1"/>
          <p:nvPr>
            <p:ph idx="1" type="body"/>
          </p:nvPr>
        </p:nvSpPr>
        <p:spPr>
          <a:xfrm>
            <a:off x="1485900" y="945109"/>
            <a:ext cx="6172200" cy="3793331"/>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pic>
        <p:nvPicPr>
          <p:cNvPr id="417" name="Google Shape;417;p92"/>
          <p:cNvPicPr preferRelativeResize="0"/>
          <p:nvPr/>
        </p:nvPicPr>
        <p:blipFill rotWithShape="1">
          <a:blip r:embed="rId4">
            <a:alphaModFix/>
          </a:blip>
          <a:srcRect b="0" l="0" r="0" t="0"/>
          <a:stretch/>
        </p:blipFill>
        <p:spPr>
          <a:xfrm>
            <a:off x="3123689" y="3003594"/>
            <a:ext cx="3306366" cy="94654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3" name="Shape 423"/>
        <p:cNvGrpSpPr/>
        <p:nvPr/>
      </p:nvGrpSpPr>
      <p:grpSpPr>
        <a:xfrm>
          <a:off x="0" y="0"/>
          <a:ext cx="0" cy="0"/>
          <a:chOff x="0" y="0"/>
          <a:chExt cx="0" cy="0"/>
        </a:xfrm>
      </p:grpSpPr>
      <p:sp>
        <p:nvSpPr>
          <p:cNvPr id="424" name="Google Shape;424;p9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Evaluating Classifiers: Plain Accuracy</a:t>
            </a:r>
            <a:endParaRPr/>
          </a:p>
        </p:txBody>
      </p:sp>
      <p:sp>
        <p:nvSpPr>
          <p:cNvPr id="425" name="Google Shape;425;p93"/>
          <p:cNvSpPr txBox="1"/>
          <p:nvPr>
            <p:ph idx="1" type="body"/>
          </p:nvPr>
        </p:nvSpPr>
        <p:spPr>
          <a:xfrm>
            <a:off x="1485900" y="955345"/>
            <a:ext cx="6172200" cy="3793331"/>
          </a:xfrm>
          <a:prstGeom prst="rect">
            <a:avLst/>
          </a:prstGeom>
          <a:blipFill rotWithShape="1">
            <a:blip r:embed="rId3">
              <a:alphaModFix/>
            </a:blip>
            <a:stretch>
              <a:fillRect b="0" l="0" r="-987"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1" name="Shape 431"/>
        <p:cNvGrpSpPr/>
        <p:nvPr/>
      </p:nvGrpSpPr>
      <p:grpSpPr>
        <a:xfrm>
          <a:off x="0" y="0"/>
          <a:ext cx="0" cy="0"/>
          <a:chOff x="0" y="0"/>
          <a:chExt cx="0" cy="0"/>
        </a:xfrm>
      </p:grpSpPr>
      <p:sp>
        <p:nvSpPr>
          <p:cNvPr id="432" name="Google Shape;432;p9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Other Evaluation Metrics</a:t>
            </a:r>
            <a:endParaRPr/>
          </a:p>
        </p:txBody>
      </p:sp>
      <p:sp>
        <p:nvSpPr>
          <p:cNvPr id="433" name="Google Shape;433;p94"/>
          <p:cNvSpPr txBox="1"/>
          <p:nvPr>
            <p:ph idx="1" type="body"/>
          </p:nvPr>
        </p:nvSpPr>
        <p:spPr>
          <a:xfrm>
            <a:off x="359532" y="1356138"/>
            <a:ext cx="8100900" cy="3793331"/>
          </a:xfrm>
          <a:prstGeom prst="rect">
            <a:avLst/>
          </a:prstGeom>
          <a:blipFill rotWithShape="1">
            <a:blip r:embed="rId3">
              <a:alphaModFix/>
            </a:blip>
            <a:stretch>
              <a:fillRect b="0" l="0" r="-526"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4d45bc286a_0_60"/>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For those who want to play with the </a:t>
            </a:r>
            <a:r>
              <a:rPr lang="en">
                <a:solidFill>
                  <a:schemeClr val="accent1"/>
                </a:solidFill>
              </a:rPr>
              <a:t>python</a:t>
            </a:r>
            <a:r>
              <a:rPr lang="en">
                <a:solidFill>
                  <a:schemeClr val="accent1"/>
                </a:solidFill>
              </a:rPr>
              <a:t> scripts </a:t>
            </a:r>
            <a:endParaRPr>
              <a:solidFill>
                <a:schemeClr val="accent1"/>
              </a:solidFill>
            </a:endParaRPr>
          </a:p>
        </p:txBody>
      </p:sp>
      <p:sp>
        <p:nvSpPr>
          <p:cNvPr id="439" name="Google Shape;439;g24d45bc286a_0_60"/>
          <p:cNvSpPr txBox="1"/>
          <p:nvPr>
            <p:ph idx="1" type="body"/>
          </p:nvPr>
        </p:nvSpPr>
        <p:spPr>
          <a:xfrm>
            <a:off x="311700" y="915600"/>
            <a:ext cx="85206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won’t go through these slides, and they are roughly the same as the text in the jupyter notebook, just with a bit more visuals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9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accent1"/>
                </a:solidFill>
              </a:rPr>
              <a:t>We need to split our data before creating a model</a:t>
            </a:r>
            <a:endParaRPr>
              <a:solidFill>
                <a:schemeClr val="accent1"/>
              </a:solidFill>
            </a:endParaRPr>
          </a:p>
        </p:txBody>
      </p:sp>
      <p:sp>
        <p:nvSpPr>
          <p:cNvPr id="445" name="Google Shape;445;p95"/>
          <p:cNvSpPr txBox="1"/>
          <p:nvPr>
            <p:ph idx="1" type="body"/>
          </p:nvPr>
        </p:nvSpPr>
        <p:spPr>
          <a:xfrm>
            <a:off x="268928" y="1008621"/>
            <a:ext cx="8605800" cy="1100100"/>
          </a:xfrm>
          <a:prstGeom prst="rect">
            <a:avLst/>
          </a:prstGeom>
          <a:noFill/>
          <a:ln>
            <a:noFill/>
          </a:ln>
        </p:spPr>
        <p:txBody>
          <a:bodyPr anchorCtr="0" anchor="t" bIns="67225" lIns="67225" spcFirstLastPara="1" rIns="67225" wrap="square" tIns="67225">
            <a:spAutoFit/>
          </a:bodyPr>
          <a:lstStyle/>
          <a:p>
            <a:pPr indent="0" lvl="0" marL="0" rtl="0" algn="l">
              <a:lnSpc>
                <a:spcPct val="115000"/>
              </a:lnSpc>
              <a:spcBef>
                <a:spcPts val="441"/>
              </a:spcBef>
              <a:spcAft>
                <a:spcPts val="0"/>
              </a:spcAft>
              <a:buSzPts val="1800"/>
              <a:buNone/>
            </a:pPr>
            <a:r>
              <a:rPr lang="en">
                <a:solidFill>
                  <a:schemeClr val="accent1"/>
                </a:solidFill>
              </a:rPr>
              <a:t>Conventions</a:t>
            </a:r>
            <a:endParaRPr>
              <a:solidFill>
                <a:schemeClr val="accent1"/>
              </a:solidFill>
            </a:endParaRPr>
          </a:p>
          <a:p>
            <a:pPr indent="0" lvl="1" marL="0" rtl="0" algn="l">
              <a:lnSpc>
                <a:spcPct val="115000"/>
              </a:lnSpc>
              <a:spcBef>
                <a:spcPts val="441"/>
              </a:spcBef>
              <a:spcAft>
                <a:spcPts val="0"/>
              </a:spcAft>
              <a:buSzPts val="1400"/>
              <a:buNone/>
            </a:pPr>
            <a:r>
              <a:rPr lang="en"/>
              <a:t>Put the data you want to predict (the label) in a </a:t>
            </a:r>
            <a:r>
              <a:rPr lang="en">
                <a:latin typeface="Consolas"/>
                <a:ea typeface="Consolas"/>
                <a:cs typeface="Consolas"/>
                <a:sym typeface="Consolas"/>
              </a:rPr>
              <a:t>DataFrame</a:t>
            </a:r>
            <a:r>
              <a:rPr lang="en"/>
              <a:t> called </a:t>
            </a:r>
            <a:r>
              <a:rPr lang="en">
                <a:latin typeface="Consolas"/>
                <a:ea typeface="Consolas"/>
                <a:cs typeface="Consolas"/>
                <a:sym typeface="Consolas"/>
              </a:rPr>
              <a:t>y</a:t>
            </a:r>
            <a:endParaRPr/>
          </a:p>
          <a:p>
            <a:pPr indent="0" lvl="1" marL="0" rtl="0" algn="l">
              <a:lnSpc>
                <a:spcPct val="115000"/>
              </a:lnSpc>
              <a:spcBef>
                <a:spcPts val="441"/>
              </a:spcBef>
              <a:spcAft>
                <a:spcPts val="0"/>
              </a:spcAft>
              <a:buSzPts val="1400"/>
              <a:buNone/>
            </a:pPr>
            <a:r>
              <a:rPr lang="en"/>
              <a:t>Put the data that influence the label (the features) in a </a:t>
            </a:r>
            <a:r>
              <a:rPr lang="en">
                <a:latin typeface="Consolas"/>
                <a:ea typeface="Consolas"/>
                <a:cs typeface="Consolas"/>
                <a:sym typeface="Consolas"/>
              </a:rPr>
              <a:t>DataFrame </a:t>
            </a:r>
            <a:r>
              <a:rPr lang="en"/>
              <a:t>called </a:t>
            </a:r>
            <a:r>
              <a:rPr lang="en">
                <a:latin typeface="Consolas"/>
                <a:ea typeface="Consolas"/>
                <a:cs typeface="Consolas"/>
                <a:sym typeface="Consolas"/>
              </a:rPr>
              <a:t>X</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96"/>
          <p:cNvSpPr txBox="1"/>
          <p:nvPr>
            <p:ph type="title"/>
          </p:nvPr>
        </p:nvSpPr>
        <p:spPr>
          <a:xfrm>
            <a:off x="482062" y="778901"/>
            <a:ext cx="8605678" cy="42996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51098"/>
              <a:buNone/>
            </a:pPr>
            <a:r>
              <a:rPr lang="en" sz="2059">
                <a:solidFill>
                  <a:srgbClr val="002050"/>
                </a:solidFill>
                <a:latin typeface="Consolas"/>
                <a:ea typeface="Consolas"/>
                <a:cs typeface="Consolas"/>
                <a:sym typeface="Consolas"/>
              </a:rPr>
              <a:t>X = delays_df.loc[:,[</a:t>
            </a:r>
            <a:r>
              <a:rPr lang="en" sz="2059">
                <a:solidFill>
                  <a:srgbClr val="C00000"/>
                </a:solidFill>
                <a:latin typeface="Consolas"/>
                <a:ea typeface="Consolas"/>
                <a:cs typeface="Consolas"/>
                <a:sym typeface="Consolas"/>
              </a:rPr>
              <a:t>'DISTANCE'</a:t>
            </a:r>
            <a:r>
              <a:rPr lang="en" sz="2059">
                <a:solidFill>
                  <a:srgbClr val="002050"/>
                </a:solidFill>
                <a:latin typeface="Consolas"/>
                <a:ea typeface="Consolas"/>
                <a:cs typeface="Consolas"/>
                <a:sym typeface="Consolas"/>
              </a:rPr>
              <a:t>, </a:t>
            </a:r>
            <a:r>
              <a:rPr lang="en" sz="2059">
                <a:solidFill>
                  <a:srgbClr val="C00000"/>
                </a:solidFill>
                <a:latin typeface="Consolas"/>
                <a:ea typeface="Consolas"/>
                <a:cs typeface="Consolas"/>
                <a:sym typeface="Consolas"/>
              </a:rPr>
              <a:t>'CRS_ELAPSED_TIME'</a:t>
            </a:r>
            <a:r>
              <a:rPr lang="en" sz="2059">
                <a:solidFill>
                  <a:srgbClr val="002050"/>
                </a:solidFill>
                <a:latin typeface="Consolas"/>
                <a:ea typeface="Consolas"/>
                <a:cs typeface="Consolas"/>
                <a:sym typeface="Consolas"/>
              </a:rPr>
              <a:t>]]</a:t>
            </a:r>
            <a:endParaRPr sz="2059">
              <a:solidFill>
                <a:srgbClr val="002050"/>
              </a:solidFill>
              <a:latin typeface="Consolas"/>
              <a:ea typeface="Consolas"/>
              <a:cs typeface="Consolas"/>
              <a:sym typeface="Consolas"/>
            </a:endParaRPr>
          </a:p>
        </p:txBody>
      </p:sp>
      <p:graphicFrame>
        <p:nvGraphicFramePr>
          <p:cNvPr id="451" name="Google Shape;451;p96"/>
          <p:cNvGraphicFramePr/>
          <p:nvPr/>
        </p:nvGraphicFramePr>
        <p:xfrm>
          <a:off x="482062" y="1354691"/>
          <a:ext cx="3000000" cy="3000000"/>
        </p:xfrm>
        <a:graphic>
          <a:graphicData uri="http://schemas.openxmlformats.org/drawingml/2006/table">
            <a:tbl>
              <a:tblPr bandRow="1" firstRow="1">
                <a:noFill/>
                <a:tableStyleId>{8E4408F4-C7D7-49FC-A5CC-B48228AD973A}</a:tableStyleId>
              </a:tblPr>
              <a:tblGrid>
                <a:gridCol w="1109475"/>
                <a:gridCol w="1563650"/>
                <a:gridCol w="1868425"/>
                <a:gridCol w="186842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96</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73</a:t>
                      </a:r>
                      <a:endParaRPr/>
                    </a:p>
                  </a:txBody>
                  <a:tcPr marT="33625" marB="33625" marR="67225" marL="67225"/>
                </a:tc>
              </a:tr>
            </a:tbl>
          </a:graphicData>
        </a:graphic>
      </p:graphicFrame>
      <p:graphicFrame>
        <p:nvGraphicFramePr>
          <p:cNvPr id="452" name="Google Shape;452;p96"/>
          <p:cNvGraphicFramePr/>
          <p:nvPr/>
        </p:nvGraphicFramePr>
        <p:xfrm>
          <a:off x="5076239" y="3645224"/>
          <a:ext cx="3000000" cy="3000000"/>
        </p:xfrm>
        <a:graphic>
          <a:graphicData uri="http://schemas.openxmlformats.org/drawingml/2006/table">
            <a:tbl>
              <a:tblPr bandRow="1" firstRow="1">
                <a:noFill/>
                <a:tableStyleId>{8E4408F4-C7D7-49FC-A5CC-B48228AD973A}</a:tableStyleId>
              </a:tblPr>
              <a:tblGrid>
                <a:gridCol w="753625"/>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74</a:t>
                      </a:r>
                      <a:endParaRPr/>
                    </a:p>
                  </a:txBody>
                  <a:tcPr marT="33625" marB="33625" marR="67225" marL="67225"/>
                </a:tc>
              </a:tr>
            </a:tbl>
          </a:graphicData>
        </a:graphic>
      </p:graphicFrame>
      <p:graphicFrame>
        <p:nvGraphicFramePr>
          <p:cNvPr id="453" name="Google Shape;453;p96"/>
          <p:cNvGraphicFramePr/>
          <p:nvPr/>
        </p:nvGraphicFramePr>
        <p:xfrm>
          <a:off x="482062" y="3645224"/>
          <a:ext cx="3000000" cy="3000000"/>
        </p:xfrm>
        <a:graphic>
          <a:graphicData uri="http://schemas.openxmlformats.org/drawingml/2006/table">
            <a:tbl>
              <a:tblPr bandRow="1" firstRow="1">
                <a:noFill/>
                <a:tableStyleId>{8E4408F4-C7D7-49FC-A5CC-B48228AD973A}</a:tableStyleId>
              </a:tblPr>
              <a:tblGrid>
                <a:gridCol w="1040200"/>
                <a:gridCol w="1466050"/>
                <a:gridCol w="17517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r>
            </a:tbl>
          </a:graphicData>
        </a:graphic>
      </p:graphicFrame>
      <p:sp>
        <p:nvSpPr>
          <p:cNvPr id="454" name="Google Shape;454;p96"/>
          <p:cNvSpPr/>
          <p:nvPr/>
        </p:nvSpPr>
        <p:spPr>
          <a:xfrm>
            <a:off x="426023" y="3166350"/>
            <a:ext cx="21105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DataFrame X</a:t>
            </a:r>
            <a:endParaRPr b="0" i="0" sz="1029" u="none" cap="none" strike="noStrike">
              <a:solidFill>
                <a:srgbClr val="000000"/>
              </a:solidFill>
              <a:latin typeface="Arial"/>
              <a:ea typeface="Arial"/>
              <a:cs typeface="Arial"/>
              <a:sym typeface="Arial"/>
            </a:endParaRPr>
          </a:p>
        </p:txBody>
      </p:sp>
      <p:sp>
        <p:nvSpPr>
          <p:cNvPr id="455" name="Google Shape;455;p96"/>
          <p:cNvSpPr/>
          <p:nvPr/>
        </p:nvSpPr>
        <p:spPr>
          <a:xfrm>
            <a:off x="5076239" y="3158290"/>
            <a:ext cx="1815775"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DataFrame y</a:t>
            </a:r>
            <a:endParaRPr b="0" i="0" sz="1029" u="none" cap="none" strike="noStrike">
              <a:solidFill>
                <a:srgbClr val="000000"/>
              </a:solidFill>
              <a:latin typeface="Arial"/>
              <a:ea typeface="Arial"/>
              <a:cs typeface="Arial"/>
              <a:sym typeface="Arial"/>
            </a:endParaRPr>
          </a:p>
        </p:txBody>
      </p:sp>
      <p:grpSp>
        <p:nvGrpSpPr>
          <p:cNvPr id="456" name="Google Shape;456;p96"/>
          <p:cNvGrpSpPr/>
          <p:nvPr/>
        </p:nvGrpSpPr>
        <p:grpSpPr>
          <a:xfrm>
            <a:off x="4977921" y="1354690"/>
            <a:ext cx="1914093" cy="1613564"/>
            <a:chOff x="6770317" y="1841977"/>
            <a:chExt cx="2603300" cy="2173484"/>
          </a:xfrm>
        </p:grpSpPr>
        <p:sp>
          <p:nvSpPr>
            <p:cNvPr id="457" name="Google Shape;457;p96"/>
            <p:cNvSpPr/>
            <p:nvPr/>
          </p:nvSpPr>
          <p:spPr>
            <a:xfrm>
              <a:off x="6770317" y="1841977"/>
              <a:ext cx="2603300" cy="2173484"/>
            </a:xfrm>
            <a:prstGeom prst="rect">
              <a:avLst/>
            </a:prstGeom>
            <a:solidFill>
              <a:srgbClr val="FFFF00">
                <a:alpha val="40000"/>
              </a:srgbClr>
            </a:solidFill>
            <a:ln cap="flat" cmpd="sng" w="28575">
              <a:solidFill>
                <a:srgbClr val="C00000"/>
              </a:solidFill>
              <a:prstDash val="solid"/>
              <a:round/>
              <a:headEnd len="sm" w="sm" type="none"/>
              <a:tailEnd len="sm" w="sm" type="none"/>
            </a:ln>
          </p:spPr>
          <p:txBody>
            <a:bodyPr anchorCtr="0" anchor="t" bIns="107550" lIns="134450" spcFirstLastPara="1" rIns="134450" wrap="square" tIns="107550">
              <a:noAutofit/>
            </a:bodyPr>
            <a:lstStyle/>
            <a:p>
              <a:pPr indent="0" lvl="0" marL="0" marR="0" rtl="0" algn="ctr">
                <a:lnSpc>
                  <a:spcPct val="90000"/>
                </a:lnSpc>
                <a:spcBef>
                  <a:spcPts val="0"/>
                </a:spcBef>
                <a:spcAft>
                  <a:spcPts val="0"/>
                </a:spcAft>
                <a:buNone/>
              </a:pPr>
              <a:r>
                <a:t/>
              </a:r>
              <a:endParaRPr b="0" i="0" sz="1765" u="none" cap="none" strike="noStrike">
                <a:solidFill>
                  <a:srgbClr val="FFFFFF"/>
                </a:solidFill>
                <a:latin typeface="Arial"/>
                <a:ea typeface="Arial"/>
                <a:cs typeface="Arial"/>
                <a:sym typeface="Arial"/>
              </a:endParaRPr>
            </a:p>
          </p:txBody>
        </p:sp>
        <p:sp>
          <p:nvSpPr>
            <p:cNvPr id="458" name="Google Shape;458;p96"/>
            <p:cNvSpPr txBox="1"/>
            <p:nvPr/>
          </p:nvSpPr>
          <p:spPr>
            <a:xfrm>
              <a:off x="7818437" y="2473646"/>
              <a:ext cx="1175553" cy="621872"/>
            </a:xfrm>
            <a:prstGeom prst="rect">
              <a:avLst/>
            </a:prstGeom>
            <a:noFill/>
            <a:ln>
              <a:noFill/>
            </a:ln>
          </p:spPr>
          <p:txBody>
            <a:bodyPr anchorCtr="0" anchor="t" bIns="107550" lIns="134450" spcFirstLastPara="1" rIns="134450" wrap="square" tIns="107550">
              <a:spAutoFit/>
            </a:bodyPr>
            <a:lstStyle/>
            <a:p>
              <a:pPr indent="0" lvl="0" marL="0" marR="0" rtl="0" algn="l">
                <a:lnSpc>
                  <a:spcPct val="90000"/>
                </a:lnSpc>
                <a:spcBef>
                  <a:spcPts val="0"/>
                </a:spcBef>
                <a:spcAft>
                  <a:spcPts val="0"/>
                </a:spcAft>
                <a:buNone/>
              </a:pPr>
              <a:r>
                <a:rPr b="0" i="0" lang="en" sz="1765" u="none" cap="none" strike="noStrike">
                  <a:solidFill>
                    <a:schemeClr val="dk1"/>
                  </a:solidFill>
                  <a:latin typeface="Arial"/>
                  <a:ea typeface="Arial"/>
                  <a:cs typeface="Arial"/>
                  <a:sym typeface="Arial"/>
                </a:rPr>
                <a:t>Label</a:t>
              </a:r>
              <a:endParaRPr/>
            </a:p>
          </p:txBody>
        </p:sp>
      </p:grpSp>
      <p:sp>
        <p:nvSpPr>
          <p:cNvPr id="459" name="Google Shape;459;p96"/>
          <p:cNvSpPr/>
          <p:nvPr/>
        </p:nvSpPr>
        <p:spPr>
          <a:xfrm>
            <a:off x="1599515" y="1354691"/>
            <a:ext cx="3378405" cy="1613565"/>
          </a:xfrm>
          <a:prstGeom prst="rect">
            <a:avLst/>
          </a:prstGeom>
          <a:solidFill>
            <a:srgbClr val="FFFF00">
              <a:alpha val="40000"/>
            </a:srgbClr>
          </a:solidFill>
          <a:ln cap="flat" cmpd="sng" w="28575">
            <a:solidFill>
              <a:srgbClr val="C00000"/>
            </a:solidFill>
            <a:prstDash val="solid"/>
            <a:round/>
            <a:headEnd len="sm" w="sm" type="none"/>
            <a:tailEnd len="sm" w="sm" type="none"/>
          </a:ln>
        </p:spPr>
        <p:txBody>
          <a:bodyPr anchorCtr="0" anchor="t" bIns="107550" lIns="134450" spcFirstLastPara="1" rIns="134450" wrap="square" tIns="107550">
            <a:noAutofit/>
          </a:bodyPr>
          <a:lstStyle/>
          <a:p>
            <a:pPr indent="0" lvl="0" marL="0" marR="0" rtl="0" algn="ctr">
              <a:lnSpc>
                <a:spcPct val="90000"/>
              </a:lnSpc>
              <a:spcBef>
                <a:spcPts val="0"/>
              </a:spcBef>
              <a:spcAft>
                <a:spcPts val="0"/>
              </a:spcAft>
              <a:buNone/>
            </a:pPr>
            <a:r>
              <a:t/>
            </a:r>
            <a:endParaRPr b="0" i="0" sz="1765" u="none" cap="none" strike="noStrike">
              <a:solidFill>
                <a:srgbClr val="FFFFFF"/>
              </a:solidFill>
              <a:latin typeface="Arial"/>
              <a:ea typeface="Arial"/>
              <a:cs typeface="Arial"/>
              <a:sym typeface="Arial"/>
            </a:endParaRPr>
          </a:p>
        </p:txBody>
      </p:sp>
      <p:sp>
        <p:nvSpPr>
          <p:cNvPr id="460" name="Google Shape;460;p96"/>
          <p:cNvSpPr txBox="1"/>
          <p:nvPr/>
        </p:nvSpPr>
        <p:spPr>
          <a:xfrm>
            <a:off x="3687038" y="1832903"/>
            <a:ext cx="1522917" cy="461669"/>
          </a:xfrm>
          <a:prstGeom prst="rect">
            <a:avLst/>
          </a:prstGeom>
          <a:noFill/>
          <a:ln>
            <a:noFill/>
          </a:ln>
        </p:spPr>
        <p:txBody>
          <a:bodyPr anchorCtr="0" anchor="t" bIns="107550" lIns="134450" spcFirstLastPara="1" rIns="134450" wrap="square" tIns="107550">
            <a:spAutoFit/>
          </a:bodyPr>
          <a:lstStyle/>
          <a:p>
            <a:pPr indent="0" lvl="0" marL="0" marR="0" rtl="0" algn="l">
              <a:lnSpc>
                <a:spcPct val="90000"/>
              </a:lnSpc>
              <a:spcBef>
                <a:spcPts val="0"/>
              </a:spcBef>
              <a:spcAft>
                <a:spcPts val="0"/>
              </a:spcAft>
              <a:buNone/>
            </a:pPr>
            <a:r>
              <a:rPr b="0" i="0" lang="en" sz="1765" u="none" cap="none" strike="noStrike">
                <a:solidFill>
                  <a:schemeClr val="dk1"/>
                </a:solidFill>
                <a:latin typeface="Arial"/>
                <a:ea typeface="Arial"/>
                <a:cs typeface="Arial"/>
                <a:sym typeface="Arial"/>
              </a:rPr>
              <a:t>Features</a:t>
            </a:r>
            <a:endParaRPr/>
          </a:p>
        </p:txBody>
      </p:sp>
      <p:sp>
        <p:nvSpPr>
          <p:cNvPr id="461" name="Google Shape;461;p96"/>
          <p:cNvSpPr txBox="1"/>
          <p:nvPr/>
        </p:nvSpPr>
        <p:spPr>
          <a:xfrm>
            <a:off x="482062" y="347993"/>
            <a:ext cx="8605678" cy="486934"/>
          </a:xfrm>
          <a:prstGeom prst="rect">
            <a:avLst/>
          </a:prstGeom>
          <a:noFill/>
          <a:ln>
            <a:noFill/>
          </a:ln>
        </p:spPr>
        <p:txBody>
          <a:bodyPr anchorCtr="0" anchor="t" bIns="67225" lIns="67225" spcFirstLastPara="1" rIns="67225" wrap="square" tIns="67225">
            <a:noAutofit/>
          </a:bodyPr>
          <a:lstStyle/>
          <a:p>
            <a:pPr indent="0" lvl="0" marL="0" marR="0" rtl="0" algn="l">
              <a:lnSpc>
                <a:spcPct val="90000"/>
              </a:lnSpc>
              <a:spcBef>
                <a:spcPts val="0"/>
              </a:spcBef>
              <a:spcAft>
                <a:spcPts val="0"/>
              </a:spcAft>
              <a:buClr>
                <a:srgbClr val="000000"/>
              </a:buClr>
              <a:buSzPts val="2059"/>
              <a:buFont typeface="Arial"/>
              <a:buNone/>
            </a:pPr>
            <a:r>
              <a:rPr b="0" i="0" lang="en" sz="2059" u="none" cap="none" strike="noStrike">
                <a:solidFill>
                  <a:srgbClr val="002050"/>
                </a:solidFill>
                <a:latin typeface="Consolas"/>
                <a:ea typeface="Consolas"/>
                <a:cs typeface="Consolas"/>
                <a:sym typeface="Consolas"/>
              </a:rPr>
              <a:t>y = delays_df.loc[:,[</a:t>
            </a:r>
            <a:r>
              <a:rPr b="0" i="0" lang="en" sz="2059" u="none" cap="none" strike="noStrike">
                <a:solidFill>
                  <a:srgbClr val="C00000"/>
                </a:solidFill>
                <a:latin typeface="Consolas"/>
                <a:ea typeface="Consolas"/>
                <a:cs typeface="Consolas"/>
                <a:sym typeface="Consolas"/>
              </a:rPr>
              <a:t>'ARR_DELAY'</a:t>
            </a:r>
            <a:r>
              <a:rPr b="0" i="0" lang="en" sz="2059" u="none" cap="none" strike="noStrike">
                <a:solidFill>
                  <a:srgbClr val="002050"/>
                </a:solidFill>
                <a:latin typeface="Consolas"/>
                <a:ea typeface="Consolas"/>
                <a:cs typeface="Consolas"/>
                <a:sym typeface="Consolas"/>
              </a:rPr>
              <a:t>]]</a:t>
            </a:r>
            <a:endParaRPr b="0" i="0" sz="2059" u="none" cap="none" strike="noStrike">
              <a:solidFill>
                <a:srgbClr val="002050"/>
              </a:solidFill>
              <a:latin typeface="Consolas"/>
              <a:ea typeface="Consolas"/>
              <a:cs typeface="Consolas"/>
              <a:sym typeface="Consola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Machine learning /vs AI</a:t>
            </a:r>
            <a:endParaRPr>
              <a:solidFill>
                <a:srgbClr val="000000"/>
              </a:solidFill>
            </a:endParaRPr>
          </a:p>
        </p:txBody>
      </p:sp>
      <p:sp>
        <p:nvSpPr>
          <p:cNvPr id="127" name="Google Shape;127;p67"/>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128" name="Google Shape;128;p67"/>
          <p:cNvPicPr preferRelativeResize="0"/>
          <p:nvPr/>
        </p:nvPicPr>
        <p:blipFill rotWithShape="1">
          <a:blip r:embed="rId3">
            <a:alphaModFix/>
          </a:blip>
          <a:srcRect b="0" l="0" r="0" t="0"/>
          <a:stretch/>
        </p:blipFill>
        <p:spPr>
          <a:xfrm>
            <a:off x="740570" y="1333532"/>
            <a:ext cx="5150644" cy="307895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9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You need to split your data into training and test data sets before you train your model</a:t>
            </a:r>
            <a:endParaRPr/>
          </a:p>
        </p:txBody>
      </p:sp>
      <p:graphicFrame>
        <p:nvGraphicFramePr>
          <p:cNvPr id="467" name="Google Shape;467;p97"/>
          <p:cNvGraphicFramePr/>
          <p:nvPr/>
        </p:nvGraphicFramePr>
        <p:xfrm>
          <a:off x="426035" y="1979373"/>
          <a:ext cx="3000000" cy="3000000"/>
        </p:xfrm>
        <a:graphic>
          <a:graphicData uri="http://schemas.openxmlformats.org/drawingml/2006/table">
            <a:tbl>
              <a:tblPr bandRow="1" firstRow="1">
                <a:noFill/>
                <a:tableStyleId>{8E4408F4-C7D7-49FC-A5CC-B48228AD973A}</a:tableStyleId>
              </a:tblPr>
              <a:tblGrid>
                <a:gridCol w="728350"/>
                <a:gridCol w="952450"/>
                <a:gridCol w="17509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96</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r>
            </a:tbl>
          </a:graphicData>
        </a:graphic>
      </p:graphicFrame>
      <p:graphicFrame>
        <p:nvGraphicFramePr>
          <p:cNvPr id="468" name="Google Shape;468;p97"/>
          <p:cNvGraphicFramePr/>
          <p:nvPr/>
        </p:nvGraphicFramePr>
        <p:xfrm>
          <a:off x="4830574" y="1461438"/>
          <a:ext cx="3000000" cy="3000000"/>
        </p:xfrm>
        <a:graphic>
          <a:graphicData uri="http://schemas.openxmlformats.org/drawingml/2006/table">
            <a:tbl>
              <a:tblPr bandRow="1" firstRow="1">
                <a:noFill/>
                <a:tableStyleId>{8E4408F4-C7D7-49FC-A5CC-B48228AD973A}</a:tableStyleId>
              </a:tblPr>
              <a:tblGrid>
                <a:gridCol w="753625"/>
                <a:gridCol w="1062150"/>
                <a:gridCol w="1269175"/>
              </a:tblGrid>
              <a:tr h="38097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96</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r>
            </a:tbl>
          </a:graphicData>
        </a:graphic>
      </p:graphicFrame>
      <p:graphicFrame>
        <p:nvGraphicFramePr>
          <p:cNvPr id="469" name="Google Shape;469;p97"/>
          <p:cNvGraphicFramePr/>
          <p:nvPr/>
        </p:nvGraphicFramePr>
        <p:xfrm>
          <a:off x="4841239" y="3468175"/>
          <a:ext cx="3000000" cy="3000000"/>
        </p:xfrm>
        <a:graphic>
          <a:graphicData uri="http://schemas.openxmlformats.org/drawingml/2006/table">
            <a:tbl>
              <a:tblPr bandRow="1" firstRow="1">
                <a:noFill/>
                <a:tableStyleId>{8E4408F4-C7D7-49FC-A5CC-B48228AD973A}</a:tableStyleId>
              </a:tblPr>
              <a:tblGrid>
                <a:gridCol w="753625"/>
                <a:gridCol w="1062150"/>
                <a:gridCol w="1269175"/>
              </a:tblGrid>
              <a:tr h="38097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17</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750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130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299643</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100</a:t>
                      </a:r>
                      <a:endParaRPr/>
                    </a:p>
                  </a:txBody>
                  <a:tcPr marT="33625" marB="33625" marR="67225" marL="67225"/>
                </a:tc>
              </a:tr>
            </a:tbl>
          </a:graphicData>
        </a:graphic>
      </p:graphicFrame>
      <p:sp>
        <p:nvSpPr>
          <p:cNvPr id="470" name="Google Shape;470;p97"/>
          <p:cNvSpPr/>
          <p:nvPr/>
        </p:nvSpPr>
        <p:spPr>
          <a:xfrm>
            <a:off x="413527" y="1565700"/>
            <a:ext cx="22209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DataFrame X</a:t>
            </a:r>
            <a:endParaRPr b="0" i="0" sz="1029" u="none" cap="none" strike="noStrike">
              <a:solidFill>
                <a:srgbClr val="000000"/>
              </a:solidFill>
              <a:latin typeface="Arial"/>
              <a:ea typeface="Arial"/>
              <a:cs typeface="Arial"/>
              <a:sym typeface="Arial"/>
            </a:endParaRPr>
          </a:p>
        </p:txBody>
      </p:sp>
      <p:sp>
        <p:nvSpPr>
          <p:cNvPr id="471" name="Google Shape;471;p97"/>
          <p:cNvSpPr/>
          <p:nvPr/>
        </p:nvSpPr>
        <p:spPr>
          <a:xfrm>
            <a:off x="7657055" y="1816200"/>
            <a:ext cx="14457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X_train</a:t>
            </a:r>
            <a:endParaRPr b="0" i="0" sz="1029" u="none" cap="none" strike="noStrike">
              <a:solidFill>
                <a:srgbClr val="000000"/>
              </a:solidFill>
              <a:latin typeface="Arial"/>
              <a:ea typeface="Arial"/>
              <a:cs typeface="Arial"/>
              <a:sym typeface="Arial"/>
            </a:endParaRPr>
          </a:p>
        </p:txBody>
      </p:sp>
      <p:sp>
        <p:nvSpPr>
          <p:cNvPr id="472" name="Google Shape;472;p97"/>
          <p:cNvSpPr/>
          <p:nvPr/>
        </p:nvSpPr>
        <p:spPr>
          <a:xfrm>
            <a:off x="7795127" y="3916375"/>
            <a:ext cx="11964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X_test</a:t>
            </a:r>
            <a:endParaRPr b="0" i="0" sz="1029" u="none" cap="none" strike="noStrike">
              <a:solidFill>
                <a:srgbClr val="000000"/>
              </a:solidFill>
              <a:latin typeface="Arial"/>
              <a:ea typeface="Arial"/>
              <a:cs typeface="Arial"/>
              <a:sym typeface="Arial"/>
            </a:endParaRPr>
          </a:p>
        </p:txBody>
      </p:sp>
      <p:sp>
        <p:nvSpPr>
          <p:cNvPr id="473" name="Google Shape;473;p97"/>
          <p:cNvSpPr/>
          <p:nvPr/>
        </p:nvSpPr>
        <p:spPr>
          <a:xfrm>
            <a:off x="4011735" y="2571750"/>
            <a:ext cx="728345" cy="560266"/>
          </a:xfrm>
          <a:prstGeom prst="rightArrow">
            <a:avLst>
              <a:gd fmla="val 50000" name="adj1"/>
              <a:gd fmla="val 50000" name="adj2"/>
            </a:avLst>
          </a:prstGeom>
          <a:solidFill>
            <a:srgbClr val="C00000"/>
          </a:solidFill>
          <a:ln>
            <a:noFill/>
          </a:ln>
        </p:spPr>
        <p:txBody>
          <a:bodyPr anchorCtr="0" anchor="t" bIns="107550" lIns="134450" spcFirstLastPara="1" rIns="134450" wrap="square" tIns="107550">
            <a:noAutofit/>
          </a:bodyPr>
          <a:lstStyle/>
          <a:p>
            <a:pPr indent="0" lvl="0" marL="0" marR="0" rtl="0" algn="ctr">
              <a:lnSpc>
                <a:spcPct val="90000"/>
              </a:lnSpc>
              <a:spcBef>
                <a:spcPts val="0"/>
              </a:spcBef>
              <a:spcAft>
                <a:spcPts val="0"/>
              </a:spcAft>
              <a:buNone/>
            </a:pPr>
            <a:r>
              <a:t/>
            </a:r>
            <a:endParaRPr b="0" i="0" sz="1765" u="none" cap="none" strike="noStrike">
              <a:solidFill>
                <a:srgbClr val="FFFFFF"/>
              </a:solidFill>
              <a:latin typeface="Arial"/>
              <a:ea typeface="Arial"/>
              <a:cs typeface="Arial"/>
              <a:sym typeface="Arial"/>
            </a:endParaRPr>
          </a:p>
        </p:txBody>
      </p:sp>
      <p:sp>
        <p:nvSpPr>
          <p:cNvPr id="474" name="Google Shape;474;p97"/>
          <p:cNvSpPr/>
          <p:nvPr/>
        </p:nvSpPr>
        <p:spPr>
          <a:xfrm>
            <a:off x="426035" y="3767033"/>
            <a:ext cx="3431763" cy="11726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1" lang="en" sz="1200" u="none" cap="none" strike="noStrike">
                <a:solidFill>
                  <a:srgbClr val="0072C6"/>
                </a:solidFill>
                <a:latin typeface="Quattrocento Sans"/>
                <a:ea typeface="Quattrocento Sans"/>
                <a:cs typeface="Quattrocento Sans"/>
                <a:sym typeface="Quattrocento Sans"/>
              </a:rPr>
              <a:t>train</a:t>
            </a:r>
            <a:r>
              <a:rPr b="0" i="0" lang="en" sz="1200" u="none" cap="none" strike="noStrike">
                <a:solidFill>
                  <a:srgbClr val="0072C6"/>
                </a:solidFill>
                <a:latin typeface="Quattrocento Sans"/>
                <a:ea typeface="Quattrocento Sans"/>
                <a:cs typeface="Quattrocento Sans"/>
                <a:sym typeface="Quattrocento Sans"/>
              </a:rPr>
              <a:t> will be used to train the model</a:t>
            </a:r>
            <a:endParaRPr sz="1200"/>
          </a:p>
          <a:p>
            <a:pPr indent="0" lvl="0" marL="0" marR="0" rtl="0" algn="l">
              <a:lnSpc>
                <a:spcPct val="90000"/>
              </a:lnSpc>
              <a:spcBef>
                <a:spcPts val="441"/>
              </a:spcBef>
              <a:spcAft>
                <a:spcPts val="0"/>
              </a:spcAft>
              <a:buNone/>
            </a:pPr>
            <a:r>
              <a:rPr b="1" i="1" lang="en" sz="1200" u="none" cap="none" strike="noStrike">
                <a:solidFill>
                  <a:srgbClr val="0072C6"/>
                </a:solidFill>
                <a:latin typeface="Quattrocento Sans"/>
                <a:ea typeface="Quattrocento Sans"/>
                <a:cs typeface="Quattrocento Sans"/>
                <a:sym typeface="Quattrocento Sans"/>
              </a:rPr>
              <a:t>test</a:t>
            </a:r>
            <a:r>
              <a:rPr b="0" i="0" lang="en" sz="1200" u="none" cap="none" strike="noStrike">
                <a:solidFill>
                  <a:srgbClr val="0072C6"/>
                </a:solidFill>
                <a:latin typeface="Quattrocento Sans"/>
                <a:ea typeface="Quattrocento Sans"/>
                <a:cs typeface="Quattrocento Sans"/>
                <a:sym typeface="Quattrocento Sans"/>
              </a:rPr>
              <a:t> will be used to test the model </a:t>
            </a:r>
            <a:endParaRPr b="0" i="0" sz="1200" u="none" cap="none" strike="noStrike">
              <a:solidFill>
                <a:srgbClr val="002050"/>
              </a:solidFill>
              <a:latin typeface="Consolas"/>
              <a:ea typeface="Consolas"/>
              <a:cs typeface="Consolas"/>
              <a:sym typeface="Consolas"/>
            </a:endParaRPr>
          </a:p>
          <a:p>
            <a:pPr indent="0" lvl="0" marL="0" marR="0" rtl="0" algn="l">
              <a:lnSpc>
                <a:spcPct val="90000"/>
              </a:lnSpc>
              <a:spcBef>
                <a:spcPts val="441"/>
              </a:spcBef>
              <a:spcAft>
                <a:spcPts val="0"/>
              </a:spcAft>
              <a:buNone/>
            </a:pPr>
            <a:r>
              <a:rPr b="0" i="0" lang="en" sz="1200" u="none" cap="none" strike="noStrike">
                <a:solidFill>
                  <a:srgbClr val="0072C6"/>
                </a:solidFill>
                <a:latin typeface="Quattrocento Sans"/>
                <a:ea typeface="Quattrocento Sans"/>
                <a:cs typeface="Quattrocento Sans"/>
                <a:sym typeface="Quattrocento Sans"/>
              </a:rPr>
              <a:t>Typically put aside 20 to 30% of your records for testing</a:t>
            </a:r>
            <a:endParaRPr sz="1200"/>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9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accent1"/>
                </a:solidFill>
              </a:rPr>
              <a:t>scikit-learn</a:t>
            </a:r>
            <a:endParaRPr>
              <a:solidFill>
                <a:schemeClr val="accent1"/>
              </a:solidFill>
            </a:endParaRPr>
          </a:p>
        </p:txBody>
      </p:sp>
      <p:sp>
        <p:nvSpPr>
          <p:cNvPr id="480" name="Google Shape;480;p98"/>
          <p:cNvSpPr txBox="1"/>
          <p:nvPr>
            <p:ph idx="1" type="body"/>
          </p:nvPr>
        </p:nvSpPr>
        <p:spPr>
          <a:xfrm>
            <a:off x="268928" y="1008621"/>
            <a:ext cx="8605800" cy="166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1"/>
              </a:spcBef>
              <a:spcAft>
                <a:spcPts val="0"/>
              </a:spcAft>
              <a:buSzPts val="1800"/>
              <a:buNone/>
            </a:pPr>
            <a:r>
              <a:rPr lang="en">
                <a:solidFill>
                  <a:schemeClr val="accent1"/>
                </a:solidFill>
              </a:rPr>
              <a:t>Open source library for preprocessing data and model training</a:t>
            </a:r>
            <a:endParaRPr>
              <a:solidFill>
                <a:schemeClr val="accent1"/>
              </a:solidFill>
            </a:endParaRPr>
          </a:p>
          <a:p>
            <a:pPr indent="0" lvl="1" marL="0" rtl="0" algn="l">
              <a:lnSpc>
                <a:spcPct val="115000"/>
              </a:lnSpc>
              <a:spcBef>
                <a:spcPts val="441"/>
              </a:spcBef>
              <a:spcAft>
                <a:spcPts val="0"/>
              </a:spcAft>
              <a:buSzPts val="1400"/>
              <a:buNone/>
            </a:pPr>
            <a:r>
              <a:rPr b="1" lang="en">
                <a:latin typeface="Consolas"/>
                <a:ea typeface="Consolas"/>
                <a:cs typeface="Consolas"/>
                <a:sym typeface="Consolas"/>
              </a:rPr>
              <a:t>train_test_split </a:t>
            </a:r>
            <a:r>
              <a:rPr lang="en"/>
              <a:t>to split each of the X and y DataFrames into training and test DataFrames</a:t>
            </a:r>
            <a:endParaRPr/>
          </a:p>
          <a:p>
            <a:pPr indent="0" lvl="0" marL="0" rtl="0" algn="l">
              <a:lnSpc>
                <a:spcPct val="115000"/>
              </a:lnSpc>
              <a:spcBef>
                <a:spcPts val="441"/>
              </a:spcBef>
              <a:spcAft>
                <a:spcPts val="0"/>
              </a:spcAft>
              <a:buSzPts val="1800"/>
              <a:buNone/>
            </a:pPr>
            <a:r>
              <a:t/>
            </a:r>
            <a:endParaRPr>
              <a:solidFill>
                <a:schemeClr val="lt2"/>
              </a:solidFill>
              <a:latin typeface="Consolas"/>
              <a:ea typeface="Consolas"/>
              <a:cs typeface="Consolas"/>
              <a:sym typeface="Consolas"/>
            </a:endParaRPr>
          </a:p>
          <a:p>
            <a:pPr indent="0" lvl="0" marL="0" rtl="0" algn="l">
              <a:lnSpc>
                <a:spcPct val="115000"/>
              </a:lnSpc>
              <a:spcBef>
                <a:spcPts val="441"/>
              </a:spcBef>
              <a:spcAft>
                <a:spcPts val="0"/>
              </a:spcAft>
              <a:buSzPts val="1800"/>
              <a:buNone/>
            </a:pPr>
            <a:r>
              <a:rPr lang="en">
                <a:solidFill>
                  <a:schemeClr val="lt2"/>
                </a:solidFill>
                <a:latin typeface="Consolas"/>
                <a:ea typeface="Consolas"/>
                <a:cs typeface="Consolas"/>
                <a:sym typeface="Consolas"/>
              </a:rPr>
              <a:t>from</a:t>
            </a:r>
            <a:r>
              <a:rPr lang="en">
                <a:solidFill>
                  <a:srgbClr val="002050"/>
                </a:solidFill>
                <a:latin typeface="Consolas"/>
                <a:ea typeface="Consolas"/>
                <a:cs typeface="Consolas"/>
                <a:sym typeface="Consolas"/>
              </a:rPr>
              <a:t> sklearn.model_selection </a:t>
            </a:r>
            <a:r>
              <a:rPr lang="en">
                <a:solidFill>
                  <a:schemeClr val="lt2"/>
                </a:solidFill>
                <a:latin typeface="Consolas"/>
                <a:ea typeface="Consolas"/>
                <a:cs typeface="Consolas"/>
                <a:sym typeface="Consolas"/>
              </a:rPr>
              <a:t>import</a:t>
            </a:r>
            <a:r>
              <a:rPr lang="en">
                <a:solidFill>
                  <a:srgbClr val="002050"/>
                </a:solidFill>
                <a:latin typeface="Consolas"/>
                <a:ea typeface="Consolas"/>
                <a:cs typeface="Consolas"/>
                <a:sym typeface="Consolas"/>
              </a:rPr>
              <a:t> train_test_split</a:t>
            </a:r>
            <a:endParaRPr>
              <a:solidFill>
                <a:srgbClr val="002050"/>
              </a:solidFill>
              <a:latin typeface="Consolas"/>
              <a:ea typeface="Consolas"/>
              <a:cs typeface="Consolas"/>
              <a:sym typeface="Consola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99"/>
          <p:cNvSpPr txBox="1"/>
          <p:nvPr>
            <p:ph idx="1" type="body"/>
          </p:nvPr>
        </p:nvSpPr>
        <p:spPr>
          <a:xfrm>
            <a:off x="268928" y="1008843"/>
            <a:ext cx="8605800" cy="459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1"/>
              </a:spcBef>
              <a:spcAft>
                <a:spcPts val="0"/>
              </a:spcAft>
              <a:buSzPts val="1800"/>
              <a:buNone/>
            </a:pPr>
            <a:r>
              <a:rPr lang="en">
                <a:solidFill>
                  <a:srgbClr val="002050"/>
                </a:solidFill>
                <a:latin typeface="Consolas"/>
                <a:ea typeface="Consolas"/>
                <a:cs typeface="Consolas"/>
                <a:sym typeface="Consolas"/>
              </a:rPr>
              <a:t>X_train, X_test, y_train, y_test = </a:t>
            </a:r>
            <a:endParaRPr/>
          </a:p>
          <a:p>
            <a:pPr indent="0" lvl="0" marL="0" rtl="0" algn="l">
              <a:lnSpc>
                <a:spcPct val="115000"/>
              </a:lnSpc>
              <a:spcBef>
                <a:spcPts val="441"/>
              </a:spcBef>
              <a:spcAft>
                <a:spcPts val="0"/>
              </a:spcAft>
              <a:buSzPts val="1800"/>
              <a:buNone/>
            </a:pPr>
            <a:r>
              <a:rPr lang="en">
                <a:solidFill>
                  <a:srgbClr val="002050"/>
                </a:solidFill>
                <a:latin typeface="Consolas"/>
                <a:ea typeface="Consolas"/>
                <a:cs typeface="Consolas"/>
                <a:sym typeface="Consolas"/>
              </a:rPr>
              <a:t>   train_test_split(X, y, test_size=</a:t>
            </a:r>
            <a:r>
              <a:rPr lang="en">
                <a:solidFill>
                  <a:schemeClr val="lt2"/>
                </a:solidFill>
                <a:latin typeface="Consolas"/>
                <a:ea typeface="Consolas"/>
                <a:cs typeface="Consolas"/>
                <a:sym typeface="Consolas"/>
              </a:rPr>
              <a:t>0.3</a:t>
            </a:r>
            <a:r>
              <a:rPr lang="en">
                <a:solidFill>
                  <a:srgbClr val="002050"/>
                </a:solidFill>
                <a:latin typeface="Consolas"/>
                <a:ea typeface="Consolas"/>
                <a:cs typeface="Consolas"/>
                <a:sym typeface="Consolas"/>
              </a:rPr>
              <a:t>, random_state=</a:t>
            </a:r>
            <a:r>
              <a:rPr lang="en">
                <a:solidFill>
                  <a:schemeClr val="lt2"/>
                </a:solidFill>
                <a:latin typeface="Consolas"/>
                <a:ea typeface="Consolas"/>
                <a:cs typeface="Consolas"/>
                <a:sym typeface="Consolas"/>
              </a:rPr>
              <a:t>42</a:t>
            </a:r>
            <a:r>
              <a:rPr lang="en">
                <a:solidFill>
                  <a:srgbClr val="002050"/>
                </a:solidFill>
                <a:latin typeface="Consolas"/>
                <a:ea typeface="Consolas"/>
                <a:cs typeface="Consolas"/>
                <a:sym typeface="Consolas"/>
              </a:rPr>
              <a:t>)</a:t>
            </a:r>
            <a:endParaRPr/>
          </a:p>
          <a:p>
            <a:pPr indent="0" lvl="0" marL="0" rtl="0" algn="l">
              <a:lnSpc>
                <a:spcPct val="115000"/>
              </a:lnSpc>
              <a:spcBef>
                <a:spcPts val="441"/>
              </a:spcBef>
              <a:spcAft>
                <a:spcPts val="0"/>
              </a:spcAft>
              <a:buSzPts val="1800"/>
              <a:buNone/>
            </a:pPr>
            <a:r>
              <a:t/>
            </a:r>
            <a:endParaRPr>
              <a:solidFill>
                <a:srgbClr val="002050"/>
              </a:solidFill>
              <a:latin typeface="Consolas"/>
              <a:ea typeface="Consolas"/>
              <a:cs typeface="Consolas"/>
              <a:sym typeface="Consolas"/>
            </a:endParaRPr>
          </a:p>
          <a:p>
            <a:pPr indent="-336179" lvl="0" marL="336179" rtl="0" algn="l">
              <a:lnSpc>
                <a:spcPct val="115000"/>
              </a:lnSpc>
              <a:spcBef>
                <a:spcPts val="441"/>
              </a:spcBef>
              <a:spcAft>
                <a:spcPts val="0"/>
              </a:spcAft>
              <a:buClr>
                <a:schemeClr val="accent1"/>
              </a:buClr>
              <a:buSzPts val="1800"/>
              <a:buFont typeface="Arial"/>
              <a:buChar char="•"/>
            </a:pPr>
            <a:r>
              <a:rPr b="1" lang="en">
                <a:solidFill>
                  <a:schemeClr val="accent1"/>
                </a:solidFill>
              </a:rPr>
              <a:t>X_train, X_test, y_train, y_test </a:t>
            </a:r>
            <a:r>
              <a:rPr lang="en">
                <a:solidFill>
                  <a:schemeClr val="accent1"/>
                </a:solidFill>
              </a:rPr>
              <a:t>– names of DataFrames to create to store the training and test data</a:t>
            </a:r>
            <a:endParaRPr>
              <a:solidFill>
                <a:schemeClr val="accent1"/>
              </a:solidFill>
            </a:endParaRPr>
          </a:p>
          <a:p>
            <a:pPr indent="-336179" lvl="0" marL="336179" rtl="0" algn="l">
              <a:lnSpc>
                <a:spcPct val="115000"/>
              </a:lnSpc>
              <a:spcBef>
                <a:spcPts val="441"/>
              </a:spcBef>
              <a:spcAft>
                <a:spcPts val="0"/>
              </a:spcAft>
              <a:buClr>
                <a:schemeClr val="accent1"/>
              </a:buClr>
              <a:buSzPts val="1800"/>
              <a:buFont typeface="Arial"/>
              <a:buChar char="•"/>
            </a:pPr>
            <a:r>
              <a:rPr b="1" lang="en">
                <a:solidFill>
                  <a:schemeClr val="accent1"/>
                </a:solidFill>
              </a:rPr>
              <a:t>X</a:t>
            </a:r>
            <a:r>
              <a:rPr lang="en">
                <a:solidFill>
                  <a:schemeClr val="accent1"/>
                </a:solidFill>
              </a:rPr>
              <a:t> – name of the DataFrame containing your features</a:t>
            </a:r>
            <a:endParaRPr>
              <a:solidFill>
                <a:schemeClr val="accent1"/>
              </a:solidFill>
            </a:endParaRPr>
          </a:p>
          <a:p>
            <a:pPr indent="-336179" lvl="0" marL="336179" rtl="0" algn="l">
              <a:lnSpc>
                <a:spcPct val="115000"/>
              </a:lnSpc>
              <a:spcBef>
                <a:spcPts val="441"/>
              </a:spcBef>
              <a:spcAft>
                <a:spcPts val="0"/>
              </a:spcAft>
              <a:buClr>
                <a:schemeClr val="accent1"/>
              </a:buClr>
              <a:buSzPts val="1800"/>
              <a:buFont typeface="Arial"/>
              <a:buChar char="•"/>
            </a:pPr>
            <a:r>
              <a:rPr b="1" lang="en">
                <a:solidFill>
                  <a:schemeClr val="accent1"/>
                </a:solidFill>
              </a:rPr>
              <a:t>y</a:t>
            </a:r>
            <a:r>
              <a:rPr lang="en">
                <a:solidFill>
                  <a:schemeClr val="accent1"/>
                </a:solidFill>
              </a:rPr>
              <a:t> – name of the DataFrame containing your labels</a:t>
            </a:r>
            <a:endParaRPr>
              <a:solidFill>
                <a:schemeClr val="accent1"/>
              </a:solidFill>
            </a:endParaRPr>
          </a:p>
          <a:p>
            <a:pPr indent="-336179" lvl="0" marL="336179" rtl="0" algn="l">
              <a:lnSpc>
                <a:spcPct val="115000"/>
              </a:lnSpc>
              <a:spcBef>
                <a:spcPts val="441"/>
              </a:spcBef>
              <a:spcAft>
                <a:spcPts val="0"/>
              </a:spcAft>
              <a:buClr>
                <a:schemeClr val="accent1"/>
              </a:buClr>
              <a:buSzPts val="1800"/>
              <a:buFont typeface="Arial"/>
              <a:buChar char="•"/>
            </a:pPr>
            <a:r>
              <a:rPr b="1" lang="en">
                <a:solidFill>
                  <a:schemeClr val="accent1"/>
                </a:solidFill>
              </a:rPr>
              <a:t>test_size </a:t>
            </a:r>
            <a:r>
              <a:rPr lang="en">
                <a:solidFill>
                  <a:schemeClr val="accent1"/>
                </a:solidFill>
              </a:rPr>
              <a:t>– what portion of the rows to put into the test data frames</a:t>
            </a:r>
            <a:endParaRPr>
              <a:solidFill>
                <a:schemeClr val="accent1"/>
              </a:solidFill>
            </a:endParaRPr>
          </a:p>
          <a:p>
            <a:pPr indent="-336179" lvl="0" marL="336179" rtl="0" algn="l">
              <a:lnSpc>
                <a:spcPct val="115000"/>
              </a:lnSpc>
              <a:spcBef>
                <a:spcPts val="441"/>
              </a:spcBef>
              <a:spcAft>
                <a:spcPts val="0"/>
              </a:spcAft>
              <a:buClr>
                <a:schemeClr val="accent1"/>
              </a:buClr>
              <a:buSzPts val="1800"/>
              <a:buFont typeface="Arial"/>
              <a:buChar char="•"/>
            </a:pPr>
            <a:r>
              <a:rPr b="1" lang="en">
                <a:solidFill>
                  <a:schemeClr val="accent1"/>
                </a:solidFill>
              </a:rPr>
              <a:t>random_state </a:t>
            </a:r>
            <a:r>
              <a:rPr lang="en">
                <a:solidFill>
                  <a:schemeClr val="accent1"/>
                </a:solidFill>
              </a:rPr>
              <a:t>– sets the seed for random numbers - every time the code runs the same "random" sets of rows will be returned</a:t>
            </a:r>
            <a:endParaRPr>
              <a:solidFill>
                <a:schemeClr val="accent1"/>
              </a:solidFill>
            </a:endParaRPr>
          </a:p>
          <a:p>
            <a:pPr indent="0" lvl="0" marL="0" rtl="0" algn="l">
              <a:lnSpc>
                <a:spcPct val="115000"/>
              </a:lnSpc>
              <a:spcBef>
                <a:spcPts val="441"/>
              </a:spcBef>
              <a:spcAft>
                <a:spcPts val="0"/>
              </a:spcAft>
              <a:buSzPts val="1800"/>
              <a:buNone/>
            </a:pPr>
            <a:r>
              <a:t/>
            </a:r>
            <a:endParaRPr>
              <a:solidFill>
                <a:srgbClr val="002050"/>
              </a:solidFill>
              <a:latin typeface="Consolas"/>
              <a:ea typeface="Consolas"/>
              <a:cs typeface="Consolas"/>
              <a:sym typeface="Consolas"/>
            </a:endParaRPr>
          </a:p>
        </p:txBody>
      </p:sp>
      <p:sp>
        <p:nvSpPr>
          <p:cNvPr id="486" name="Google Shape;486;p99"/>
          <p:cNvSpPr txBox="1"/>
          <p:nvPr>
            <p:ph type="title"/>
          </p:nvPr>
        </p:nvSpPr>
        <p:spPr>
          <a:xfrm>
            <a:off x="268928" y="269292"/>
            <a:ext cx="8605678" cy="672319"/>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Now we can call train_test_split</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0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started in one DataFrame, is now split  into four DataFrames</a:t>
            </a:r>
            <a:endParaRPr/>
          </a:p>
        </p:txBody>
      </p:sp>
      <p:graphicFrame>
        <p:nvGraphicFramePr>
          <p:cNvPr id="492" name="Google Shape;492;p100"/>
          <p:cNvGraphicFramePr/>
          <p:nvPr/>
        </p:nvGraphicFramePr>
        <p:xfrm>
          <a:off x="473408" y="2550843"/>
          <a:ext cx="3000000" cy="3000000"/>
        </p:xfrm>
        <a:graphic>
          <a:graphicData uri="http://schemas.openxmlformats.org/drawingml/2006/table">
            <a:tbl>
              <a:tblPr bandRow="1" firstRow="1">
                <a:noFill/>
                <a:tableStyleId>{8E4408F4-C7D7-49FC-A5CC-B48228AD973A}</a:tableStyleId>
              </a:tblPr>
              <a:tblGrid>
                <a:gridCol w="1109475"/>
                <a:gridCol w="1563650"/>
                <a:gridCol w="1868425"/>
                <a:gridCol w="186842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96</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73</a:t>
                      </a:r>
                      <a:endParaRPr/>
                    </a:p>
                  </a:txBody>
                  <a:tcPr marT="33625" marB="33625" marR="67225" marL="67225"/>
                </a:tc>
              </a:tr>
            </a:tbl>
          </a:graphicData>
        </a:graphic>
      </p:graphicFrame>
      <p:graphicFrame>
        <p:nvGraphicFramePr>
          <p:cNvPr id="493" name="Google Shape;493;p100"/>
          <p:cNvGraphicFramePr/>
          <p:nvPr/>
        </p:nvGraphicFramePr>
        <p:xfrm>
          <a:off x="5067585" y="1783557"/>
          <a:ext cx="3000000" cy="3000000"/>
        </p:xfrm>
        <a:graphic>
          <a:graphicData uri="http://schemas.openxmlformats.org/drawingml/2006/table">
            <a:tbl>
              <a:tblPr bandRow="1" firstRow="1">
                <a:noFill/>
                <a:tableStyleId>{8E4408F4-C7D7-49FC-A5CC-B48228AD973A}</a:tableStyleId>
              </a:tblPr>
              <a:tblGrid>
                <a:gridCol w="753625"/>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74</a:t>
                      </a:r>
                      <a:endParaRPr/>
                    </a:p>
                  </a:txBody>
                  <a:tcPr marT="33625" marB="33625" marR="67225" marL="67225"/>
                </a:tc>
              </a:tr>
            </a:tbl>
          </a:graphicData>
        </a:graphic>
      </p:graphicFrame>
      <p:graphicFrame>
        <p:nvGraphicFramePr>
          <p:cNvPr id="494" name="Google Shape;494;p100"/>
          <p:cNvGraphicFramePr/>
          <p:nvPr/>
        </p:nvGraphicFramePr>
        <p:xfrm>
          <a:off x="482062" y="1779705"/>
          <a:ext cx="3000000" cy="3000000"/>
        </p:xfrm>
        <a:graphic>
          <a:graphicData uri="http://schemas.openxmlformats.org/drawingml/2006/table">
            <a:tbl>
              <a:tblPr bandRow="1" firstRow="1">
                <a:noFill/>
                <a:tableStyleId>{8E4408F4-C7D7-49FC-A5CC-B48228AD973A}</a:tableStyleId>
              </a:tblPr>
              <a:tblGrid>
                <a:gridCol w="1040200"/>
                <a:gridCol w="1466050"/>
                <a:gridCol w="17517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r>
            </a:tbl>
          </a:graphicData>
        </a:graphic>
      </p:graphicFrame>
      <p:sp>
        <p:nvSpPr>
          <p:cNvPr id="495" name="Google Shape;495;p100"/>
          <p:cNvSpPr/>
          <p:nvPr/>
        </p:nvSpPr>
        <p:spPr>
          <a:xfrm>
            <a:off x="426023" y="1283150"/>
            <a:ext cx="12246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X_train</a:t>
            </a:r>
            <a:endParaRPr b="0" i="0" sz="1029" u="none" cap="none" strike="noStrike">
              <a:solidFill>
                <a:srgbClr val="000000"/>
              </a:solidFill>
              <a:latin typeface="Arial"/>
              <a:ea typeface="Arial"/>
              <a:cs typeface="Arial"/>
              <a:sym typeface="Arial"/>
            </a:endParaRPr>
          </a:p>
        </p:txBody>
      </p:sp>
      <p:sp>
        <p:nvSpPr>
          <p:cNvPr id="496" name="Google Shape;496;p100"/>
          <p:cNvSpPr/>
          <p:nvPr/>
        </p:nvSpPr>
        <p:spPr>
          <a:xfrm>
            <a:off x="5067585" y="1296623"/>
            <a:ext cx="1815775"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y_train</a:t>
            </a:r>
            <a:endParaRPr b="0" i="0" sz="1029" u="none" cap="none" strike="noStrike">
              <a:solidFill>
                <a:srgbClr val="000000"/>
              </a:solidFill>
              <a:latin typeface="Arial"/>
              <a:ea typeface="Arial"/>
              <a:cs typeface="Arial"/>
              <a:sym typeface="Arial"/>
            </a:endParaRPr>
          </a:p>
        </p:txBody>
      </p:sp>
      <p:graphicFrame>
        <p:nvGraphicFramePr>
          <p:cNvPr id="497" name="Google Shape;497;p100"/>
          <p:cNvGraphicFramePr/>
          <p:nvPr/>
        </p:nvGraphicFramePr>
        <p:xfrm>
          <a:off x="490666" y="3602632"/>
          <a:ext cx="3000000" cy="3000000"/>
        </p:xfrm>
        <a:graphic>
          <a:graphicData uri="http://schemas.openxmlformats.org/drawingml/2006/table">
            <a:tbl>
              <a:tblPr bandRow="1" firstRow="1">
                <a:noFill/>
                <a:tableStyleId>{8E4408F4-C7D7-49FC-A5CC-B48228AD973A}</a:tableStyleId>
              </a:tblPr>
              <a:tblGrid>
                <a:gridCol w="1040200"/>
                <a:gridCol w="1466050"/>
                <a:gridCol w="17517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96</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17</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750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130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299643</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100</a:t>
                      </a:r>
                      <a:endParaRPr/>
                    </a:p>
                  </a:txBody>
                  <a:tcPr marT="33625" marB="33625" marR="67225" marL="67225"/>
                </a:tc>
              </a:tr>
            </a:tbl>
          </a:graphicData>
        </a:graphic>
      </p:graphicFrame>
      <p:sp>
        <p:nvSpPr>
          <p:cNvPr id="498" name="Google Shape;498;p100"/>
          <p:cNvSpPr/>
          <p:nvPr/>
        </p:nvSpPr>
        <p:spPr>
          <a:xfrm>
            <a:off x="443875" y="3100800"/>
            <a:ext cx="10224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X_test</a:t>
            </a:r>
            <a:endParaRPr b="0" i="0" sz="1029" u="none" cap="none" strike="noStrike">
              <a:solidFill>
                <a:srgbClr val="000000"/>
              </a:solidFill>
              <a:latin typeface="Arial"/>
              <a:ea typeface="Arial"/>
              <a:cs typeface="Arial"/>
              <a:sym typeface="Arial"/>
            </a:endParaRPr>
          </a:p>
        </p:txBody>
      </p:sp>
      <p:sp>
        <p:nvSpPr>
          <p:cNvPr id="499" name="Google Shape;499;p100"/>
          <p:cNvSpPr/>
          <p:nvPr/>
        </p:nvSpPr>
        <p:spPr>
          <a:xfrm>
            <a:off x="5067585" y="3128194"/>
            <a:ext cx="1815775"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y_test</a:t>
            </a:r>
            <a:endParaRPr b="0" i="0" sz="1029" u="none" cap="none" strike="noStrike">
              <a:solidFill>
                <a:srgbClr val="000000"/>
              </a:solidFill>
              <a:latin typeface="Arial"/>
              <a:ea typeface="Arial"/>
              <a:cs typeface="Arial"/>
              <a:sym typeface="Arial"/>
            </a:endParaRPr>
          </a:p>
        </p:txBody>
      </p:sp>
      <p:graphicFrame>
        <p:nvGraphicFramePr>
          <p:cNvPr id="500" name="Google Shape;500;p100"/>
          <p:cNvGraphicFramePr/>
          <p:nvPr/>
        </p:nvGraphicFramePr>
        <p:xfrm>
          <a:off x="5076240" y="3602632"/>
          <a:ext cx="3000000" cy="3000000"/>
        </p:xfrm>
        <a:graphic>
          <a:graphicData uri="http://schemas.openxmlformats.org/drawingml/2006/table">
            <a:tbl>
              <a:tblPr bandRow="1" firstRow="1">
                <a:noFill/>
                <a:tableStyleId>{8E4408F4-C7D7-49FC-A5CC-B48228AD973A}</a:tableStyleId>
              </a:tblPr>
              <a:tblGrid>
                <a:gridCol w="722800"/>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17</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11</a:t>
                      </a:r>
                      <a:endParaRPr/>
                    </a:p>
                  </a:txBody>
                  <a:tcPr marT="33625" marB="33625" marR="67225" marL="67225"/>
                </a:tc>
              </a:tr>
            </a:tbl>
          </a:graphicData>
        </a:graphic>
      </p:graphicFrame>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0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Once your data is prepared you can use it to train a model</a:t>
            </a:r>
            <a:endParaRPr/>
          </a:p>
        </p:txBody>
      </p:sp>
      <p:graphicFrame>
        <p:nvGraphicFramePr>
          <p:cNvPr id="506" name="Google Shape;506;p101"/>
          <p:cNvGraphicFramePr/>
          <p:nvPr/>
        </p:nvGraphicFramePr>
        <p:xfrm>
          <a:off x="5067585" y="1783557"/>
          <a:ext cx="3000000" cy="3000000"/>
        </p:xfrm>
        <a:graphic>
          <a:graphicData uri="http://schemas.openxmlformats.org/drawingml/2006/table">
            <a:tbl>
              <a:tblPr bandRow="1" firstRow="1">
                <a:noFill/>
                <a:tableStyleId>{8E4408F4-C7D7-49FC-A5CC-B48228AD973A}</a:tableStyleId>
              </a:tblPr>
              <a:tblGrid>
                <a:gridCol w="753625"/>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74</a:t>
                      </a:r>
                      <a:endParaRPr/>
                    </a:p>
                  </a:txBody>
                  <a:tcPr marT="33625" marB="33625" marR="67225" marL="67225"/>
                </a:tc>
              </a:tr>
            </a:tbl>
          </a:graphicData>
        </a:graphic>
      </p:graphicFrame>
      <p:graphicFrame>
        <p:nvGraphicFramePr>
          <p:cNvPr id="507" name="Google Shape;507;p101"/>
          <p:cNvGraphicFramePr/>
          <p:nvPr/>
        </p:nvGraphicFramePr>
        <p:xfrm>
          <a:off x="482062" y="1762008"/>
          <a:ext cx="3000000" cy="3000000"/>
        </p:xfrm>
        <a:graphic>
          <a:graphicData uri="http://schemas.openxmlformats.org/drawingml/2006/table">
            <a:tbl>
              <a:tblPr bandRow="1" firstRow="1">
                <a:noFill/>
                <a:tableStyleId>{8E4408F4-C7D7-49FC-A5CC-B48228AD973A}</a:tableStyleId>
              </a:tblPr>
              <a:tblGrid>
                <a:gridCol w="1040200"/>
                <a:gridCol w="1466050"/>
                <a:gridCol w="17517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r>
            </a:tbl>
          </a:graphicData>
        </a:graphic>
      </p:graphicFrame>
      <p:sp>
        <p:nvSpPr>
          <p:cNvPr id="508" name="Google Shape;508;p101"/>
          <p:cNvSpPr/>
          <p:nvPr/>
        </p:nvSpPr>
        <p:spPr>
          <a:xfrm>
            <a:off x="426022" y="1283150"/>
            <a:ext cx="12993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X_train</a:t>
            </a:r>
            <a:endParaRPr b="0" i="0" sz="1029" u="none" cap="none" strike="noStrike">
              <a:solidFill>
                <a:srgbClr val="000000"/>
              </a:solidFill>
              <a:latin typeface="Arial"/>
              <a:ea typeface="Arial"/>
              <a:cs typeface="Arial"/>
              <a:sym typeface="Arial"/>
            </a:endParaRPr>
          </a:p>
        </p:txBody>
      </p:sp>
      <p:sp>
        <p:nvSpPr>
          <p:cNvPr id="509" name="Google Shape;509;p101"/>
          <p:cNvSpPr/>
          <p:nvPr/>
        </p:nvSpPr>
        <p:spPr>
          <a:xfrm>
            <a:off x="5067585" y="1296623"/>
            <a:ext cx="1815775"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y_train</a:t>
            </a:r>
            <a:endParaRPr b="0" i="0" sz="1029" u="none" cap="none" strike="noStrike">
              <a:solidFill>
                <a:srgbClr val="000000"/>
              </a:solidFill>
              <a:latin typeface="Arial"/>
              <a:ea typeface="Arial"/>
              <a:cs typeface="Arial"/>
              <a:sym typeface="Arial"/>
            </a:endParaRPr>
          </a:p>
        </p:txBody>
      </p:sp>
      <p:graphicFrame>
        <p:nvGraphicFramePr>
          <p:cNvPr id="510" name="Google Shape;510;p101"/>
          <p:cNvGraphicFramePr/>
          <p:nvPr/>
        </p:nvGraphicFramePr>
        <p:xfrm>
          <a:off x="490666" y="3602632"/>
          <a:ext cx="3000000" cy="3000000"/>
        </p:xfrm>
        <a:graphic>
          <a:graphicData uri="http://schemas.openxmlformats.org/drawingml/2006/table">
            <a:tbl>
              <a:tblPr bandRow="1" firstRow="1">
                <a:noFill/>
                <a:tableStyleId>{8E4408F4-C7D7-49FC-A5CC-B48228AD973A}</a:tableStyleId>
              </a:tblPr>
              <a:tblGrid>
                <a:gridCol w="1040200"/>
                <a:gridCol w="1466050"/>
                <a:gridCol w="17517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96</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17</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750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130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299643</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100</a:t>
                      </a:r>
                      <a:endParaRPr/>
                    </a:p>
                  </a:txBody>
                  <a:tcPr marT="33625" marB="33625" marR="67225" marL="67225"/>
                </a:tc>
              </a:tr>
            </a:tbl>
          </a:graphicData>
        </a:graphic>
      </p:graphicFrame>
      <p:sp>
        <p:nvSpPr>
          <p:cNvPr id="511" name="Google Shape;511;p101"/>
          <p:cNvSpPr/>
          <p:nvPr/>
        </p:nvSpPr>
        <p:spPr>
          <a:xfrm>
            <a:off x="443874" y="3100800"/>
            <a:ext cx="11490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X_test</a:t>
            </a:r>
            <a:endParaRPr b="0" i="0" sz="1029" u="none" cap="none" strike="noStrike">
              <a:solidFill>
                <a:srgbClr val="000000"/>
              </a:solidFill>
              <a:latin typeface="Arial"/>
              <a:ea typeface="Arial"/>
              <a:cs typeface="Arial"/>
              <a:sym typeface="Arial"/>
            </a:endParaRPr>
          </a:p>
        </p:txBody>
      </p:sp>
      <p:sp>
        <p:nvSpPr>
          <p:cNvPr id="512" name="Google Shape;512;p101"/>
          <p:cNvSpPr/>
          <p:nvPr/>
        </p:nvSpPr>
        <p:spPr>
          <a:xfrm>
            <a:off x="5067585" y="3128194"/>
            <a:ext cx="1815775"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y_test</a:t>
            </a:r>
            <a:endParaRPr b="0" i="0" sz="1029" u="none" cap="none" strike="noStrike">
              <a:solidFill>
                <a:srgbClr val="000000"/>
              </a:solidFill>
              <a:latin typeface="Arial"/>
              <a:ea typeface="Arial"/>
              <a:cs typeface="Arial"/>
              <a:sym typeface="Arial"/>
            </a:endParaRPr>
          </a:p>
        </p:txBody>
      </p:sp>
      <p:graphicFrame>
        <p:nvGraphicFramePr>
          <p:cNvPr id="513" name="Google Shape;513;p101"/>
          <p:cNvGraphicFramePr/>
          <p:nvPr/>
        </p:nvGraphicFramePr>
        <p:xfrm>
          <a:off x="5076240" y="3602632"/>
          <a:ext cx="3000000" cy="3000000"/>
        </p:xfrm>
        <a:graphic>
          <a:graphicData uri="http://schemas.openxmlformats.org/drawingml/2006/table">
            <a:tbl>
              <a:tblPr bandRow="1" firstRow="1">
                <a:noFill/>
                <a:tableStyleId>{8E4408F4-C7D7-49FC-A5CC-B48228AD973A}</a:tableStyleId>
              </a:tblPr>
              <a:tblGrid>
                <a:gridCol w="722800"/>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17</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11</a:t>
                      </a:r>
                      <a:endParaRPr/>
                    </a:p>
                  </a:txBody>
                  <a:tcPr marT="33625" marB="33625" marR="67225" marL="67225"/>
                </a:tc>
              </a:tr>
            </a:tbl>
          </a:graphicData>
        </a:graphic>
      </p:graphicFrame>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02"/>
          <p:cNvSpPr txBox="1"/>
          <p:nvPr>
            <p:ph idx="1" type="body"/>
          </p:nvPr>
        </p:nvSpPr>
        <p:spPr>
          <a:xfrm>
            <a:off x="268928" y="1008843"/>
            <a:ext cx="8605678" cy="3407569"/>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a:t>The </a:t>
            </a:r>
            <a:r>
              <a:rPr b="1" lang="en">
                <a:latin typeface="Consolas"/>
                <a:ea typeface="Consolas"/>
                <a:cs typeface="Consolas"/>
                <a:sym typeface="Consolas"/>
              </a:rPr>
              <a:t>scikit-learn</a:t>
            </a:r>
            <a:r>
              <a:rPr lang="en"/>
              <a:t> library contains a number of different classes to train different types of models</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a:t>The </a:t>
            </a:r>
            <a:r>
              <a:rPr b="1" lang="en">
                <a:latin typeface="Consolas"/>
                <a:ea typeface="Consolas"/>
                <a:cs typeface="Consolas"/>
                <a:sym typeface="Consolas"/>
              </a:rPr>
              <a:t>LinearRegression</a:t>
            </a:r>
            <a:r>
              <a:rPr b="1" i="1" lang="en"/>
              <a:t> </a:t>
            </a:r>
            <a:r>
              <a:rPr lang="en"/>
              <a:t>class fits a linear model</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a:t>Call the </a:t>
            </a:r>
            <a:r>
              <a:rPr b="1" lang="en">
                <a:latin typeface="Consolas"/>
                <a:ea typeface="Consolas"/>
                <a:cs typeface="Consolas"/>
                <a:sym typeface="Consolas"/>
              </a:rPr>
              <a:t>fit</a:t>
            </a:r>
            <a:r>
              <a:rPr lang="en"/>
              <a:t> method to fit your data to a linear model which can be used to predict the outcomes for new data</a:t>
            </a:r>
            <a:endParaRPr/>
          </a:p>
        </p:txBody>
      </p:sp>
      <p:sp>
        <p:nvSpPr>
          <p:cNvPr id="519" name="Google Shape;519;p10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There are different libraries and classes you can use to train a model</a:t>
            </a:r>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03"/>
          <p:cNvSpPr txBox="1"/>
          <p:nvPr>
            <p:ph idx="1" type="body"/>
          </p:nvPr>
        </p:nvSpPr>
        <p:spPr>
          <a:xfrm>
            <a:off x="268928" y="1008843"/>
            <a:ext cx="8605678" cy="4341543"/>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a:t>import the desired class from the library</a:t>
            </a:r>
            <a:endParaRPr/>
          </a:p>
          <a:p>
            <a:pPr indent="0" lvl="0" marL="0" rtl="0" algn="l">
              <a:lnSpc>
                <a:spcPct val="115000"/>
              </a:lnSpc>
              <a:spcBef>
                <a:spcPts val="441"/>
              </a:spcBef>
              <a:spcAft>
                <a:spcPts val="0"/>
              </a:spcAft>
              <a:buSzPts val="1800"/>
              <a:buNone/>
            </a:pPr>
            <a:r>
              <a:rPr lang="en">
                <a:solidFill>
                  <a:schemeClr val="lt2"/>
                </a:solidFill>
                <a:latin typeface="Consolas"/>
                <a:ea typeface="Consolas"/>
                <a:cs typeface="Consolas"/>
                <a:sym typeface="Consolas"/>
              </a:rPr>
              <a:t>from</a:t>
            </a:r>
            <a:r>
              <a:rPr lang="en">
                <a:solidFill>
                  <a:srgbClr val="002050"/>
                </a:solidFill>
                <a:latin typeface="Consolas"/>
                <a:ea typeface="Consolas"/>
                <a:cs typeface="Consolas"/>
                <a:sym typeface="Consolas"/>
              </a:rPr>
              <a:t> sklearn.linear_model </a:t>
            </a:r>
            <a:r>
              <a:rPr lang="en">
                <a:solidFill>
                  <a:schemeClr val="lt2"/>
                </a:solidFill>
                <a:latin typeface="Consolas"/>
                <a:ea typeface="Consolas"/>
                <a:cs typeface="Consolas"/>
                <a:sym typeface="Consolas"/>
              </a:rPr>
              <a:t>import</a:t>
            </a:r>
            <a:r>
              <a:rPr lang="en">
                <a:solidFill>
                  <a:srgbClr val="002050"/>
                </a:solidFill>
                <a:latin typeface="Consolas"/>
                <a:ea typeface="Consolas"/>
                <a:cs typeface="Consolas"/>
                <a:sym typeface="Consolas"/>
              </a:rPr>
              <a:t> LinearRegression</a:t>
            </a:r>
            <a:endParaRPr>
              <a:solidFill>
                <a:srgbClr val="002050"/>
              </a:solidFill>
              <a:latin typeface="Consolas"/>
              <a:ea typeface="Consolas"/>
              <a:cs typeface="Consolas"/>
              <a:sym typeface="Consolas"/>
            </a:endParaRPr>
          </a:p>
          <a:p>
            <a:pPr indent="0" lvl="0" marL="0" rtl="0" algn="l">
              <a:lnSpc>
                <a:spcPct val="115000"/>
              </a:lnSpc>
              <a:spcBef>
                <a:spcPts val="441"/>
              </a:spcBef>
              <a:spcAft>
                <a:spcPts val="0"/>
              </a:spcAft>
              <a:buSzPts val="1800"/>
              <a:buNone/>
            </a:pPr>
            <a:r>
              <a:t/>
            </a:r>
            <a:endParaRPr>
              <a:solidFill>
                <a:srgbClr val="002050"/>
              </a:solidFill>
              <a:latin typeface="Consolas"/>
              <a:ea typeface="Consolas"/>
              <a:cs typeface="Consolas"/>
              <a:sym typeface="Consolas"/>
            </a:endParaRPr>
          </a:p>
          <a:p>
            <a:pPr indent="0" lvl="0" marL="0" rtl="0" algn="l">
              <a:lnSpc>
                <a:spcPct val="115000"/>
              </a:lnSpc>
              <a:spcBef>
                <a:spcPts val="441"/>
              </a:spcBef>
              <a:spcAft>
                <a:spcPts val="0"/>
              </a:spcAft>
              <a:buSzPts val="1800"/>
              <a:buNone/>
            </a:pPr>
            <a:r>
              <a:rPr lang="en"/>
              <a:t>Create an instance of the class</a:t>
            </a:r>
            <a:endParaRPr/>
          </a:p>
          <a:p>
            <a:pPr indent="0" lvl="0" marL="0" rtl="0" algn="l">
              <a:lnSpc>
                <a:spcPct val="115000"/>
              </a:lnSpc>
              <a:spcBef>
                <a:spcPts val="441"/>
              </a:spcBef>
              <a:spcAft>
                <a:spcPts val="0"/>
              </a:spcAft>
              <a:buSzPts val="1800"/>
              <a:buNone/>
            </a:pPr>
            <a:r>
              <a:rPr lang="en">
                <a:solidFill>
                  <a:srgbClr val="002050"/>
                </a:solidFill>
                <a:latin typeface="Consolas"/>
                <a:ea typeface="Consolas"/>
                <a:cs typeface="Consolas"/>
                <a:sym typeface="Consolas"/>
              </a:rPr>
              <a:t>regressor = LinearRegression()</a:t>
            </a:r>
            <a:endParaRPr/>
          </a:p>
          <a:p>
            <a:pPr indent="0" lvl="0" marL="0" rtl="0" algn="l">
              <a:lnSpc>
                <a:spcPct val="115000"/>
              </a:lnSpc>
              <a:spcBef>
                <a:spcPts val="441"/>
              </a:spcBef>
              <a:spcAft>
                <a:spcPts val="0"/>
              </a:spcAft>
              <a:buSzPts val="1800"/>
              <a:buNone/>
            </a:pPr>
            <a:r>
              <a:t/>
            </a:r>
            <a:endParaRPr>
              <a:solidFill>
                <a:srgbClr val="002050"/>
              </a:solidFill>
              <a:latin typeface="Consolas"/>
              <a:ea typeface="Consolas"/>
              <a:cs typeface="Consolas"/>
              <a:sym typeface="Consolas"/>
            </a:endParaRPr>
          </a:p>
          <a:p>
            <a:pPr indent="0" lvl="0" marL="0" rtl="0" algn="l">
              <a:lnSpc>
                <a:spcPct val="115000"/>
              </a:lnSpc>
              <a:spcBef>
                <a:spcPts val="441"/>
              </a:spcBef>
              <a:spcAft>
                <a:spcPts val="0"/>
              </a:spcAft>
              <a:buSzPts val="1800"/>
              <a:buNone/>
            </a:pPr>
            <a:r>
              <a:rPr lang="en"/>
              <a:t>use the </a:t>
            </a:r>
            <a:r>
              <a:rPr b="1" lang="en">
                <a:latin typeface="Consolas"/>
                <a:ea typeface="Consolas"/>
                <a:cs typeface="Consolas"/>
                <a:sym typeface="Consolas"/>
              </a:rPr>
              <a:t>fit</a:t>
            </a:r>
            <a:r>
              <a:rPr lang="en"/>
              <a:t> method to train the model using your training data</a:t>
            </a:r>
            <a:endParaRPr/>
          </a:p>
          <a:p>
            <a:pPr indent="0" lvl="0" marL="0" rtl="0" algn="l">
              <a:lnSpc>
                <a:spcPct val="115000"/>
              </a:lnSpc>
              <a:spcBef>
                <a:spcPts val="441"/>
              </a:spcBef>
              <a:spcAft>
                <a:spcPts val="0"/>
              </a:spcAft>
              <a:buSzPts val="1800"/>
              <a:buNone/>
            </a:pPr>
            <a:r>
              <a:rPr lang="en">
                <a:solidFill>
                  <a:srgbClr val="002050"/>
                </a:solidFill>
                <a:latin typeface="Consolas"/>
                <a:ea typeface="Consolas"/>
                <a:cs typeface="Consolas"/>
                <a:sym typeface="Consolas"/>
              </a:rPr>
              <a:t>regressor.fit(X_train, y_train)</a:t>
            </a:r>
            <a:endParaRPr/>
          </a:p>
          <a:p>
            <a:pPr indent="0" lvl="0" marL="0" rtl="0" algn="l">
              <a:lnSpc>
                <a:spcPct val="115000"/>
              </a:lnSpc>
              <a:spcBef>
                <a:spcPts val="441"/>
              </a:spcBef>
              <a:spcAft>
                <a:spcPts val="0"/>
              </a:spcAft>
              <a:buSzPts val="1800"/>
              <a:buNone/>
            </a:pPr>
            <a:r>
              <a:t/>
            </a:r>
            <a:endParaRPr>
              <a:solidFill>
                <a:srgbClr val="002050"/>
              </a:solidFill>
              <a:latin typeface="Consolas"/>
              <a:ea typeface="Consolas"/>
              <a:cs typeface="Consolas"/>
              <a:sym typeface="Consolas"/>
            </a:endParaRPr>
          </a:p>
        </p:txBody>
      </p:sp>
      <p:sp>
        <p:nvSpPr>
          <p:cNvPr id="525" name="Google Shape;525;p103"/>
          <p:cNvSpPr txBox="1"/>
          <p:nvPr>
            <p:ph type="title"/>
          </p:nvPr>
        </p:nvSpPr>
        <p:spPr>
          <a:xfrm>
            <a:off x="268928" y="269292"/>
            <a:ext cx="8605678" cy="672319"/>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code to train a model usually follows the same pattern</a:t>
            </a:r>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10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Once your model is trained you can test it using your test data</a:t>
            </a:r>
            <a:endParaRPr/>
          </a:p>
        </p:txBody>
      </p:sp>
      <p:graphicFrame>
        <p:nvGraphicFramePr>
          <p:cNvPr id="531" name="Google Shape;531;p104"/>
          <p:cNvGraphicFramePr/>
          <p:nvPr/>
        </p:nvGraphicFramePr>
        <p:xfrm>
          <a:off x="5067585" y="1783557"/>
          <a:ext cx="3000000" cy="3000000"/>
        </p:xfrm>
        <a:graphic>
          <a:graphicData uri="http://schemas.openxmlformats.org/drawingml/2006/table">
            <a:tbl>
              <a:tblPr bandRow="1" firstRow="1">
                <a:noFill/>
                <a:tableStyleId>{8E4408F4-C7D7-49FC-A5CC-B48228AD973A}</a:tableStyleId>
              </a:tblPr>
              <a:tblGrid>
                <a:gridCol w="753625"/>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74</a:t>
                      </a:r>
                      <a:endParaRPr/>
                    </a:p>
                  </a:txBody>
                  <a:tcPr marT="33625" marB="33625" marR="67225" marL="67225"/>
                </a:tc>
              </a:tr>
            </a:tbl>
          </a:graphicData>
        </a:graphic>
      </p:graphicFrame>
      <p:graphicFrame>
        <p:nvGraphicFramePr>
          <p:cNvPr id="532" name="Google Shape;532;p104"/>
          <p:cNvGraphicFramePr/>
          <p:nvPr/>
        </p:nvGraphicFramePr>
        <p:xfrm>
          <a:off x="482062" y="1762008"/>
          <a:ext cx="3000000" cy="3000000"/>
        </p:xfrm>
        <a:graphic>
          <a:graphicData uri="http://schemas.openxmlformats.org/drawingml/2006/table">
            <a:tbl>
              <a:tblPr bandRow="1" firstRow="1">
                <a:noFill/>
                <a:tableStyleId>{8E4408F4-C7D7-49FC-A5CC-B48228AD973A}</a:tableStyleId>
              </a:tblPr>
              <a:tblGrid>
                <a:gridCol w="1040200"/>
                <a:gridCol w="1466050"/>
                <a:gridCol w="17517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1670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225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1500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210</a:t>
                      </a:r>
                      <a:endParaRPr/>
                    </a:p>
                  </a:txBody>
                  <a:tcPr marT="33625" marB="33625" marR="67225" marL="67225"/>
                </a:tc>
              </a:tr>
            </a:tbl>
          </a:graphicData>
        </a:graphic>
      </p:graphicFrame>
      <p:sp>
        <p:nvSpPr>
          <p:cNvPr id="533" name="Google Shape;533;p104"/>
          <p:cNvSpPr/>
          <p:nvPr/>
        </p:nvSpPr>
        <p:spPr>
          <a:xfrm>
            <a:off x="426022" y="1283150"/>
            <a:ext cx="13050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X_train</a:t>
            </a:r>
            <a:endParaRPr b="0" i="0" sz="1029" u="none" cap="none" strike="noStrike">
              <a:solidFill>
                <a:srgbClr val="000000"/>
              </a:solidFill>
              <a:latin typeface="Arial"/>
              <a:ea typeface="Arial"/>
              <a:cs typeface="Arial"/>
              <a:sym typeface="Arial"/>
            </a:endParaRPr>
          </a:p>
        </p:txBody>
      </p:sp>
      <p:sp>
        <p:nvSpPr>
          <p:cNvPr id="534" name="Google Shape;534;p104"/>
          <p:cNvSpPr/>
          <p:nvPr/>
        </p:nvSpPr>
        <p:spPr>
          <a:xfrm>
            <a:off x="5067585" y="1296623"/>
            <a:ext cx="1815775"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y_train</a:t>
            </a:r>
            <a:endParaRPr b="0" i="0" sz="1029" u="none" cap="none" strike="noStrike">
              <a:solidFill>
                <a:srgbClr val="000000"/>
              </a:solidFill>
              <a:latin typeface="Arial"/>
              <a:ea typeface="Arial"/>
              <a:cs typeface="Arial"/>
              <a:sym typeface="Arial"/>
            </a:endParaRPr>
          </a:p>
        </p:txBody>
      </p:sp>
      <p:graphicFrame>
        <p:nvGraphicFramePr>
          <p:cNvPr id="535" name="Google Shape;535;p104"/>
          <p:cNvGraphicFramePr/>
          <p:nvPr/>
        </p:nvGraphicFramePr>
        <p:xfrm>
          <a:off x="490666" y="3602632"/>
          <a:ext cx="3000000" cy="3000000"/>
        </p:xfrm>
        <a:graphic>
          <a:graphicData uri="http://schemas.openxmlformats.org/drawingml/2006/table">
            <a:tbl>
              <a:tblPr bandRow="1" firstRow="1">
                <a:noFill/>
                <a:tableStyleId>{8E4408F4-C7D7-49FC-A5CC-B48228AD973A}</a:tableStyleId>
              </a:tblPr>
              <a:tblGrid>
                <a:gridCol w="1040200"/>
                <a:gridCol w="1466050"/>
                <a:gridCol w="1751775"/>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DISTANCE</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CRS_ELAPSED_TIME</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96</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17</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750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130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299643</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425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100</a:t>
                      </a:r>
                      <a:endParaRPr/>
                    </a:p>
                  </a:txBody>
                  <a:tcPr marT="33625" marB="33625" marR="67225" marL="67225"/>
                </a:tc>
              </a:tr>
            </a:tbl>
          </a:graphicData>
        </a:graphic>
      </p:graphicFrame>
      <p:sp>
        <p:nvSpPr>
          <p:cNvPr id="536" name="Google Shape;536;p104"/>
          <p:cNvSpPr/>
          <p:nvPr/>
        </p:nvSpPr>
        <p:spPr>
          <a:xfrm>
            <a:off x="443874" y="3100800"/>
            <a:ext cx="13389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X_test</a:t>
            </a:r>
            <a:endParaRPr b="0" i="0" sz="1029" u="none" cap="none" strike="noStrike">
              <a:solidFill>
                <a:srgbClr val="000000"/>
              </a:solidFill>
              <a:latin typeface="Arial"/>
              <a:ea typeface="Arial"/>
              <a:cs typeface="Arial"/>
              <a:sym typeface="Arial"/>
            </a:endParaRPr>
          </a:p>
        </p:txBody>
      </p:sp>
      <p:sp>
        <p:nvSpPr>
          <p:cNvPr id="537" name="Google Shape;537;p104"/>
          <p:cNvSpPr/>
          <p:nvPr/>
        </p:nvSpPr>
        <p:spPr>
          <a:xfrm>
            <a:off x="5067585" y="3128194"/>
            <a:ext cx="1815775"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y_test</a:t>
            </a:r>
            <a:endParaRPr b="0" i="0" sz="1029" u="none" cap="none" strike="noStrike">
              <a:solidFill>
                <a:srgbClr val="000000"/>
              </a:solidFill>
              <a:latin typeface="Arial"/>
              <a:ea typeface="Arial"/>
              <a:cs typeface="Arial"/>
              <a:sym typeface="Arial"/>
            </a:endParaRPr>
          </a:p>
        </p:txBody>
      </p:sp>
      <p:graphicFrame>
        <p:nvGraphicFramePr>
          <p:cNvPr id="538" name="Google Shape;538;p104"/>
          <p:cNvGraphicFramePr/>
          <p:nvPr/>
        </p:nvGraphicFramePr>
        <p:xfrm>
          <a:off x="5076240" y="3602632"/>
          <a:ext cx="3000000" cy="3000000"/>
        </p:xfrm>
        <a:graphic>
          <a:graphicData uri="http://schemas.openxmlformats.org/drawingml/2006/table">
            <a:tbl>
              <a:tblPr bandRow="1" firstRow="1">
                <a:noFill/>
                <a:tableStyleId>{8E4408F4-C7D7-49FC-A5CC-B48228AD973A}</a:tableStyleId>
              </a:tblPr>
              <a:tblGrid>
                <a:gridCol w="722800"/>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17</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299645</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11</a:t>
                      </a:r>
                      <a:endParaRPr/>
                    </a:p>
                  </a:txBody>
                  <a:tcPr marT="33625" marB="33625" marR="67225" marL="67225"/>
                </a:tc>
              </a:tr>
            </a:tbl>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05"/>
          <p:cNvSpPr txBox="1"/>
          <p:nvPr>
            <p:ph idx="1" type="body"/>
          </p:nvPr>
        </p:nvSpPr>
        <p:spPr>
          <a:xfrm>
            <a:off x="268928" y="1008843"/>
            <a:ext cx="8605678" cy="2887491"/>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sz="2353">
                <a:latin typeface="Quattrocento Sans"/>
                <a:ea typeface="Quattrocento Sans"/>
                <a:cs typeface="Quattrocento Sans"/>
                <a:sym typeface="Quattrocento Sans"/>
              </a:rPr>
              <a:t>Predict values for the test data in X_test</a:t>
            </a:r>
            <a:endParaRPr sz="2353">
              <a:latin typeface="Quattrocento Sans"/>
              <a:ea typeface="Quattrocento Sans"/>
              <a:cs typeface="Quattrocento Sans"/>
              <a:sym typeface="Quattrocento Sans"/>
            </a:endParaRPr>
          </a:p>
          <a:p>
            <a:pPr indent="0" lvl="0" marL="0" rtl="0" algn="l">
              <a:lnSpc>
                <a:spcPct val="115000"/>
              </a:lnSpc>
              <a:spcBef>
                <a:spcPts val="441"/>
              </a:spcBef>
              <a:spcAft>
                <a:spcPts val="0"/>
              </a:spcAft>
              <a:buSzPts val="1800"/>
              <a:buNone/>
            </a:pPr>
            <a:r>
              <a:rPr lang="en" sz="2353">
                <a:latin typeface="Quattrocento Sans"/>
                <a:ea typeface="Quattrocento Sans"/>
                <a:cs typeface="Quattrocento Sans"/>
                <a:sym typeface="Quattrocento Sans"/>
              </a:rPr>
              <a:t>Compare the predicted values to the actual values in y_test to see how well your model performs</a:t>
            </a:r>
            <a:endParaRPr/>
          </a:p>
          <a:p>
            <a:pPr indent="0" lvl="0" marL="0" rtl="0" algn="l">
              <a:lnSpc>
                <a:spcPct val="115000"/>
              </a:lnSpc>
              <a:spcBef>
                <a:spcPts val="441"/>
              </a:spcBef>
              <a:spcAft>
                <a:spcPts val="0"/>
              </a:spcAft>
              <a:buSzPts val="1800"/>
              <a:buNone/>
            </a:pPr>
            <a:r>
              <a:rPr lang="en" sz="2353">
                <a:solidFill>
                  <a:srgbClr val="002050"/>
                </a:solidFill>
                <a:latin typeface="Consolas"/>
                <a:ea typeface="Consolas"/>
                <a:cs typeface="Consolas"/>
                <a:sym typeface="Consolas"/>
              </a:rPr>
              <a:t>y_pred = regressor.predict(X_test)</a:t>
            </a:r>
            <a:endParaRPr/>
          </a:p>
          <a:p>
            <a:pPr indent="0" lvl="0" marL="0" rtl="0" algn="l">
              <a:lnSpc>
                <a:spcPct val="115000"/>
              </a:lnSpc>
              <a:spcBef>
                <a:spcPts val="441"/>
              </a:spcBef>
              <a:spcAft>
                <a:spcPts val="0"/>
              </a:spcAft>
              <a:buSzPts val="1800"/>
              <a:buNone/>
            </a:pPr>
            <a:r>
              <a:t/>
            </a:r>
            <a:endParaRPr sz="2353">
              <a:latin typeface="Quattrocento Sans"/>
              <a:ea typeface="Quattrocento Sans"/>
              <a:cs typeface="Quattrocento Sans"/>
              <a:sym typeface="Quattrocento Sans"/>
            </a:endParaRPr>
          </a:p>
        </p:txBody>
      </p:sp>
      <p:sp>
        <p:nvSpPr>
          <p:cNvPr id="544" name="Google Shape;544;p105"/>
          <p:cNvSpPr txBox="1"/>
          <p:nvPr>
            <p:ph type="title"/>
          </p:nvPr>
        </p:nvSpPr>
        <p:spPr>
          <a:xfrm>
            <a:off x="268928" y="269292"/>
            <a:ext cx="8605678" cy="672319"/>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nsolas"/>
                <a:ea typeface="Consolas"/>
                <a:cs typeface="Consolas"/>
                <a:sym typeface="Consolas"/>
              </a:rPr>
              <a:t>predict </a:t>
            </a:r>
            <a:r>
              <a:rPr lang="en"/>
              <a:t>returns the values the trained model predicts for new data</a:t>
            </a:r>
            <a:endParaRPr/>
          </a:p>
        </p:txBody>
      </p:sp>
      <p:graphicFrame>
        <p:nvGraphicFramePr>
          <p:cNvPr id="545" name="Google Shape;545;p105"/>
          <p:cNvGraphicFramePr/>
          <p:nvPr/>
        </p:nvGraphicFramePr>
        <p:xfrm>
          <a:off x="2399889" y="3522310"/>
          <a:ext cx="3000000" cy="3000000"/>
        </p:xfrm>
        <a:graphic>
          <a:graphicData uri="http://schemas.openxmlformats.org/drawingml/2006/table">
            <a:tbl>
              <a:tblPr bandRow="1" firstRow="1">
                <a:noFill/>
                <a:tableStyleId>{8E4408F4-C7D7-49FC-A5CC-B48228AD973A}</a:tableStyleId>
              </a:tblPr>
              <a:tblGrid>
                <a:gridCol w="722800"/>
                <a:gridCol w="1062150"/>
              </a:tblGrid>
              <a:tr h="26412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291483</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164800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20.0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60706</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-6.0</a:t>
                      </a:r>
                      <a:endParaRPr/>
                    </a:p>
                  </a:txBody>
                  <a:tcPr marT="33625" marB="33625" marR="67225" marL="67225"/>
                </a:tc>
              </a:tr>
            </a:tbl>
          </a:graphicData>
        </a:graphic>
      </p:graphicFrame>
      <p:sp>
        <p:nvSpPr>
          <p:cNvPr id="546" name="Google Shape;546;p105"/>
          <p:cNvSpPr/>
          <p:nvPr/>
        </p:nvSpPr>
        <p:spPr>
          <a:xfrm>
            <a:off x="2408081" y="3075989"/>
            <a:ext cx="1067284" cy="454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y_test</a:t>
            </a:r>
            <a:endParaRPr b="0" i="0" sz="1029" u="none" cap="none" strike="noStrike">
              <a:solidFill>
                <a:srgbClr val="000000"/>
              </a:solidFill>
              <a:latin typeface="Arial"/>
              <a:ea typeface="Arial"/>
              <a:cs typeface="Arial"/>
              <a:sym typeface="Arial"/>
            </a:endParaRPr>
          </a:p>
        </p:txBody>
      </p:sp>
      <p:graphicFrame>
        <p:nvGraphicFramePr>
          <p:cNvPr id="547" name="Google Shape;547;p105"/>
          <p:cNvGraphicFramePr/>
          <p:nvPr/>
        </p:nvGraphicFramePr>
        <p:xfrm>
          <a:off x="5756464" y="3524201"/>
          <a:ext cx="3000000" cy="3000000"/>
        </p:xfrm>
        <a:graphic>
          <a:graphicData uri="http://schemas.openxmlformats.org/drawingml/2006/table">
            <a:tbl>
              <a:tblPr bandRow="1" firstRow="1">
                <a:noFill/>
                <a:tableStyleId>{8E4408F4-C7D7-49FC-A5CC-B48228AD973A}</a:tableStyleId>
              </a:tblPr>
              <a:tblGrid>
                <a:gridCol w="1062150"/>
              </a:tblGrid>
              <a:tr h="264125">
                <a:tc>
                  <a:txBody>
                    <a:bodyPr/>
                    <a:lstStyle/>
                    <a:p>
                      <a:pPr indent="0" lvl="0" marL="0" marR="0" rtl="0" algn="l">
                        <a:lnSpc>
                          <a:spcPct val="100000"/>
                        </a:lnSpc>
                        <a:spcBef>
                          <a:spcPts val="0"/>
                        </a:spcBef>
                        <a:spcAft>
                          <a:spcPts val="0"/>
                        </a:spcAft>
                        <a:buNone/>
                      </a:pPr>
                      <a:r>
                        <a:rPr lang="en" sz="1000" u="none" cap="none" strike="noStrike"/>
                        <a:t>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3.48</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6.08</a:t>
                      </a:r>
                      <a:endParaRPr/>
                    </a:p>
                  </a:txBody>
                  <a:tcPr marT="33625" marB="33625" marR="67225" marL="67225"/>
                </a:tc>
              </a:tr>
            </a:tbl>
          </a:graphicData>
        </a:graphic>
      </p:graphicFrame>
      <p:sp>
        <p:nvSpPr>
          <p:cNvPr id="548" name="Google Shape;548;p105"/>
          <p:cNvSpPr/>
          <p:nvPr/>
        </p:nvSpPr>
        <p:spPr>
          <a:xfrm>
            <a:off x="5814724" y="3076000"/>
            <a:ext cx="1393500" cy="4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353" u="none" cap="none" strike="noStrike">
                <a:solidFill>
                  <a:srgbClr val="0072C6"/>
                </a:solidFill>
                <a:latin typeface="Quattrocento Sans"/>
                <a:ea typeface="Quattrocento Sans"/>
                <a:cs typeface="Quattrocento Sans"/>
                <a:sym typeface="Quattrocento Sans"/>
              </a:rPr>
              <a:t>y_pred</a:t>
            </a:r>
            <a:endParaRPr b="0" i="0" sz="1029" u="none" cap="none" strike="noStrike">
              <a:solidFill>
                <a:srgbClr val="000000"/>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06"/>
          <p:cNvSpPr txBox="1"/>
          <p:nvPr>
            <p:ph idx="1" type="body"/>
          </p:nvPr>
        </p:nvSpPr>
        <p:spPr>
          <a:xfrm>
            <a:off x="268928" y="1008843"/>
            <a:ext cx="8605678" cy="4341543"/>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a:t> y_test                           y_pred</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a:t>Instead we use standard calculations to get a sense of overall accuracy</a:t>
            </a:r>
            <a:endParaRPr/>
          </a:p>
          <a:p>
            <a:pPr indent="0" lvl="0" marL="0" rtl="0" algn="l">
              <a:lnSpc>
                <a:spcPct val="115000"/>
              </a:lnSpc>
              <a:spcBef>
                <a:spcPts val="441"/>
              </a:spcBef>
              <a:spcAft>
                <a:spcPts val="0"/>
              </a:spcAft>
              <a:buSzPts val="1800"/>
              <a:buNone/>
            </a:pPr>
            <a:r>
              <a:t/>
            </a:r>
            <a:endParaRPr/>
          </a:p>
        </p:txBody>
      </p:sp>
      <p:sp>
        <p:nvSpPr>
          <p:cNvPr id="554" name="Google Shape;554;p106"/>
          <p:cNvSpPr txBox="1"/>
          <p:nvPr>
            <p:ph type="title"/>
          </p:nvPr>
        </p:nvSpPr>
        <p:spPr>
          <a:xfrm>
            <a:off x="268928" y="269292"/>
            <a:ext cx="8605678" cy="672319"/>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It's impractical to visually compare predicted and actual values across thousands of rows </a:t>
            </a:r>
            <a:endParaRPr/>
          </a:p>
        </p:txBody>
      </p:sp>
      <p:graphicFrame>
        <p:nvGraphicFramePr>
          <p:cNvPr id="555" name="Google Shape;555;p106"/>
          <p:cNvGraphicFramePr/>
          <p:nvPr/>
        </p:nvGraphicFramePr>
        <p:xfrm>
          <a:off x="334613" y="2460873"/>
          <a:ext cx="3000000" cy="3000000"/>
        </p:xfrm>
        <a:graphic>
          <a:graphicData uri="http://schemas.openxmlformats.org/drawingml/2006/table">
            <a:tbl>
              <a:tblPr bandRow="1" firstRow="1">
                <a:noFill/>
                <a:tableStyleId>{8E4408F4-C7D7-49FC-A5CC-B48228AD973A}</a:tableStyleId>
              </a:tblPr>
              <a:tblGrid>
                <a:gridCol w="839425"/>
                <a:gridCol w="1233550"/>
              </a:tblGrid>
              <a:tr h="380975">
                <a:tc>
                  <a:txBody>
                    <a:bodyPr/>
                    <a:lstStyle/>
                    <a:p>
                      <a:pPr indent="0" lvl="0" marL="0" marR="0" rtl="0" algn="l">
                        <a:lnSpc>
                          <a:spcPct val="100000"/>
                        </a:lnSpc>
                        <a:spcBef>
                          <a:spcPts val="0"/>
                        </a:spcBef>
                        <a:spcAft>
                          <a:spcPts val="0"/>
                        </a:spcAft>
                        <a:buNone/>
                      </a:pPr>
                      <a:r>
                        <a:rPr lang="en" sz="1000" u="none" cap="none" strike="noStrike"/>
                        <a:t>index</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ACTUAL_ARR_DELAY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291483</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-5.0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164800</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20.0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60706</a:t>
                      </a:r>
                      <a:endParaRPr/>
                    </a:p>
                  </a:txBody>
                  <a:tcPr marT="33625" marB="33625" marR="67225" marL="67225"/>
                </a:tc>
                <a:tc>
                  <a:txBody>
                    <a:bodyPr/>
                    <a:lstStyle/>
                    <a:p>
                      <a:pPr indent="0" lvl="0" marL="0" marR="0" rtl="0" algn="l">
                        <a:lnSpc>
                          <a:spcPct val="100000"/>
                        </a:lnSpc>
                        <a:spcBef>
                          <a:spcPts val="0"/>
                        </a:spcBef>
                        <a:spcAft>
                          <a:spcPts val="0"/>
                        </a:spcAft>
                        <a:buNone/>
                      </a:pPr>
                      <a:r>
                        <a:rPr lang="en" sz="1000" u="none" cap="none" strike="noStrike"/>
                        <a:t>-6.0</a:t>
                      </a:r>
                      <a:endParaRPr/>
                    </a:p>
                  </a:txBody>
                  <a:tcPr marT="33625" marB="33625" marR="67225" marL="67225"/>
                </a:tc>
              </a:tr>
            </a:tbl>
          </a:graphicData>
        </a:graphic>
      </p:graphicFrame>
      <p:graphicFrame>
        <p:nvGraphicFramePr>
          <p:cNvPr id="556" name="Google Shape;556;p106"/>
          <p:cNvGraphicFramePr/>
          <p:nvPr/>
        </p:nvGraphicFramePr>
        <p:xfrm>
          <a:off x="2791188" y="2460872"/>
          <a:ext cx="3000000" cy="3000000"/>
        </p:xfrm>
        <a:graphic>
          <a:graphicData uri="http://schemas.openxmlformats.org/drawingml/2006/table">
            <a:tbl>
              <a:tblPr bandRow="1" firstRow="1">
                <a:noFill/>
                <a:tableStyleId>{8E4408F4-C7D7-49FC-A5CC-B48228AD973A}</a:tableStyleId>
              </a:tblPr>
              <a:tblGrid>
                <a:gridCol w="1780575"/>
              </a:tblGrid>
              <a:tr h="380975">
                <a:tc>
                  <a:txBody>
                    <a:bodyPr/>
                    <a:lstStyle/>
                    <a:p>
                      <a:pPr indent="0" lvl="0" marL="0" marR="0" rtl="0" algn="l">
                        <a:lnSpc>
                          <a:spcPct val="100000"/>
                        </a:lnSpc>
                        <a:spcBef>
                          <a:spcPts val="0"/>
                        </a:spcBef>
                        <a:spcAft>
                          <a:spcPts val="0"/>
                        </a:spcAft>
                        <a:buNone/>
                      </a:pPr>
                      <a:r>
                        <a:rPr lang="en" sz="1000" u="none" cap="none" strike="noStrike"/>
                        <a:t>PREDICTED_ ARR_DELAY</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3.48</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5.80</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a:t>
                      </a:r>
                      <a:endParaRPr/>
                    </a:p>
                  </a:txBody>
                  <a:tcPr marT="33625" marB="33625" marR="67225" marL="67225"/>
                </a:tc>
              </a:tr>
              <a:tr h="264125">
                <a:tc>
                  <a:txBody>
                    <a:bodyPr/>
                    <a:lstStyle/>
                    <a:p>
                      <a:pPr indent="0" lvl="0" marL="0" marR="0" rtl="0" algn="l">
                        <a:lnSpc>
                          <a:spcPct val="100000"/>
                        </a:lnSpc>
                        <a:spcBef>
                          <a:spcPts val="0"/>
                        </a:spcBef>
                        <a:spcAft>
                          <a:spcPts val="0"/>
                        </a:spcAft>
                        <a:buNone/>
                      </a:pPr>
                      <a:r>
                        <a:rPr lang="en" sz="1000" u="none" cap="none" strike="noStrike"/>
                        <a:t>6.08</a:t>
                      </a:r>
                      <a:endParaRPr/>
                    </a:p>
                  </a:txBody>
                  <a:tcPr marT="33625" marB="33625" marR="67225" marL="67225"/>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dk1"/>
                </a:solidFill>
              </a:rPr>
              <a:t>Machine Learning is...</a:t>
            </a:r>
            <a:endParaRPr>
              <a:solidFill>
                <a:schemeClr val="dk1"/>
              </a:solidFill>
            </a:endParaRPr>
          </a:p>
        </p:txBody>
      </p:sp>
      <p:sp>
        <p:nvSpPr>
          <p:cNvPr id="134" name="Google Shape;134;p6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br>
              <a:rPr lang="en"/>
            </a:br>
            <a:r>
              <a:rPr lang="en"/>
              <a:t>... learning from data</a:t>
            </a:r>
            <a:br>
              <a:rPr lang="en"/>
            </a:br>
            <a:r>
              <a:rPr lang="en"/>
              <a:t>... no explicit programming</a:t>
            </a:r>
            <a:br>
              <a:rPr lang="en"/>
            </a:br>
            <a:r>
              <a:rPr lang="en"/>
              <a:t>... discovering hidden patterns</a:t>
            </a:r>
            <a:br>
              <a:rPr lang="en"/>
            </a:br>
            <a:r>
              <a:rPr lang="en"/>
              <a:t>... essential for data-driven decisions</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e.g. </a:t>
            </a:r>
            <a:endParaRPr/>
          </a:p>
          <a:p>
            <a:pPr indent="-342900" lvl="0" marL="457200" rtl="0" algn="l">
              <a:lnSpc>
                <a:spcPct val="115000"/>
              </a:lnSpc>
              <a:spcBef>
                <a:spcPts val="0"/>
              </a:spcBef>
              <a:spcAft>
                <a:spcPts val="0"/>
              </a:spcAft>
              <a:buSzPts val="1800"/>
              <a:buChar char="●"/>
            </a:pPr>
            <a:r>
              <a:rPr lang="en"/>
              <a:t>Credit card fraud detection</a:t>
            </a:r>
            <a:endParaRPr/>
          </a:p>
          <a:p>
            <a:pPr indent="-342900" lvl="0" marL="457200" rtl="0" algn="l">
              <a:lnSpc>
                <a:spcPct val="115000"/>
              </a:lnSpc>
              <a:spcBef>
                <a:spcPts val="0"/>
              </a:spcBef>
              <a:spcAft>
                <a:spcPts val="0"/>
              </a:spcAft>
              <a:buSzPts val="1800"/>
              <a:buChar char="●"/>
            </a:pPr>
            <a:r>
              <a:rPr lang="en"/>
              <a:t>Handwritten digit recognition</a:t>
            </a:r>
            <a:endParaRPr/>
          </a:p>
          <a:p>
            <a:pPr indent="-342900" lvl="0" marL="457200" rtl="0" algn="l">
              <a:lnSpc>
                <a:spcPct val="115000"/>
              </a:lnSpc>
              <a:spcBef>
                <a:spcPts val="0"/>
              </a:spcBef>
              <a:spcAft>
                <a:spcPts val="0"/>
              </a:spcAft>
              <a:buSzPts val="1800"/>
              <a:buChar char="●"/>
            </a:pPr>
            <a:r>
              <a:rPr lang="en"/>
              <a:t>Recommendations on websites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107"/>
          <p:cNvSpPr txBox="1"/>
          <p:nvPr>
            <p:ph idx="1" type="body"/>
          </p:nvPr>
        </p:nvSpPr>
        <p:spPr>
          <a:xfrm>
            <a:off x="268928" y="1008843"/>
            <a:ext cx="8605678" cy="3878405"/>
          </a:xfrm>
          <a:prstGeom prst="rect">
            <a:avLst/>
          </a:prstGeom>
          <a:noFill/>
          <a:ln>
            <a:noFill/>
          </a:ln>
        </p:spPr>
        <p:txBody>
          <a:bodyPr anchorCtr="0" anchor="t" bIns="67225" lIns="67225" spcFirstLastPara="1" rIns="67225" wrap="square" tIns="67225">
            <a:spAutoFit/>
          </a:bodyPr>
          <a:lstStyle/>
          <a:p>
            <a:pPr indent="0" lvl="0" marL="0" rtl="0" algn="l">
              <a:lnSpc>
                <a:spcPct val="115000"/>
              </a:lnSpc>
              <a:spcBef>
                <a:spcPts val="441"/>
              </a:spcBef>
              <a:spcAft>
                <a:spcPts val="0"/>
              </a:spcAft>
              <a:buSzPts val="1800"/>
              <a:buNone/>
            </a:pPr>
            <a:r>
              <a:rPr lang="en"/>
              <a:t>MSE = mean((actual – predicted)**2)</a:t>
            </a:r>
            <a:endParaRPr/>
          </a:p>
          <a:p>
            <a:pPr indent="0" lvl="0" marL="0" rtl="0" algn="l">
              <a:lnSpc>
                <a:spcPct val="115000"/>
              </a:lnSpc>
              <a:spcBef>
                <a:spcPts val="441"/>
              </a:spcBef>
              <a:spcAft>
                <a:spcPts val="0"/>
              </a:spcAft>
              <a:buSzPts val="1800"/>
              <a:buNone/>
            </a:pPr>
            <a:r>
              <a:t/>
            </a:r>
            <a:endParaRPr/>
          </a:p>
          <a:p>
            <a:pPr indent="0" lvl="0" marL="0" rtl="0" algn="l">
              <a:lnSpc>
                <a:spcPct val="115000"/>
              </a:lnSpc>
              <a:spcBef>
                <a:spcPts val="441"/>
              </a:spcBef>
              <a:spcAft>
                <a:spcPts val="0"/>
              </a:spcAft>
              <a:buSzPts val="1800"/>
              <a:buNone/>
            </a:pPr>
            <a:r>
              <a:rPr lang="en"/>
              <a:t>You could write a python function to loop through each row, and perform this calculation</a:t>
            </a:r>
            <a:endParaRPr/>
          </a:p>
          <a:p>
            <a:pPr indent="0" lvl="0" marL="0" rtl="0" algn="l">
              <a:lnSpc>
                <a:spcPct val="115000"/>
              </a:lnSpc>
              <a:spcBef>
                <a:spcPts val="441"/>
              </a:spcBef>
              <a:spcAft>
                <a:spcPts val="0"/>
              </a:spcAft>
              <a:buSzPts val="1800"/>
              <a:buNone/>
            </a:pPr>
            <a:r>
              <a:rPr lang="en"/>
              <a:t>OR</a:t>
            </a:r>
            <a:br>
              <a:rPr lang="en"/>
            </a:br>
            <a:r>
              <a:rPr lang="en"/>
              <a:t>You could use </a:t>
            </a:r>
            <a:r>
              <a:rPr lang="en">
                <a:latin typeface="Consolas"/>
                <a:ea typeface="Consolas"/>
                <a:cs typeface="Consolas"/>
                <a:sym typeface="Consolas"/>
              </a:rPr>
              <a:t>mean_squared_error </a:t>
            </a:r>
            <a:r>
              <a:rPr lang="en"/>
              <a:t>from the</a:t>
            </a:r>
            <a:r>
              <a:rPr b="1" i="1" lang="en"/>
              <a:t> </a:t>
            </a:r>
            <a:r>
              <a:rPr lang="en">
                <a:latin typeface="Consolas"/>
                <a:ea typeface="Consolas"/>
                <a:cs typeface="Consolas"/>
                <a:sym typeface="Consolas"/>
              </a:rPr>
              <a:t>scikit-learn</a:t>
            </a:r>
            <a:r>
              <a:rPr lang="en"/>
              <a:t> library</a:t>
            </a:r>
            <a:endParaRPr/>
          </a:p>
          <a:p>
            <a:pPr indent="0" lvl="0" marL="0" rtl="0" algn="l">
              <a:lnSpc>
                <a:spcPct val="115000"/>
              </a:lnSpc>
              <a:spcBef>
                <a:spcPts val="441"/>
              </a:spcBef>
              <a:spcAft>
                <a:spcPts val="0"/>
              </a:spcAft>
              <a:buSzPts val="1800"/>
              <a:buNone/>
            </a:pPr>
            <a:r>
              <a:t/>
            </a:r>
            <a:endParaRPr b="1"/>
          </a:p>
          <a:p>
            <a:pPr indent="0" lvl="0" marL="0" rtl="0" algn="l">
              <a:lnSpc>
                <a:spcPct val="115000"/>
              </a:lnSpc>
              <a:spcBef>
                <a:spcPts val="441"/>
              </a:spcBef>
              <a:spcAft>
                <a:spcPts val="0"/>
              </a:spcAft>
              <a:buSzPts val="1800"/>
              <a:buNone/>
            </a:pPr>
            <a:r>
              <a:rPr lang="en" sz="2353">
                <a:solidFill>
                  <a:schemeClr val="lt2"/>
                </a:solidFill>
                <a:latin typeface="Consolas"/>
                <a:ea typeface="Consolas"/>
                <a:cs typeface="Consolas"/>
                <a:sym typeface="Consolas"/>
              </a:rPr>
              <a:t>from</a:t>
            </a:r>
            <a:r>
              <a:rPr lang="en" sz="2353">
                <a:solidFill>
                  <a:srgbClr val="002050"/>
                </a:solidFill>
                <a:latin typeface="Consolas"/>
                <a:ea typeface="Consolas"/>
                <a:cs typeface="Consolas"/>
                <a:sym typeface="Consolas"/>
              </a:rPr>
              <a:t> sklearn </a:t>
            </a:r>
            <a:r>
              <a:rPr lang="en" sz="2353">
                <a:solidFill>
                  <a:schemeClr val="lt2"/>
                </a:solidFill>
                <a:latin typeface="Consolas"/>
                <a:ea typeface="Consolas"/>
                <a:cs typeface="Consolas"/>
                <a:sym typeface="Consolas"/>
              </a:rPr>
              <a:t>import</a:t>
            </a:r>
            <a:r>
              <a:rPr lang="en" sz="2353">
                <a:solidFill>
                  <a:srgbClr val="002050"/>
                </a:solidFill>
                <a:latin typeface="Consolas"/>
                <a:ea typeface="Consolas"/>
                <a:cs typeface="Consolas"/>
                <a:sym typeface="Consolas"/>
              </a:rPr>
              <a:t> metrics</a:t>
            </a:r>
            <a:endParaRPr/>
          </a:p>
          <a:p>
            <a:pPr indent="0" lvl="0" marL="0" rtl="0" algn="l">
              <a:lnSpc>
                <a:spcPct val="115000"/>
              </a:lnSpc>
              <a:spcBef>
                <a:spcPts val="441"/>
              </a:spcBef>
              <a:spcAft>
                <a:spcPts val="0"/>
              </a:spcAft>
              <a:buSzPts val="1800"/>
              <a:buNone/>
            </a:pPr>
            <a:r>
              <a:rPr lang="en" sz="2353">
                <a:solidFill>
                  <a:srgbClr val="002050"/>
                </a:solidFill>
                <a:latin typeface="Consolas"/>
                <a:ea typeface="Consolas"/>
                <a:cs typeface="Consolas"/>
                <a:sym typeface="Consolas"/>
              </a:rPr>
              <a:t>metrics.mean_squared_error(y_test, y_pred)</a:t>
            </a:r>
            <a:endParaRPr sz="2353">
              <a:solidFill>
                <a:srgbClr val="002050"/>
              </a:solidFill>
              <a:latin typeface="Consolas"/>
              <a:ea typeface="Consolas"/>
              <a:cs typeface="Consolas"/>
              <a:sym typeface="Consolas"/>
            </a:endParaRPr>
          </a:p>
        </p:txBody>
      </p:sp>
      <p:sp>
        <p:nvSpPr>
          <p:cNvPr id="562" name="Google Shape;562;p107"/>
          <p:cNvSpPr txBox="1"/>
          <p:nvPr>
            <p:ph type="title"/>
          </p:nvPr>
        </p:nvSpPr>
        <p:spPr>
          <a:xfrm>
            <a:off x="268928" y="269292"/>
            <a:ext cx="8605678" cy="672319"/>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Mean Squared Error (MSE) is the average error</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08"/>
          <p:cNvSpPr txBox="1"/>
          <p:nvPr>
            <p:ph idx="1" type="body"/>
          </p:nvPr>
        </p:nvSpPr>
        <p:spPr>
          <a:xfrm>
            <a:off x="268928" y="1008843"/>
            <a:ext cx="8605678" cy="4109108"/>
          </a:xfrm>
          <a:prstGeom prst="rect">
            <a:avLst/>
          </a:prstGeom>
          <a:blipFill rotWithShape="1">
            <a:blip r:embed="rId3">
              <a:alphaModFix/>
            </a:blip>
            <a:stretch>
              <a:fillRect b="-442" l="-1061" r="-70" t="0"/>
            </a:stretch>
          </a:blipFill>
          <a:ln>
            <a:noFill/>
          </a:ln>
        </p:spPr>
        <p:txBody>
          <a:bodyPr anchorCtr="0" anchor="t" bIns="91425" lIns="91425" spcFirstLastPara="1" rIns="91425" wrap="square" tIns="91425">
            <a:spAutoFit/>
          </a:bodyPr>
          <a:lstStyle/>
          <a:p>
            <a:pPr indent="0" lvl="0" marL="0" rtl="0" algn="l">
              <a:lnSpc>
                <a:spcPct val="115000"/>
              </a:lnSpc>
              <a:spcBef>
                <a:spcPts val="441"/>
              </a:spcBef>
              <a:spcAft>
                <a:spcPts val="0"/>
              </a:spcAft>
              <a:buSzPts val="1800"/>
              <a:buNone/>
            </a:pPr>
            <a:r>
              <a:rPr lang="en"/>
              <a:t> </a:t>
            </a:r>
            <a:endParaRPr/>
          </a:p>
        </p:txBody>
      </p:sp>
      <p:sp>
        <p:nvSpPr>
          <p:cNvPr id="568" name="Google Shape;568;p108"/>
          <p:cNvSpPr txBox="1"/>
          <p:nvPr>
            <p:ph type="title"/>
          </p:nvPr>
        </p:nvSpPr>
        <p:spPr>
          <a:xfrm>
            <a:off x="268928" y="269292"/>
            <a:ext cx="8605678" cy="672319"/>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Root Mean Squared Error (RMSE) is the square root of the mean squared error</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09"/>
          <p:cNvSpPr txBox="1"/>
          <p:nvPr>
            <p:ph type="title"/>
          </p:nvPr>
        </p:nvSpPr>
        <p:spPr>
          <a:xfrm>
            <a:off x="186337" y="2528746"/>
            <a:ext cx="8605678" cy="1069873"/>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Different models have different metrics to measure accuracy</a:t>
            </a:r>
            <a:br>
              <a:rPr lang="en"/>
            </a:br>
            <a:br>
              <a:rPr lang="en"/>
            </a:br>
            <a:r>
              <a:rPr lang="en" sz="2941">
                <a:latin typeface="Consolas"/>
                <a:ea typeface="Consolas"/>
                <a:cs typeface="Consolas"/>
                <a:sym typeface="Consolas"/>
              </a:rPr>
              <a:t>numpy</a:t>
            </a:r>
            <a:r>
              <a:rPr lang="en" sz="2941"/>
              <a:t> provides standard mathematical functions </a:t>
            </a:r>
            <a:br>
              <a:rPr lang="en" sz="2941"/>
            </a:br>
            <a:br>
              <a:rPr lang="en" sz="2941"/>
            </a:br>
            <a:r>
              <a:rPr lang="en" sz="2941">
                <a:latin typeface="Consolas"/>
                <a:ea typeface="Consolas"/>
                <a:cs typeface="Consolas"/>
                <a:sym typeface="Consolas"/>
              </a:rPr>
              <a:t>scikit-learn</a:t>
            </a:r>
            <a:r>
              <a:rPr lang="en" sz="2941"/>
              <a:t> provides a number of functions for assessing prediction error</a:t>
            </a:r>
            <a:br>
              <a:rPr lang="en" sz="2941"/>
            </a:br>
            <a:br>
              <a:rPr lang="en" sz="2941"/>
            </a:br>
            <a:r>
              <a:rPr lang="en" sz="2941"/>
              <a:t>Together they allow us to measure model accuracy</a:t>
            </a:r>
            <a:br>
              <a:rPr lang="en" sz="2941"/>
            </a:br>
            <a:br>
              <a:rPr lang="en" sz="2941"/>
            </a:br>
            <a:br>
              <a:rPr lang="en"/>
            </a:b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Types of machine learning</a:t>
            </a:r>
            <a:endParaRPr b="1">
              <a:latin typeface="Assistant"/>
              <a:ea typeface="Assistant"/>
              <a:cs typeface="Assistant"/>
              <a:sym typeface="Assistant"/>
            </a:endParaRPr>
          </a:p>
        </p:txBody>
      </p:sp>
      <p:sp>
        <p:nvSpPr>
          <p:cNvPr id="140" name="Google Shape;140;p1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Types of ml</a:t>
            </a:r>
            <a:endParaRPr>
              <a:solidFill>
                <a:srgbClr val="000000"/>
              </a:solidFill>
            </a:endParaRPr>
          </a:p>
        </p:txBody>
      </p:sp>
      <p:sp>
        <p:nvSpPr>
          <p:cNvPr id="147" name="Google Shape;147;p69"/>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148" name="Google Shape;148;p69"/>
          <p:cNvPicPr preferRelativeResize="0"/>
          <p:nvPr/>
        </p:nvPicPr>
        <p:blipFill rotWithShape="1">
          <a:blip r:embed="rId3">
            <a:alphaModFix/>
          </a:blip>
          <a:srcRect b="0" l="0" r="0" t="0"/>
          <a:stretch/>
        </p:blipFill>
        <p:spPr>
          <a:xfrm>
            <a:off x="740570" y="1469792"/>
            <a:ext cx="6684536" cy="3501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00"/>
                </a:solidFill>
              </a:rPr>
              <a:t>Unsupervised ML</a:t>
            </a:r>
            <a:endParaRPr>
              <a:solidFill>
                <a:srgbClr val="000000"/>
              </a:solidFill>
            </a:endParaRPr>
          </a:p>
        </p:txBody>
      </p:sp>
      <p:pic>
        <p:nvPicPr>
          <p:cNvPr id="154" name="Google Shape;154;p70"/>
          <p:cNvPicPr preferRelativeResize="0"/>
          <p:nvPr>
            <p:ph idx="1" type="body"/>
          </p:nvPr>
        </p:nvPicPr>
        <p:blipFill rotWithShape="1">
          <a:blip r:embed="rId3">
            <a:alphaModFix/>
          </a:blip>
          <a:srcRect b="0" l="0" r="0" t="0"/>
          <a:stretch/>
        </p:blipFill>
        <p:spPr>
          <a:xfrm>
            <a:off x="238126" y="1329612"/>
            <a:ext cx="5408961" cy="2952750"/>
          </a:xfrm>
          <a:prstGeom prst="rect">
            <a:avLst/>
          </a:prstGeom>
          <a:noFill/>
          <a:ln>
            <a:noFill/>
          </a:ln>
        </p:spPr>
      </p:pic>
      <p:pic>
        <p:nvPicPr>
          <p:cNvPr id="155" name="Google Shape;155;p70"/>
          <p:cNvPicPr preferRelativeResize="0"/>
          <p:nvPr/>
        </p:nvPicPr>
        <p:blipFill rotWithShape="1">
          <a:blip r:embed="rId4">
            <a:alphaModFix/>
          </a:blip>
          <a:srcRect b="0" l="0" r="0" t="0"/>
          <a:stretch/>
        </p:blipFill>
        <p:spPr>
          <a:xfrm>
            <a:off x="5328084" y="61596"/>
            <a:ext cx="3814726" cy="2453311"/>
          </a:xfrm>
          <a:prstGeom prst="rect">
            <a:avLst/>
          </a:prstGeom>
          <a:noFill/>
          <a:ln>
            <a:noFill/>
          </a:ln>
        </p:spPr>
      </p:pic>
      <p:pic>
        <p:nvPicPr>
          <p:cNvPr id="156" name="Google Shape;156;p70"/>
          <p:cNvPicPr preferRelativeResize="0"/>
          <p:nvPr/>
        </p:nvPicPr>
        <p:blipFill rotWithShape="1">
          <a:blip r:embed="rId5">
            <a:alphaModFix/>
          </a:blip>
          <a:srcRect b="0" l="0" r="0" t="0"/>
          <a:stretch/>
        </p:blipFill>
        <p:spPr>
          <a:xfrm>
            <a:off x="5338780" y="2484295"/>
            <a:ext cx="3436684" cy="26592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Oana Vuculescu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0x01010011F4F0601BF926469AB54A9F8420B5CA</vt:lpwstr>
  </property>
</Properties>
</file>