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Lato"/>
      <p:regular r:id="rId34"/>
      <p:bold r:id="rId35"/>
      <p:italic r:id="rId36"/>
      <p:boldItalic r:id="rId37"/>
    </p:embeddedFont>
    <p:embeddedFont>
      <p:font typeface="Assistant"/>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m0x/+CjymQWg2Cxo+27K2+GNN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Assistant-bold.fntdata"/><Relationship Id="rId16" Type="http://schemas.openxmlformats.org/officeDocument/2006/relationships/slide" Target="slides/slide12.xml"/><Relationship Id="rId38" Type="http://schemas.openxmlformats.org/officeDocument/2006/relationships/font" Target="fonts/Assistan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0c94c10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0c94c10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0c94c10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0c94c10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0c94c106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0c94c10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0c94c106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0c94c106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0c94c10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0c94c10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124e940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124e940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271b095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271b095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0c94c10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0c94c10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124e940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124e940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124e940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124e940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330f91b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330f91b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1124e940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1124e940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0c94c10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0c94c10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124e9401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1124e9401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is a depiction of defect products over two years in a factory. Students should write a text talking about the general </a:t>
            </a:r>
            <a:r>
              <a:rPr lang="en"/>
              <a:t>characteristics</a:t>
            </a:r>
            <a:r>
              <a:rPr lang="en"/>
              <a:t> of this visual.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945144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945144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1271b09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1271b09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family’s </a:t>
            </a:r>
            <a:r>
              <a:rPr lang="en"/>
              <a:t>spending</a:t>
            </a:r>
            <a:r>
              <a:rPr lang="en"/>
              <a:t> habits in a quarter. After identifying the category with the most spending, students should formulate a text in the realms of “Financial advice for a family of three, who is looking into saving more”</a:t>
            </a:r>
            <a:br>
              <a:rPr lang="en"/>
            </a:br>
            <a:r>
              <a:rPr lang="en"/>
              <a:t>They should also be able to tell why this visual is not ideal, and what other type would be better, for example a bar chart.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94514454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194514454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1271b095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1271b095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chart speaks for itself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94514454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94514454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there is some time to spare, the teacher can decide to either jump right into the exercises or talk a bit about ChatGPT.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30d50f94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30d50f94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228d28856a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228d28856a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271b0950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271b0950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271b0950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271b0950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271b0950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271b0950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271b0950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271b0950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271b0950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271b0950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190a0a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190a0a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271b0950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271b0950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3" name="Shape 13"/>
        <p:cNvGrpSpPr/>
        <p:nvPr/>
      </p:nvGrpSpPr>
      <p:grpSpPr>
        <a:xfrm>
          <a:off x="0" y="0"/>
          <a:ext cx="0" cy="0"/>
          <a:chOff x="0" y="0"/>
          <a:chExt cx="0" cy="0"/>
        </a:xfrm>
      </p:grpSpPr>
      <p:sp>
        <p:nvSpPr>
          <p:cNvPr id="14" name="Google Shape;14;p44"/>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15" name="Google Shape;15;p44"/>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6" name="Google Shape;16;p4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7" name="Google Shape;17;p44"/>
          <p:cNvGrpSpPr/>
          <p:nvPr/>
        </p:nvGrpSpPr>
        <p:grpSpPr>
          <a:xfrm>
            <a:off x="311726" y="342910"/>
            <a:ext cx="2560425" cy="520904"/>
            <a:chOff x="311726" y="342910"/>
            <a:chExt cx="2560425" cy="520904"/>
          </a:xfrm>
        </p:grpSpPr>
        <p:sp>
          <p:nvSpPr>
            <p:cNvPr id="18" name="Google Shape;18;p44"/>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 name="Google Shape;19;p44"/>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
        <p:nvSpPr>
          <p:cNvPr id="20" name="Google Shape;20;p44"/>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4"/>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4"/>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4"/>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4"/>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4"/>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26" name="Google Shape;26;p44"/>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27" name="Google Shape;27;p44"/>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76" name="Shape 76"/>
        <p:cNvGrpSpPr/>
        <p:nvPr/>
      </p:nvGrpSpPr>
      <p:grpSpPr>
        <a:xfrm>
          <a:off x="0" y="0"/>
          <a:ext cx="0" cy="0"/>
          <a:chOff x="0" y="0"/>
          <a:chExt cx="0" cy="0"/>
        </a:xfrm>
      </p:grpSpPr>
      <p:sp>
        <p:nvSpPr>
          <p:cNvPr id="77" name="Google Shape;77;p53"/>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3"/>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3"/>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3"/>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53"/>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83" name="Google Shape;83;p5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84" name="Shape 84"/>
        <p:cNvGrpSpPr/>
        <p:nvPr/>
      </p:nvGrpSpPr>
      <p:grpSpPr>
        <a:xfrm>
          <a:off x="0" y="0"/>
          <a:ext cx="0" cy="0"/>
          <a:chOff x="0" y="0"/>
          <a:chExt cx="0" cy="0"/>
        </a:xfrm>
      </p:grpSpPr>
      <p:sp>
        <p:nvSpPr>
          <p:cNvPr id="85" name="Google Shape;85;p54"/>
          <p:cNvSpPr/>
          <p:nvPr/>
        </p:nvSpPr>
        <p:spPr>
          <a:xfrm>
            <a:off x="7000" y="4663225"/>
            <a:ext cx="9144000" cy="49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4"/>
          <p:cNvSpPr/>
          <p:nvPr/>
        </p:nvSpPr>
        <p:spPr>
          <a:xfrm>
            <a:off x="7000" y="-7000"/>
            <a:ext cx="9144000" cy="349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4"/>
          <p:cNvSpPr/>
          <p:nvPr/>
        </p:nvSpPr>
        <p:spPr>
          <a:xfrm>
            <a:off x="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4"/>
          <p:cNvSpPr/>
          <p:nvPr/>
        </p:nvSpPr>
        <p:spPr>
          <a:xfrm>
            <a:off x="883930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5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91" name="Google Shape;91;p5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55"/>
          <p:cNvSpPr txBox="1"/>
          <p:nvPr>
            <p:ph type="title"/>
          </p:nvPr>
        </p:nvSpPr>
        <p:spPr>
          <a:xfrm>
            <a:off x="311700" y="342900"/>
            <a:ext cx="2808000" cy="866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4" name="Google Shape;94;p55"/>
          <p:cNvSpPr txBox="1"/>
          <p:nvPr>
            <p:ph idx="1" type="body"/>
          </p:nvPr>
        </p:nvSpPr>
        <p:spPr>
          <a:xfrm>
            <a:off x="311700" y="1209300"/>
            <a:ext cx="2808000" cy="3453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95" name="Google Shape;95;p5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56"/>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6"/>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b="1" sz="4200">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b="1" sz="4200">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b="1" sz="4200">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b="1" sz="4200">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b="1" sz="4200">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b="1" sz="4200">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b="1" sz="4200">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b="1" sz="4200">
                <a:latin typeface="Assistant"/>
                <a:ea typeface="Assistant"/>
                <a:cs typeface="Assistant"/>
                <a:sym typeface="Assistant"/>
              </a:defRPr>
            </a:lvl9pPr>
          </a:lstStyle>
          <a:p/>
        </p:txBody>
      </p:sp>
      <p:sp>
        <p:nvSpPr>
          <p:cNvPr id="99" name="Google Shape;99;p56"/>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0" name="Google Shape;100;p56"/>
          <p:cNvSpPr txBox="1"/>
          <p:nvPr>
            <p:ph idx="2" type="body"/>
          </p:nvPr>
        </p:nvSpPr>
        <p:spPr>
          <a:xfrm>
            <a:off x="4939500" y="342900"/>
            <a:ext cx="3419400" cy="41796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000"/>
              </a:spcBef>
              <a:spcAft>
                <a:spcPts val="0"/>
              </a:spcAft>
              <a:buClr>
                <a:schemeClr val="lt1"/>
              </a:buClr>
              <a:buSzPts val="1400"/>
              <a:buChar char="○"/>
              <a:defRPr>
                <a:solidFill>
                  <a:schemeClr val="lt1"/>
                </a:solidFill>
              </a:defRPr>
            </a:lvl2pPr>
            <a:lvl3pPr indent="-317500" lvl="2" marL="1371600" algn="l">
              <a:lnSpc>
                <a:spcPct val="115000"/>
              </a:lnSpc>
              <a:spcBef>
                <a:spcPts val="1000"/>
              </a:spcBef>
              <a:spcAft>
                <a:spcPts val="0"/>
              </a:spcAft>
              <a:buClr>
                <a:schemeClr val="lt1"/>
              </a:buClr>
              <a:buSzPts val="1400"/>
              <a:buChar char="■"/>
              <a:defRPr>
                <a:solidFill>
                  <a:schemeClr val="lt1"/>
                </a:solidFill>
              </a:defRPr>
            </a:lvl3pPr>
            <a:lvl4pPr indent="-317500" lvl="3" marL="1828800" algn="l">
              <a:lnSpc>
                <a:spcPct val="115000"/>
              </a:lnSpc>
              <a:spcBef>
                <a:spcPts val="1000"/>
              </a:spcBef>
              <a:spcAft>
                <a:spcPts val="0"/>
              </a:spcAft>
              <a:buClr>
                <a:schemeClr val="lt1"/>
              </a:buClr>
              <a:buSzPts val="1400"/>
              <a:buChar char="●"/>
              <a:defRPr>
                <a:solidFill>
                  <a:schemeClr val="lt1"/>
                </a:solidFill>
              </a:defRPr>
            </a:lvl4pPr>
            <a:lvl5pPr indent="-317500" lvl="4" marL="2286000" algn="l">
              <a:lnSpc>
                <a:spcPct val="115000"/>
              </a:lnSpc>
              <a:spcBef>
                <a:spcPts val="1000"/>
              </a:spcBef>
              <a:spcAft>
                <a:spcPts val="0"/>
              </a:spcAft>
              <a:buClr>
                <a:schemeClr val="lt1"/>
              </a:buClr>
              <a:buSzPts val="1400"/>
              <a:buChar char="○"/>
              <a:defRPr>
                <a:solidFill>
                  <a:schemeClr val="lt1"/>
                </a:solidFill>
              </a:defRPr>
            </a:lvl5pPr>
            <a:lvl6pPr indent="-317500" lvl="5" marL="2743200" algn="l">
              <a:lnSpc>
                <a:spcPct val="115000"/>
              </a:lnSpc>
              <a:spcBef>
                <a:spcPts val="1000"/>
              </a:spcBef>
              <a:spcAft>
                <a:spcPts val="0"/>
              </a:spcAft>
              <a:buClr>
                <a:schemeClr val="lt1"/>
              </a:buClr>
              <a:buSzPts val="1400"/>
              <a:buChar char="■"/>
              <a:defRPr>
                <a:solidFill>
                  <a:schemeClr val="lt1"/>
                </a:solidFill>
              </a:defRPr>
            </a:lvl6pPr>
            <a:lvl7pPr indent="-317500" lvl="6" marL="3200400" algn="l">
              <a:lnSpc>
                <a:spcPct val="115000"/>
              </a:lnSpc>
              <a:spcBef>
                <a:spcPts val="1000"/>
              </a:spcBef>
              <a:spcAft>
                <a:spcPts val="0"/>
              </a:spcAft>
              <a:buClr>
                <a:schemeClr val="lt1"/>
              </a:buClr>
              <a:buSzPts val="1400"/>
              <a:buChar char="●"/>
              <a:defRPr>
                <a:solidFill>
                  <a:schemeClr val="lt1"/>
                </a:solidFill>
              </a:defRPr>
            </a:lvl7pPr>
            <a:lvl8pPr indent="-317500" lvl="7" marL="3657600" algn="l">
              <a:lnSpc>
                <a:spcPct val="115000"/>
              </a:lnSpc>
              <a:spcBef>
                <a:spcPts val="1000"/>
              </a:spcBef>
              <a:spcAft>
                <a:spcPts val="0"/>
              </a:spcAft>
              <a:buClr>
                <a:schemeClr val="lt1"/>
              </a:buClr>
              <a:buSzPts val="1400"/>
              <a:buChar char="○"/>
              <a:defRPr>
                <a:solidFill>
                  <a:schemeClr val="lt1"/>
                </a:solidFill>
              </a:defRPr>
            </a:lvl8pPr>
            <a:lvl9pPr indent="-317500" lvl="8" marL="4114800" algn="l">
              <a:lnSpc>
                <a:spcPct val="115000"/>
              </a:lnSpc>
              <a:spcBef>
                <a:spcPts val="1000"/>
              </a:spcBef>
              <a:spcAft>
                <a:spcPts val="1000"/>
              </a:spcAft>
              <a:buClr>
                <a:schemeClr val="lt1"/>
              </a:buClr>
              <a:buSzPts val="1400"/>
              <a:buChar char="■"/>
              <a:defRPr>
                <a:solidFill>
                  <a:schemeClr val="lt1"/>
                </a:solidFill>
              </a:defRPr>
            </a:lvl9pPr>
          </a:lstStyle>
          <a:p/>
        </p:txBody>
      </p:sp>
      <p:sp>
        <p:nvSpPr>
          <p:cNvPr id="101" name="Google Shape;101;p5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57"/>
          <p:cNvSpPr txBox="1"/>
          <p:nvPr>
            <p:ph type="title"/>
          </p:nvPr>
        </p:nvSpPr>
        <p:spPr>
          <a:xfrm>
            <a:off x="311700" y="342900"/>
            <a:ext cx="6541800" cy="4320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 name="Google Shape;104;p5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58"/>
          <p:cNvSpPr txBox="1"/>
          <p:nvPr>
            <p:ph idx="1" type="body"/>
          </p:nvPr>
        </p:nvSpPr>
        <p:spPr>
          <a:xfrm>
            <a:off x="311700" y="4663200"/>
            <a:ext cx="7082100" cy="480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000"/>
              <a:buNone/>
              <a:defRPr sz="1000"/>
            </a:lvl1pPr>
          </a:lstStyle>
          <a:p/>
        </p:txBody>
      </p:sp>
      <p:sp>
        <p:nvSpPr>
          <p:cNvPr id="107" name="Google Shape;107;p5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
    <p:spTree>
      <p:nvGrpSpPr>
        <p:cNvPr id="108" name="Shape 108"/>
        <p:cNvGrpSpPr/>
        <p:nvPr/>
      </p:nvGrpSpPr>
      <p:grpSpPr>
        <a:xfrm>
          <a:off x="0" y="0"/>
          <a:ext cx="0" cy="0"/>
          <a:chOff x="0" y="0"/>
          <a:chExt cx="0" cy="0"/>
        </a:xfrm>
      </p:grpSpPr>
      <p:sp>
        <p:nvSpPr>
          <p:cNvPr id="109" name="Google Shape;109;p59"/>
          <p:cNvSpPr txBox="1"/>
          <p:nvPr>
            <p:ph hasCustomPrompt="1" type="title"/>
          </p:nvPr>
        </p:nvSpPr>
        <p:spPr>
          <a:xfrm>
            <a:off x="311700" y="898300"/>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12000"/>
              <a:buNone/>
              <a:defRPr sz="12000">
                <a:solidFill>
                  <a:schemeClr val="accent4"/>
                </a:solidFill>
              </a:defRPr>
            </a:lvl1pPr>
            <a:lvl2pPr lvl="1" algn="ctr">
              <a:lnSpc>
                <a:spcPct val="100000"/>
              </a:lnSpc>
              <a:spcBef>
                <a:spcPts val="0"/>
              </a:spcBef>
              <a:spcAft>
                <a:spcPts val="0"/>
              </a:spcAft>
              <a:buClr>
                <a:schemeClr val="accent4"/>
              </a:buClr>
              <a:buSzPts val="12000"/>
              <a:buNone/>
              <a:defRPr sz="12000">
                <a:solidFill>
                  <a:schemeClr val="accent4"/>
                </a:solidFill>
              </a:defRPr>
            </a:lvl2pPr>
            <a:lvl3pPr lvl="2" algn="ctr">
              <a:lnSpc>
                <a:spcPct val="100000"/>
              </a:lnSpc>
              <a:spcBef>
                <a:spcPts val="0"/>
              </a:spcBef>
              <a:spcAft>
                <a:spcPts val="0"/>
              </a:spcAft>
              <a:buClr>
                <a:schemeClr val="accent4"/>
              </a:buClr>
              <a:buSzPts val="12000"/>
              <a:buNone/>
              <a:defRPr sz="12000">
                <a:solidFill>
                  <a:schemeClr val="accent4"/>
                </a:solidFill>
              </a:defRPr>
            </a:lvl3pPr>
            <a:lvl4pPr lvl="3" algn="ctr">
              <a:lnSpc>
                <a:spcPct val="100000"/>
              </a:lnSpc>
              <a:spcBef>
                <a:spcPts val="0"/>
              </a:spcBef>
              <a:spcAft>
                <a:spcPts val="0"/>
              </a:spcAft>
              <a:buClr>
                <a:schemeClr val="accent4"/>
              </a:buClr>
              <a:buSzPts val="12000"/>
              <a:buNone/>
              <a:defRPr sz="12000">
                <a:solidFill>
                  <a:schemeClr val="accent4"/>
                </a:solidFill>
              </a:defRPr>
            </a:lvl4pPr>
            <a:lvl5pPr lvl="4" algn="ctr">
              <a:lnSpc>
                <a:spcPct val="100000"/>
              </a:lnSpc>
              <a:spcBef>
                <a:spcPts val="0"/>
              </a:spcBef>
              <a:spcAft>
                <a:spcPts val="0"/>
              </a:spcAft>
              <a:buClr>
                <a:schemeClr val="accent4"/>
              </a:buClr>
              <a:buSzPts val="12000"/>
              <a:buNone/>
              <a:defRPr sz="12000">
                <a:solidFill>
                  <a:schemeClr val="accent4"/>
                </a:solidFill>
              </a:defRPr>
            </a:lvl5pPr>
            <a:lvl6pPr lvl="5" algn="ctr">
              <a:lnSpc>
                <a:spcPct val="100000"/>
              </a:lnSpc>
              <a:spcBef>
                <a:spcPts val="0"/>
              </a:spcBef>
              <a:spcAft>
                <a:spcPts val="0"/>
              </a:spcAft>
              <a:buClr>
                <a:schemeClr val="accent4"/>
              </a:buClr>
              <a:buSzPts val="12000"/>
              <a:buNone/>
              <a:defRPr sz="12000">
                <a:solidFill>
                  <a:schemeClr val="accent4"/>
                </a:solidFill>
              </a:defRPr>
            </a:lvl6pPr>
            <a:lvl7pPr lvl="6" algn="ctr">
              <a:lnSpc>
                <a:spcPct val="100000"/>
              </a:lnSpc>
              <a:spcBef>
                <a:spcPts val="0"/>
              </a:spcBef>
              <a:spcAft>
                <a:spcPts val="0"/>
              </a:spcAft>
              <a:buClr>
                <a:schemeClr val="accent4"/>
              </a:buClr>
              <a:buSzPts val="12000"/>
              <a:buNone/>
              <a:defRPr sz="12000">
                <a:solidFill>
                  <a:schemeClr val="accent4"/>
                </a:solidFill>
              </a:defRPr>
            </a:lvl7pPr>
            <a:lvl8pPr lvl="7" algn="ctr">
              <a:lnSpc>
                <a:spcPct val="100000"/>
              </a:lnSpc>
              <a:spcBef>
                <a:spcPts val="0"/>
              </a:spcBef>
              <a:spcAft>
                <a:spcPts val="0"/>
              </a:spcAft>
              <a:buClr>
                <a:schemeClr val="accent4"/>
              </a:buClr>
              <a:buSzPts val="12000"/>
              <a:buNone/>
              <a:defRPr sz="12000">
                <a:solidFill>
                  <a:schemeClr val="accent4"/>
                </a:solidFill>
              </a:defRPr>
            </a:lvl8pPr>
            <a:lvl9pPr lvl="8" algn="ctr">
              <a:lnSpc>
                <a:spcPct val="100000"/>
              </a:lnSpc>
              <a:spcBef>
                <a:spcPts val="0"/>
              </a:spcBef>
              <a:spcAft>
                <a:spcPts val="0"/>
              </a:spcAft>
              <a:buClr>
                <a:schemeClr val="accent4"/>
              </a:buClr>
              <a:buSzPts val="12000"/>
              <a:buNone/>
              <a:defRPr sz="12000">
                <a:solidFill>
                  <a:schemeClr val="accent4"/>
                </a:solidFill>
              </a:defRPr>
            </a:lvl9pPr>
          </a:lstStyle>
          <a:p>
            <a:r>
              <a:t>xx%</a:t>
            </a:r>
          </a:p>
        </p:txBody>
      </p:sp>
      <p:sp>
        <p:nvSpPr>
          <p:cNvPr id="110" name="Google Shape;110;p59"/>
          <p:cNvSpPr txBox="1"/>
          <p:nvPr>
            <p:ph idx="1" type="body"/>
          </p:nvPr>
        </p:nvSpPr>
        <p:spPr>
          <a:xfrm>
            <a:off x="311700" y="2944400"/>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1" name="Google Shape;111;p5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12" name="Shape 112"/>
        <p:cNvGrpSpPr/>
        <p:nvPr/>
      </p:nvGrpSpPr>
      <p:grpSpPr>
        <a:xfrm>
          <a:off x="0" y="0"/>
          <a:ext cx="0" cy="0"/>
          <a:chOff x="0" y="0"/>
          <a:chExt cx="0" cy="0"/>
        </a:xfrm>
      </p:grpSpPr>
      <p:sp>
        <p:nvSpPr>
          <p:cNvPr id="113" name="Google Shape;113;p60"/>
          <p:cNvSpPr txBox="1"/>
          <p:nvPr>
            <p:ph type="title"/>
          </p:nvPr>
        </p:nvSpPr>
        <p:spPr>
          <a:xfrm>
            <a:off x="3117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4" name="Google Shape;114;p60"/>
          <p:cNvSpPr txBox="1"/>
          <p:nvPr>
            <p:ph idx="1" type="body"/>
          </p:nvPr>
        </p:nvSpPr>
        <p:spPr>
          <a:xfrm>
            <a:off x="3117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5" name="Google Shape;115;p6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60"/>
          <p:cNvSpPr txBox="1"/>
          <p:nvPr>
            <p:ph idx="2" type="title"/>
          </p:nvPr>
        </p:nvSpPr>
        <p:spPr>
          <a:xfrm>
            <a:off x="64158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7" name="Google Shape;117;p60"/>
          <p:cNvSpPr txBox="1"/>
          <p:nvPr>
            <p:ph idx="3" type="body"/>
          </p:nvPr>
        </p:nvSpPr>
        <p:spPr>
          <a:xfrm>
            <a:off x="64158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8" name="Google Shape;118;p60"/>
          <p:cNvSpPr txBox="1"/>
          <p:nvPr>
            <p:ph idx="4" type="title"/>
          </p:nvPr>
        </p:nvSpPr>
        <p:spPr>
          <a:xfrm>
            <a:off x="336375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9" name="Google Shape;119;p60"/>
          <p:cNvSpPr txBox="1"/>
          <p:nvPr>
            <p:ph idx="5" type="body"/>
          </p:nvPr>
        </p:nvSpPr>
        <p:spPr>
          <a:xfrm>
            <a:off x="336375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6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122" name="Shape 122"/>
        <p:cNvGrpSpPr/>
        <p:nvPr/>
      </p:nvGrpSpPr>
      <p:grpSpPr>
        <a:xfrm>
          <a:off x="0" y="0"/>
          <a:ext cx="0" cy="0"/>
          <a:chOff x="0" y="0"/>
          <a:chExt cx="0" cy="0"/>
        </a:xfrm>
      </p:grpSpPr>
      <p:sp>
        <p:nvSpPr>
          <p:cNvPr id="123" name="Google Shape;123;p6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24" name="Google Shape;124;p62"/>
          <p:cNvGrpSpPr/>
          <p:nvPr/>
        </p:nvGrpSpPr>
        <p:grpSpPr>
          <a:xfrm rot="2700000">
            <a:off x="585683" y="481417"/>
            <a:ext cx="694882" cy="564848"/>
            <a:chOff x="919500" y="1916075"/>
            <a:chExt cx="1067700" cy="867900"/>
          </a:xfrm>
        </p:grpSpPr>
        <p:sp>
          <p:nvSpPr>
            <p:cNvPr id="125" name="Google Shape;125;p62"/>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2"/>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62"/>
          <p:cNvGrpSpPr/>
          <p:nvPr/>
        </p:nvGrpSpPr>
        <p:grpSpPr>
          <a:xfrm rot="8100000">
            <a:off x="7746888" y="3437645"/>
            <a:ext cx="912919" cy="742084"/>
            <a:chOff x="521400" y="3135325"/>
            <a:chExt cx="1067700" cy="867900"/>
          </a:xfrm>
        </p:grpSpPr>
        <p:sp>
          <p:nvSpPr>
            <p:cNvPr id="128" name="Google Shape;128;p62"/>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2"/>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62"/>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28" name="Shape 28"/>
        <p:cNvGrpSpPr/>
        <p:nvPr/>
      </p:nvGrpSpPr>
      <p:grpSpPr>
        <a:xfrm>
          <a:off x="0" y="0"/>
          <a:ext cx="0" cy="0"/>
          <a:chOff x="0" y="0"/>
          <a:chExt cx="0" cy="0"/>
        </a:xfrm>
      </p:grpSpPr>
      <p:sp>
        <p:nvSpPr>
          <p:cNvPr id="29" name="Google Shape;29;p45"/>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1" name="Google Shape;31;p4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4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46"/>
          <p:cNvSpPr txBox="1"/>
          <p:nvPr>
            <p:ph idx="1" type="body"/>
          </p:nvPr>
        </p:nvSpPr>
        <p:spPr>
          <a:xfrm>
            <a:off x="3117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35" name="Google Shape;35;p46"/>
          <p:cNvSpPr txBox="1"/>
          <p:nvPr>
            <p:ph idx="2" type="body"/>
          </p:nvPr>
        </p:nvSpPr>
        <p:spPr>
          <a:xfrm>
            <a:off x="48324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36" name="Google Shape;36;p4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4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4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40" name="Shape 40"/>
        <p:cNvGrpSpPr/>
        <p:nvPr/>
      </p:nvGrpSpPr>
      <p:grpSpPr>
        <a:xfrm>
          <a:off x="0" y="0"/>
          <a:ext cx="0" cy="0"/>
          <a:chOff x="0" y="0"/>
          <a:chExt cx="0" cy="0"/>
        </a:xfrm>
      </p:grpSpPr>
      <p:sp>
        <p:nvSpPr>
          <p:cNvPr id="41" name="Google Shape;41;p4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48"/>
          <p:cNvSpPr txBox="1"/>
          <p:nvPr>
            <p:ph idx="1" type="body"/>
          </p:nvPr>
        </p:nvSpPr>
        <p:spPr>
          <a:xfrm>
            <a:off x="311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43" name="Google Shape;43;p4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48"/>
          <p:cNvSpPr txBox="1"/>
          <p:nvPr>
            <p:ph idx="2" type="body"/>
          </p:nvPr>
        </p:nvSpPr>
        <p:spPr>
          <a:xfrm>
            <a:off x="6152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45" name="Google Shape;45;p48"/>
          <p:cNvSpPr txBox="1"/>
          <p:nvPr>
            <p:ph idx="3" type="body"/>
          </p:nvPr>
        </p:nvSpPr>
        <p:spPr>
          <a:xfrm>
            <a:off x="32322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46" name="Shape 46"/>
        <p:cNvGrpSpPr/>
        <p:nvPr/>
      </p:nvGrpSpPr>
      <p:grpSpPr>
        <a:xfrm>
          <a:off x="0" y="0"/>
          <a:ext cx="0" cy="0"/>
          <a:chOff x="0" y="0"/>
          <a:chExt cx="0" cy="0"/>
        </a:xfrm>
      </p:grpSpPr>
      <p:sp>
        <p:nvSpPr>
          <p:cNvPr id="47" name="Google Shape;47;p49"/>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48" name="Google Shape;48;p49"/>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49" name="Google Shape;49;p4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49"/>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9"/>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52" name="Google Shape;52;p49"/>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53" name="Google Shape;53;p49"/>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54" name="Google Shape;54;p49"/>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49"/>
          <p:cNvGrpSpPr/>
          <p:nvPr/>
        </p:nvGrpSpPr>
        <p:grpSpPr>
          <a:xfrm>
            <a:off x="311726" y="342910"/>
            <a:ext cx="2560500" cy="520800"/>
            <a:chOff x="311726" y="342910"/>
            <a:chExt cx="2560500" cy="520800"/>
          </a:xfrm>
        </p:grpSpPr>
        <p:sp>
          <p:nvSpPr>
            <p:cNvPr id="56" name="Google Shape;56;p49"/>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49"/>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58" name="Shape 58"/>
        <p:cNvGrpSpPr/>
        <p:nvPr/>
      </p:nvGrpSpPr>
      <p:grpSpPr>
        <a:xfrm>
          <a:off x="0" y="0"/>
          <a:ext cx="0" cy="0"/>
          <a:chOff x="0" y="0"/>
          <a:chExt cx="0" cy="0"/>
        </a:xfrm>
      </p:grpSpPr>
      <p:sp>
        <p:nvSpPr>
          <p:cNvPr id="59" name="Google Shape;59;p50"/>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0"/>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0"/>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0"/>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0"/>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5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noFill/>
      </p:bgPr>
    </p:bg>
    <p:spTree>
      <p:nvGrpSpPr>
        <p:cNvPr id="65" name="Shape 65"/>
        <p:cNvGrpSpPr/>
        <p:nvPr/>
      </p:nvGrpSpPr>
      <p:grpSpPr>
        <a:xfrm>
          <a:off x="0" y="0"/>
          <a:ext cx="0" cy="0"/>
          <a:chOff x="0" y="0"/>
          <a:chExt cx="0" cy="0"/>
        </a:xfrm>
      </p:grpSpPr>
      <p:sp>
        <p:nvSpPr>
          <p:cNvPr id="66" name="Google Shape;66;p51"/>
          <p:cNvSpPr/>
          <p:nvPr/>
        </p:nvSpPr>
        <p:spPr>
          <a:xfrm>
            <a:off x="7000" y="4663225"/>
            <a:ext cx="9144000" cy="491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a:off x="7000" y="-7000"/>
            <a:ext cx="9144000" cy="34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1"/>
          <p:cNvSpPr/>
          <p:nvPr/>
        </p:nvSpPr>
        <p:spPr>
          <a:xfrm>
            <a:off x="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1"/>
          <p:cNvSpPr/>
          <p:nvPr/>
        </p:nvSpPr>
        <p:spPr>
          <a:xfrm>
            <a:off x="883930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1" name="Google Shape;71;p5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72" name="Shape 72"/>
        <p:cNvGrpSpPr/>
        <p:nvPr/>
      </p:nvGrpSpPr>
      <p:grpSpPr>
        <a:xfrm>
          <a:off x="0" y="0"/>
          <a:ext cx="0" cy="0"/>
          <a:chOff x="0" y="0"/>
          <a:chExt cx="0" cy="0"/>
        </a:xfrm>
      </p:grpSpPr>
      <p:sp>
        <p:nvSpPr>
          <p:cNvPr id="73" name="Google Shape;73;p5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5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75" name="Google Shape;75;p5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ssistant"/>
              <a:buNone/>
              <a:defRPr b="1" i="0" sz="2800" u="none" cap="none" strike="noStrike">
                <a:solidFill>
                  <a:schemeClr val="dk1"/>
                </a:solidFill>
                <a:latin typeface="Assistant"/>
                <a:ea typeface="Assistant"/>
                <a:cs typeface="Assistant"/>
                <a:sym typeface="Assistan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3"/>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1000"/>
              </a:spcBef>
              <a:spcAft>
                <a:spcPts val="10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
        <p:nvSpPr>
          <p:cNvPr id="8" name="Google Shape;8;p4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43"/>
          <p:cNvSpPr/>
          <p:nvPr/>
        </p:nvSpPr>
        <p:spPr>
          <a:xfrm>
            <a:off x="7157996" y="4762665"/>
            <a:ext cx="1308600" cy="27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43"/>
          <p:cNvGrpSpPr/>
          <p:nvPr/>
        </p:nvGrpSpPr>
        <p:grpSpPr>
          <a:xfrm>
            <a:off x="8458848" y="343116"/>
            <a:ext cx="381224" cy="576102"/>
            <a:chOff x="8458848" y="343116"/>
            <a:chExt cx="381224" cy="576102"/>
          </a:xfrm>
        </p:grpSpPr>
        <p:sp>
          <p:nvSpPr>
            <p:cNvPr id="11" name="Google Shape;11;p43"/>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43"/>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Business </a:t>
            </a:r>
            <a:r>
              <a:rPr lang="en"/>
              <a:t>Perspective</a:t>
            </a:r>
            <a:endParaRPr/>
          </a:p>
        </p:txBody>
      </p:sp>
      <p:sp>
        <p:nvSpPr>
          <p:cNvPr id="136" name="Google Shape;136;p1"/>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Lecture 5</a:t>
            </a:r>
            <a:endParaRPr/>
          </a:p>
        </p:txBody>
      </p:sp>
      <p:sp>
        <p:nvSpPr>
          <p:cNvPr id="137" name="Google Shape;137;p1"/>
          <p:cNvSpPr txBox="1"/>
          <p:nvPr/>
        </p:nvSpPr>
        <p:spPr>
          <a:xfrm>
            <a:off x="1717000" y="2464700"/>
            <a:ext cx="4262700" cy="49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ssistant"/>
              <a:ea typeface="Assistant"/>
              <a:cs typeface="Assistant"/>
              <a:sym typeface="Assistant"/>
            </a:endParaRPr>
          </a:p>
        </p:txBody>
      </p:sp>
      <p:sp>
        <p:nvSpPr>
          <p:cNvPr id="138" name="Google Shape;138;p1"/>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10c94c1060_0_0"/>
          <p:cNvSpPr txBox="1"/>
          <p:nvPr>
            <p:ph type="title"/>
          </p:nvPr>
        </p:nvSpPr>
        <p:spPr>
          <a:xfrm>
            <a:off x="311700" y="214884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Ethical considerations</a:t>
            </a:r>
            <a:endParaRPr/>
          </a:p>
        </p:txBody>
      </p:sp>
      <p:sp>
        <p:nvSpPr>
          <p:cNvPr id="236" name="Google Shape;236;g210c94c1060_0_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pic>
        <p:nvPicPr>
          <p:cNvPr id="237" name="Google Shape;237;g210c94c1060_0_0"/>
          <p:cNvPicPr preferRelativeResize="0"/>
          <p:nvPr/>
        </p:nvPicPr>
        <p:blipFill rotWithShape="1">
          <a:blip r:embed="rId3">
            <a:alphaModFix/>
          </a:blip>
          <a:srcRect b="21758" l="0" r="0" t="0"/>
          <a:stretch/>
        </p:blipFill>
        <p:spPr>
          <a:xfrm>
            <a:off x="3589325" y="2990650"/>
            <a:ext cx="1965350" cy="163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10c94c1060_0_26"/>
          <p:cNvSpPr/>
          <p:nvPr/>
        </p:nvSpPr>
        <p:spPr>
          <a:xfrm rot="2700000">
            <a:off x="3448926" y="2867708"/>
            <a:ext cx="1044538" cy="903682"/>
          </a:xfrm>
          <a:prstGeom prst="triangle">
            <a:avLst>
              <a:gd fmla="val 50000" name="adj"/>
            </a:avLst>
          </a:prstGeom>
          <a:solidFill>
            <a:srgbClr val="CDE6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210c94c1060_0_26"/>
          <p:cNvSpPr/>
          <p:nvPr/>
        </p:nvSpPr>
        <p:spPr>
          <a:xfrm>
            <a:off x="4556938" y="1469326"/>
            <a:ext cx="1529700" cy="1529700"/>
          </a:xfrm>
          <a:prstGeom prst="ellipse">
            <a:avLst/>
          </a:prstGeom>
          <a:solidFill>
            <a:srgbClr val="F9C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210c94c1060_0_26"/>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245" name="Google Shape;245;g210c94c1060_0_26"/>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solidFill>
                  <a:schemeClr val="dk2"/>
                </a:solidFill>
              </a:rPr>
              <a:t>‹#›</a:t>
            </a:fld>
            <a:endParaRPr>
              <a:solidFill>
                <a:schemeClr val="dk2"/>
              </a:solidFill>
            </a:endParaRPr>
          </a:p>
        </p:txBody>
      </p:sp>
      <p:sp>
        <p:nvSpPr>
          <p:cNvPr id="246" name="Google Shape;246;g210c94c1060_0_26"/>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Informed consent</a:t>
            </a:r>
            <a:endParaRPr b="1"/>
          </a:p>
          <a:p>
            <a:pPr indent="0" lvl="0" marL="0" rtl="0" algn="l">
              <a:spcBef>
                <a:spcPts val="0"/>
              </a:spcBef>
              <a:spcAft>
                <a:spcPts val="0"/>
              </a:spcAft>
              <a:buNone/>
            </a:pPr>
            <a:r>
              <a:rPr lang="en"/>
              <a:t>All subjects have to be </a:t>
            </a:r>
            <a:r>
              <a:rPr i="1" lang="en"/>
              <a:t>clearly informed</a:t>
            </a:r>
            <a:r>
              <a:rPr lang="en"/>
              <a:t> on how the data is to be used. Based on this information they have to </a:t>
            </a:r>
            <a:r>
              <a:rPr lang="en"/>
              <a:t>clearly</a:t>
            </a:r>
            <a:r>
              <a:rPr lang="en"/>
              <a:t> </a:t>
            </a:r>
            <a:r>
              <a:rPr i="1" lang="en"/>
              <a:t>give consent</a:t>
            </a:r>
            <a:r>
              <a:rPr lang="en"/>
              <a:t>.</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
              <a:t>Collection bias</a:t>
            </a:r>
            <a:endParaRPr b="1"/>
          </a:p>
          <a:p>
            <a:pPr indent="0" lvl="0" marL="0" rtl="0" algn="l">
              <a:spcBef>
                <a:spcPts val="0"/>
              </a:spcBef>
              <a:spcAft>
                <a:spcPts val="0"/>
              </a:spcAft>
              <a:buNone/>
            </a:pPr>
            <a:r>
              <a:rPr i="1" lang="en"/>
              <a:t>Bias </a:t>
            </a:r>
            <a:r>
              <a:rPr lang="en"/>
              <a:t>at the collection stage means that the data gathered is </a:t>
            </a:r>
            <a:r>
              <a:rPr i="1" lang="en"/>
              <a:t>not truly representative</a:t>
            </a:r>
            <a:r>
              <a:rPr lang="en"/>
              <a:t> of the situation you are trying to investigate.</a:t>
            </a:r>
            <a:endParaRPr/>
          </a:p>
          <a:p>
            <a:pPr indent="0" lvl="0" marL="0" rtl="0" algn="l">
              <a:spcBef>
                <a:spcPts val="0"/>
              </a:spcBef>
              <a:spcAft>
                <a:spcPts val="0"/>
              </a:spcAft>
              <a:buNone/>
            </a:pPr>
            <a:r>
              <a:t/>
            </a:r>
            <a:endParaRPr b="1"/>
          </a:p>
          <a:p>
            <a:pPr indent="-342900" lvl="0" marL="457200" rtl="0" algn="l">
              <a:spcBef>
                <a:spcPts val="0"/>
              </a:spcBef>
              <a:spcAft>
                <a:spcPts val="0"/>
              </a:spcAft>
              <a:buSzPts val="1800"/>
              <a:buChar char="●"/>
            </a:pPr>
            <a:r>
              <a:rPr b="1" lang="en"/>
              <a:t>Personally identifiable information (PII)</a:t>
            </a:r>
            <a:endParaRPr b="1"/>
          </a:p>
          <a:p>
            <a:pPr indent="0" lvl="0" marL="0" rtl="0" algn="l">
              <a:spcBef>
                <a:spcPts val="0"/>
              </a:spcBef>
              <a:spcAft>
                <a:spcPts val="0"/>
              </a:spcAft>
              <a:buNone/>
            </a:pPr>
            <a:r>
              <a:rPr lang="en"/>
              <a:t>Have to find ways to </a:t>
            </a:r>
            <a:r>
              <a:rPr i="1" lang="en"/>
              <a:t>minimize the exposure</a:t>
            </a:r>
            <a:r>
              <a:rPr lang="en"/>
              <a:t> of personally identifiable information for example through </a:t>
            </a:r>
            <a:r>
              <a:rPr i="1" lang="en"/>
              <a:t>anonymization</a:t>
            </a:r>
            <a:r>
              <a:rPr lang="en"/>
              <a:t>. Always keep </a:t>
            </a:r>
            <a:r>
              <a:rPr i="1" lang="en"/>
              <a:t>GDPR </a:t>
            </a:r>
            <a:r>
              <a:rPr lang="en"/>
              <a:t>in mind!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10c94c1060_0_34"/>
          <p:cNvSpPr/>
          <p:nvPr/>
        </p:nvSpPr>
        <p:spPr>
          <a:xfrm rot="2700000">
            <a:off x="5473576" y="3156008"/>
            <a:ext cx="1044538" cy="903682"/>
          </a:xfrm>
          <a:prstGeom prst="triangle">
            <a:avLst>
              <a:gd fmla="val 50000" name="adj"/>
            </a:avLst>
          </a:prstGeom>
          <a:solidFill>
            <a:srgbClr val="CDE6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10c94c1060_0_34"/>
          <p:cNvSpPr/>
          <p:nvPr/>
        </p:nvSpPr>
        <p:spPr>
          <a:xfrm>
            <a:off x="6581588" y="1757626"/>
            <a:ext cx="1529700" cy="1529700"/>
          </a:xfrm>
          <a:prstGeom prst="ellipse">
            <a:avLst/>
          </a:prstGeom>
          <a:solidFill>
            <a:srgbClr val="F9C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10c94c1060_0_34"/>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Storage</a:t>
            </a:r>
            <a:endParaRPr/>
          </a:p>
        </p:txBody>
      </p:sp>
      <p:sp>
        <p:nvSpPr>
          <p:cNvPr id="254" name="Google Shape;254;g210c94c1060_0_34"/>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Data security</a:t>
            </a:r>
            <a:endParaRPr b="1"/>
          </a:p>
          <a:p>
            <a:pPr indent="0" lvl="0" marL="0" rtl="0" algn="l">
              <a:spcBef>
                <a:spcPts val="0"/>
              </a:spcBef>
              <a:spcAft>
                <a:spcPts val="0"/>
              </a:spcAft>
              <a:buNone/>
            </a:pPr>
            <a:r>
              <a:rPr lang="en"/>
              <a:t>A plan to protect and secure data, such as encryption, access controls, etc.</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
              <a:t>Right to be forgotten</a:t>
            </a:r>
            <a:endParaRPr b="1"/>
          </a:p>
          <a:p>
            <a:pPr indent="0" lvl="0" marL="0" rtl="0" algn="l">
              <a:spcBef>
                <a:spcPts val="0"/>
              </a:spcBef>
              <a:spcAft>
                <a:spcPts val="0"/>
              </a:spcAft>
              <a:buNone/>
            </a:pPr>
            <a:r>
              <a:rPr lang="en"/>
              <a:t>The subjects have to have the right request their personal information to be removed</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
              <a:t>Data retention plan</a:t>
            </a:r>
            <a:endParaRPr b="1"/>
          </a:p>
          <a:p>
            <a:pPr indent="0" lvl="0" marL="0" rtl="0" algn="l">
              <a:spcBef>
                <a:spcPts val="0"/>
              </a:spcBef>
              <a:spcAft>
                <a:spcPts val="0"/>
              </a:spcAft>
              <a:buNone/>
            </a:pPr>
            <a:r>
              <a:rPr lang="en"/>
              <a:t>Does the data have to be  deleted after it is no longer needed?</a:t>
            </a:r>
            <a:endParaRPr/>
          </a:p>
        </p:txBody>
      </p:sp>
      <p:sp>
        <p:nvSpPr>
          <p:cNvPr id="255" name="Google Shape;255;g210c94c1060_0_34"/>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10c94c1060_0_40"/>
          <p:cNvSpPr/>
          <p:nvPr/>
        </p:nvSpPr>
        <p:spPr>
          <a:xfrm rot="2700000">
            <a:off x="965626" y="3522558"/>
            <a:ext cx="1044538" cy="903682"/>
          </a:xfrm>
          <a:prstGeom prst="triangle">
            <a:avLst>
              <a:gd fmla="val 50000" name="adj"/>
            </a:avLst>
          </a:prstGeom>
          <a:solidFill>
            <a:srgbClr val="CDE6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210c94c1060_0_40"/>
          <p:cNvSpPr/>
          <p:nvPr/>
        </p:nvSpPr>
        <p:spPr>
          <a:xfrm>
            <a:off x="2073638" y="2124176"/>
            <a:ext cx="1529700" cy="1529700"/>
          </a:xfrm>
          <a:prstGeom prst="ellipse">
            <a:avLst/>
          </a:prstGeom>
          <a:solidFill>
            <a:srgbClr val="F9C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10c94c1060_0_40"/>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Missing</a:t>
            </a:r>
            <a:r>
              <a:rPr b="1" lang="en"/>
              <a:t> perspective</a:t>
            </a:r>
            <a:endParaRPr b="1"/>
          </a:p>
          <a:p>
            <a:pPr indent="0" lvl="0" marL="0" rtl="0" algn="l">
              <a:spcBef>
                <a:spcPts val="0"/>
              </a:spcBef>
              <a:spcAft>
                <a:spcPts val="0"/>
              </a:spcAft>
              <a:buNone/>
            </a:pPr>
            <a:r>
              <a:rPr lang="en"/>
              <a:t>Could the analysis have missing perspective? How can we address this?</a:t>
            </a:r>
            <a:endParaRPr b="1"/>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
              <a:t>Privacy</a:t>
            </a:r>
            <a:endParaRPr b="1"/>
          </a:p>
          <a:p>
            <a:pPr indent="0" lvl="0" marL="0" rtl="0" algn="l">
              <a:spcBef>
                <a:spcPts val="0"/>
              </a:spcBef>
              <a:spcAft>
                <a:spcPts val="0"/>
              </a:spcAft>
              <a:buNone/>
            </a:pPr>
            <a:r>
              <a:rPr lang="en"/>
              <a:t>Are PII sensitive data have been removed/addressed in the data before analysing/</a:t>
            </a:r>
            <a:r>
              <a:rPr lang="en"/>
              <a:t>visualizing</a:t>
            </a:r>
            <a:r>
              <a:rPr lang="en"/>
              <a:t>?</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
              <a:t>Auditability</a:t>
            </a:r>
            <a:endParaRPr b="1"/>
          </a:p>
          <a:p>
            <a:pPr indent="0" lvl="0" marL="0" rtl="0" algn="l">
              <a:spcBef>
                <a:spcPts val="0"/>
              </a:spcBef>
              <a:spcAft>
                <a:spcPts val="0"/>
              </a:spcAft>
              <a:buNone/>
            </a:pPr>
            <a:r>
              <a:rPr lang="en"/>
              <a:t>Is the analysis well-documented and can be reproduced later if needed?</a:t>
            </a:r>
            <a:endParaRPr/>
          </a:p>
          <a:p>
            <a:pPr indent="0" lvl="0" marL="0" rtl="0" algn="l">
              <a:spcBef>
                <a:spcPts val="0"/>
              </a:spcBef>
              <a:spcAft>
                <a:spcPts val="0"/>
              </a:spcAft>
              <a:buNone/>
            </a:pPr>
            <a:r>
              <a:t/>
            </a:r>
            <a:endParaRPr/>
          </a:p>
        </p:txBody>
      </p:sp>
      <p:sp>
        <p:nvSpPr>
          <p:cNvPr id="263" name="Google Shape;263;g210c94c1060_0_40"/>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264" name="Google Shape;264;g210c94c1060_0_4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10c94c1060_0_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Challenges with data</a:t>
            </a:r>
            <a:endParaRPr/>
          </a:p>
        </p:txBody>
      </p:sp>
      <p:sp>
        <p:nvSpPr>
          <p:cNvPr id="270" name="Google Shape;270;g210c94c1060_0_6"/>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pic>
        <p:nvPicPr>
          <p:cNvPr id="271" name="Google Shape;271;g210c94c1060_0_6"/>
          <p:cNvPicPr preferRelativeResize="0"/>
          <p:nvPr/>
        </p:nvPicPr>
        <p:blipFill rotWithShape="1">
          <a:blip r:embed="rId3">
            <a:alphaModFix/>
          </a:blip>
          <a:srcRect b="0" l="0" r="0" t="0"/>
          <a:stretch/>
        </p:blipFill>
        <p:spPr>
          <a:xfrm>
            <a:off x="3773915" y="2992648"/>
            <a:ext cx="1596180" cy="166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1124e94013_0_42"/>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Meaningful data</a:t>
            </a:r>
            <a:endParaRPr/>
          </a:p>
        </p:txBody>
      </p:sp>
      <p:sp>
        <p:nvSpPr>
          <p:cNvPr id="277" name="Google Shape;277;g21124e94013_0_42"/>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278" name="Google Shape;278;g21124e94013_0_42"/>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Companies are now data-driven = lots of data → hard to find insights in a lots of data.</a:t>
            </a:r>
            <a:endParaRPr>
              <a:solidFill>
                <a:srgbClr val="333333"/>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It’s impossible to sort and analyze all the data in real-time, which might fail to provide accurate and relevant reports. To make it easy, using </a:t>
            </a:r>
            <a:r>
              <a:rPr lang="en">
                <a:solidFill>
                  <a:srgbClr val="333333"/>
                </a:solidFill>
                <a:highlight>
                  <a:srgbClr val="FFFFFF"/>
                </a:highlight>
              </a:rPr>
              <a:t>appropriate</a:t>
            </a:r>
            <a:r>
              <a:rPr lang="en">
                <a:solidFill>
                  <a:srgbClr val="333333"/>
                </a:solidFill>
                <a:highlight>
                  <a:srgbClr val="FFFFFF"/>
                </a:highlight>
              </a:rPr>
              <a:t> data analytics tools are </a:t>
            </a:r>
            <a:r>
              <a:rPr lang="en">
                <a:solidFill>
                  <a:srgbClr val="333333"/>
                </a:solidFill>
                <a:highlight>
                  <a:srgbClr val="FFFFFF"/>
                </a:highlight>
              </a:rPr>
              <a:t>important.</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latin typeface="Lato"/>
              <a:ea typeface="Lato"/>
              <a:cs typeface="Lato"/>
              <a:sym typeface="Lato"/>
            </a:endParaRPr>
          </a:p>
        </p:txBody>
      </p:sp>
      <p:sp>
        <p:nvSpPr>
          <p:cNvPr id="279" name="Google Shape;279;g21124e94013_0_42"/>
          <p:cNvSpPr txBox="1"/>
          <p:nvPr>
            <p:ph type="title"/>
          </p:nvPr>
        </p:nvSpPr>
        <p:spPr>
          <a:xfrm>
            <a:off x="311700" y="239155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Multiple sources</a:t>
            </a:r>
            <a:endParaRPr/>
          </a:p>
        </p:txBody>
      </p:sp>
      <p:sp>
        <p:nvSpPr>
          <p:cNvPr id="280" name="Google Shape;280;g21124e94013_0_42"/>
          <p:cNvSpPr txBox="1"/>
          <p:nvPr>
            <p:ph idx="1" type="body"/>
          </p:nvPr>
        </p:nvSpPr>
        <p:spPr>
          <a:xfrm>
            <a:off x="311700" y="2838775"/>
            <a:ext cx="8520600" cy="98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various sources are not necessary the same format or they are hard to join</a:t>
            </a:r>
            <a:endParaRPr/>
          </a:p>
          <a:p>
            <a:pPr indent="0" lvl="0" marL="0" rtl="0" algn="l">
              <a:spcBef>
                <a:spcPts val="0"/>
              </a:spcBef>
              <a:spcAft>
                <a:spcPts val="0"/>
              </a:spcAft>
              <a:buNone/>
            </a:pPr>
            <a:r>
              <a:rPr lang="en"/>
              <a:t>Employees may not know that the data they need are not in the same source</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1271b09505_0_27"/>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Scaling</a:t>
            </a:r>
            <a:endParaRPr/>
          </a:p>
        </p:txBody>
      </p:sp>
      <p:sp>
        <p:nvSpPr>
          <p:cNvPr id="286" name="Google Shape;286;g21271b09505_0_27"/>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287" name="Google Shape;287;g21271b09505_0_27"/>
          <p:cNvSpPr txBox="1"/>
          <p:nvPr>
            <p:ph idx="1" type="body"/>
          </p:nvPr>
        </p:nvSpPr>
        <p:spPr>
          <a:xfrm>
            <a:off x="311700" y="915600"/>
            <a:ext cx="8520600" cy="8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33333"/>
                </a:solidFill>
                <a:highlight>
                  <a:srgbClr val="FFFFFF"/>
                </a:highlight>
              </a:rPr>
              <a:t>With the rapidly increasing data volume, businesses face the challenge of scaling data analysis. Also, one might find that the software tool is not scalable.</a:t>
            </a:r>
            <a:endParaRPr>
              <a:solidFill>
                <a:srgbClr val="333333"/>
              </a:solidFill>
              <a:highlight>
                <a:srgbClr val="FFFFFF"/>
              </a:highlight>
            </a:endParaRPr>
          </a:p>
        </p:txBody>
      </p:sp>
      <p:sp>
        <p:nvSpPr>
          <p:cNvPr id="288" name="Google Shape;288;g21271b09505_0_27"/>
          <p:cNvSpPr txBox="1"/>
          <p:nvPr>
            <p:ph type="title"/>
          </p:nvPr>
        </p:nvSpPr>
        <p:spPr>
          <a:xfrm>
            <a:off x="311700" y="1778625"/>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culture</a:t>
            </a:r>
            <a:endParaRPr/>
          </a:p>
        </p:txBody>
      </p:sp>
      <p:sp>
        <p:nvSpPr>
          <p:cNvPr id="289" name="Google Shape;289;g21271b09505_0_27"/>
          <p:cNvSpPr txBox="1"/>
          <p:nvPr>
            <p:ph idx="1" type="body"/>
          </p:nvPr>
        </p:nvSpPr>
        <p:spPr>
          <a:xfrm>
            <a:off x="311700" y="2351325"/>
            <a:ext cx="8520600" cy="11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companies are not data-driven and employees do not know much of DA.</a:t>
            </a:r>
            <a:endParaRPr/>
          </a:p>
          <a:p>
            <a:pPr indent="-342900" lvl="0" marL="457200" rtl="0" algn="l">
              <a:spcBef>
                <a:spcPts val="0"/>
              </a:spcBef>
              <a:spcAft>
                <a:spcPts val="0"/>
              </a:spcAft>
              <a:buSzPts val="1800"/>
              <a:buChar char="●"/>
            </a:pPr>
            <a:r>
              <a:rPr lang="en"/>
              <a:t>Inaccurate data (usually manual/human errors)</a:t>
            </a:r>
            <a:endParaRPr/>
          </a:p>
          <a:p>
            <a:pPr indent="-342900" lvl="0" marL="457200" rtl="0" algn="l">
              <a:spcBef>
                <a:spcPts val="0"/>
              </a:spcBef>
              <a:spcAft>
                <a:spcPts val="0"/>
              </a:spcAft>
              <a:buSzPts val="1800"/>
              <a:buChar char="●"/>
            </a:pPr>
            <a:r>
              <a:rPr lang="en"/>
              <a:t>Often changes in one system don’t reflect in another system</a:t>
            </a:r>
            <a:endParaRPr/>
          </a:p>
        </p:txBody>
      </p:sp>
      <p:sp>
        <p:nvSpPr>
          <p:cNvPr id="290" name="Google Shape;290;g21271b09505_0_27"/>
          <p:cNvSpPr txBox="1"/>
          <p:nvPr>
            <p:ph type="title"/>
          </p:nvPr>
        </p:nvSpPr>
        <p:spPr>
          <a:xfrm>
            <a:off x="311700" y="3506925"/>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security</a:t>
            </a:r>
            <a:endParaRPr/>
          </a:p>
        </p:txBody>
      </p:sp>
      <p:sp>
        <p:nvSpPr>
          <p:cNvPr id="291" name="Google Shape;291;g21271b09505_0_27"/>
          <p:cNvSpPr txBox="1"/>
          <p:nvPr>
            <p:ph idx="1" type="body"/>
          </p:nvPr>
        </p:nvSpPr>
        <p:spPr>
          <a:xfrm>
            <a:off x="311700" y="3939175"/>
            <a:ext cx="8520600" cy="72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333333"/>
                </a:solidFill>
                <a:highlight>
                  <a:srgbClr val="FFFFFF"/>
                </a:highlight>
              </a:rPr>
              <a:t>Increase in data volume also increases data storage, and that calls for security measures that minimize cyber risks.</a:t>
            </a:r>
            <a:endParaRPr>
              <a:solidFill>
                <a:srgbClr val="333333"/>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10c94c1060_0_16"/>
          <p:cNvSpPr txBox="1"/>
          <p:nvPr>
            <p:ph type="title"/>
          </p:nvPr>
        </p:nvSpPr>
        <p:spPr>
          <a:xfrm>
            <a:off x="311700" y="214884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roles</a:t>
            </a:r>
            <a:endParaRPr/>
          </a:p>
        </p:txBody>
      </p:sp>
      <p:sp>
        <p:nvSpPr>
          <p:cNvPr id="297" name="Google Shape;297;g210c94c1060_0_16"/>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grpSp>
        <p:nvGrpSpPr>
          <p:cNvPr id="298" name="Google Shape;298;g210c94c1060_0_16"/>
          <p:cNvGrpSpPr/>
          <p:nvPr/>
        </p:nvGrpSpPr>
        <p:grpSpPr>
          <a:xfrm rot="2699785">
            <a:off x="481516" y="3496546"/>
            <a:ext cx="1208946" cy="982592"/>
            <a:chOff x="2318413" y="2452450"/>
            <a:chExt cx="1067700" cy="867900"/>
          </a:xfrm>
        </p:grpSpPr>
        <p:sp>
          <p:nvSpPr>
            <p:cNvPr id="299" name="Google Shape;299;g210c94c1060_0_16"/>
            <p:cNvSpPr/>
            <p:nvPr/>
          </p:nvSpPr>
          <p:spPr>
            <a:xfrm>
              <a:off x="2318413" y="2528650"/>
              <a:ext cx="915300" cy="791700"/>
            </a:xfrm>
            <a:prstGeom prst="triangle">
              <a:avLst>
                <a:gd fmla="val 50000" name="adj"/>
              </a:avLst>
            </a:prstGeom>
            <a:noFill/>
            <a:ln cap="flat" cmpd="sng" w="19050">
              <a:solidFill>
                <a:srgbClr val="F9CE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10c94c1060_0_16"/>
            <p:cNvSpPr/>
            <p:nvPr/>
          </p:nvSpPr>
          <p:spPr>
            <a:xfrm>
              <a:off x="2470813" y="2452450"/>
              <a:ext cx="915300" cy="791700"/>
            </a:xfrm>
            <a:prstGeom prst="triangle">
              <a:avLst>
                <a:gd fmla="val 50000" name="adj"/>
              </a:avLst>
            </a:prstGeom>
            <a:noFill/>
            <a:ln cap="flat" cmpd="sng" w="19050">
              <a:solidFill>
                <a:srgbClr val="EA5B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g210c94c1060_0_16"/>
          <p:cNvGrpSpPr/>
          <p:nvPr/>
        </p:nvGrpSpPr>
        <p:grpSpPr>
          <a:xfrm rot="4670137">
            <a:off x="7212298" y="619925"/>
            <a:ext cx="1208982" cy="982574"/>
            <a:chOff x="2318413" y="2452450"/>
            <a:chExt cx="1067700" cy="867900"/>
          </a:xfrm>
        </p:grpSpPr>
        <p:sp>
          <p:nvSpPr>
            <p:cNvPr id="302" name="Google Shape;302;g210c94c1060_0_16"/>
            <p:cNvSpPr/>
            <p:nvPr/>
          </p:nvSpPr>
          <p:spPr>
            <a:xfrm>
              <a:off x="2318413" y="2528650"/>
              <a:ext cx="915300" cy="791700"/>
            </a:xfrm>
            <a:prstGeom prst="triangle">
              <a:avLst>
                <a:gd fmla="val 50000" name="adj"/>
              </a:avLst>
            </a:prstGeom>
            <a:noFill/>
            <a:ln cap="flat" cmpd="sng" w="19050">
              <a:solidFill>
                <a:srgbClr val="F9CE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210c94c1060_0_16"/>
            <p:cNvSpPr/>
            <p:nvPr/>
          </p:nvSpPr>
          <p:spPr>
            <a:xfrm>
              <a:off x="2470813" y="2452450"/>
              <a:ext cx="915300" cy="791700"/>
            </a:xfrm>
            <a:prstGeom prst="triangle">
              <a:avLst>
                <a:gd fmla="val 50000" name="adj"/>
              </a:avLst>
            </a:prstGeom>
            <a:noFill/>
            <a:ln cap="flat" cmpd="sng" w="19050">
              <a:solidFill>
                <a:srgbClr val="EA5B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1124e94013_0_0"/>
          <p:cNvSpPr txBox="1"/>
          <p:nvPr>
            <p:ph type="title"/>
          </p:nvPr>
        </p:nvSpPr>
        <p:spPr>
          <a:xfrm>
            <a:off x="311700" y="342900"/>
            <a:ext cx="2808000" cy="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Analyst</a:t>
            </a:r>
            <a:endParaRPr/>
          </a:p>
        </p:txBody>
      </p:sp>
      <p:sp>
        <p:nvSpPr>
          <p:cNvPr id="309" name="Google Shape;309;g21124e94013_0_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solidFill>
                  <a:schemeClr val="dk2"/>
                </a:solidFill>
              </a:rPr>
              <a:t>‹#›</a:t>
            </a:fld>
            <a:endParaRPr>
              <a:solidFill>
                <a:schemeClr val="dk2"/>
              </a:solidFill>
            </a:endParaRPr>
          </a:p>
        </p:txBody>
      </p:sp>
      <p:sp>
        <p:nvSpPr>
          <p:cNvPr id="310" name="Google Shape;310;g21124e94013_0_0"/>
          <p:cNvSpPr txBox="1"/>
          <p:nvPr>
            <p:ph idx="1" type="body"/>
          </p:nvPr>
        </p:nvSpPr>
        <p:spPr>
          <a:xfrm>
            <a:off x="311700" y="1100000"/>
            <a:ext cx="8154900" cy="576000"/>
          </a:xfrm>
          <a:prstGeom prst="rect">
            <a:avLst/>
          </a:prstGeom>
          <a:ln cap="flat" cmpd="sng" w="9525">
            <a:solidFill>
              <a:schemeClr val="accent4"/>
            </a:solidFill>
            <a:prstDash val="dot"/>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lang="en" sz="1400">
                <a:solidFill>
                  <a:srgbClr val="4A4A4A"/>
                </a:solidFill>
                <a:highlight>
                  <a:srgbClr val="FFFFFF"/>
                </a:highlight>
                <a:latin typeface="Arial"/>
                <a:ea typeface="Arial"/>
                <a:cs typeface="Arial"/>
                <a:sym typeface="Arial"/>
              </a:rPr>
              <a:t>“Data Analyst analyzes numeric data and uses it to help companies make better decisions.”</a:t>
            </a:r>
            <a:endParaRPr sz="1400"/>
          </a:p>
        </p:txBody>
      </p:sp>
      <p:sp>
        <p:nvSpPr>
          <p:cNvPr id="311" name="Google Shape;311;g21124e94013_0_0"/>
          <p:cNvSpPr txBox="1"/>
          <p:nvPr>
            <p:ph idx="1" type="body"/>
          </p:nvPr>
        </p:nvSpPr>
        <p:spPr>
          <a:xfrm>
            <a:off x="311700" y="2209675"/>
            <a:ext cx="6924300" cy="28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4A4A4A"/>
                </a:solidFill>
                <a:highlight>
                  <a:srgbClr val="FFFFFF"/>
                </a:highlight>
                <a:latin typeface="Arial"/>
                <a:ea typeface="Arial"/>
                <a:cs typeface="Arial"/>
                <a:sym typeface="Arial"/>
              </a:rPr>
              <a:t>Responsibilities</a:t>
            </a:r>
            <a:endParaRPr b="1"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4A4A4A"/>
                </a:solidFill>
                <a:highlight>
                  <a:srgbClr val="FFFFFF"/>
                </a:highlight>
                <a:latin typeface="Arial"/>
                <a:ea typeface="Arial"/>
                <a:cs typeface="Arial"/>
                <a:sym typeface="Arial"/>
              </a:rPr>
              <a:t>Pre-processing and data gathering</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4A4A4A"/>
                </a:solidFill>
                <a:highlight>
                  <a:srgbClr val="FFFFFF"/>
                </a:highlight>
                <a:latin typeface="Arial"/>
                <a:ea typeface="Arial"/>
                <a:cs typeface="Arial"/>
                <a:sym typeface="Arial"/>
              </a:rPr>
              <a:t>Representing data via reporting and visualization</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4A4A4A"/>
                </a:solidFill>
                <a:highlight>
                  <a:srgbClr val="FFFFFF"/>
                </a:highlight>
                <a:latin typeface="Arial"/>
                <a:ea typeface="Arial"/>
                <a:cs typeface="Arial"/>
                <a:sym typeface="Arial"/>
              </a:rPr>
              <a:t>Statistical analysis and data interpretation</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4A4A4A"/>
                </a:solidFill>
                <a:highlight>
                  <a:srgbClr val="FFFFFF"/>
                </a:highlight>
                <a:latin typeface="Arial"/>
                <a:ea typeface="Arial"/>
                <a:cs typeface="Arial"/>
                <a:sym typeface="Arial"/>
              </a:rPr>
              <a:t>Data </a:t>
            </a:r>
            <a:r>
              <a:rPr lang="en" sz="1500">
                <a:solidFill>
                  <a:srgbClr val="4A4A4A"/>
                </a:solidFill>
                <a:highlight>
                  <a:srgbClr val="FFFFFF"/>
                </a:highlight>
                <a:latin typeface="Arial"/>
                <a:ea typeface="Arial"/>
                <a:cs typeface="Arial"/>
                <a:sym typeface="Arial"/>
              </a:rPr>
              <a:t>maintenance</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4A4A4A"/>
                </a:solidFill>
                <a:highlight>
                  <a:srgbClr val="FFFFFF"/>
                </a:highlight>
                <a:latin typeface="Arial"/>
                <a:ea typeface="Arial"/>
                <a:cs typeface="Arial"/>
                <a:sym typeface="Arial"/>
              </a:rPr>
              <a:t>Communication with stakeholder</a:t>
            </a:r>
            <a:r>
              <a:rPr lang="en">
                <a:solidFill>
                  <a:srgbClr val="4A4A4A"/>
                </a:solidFill>
                <a:highlight>
                  <a:srgbClr val="FFFFFF"/>
                </a:highlight>
                <a:latin typeface="Arial"/>
                <a:ea typeface="Arial"/>
                <a:cs typeface="Arial"/>
                <a:sym typeface="Arial"/>
              </a:rPr>
              <a:t>s</a:t>
            </a:r>
            <a:endParaRPr>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4A4A4A"/>
              </a:solidFill>
              <a:highlight>
                <a:srgbClr val="FFFFFF"/>
              </a:highlight>
              <a:latin typeface="Arial"/>
              <a:ea typeface="Arial"/>
              <a:cs typeface="Arial"/>
              <a:sym typeface="Arial"/>
            </a:endParaRPr>
          </a:p>
        </p:txBody>
      </p:sp>
      <p:pic>
        <p:nvPicPr>
          <p:cNvPr id="312" name="Google Shape;312;g21124e94013_0_0"/>
          <p:cNvPicPr preferRelativeResize="0"/>
          <p:nvPr/>
        </p:nvPicPr>
        <p:blipFill rotWithShape="1">
          <a:blip r:embed="rId3">
            <a:alphaModFix/>
          </a:blip>
          <a:srcRect b="0" l="0" r="79927" t="14893"/>
          <a:stretch/>
        </p:blipFill>
        <p:spPr>
          <a:xfrm>
            <a:off x="7767550" y="3373475"/>
            <a:ext cx="1162825" cy="166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1124e94013_0_12"/>
          <p:cNvSpPr txBox="1"/>
          <p:nvPr>
            <p:ph type="title"/>
          </p:nvPr>
        </p:nvSpPr>
        <p:spPr>
          <a:xfrm>
            <a:off x="311700" y="342900"/>
            <a:ext cx="2808000" cy="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Scientist</a:t>
            </a:r>
            <a:endParaRPr/>
          </a:p>
        </p:txBody>
      </p:sp>
      <p:sp>
        <p:nvSpPr>
          <p:cNvPr id="318" name="Google Shape;318;g21124e94013_0_12"/>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19" name="Google Shape;319;g21124e94013_0_12"/>
          <p:cNvSpPr txBox="1"/>
          <p:nvPr>
            <p:ph idx="1" type="body"/>
          </p:nvPr>
        </p:nvSpPr>
        <p:spPr>
          <a:xfrm>
            <a:off x="311150" y="2197675"/>
            <a:ext cx="6463800" cy="28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rgbClr val="4A4A4A"/>
                </a:solidFill>
                <a:highlight>
                  <a:srgbClr val="FFFFFF"/>
                </a:highlight>
                <a:latin typeface="Arial"/>
                <a:ea typeface="Arial"/>
                <a:cs typeface="Arial"/>
                <a:sym typeface="Arial"/>
              </a:rPr>
              <a:t>Responsibilities</a:t>
            </a:r>
            <a:endParaRPr b="1"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500">
                <a:solidFill>
                  <a:srgbClr val="4A4A4A"/>
                </a:solidFill>
                <a:highlight>
                  <a:srgbClr val="FFFFFF"/>
                </a:highlight>
                <a:latin typeface="Arial"/>
                <a:ea typeface="Arial"/>
                <a:cs typeface="Arial"/>
                <a:sym typeface="Arial"/>
              </a:rPr>
              <a:t>Data analytics and optimization using machine learning and deep learning</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500">
                <a:solidFill>
                  <a:srgbClr val="4A4A4A"/>
                </a:solidFill>
                <a:highlight>
                  <a:srgbClr val="FFFFFF"/>
                </a:highlight>
                <a:latin typeface="Arial"/>
                <a:ea typeface="Arial"/>
                <a:cs typeface="Arial"/>
                <a:sym typeface="Arial"/>
              </a:rPr>
              <a:t>Strategic planning for data analytics</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500">
                <a:solidFill>
                  <a:srgbClr val="4A4A4A"/>
                </a:solidFill>
                <a:highlight>
                  <a:srgbClr val="FFFFFF"/>
                </a:highlight>
                <a:latin typeface="Arial"/>
                <a:ea typeface="Arial"/>
                <a:cs typeface="Arial"/>
                <a:sym typeface="Arial"/>
              </a:rPr>
              <a:t>Statistical analysis and data interpretation</a:t>
            </a:r>
            <a:endParaRPr sz="1600">
              <a:solidFill>
                <a:srgbClr val="4A4A4A"/>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300">
              <a:solidFill>
                <a:srgbClr val="4A4A4A"/>
              </a:solidFill>
              <a:highlight>
                <a:srgbClr val="FFFFFF"/>
              </a:highlight>
              <a:latin typeface="Arial"/>
              <a:ea typeface="Arial"/>
              <a:cs typeface="Arial"/>
              <a:sym typeface="Arial"/>
            </a:endParaRPr>
          </a:p>
        </p:txBody>
      </p:sp>
      <p:pic>
        <p:nvPicPr>
          <p:cNvPr id="320" name="Google Shape;320;g21124e94013_0_12"/>
          <p:cNvPicPr preferRelativeResize="0"/>
          <p:nvPr/>
        </p:nvPicPr>
        <p:blipFill rotWithShape="1">
          <a:blip r:embed="rId3">
            <a:alphaModFix/>
          </a:blip>
          <a:srcRect b="0" l="0" r="0" t="0"/>
          <a:stretch/>
        </p:blipFill>
        <p:spPr>
          <a:xfrm>
            <a:off x="7540856" y="3502700"/>
            <a:ext cx="1483019" cy="1551475"/>
          </a:xfrm>
          <a:prstGeom prst="rect">
            <a:avLst/>
          </a:prstGeom>
          <a:noFill/>
          <a:ln>
            <a:noFill/>
          </a:ln>
        </p:spPr>
      </p:pic>
      <p:sp>
        <p:nvSpPr>
          <p:cNvPr id="321" name="Google Shape;321;g21124e94013_0_12"/>
          <p:cNvSpPr txBox="1"/>
          <p:nvPr>
            <p:ph idx="1" type="body"/>
          </p:nvPr>
        </p:nvSpPr>
        <p:spPr>
          <a:xfrm>
            <a:off x="311700" y="1104700"/>
            <a:ext cx="8154900" cy="556500"/>
          </a:xfrm>
          <a:prstGeom prst="rect">
            <a:avLst/>
          </a:prstGeom>
          <a:ln cap="flat" cmpd="sng" w="9525">
            <a:solidFill>
              <a:schemeClr val="accent4"/>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rgbClr val="4A4A4A"/>
                </a:solidFill>
                <a:highlight>
                  <a:srgbClr val="FFFFFF"/>
                </a:highlight>
                <a:latin typeface="Arial"/>
                <a:ea typeface="Arial"/>
                <a:cs typeface="Arial"/>
                <a:sym typeface="Arial"/>
              </a:rPr>
              <a:t>“</a:t>
            </a:r>
            <a:r>
              <a:rPr lang="en" sz="1400">
                <a:solidFill>
                  <a:srgbClr val="4A4A4A"/>
                </a:solidFill>
                <a:highlight>
                  <a:srgbClr val="FFFFFF"/>
                </a:highlight>
                <a:latin typeface="Arial"/>
                <a:ea typeface="Arial"/>
                <a:cs typeface="Arial"/>
                <a:sym typeface="Arial"/>
              </a:rPr>
              <a:t>A data scientist analyzes and interpret complex data. They are data wranglers who organize (big) data.”</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2330f91bc1_0_0"/>
          <p:cNvSpPr txBox="1"/>
          <p:nvPr>
            <p:ph type="title"/>
          </p:nvPr>
        </p:nvSpPr>
        <p:spPr>
          <a:xfrm>
            <a:off x="311700" y="679950"/>
            <a:ext cx="3999000" cy="2270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Today’s topics</a:t>
            </a:r>
            <a:endParaRPr/>
          </a:p>
        </p:txBody>
      </p:sp>
      <p:sp>
        <p:nvSpPr>
          <p:cNvPr id="144" name="Google Shape;144;g22330f91bc1_0_0"/>
          <p:cNvSpPr txBox="1"/>
          <p:nvPr>
            <p:ph idx="1" type="subTitle"/>
          </p:nvPr>
        </p:nvSpPr>
        <p:spPr>
          <a:xfrm>
            <a:off x="311700" y="2950350"/>
            <a:ext cx="39990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5" name="Google Shape;145;g22330f91bc1_0_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solidFill>
                  <a:schemeClr val="lt1"/>
                </a:solidFill>
              </a:rPr>
              <a:t>‹#›</a:t>
            </a:fld>
            <a:endParaRPr>
              <a:solidFill>
                <a:schemeClr val="lt1"/>
              </a:solidFill>
            </a:endParaRPr>
          </a:p>
        </p:txBody>
      </p:sp>
      <p:sp>
        <p:nvSpPr>
          <p:cNvPr id="146" name="Google Shape;146;g22330f91bc1_0_0"/>
          <p:cNvSpPr txBox="1"/>
          <p:nvPr>
            <p:ph idx="2" type="body"/>
          </p:nvPr>
        </p:nvSpPr>
        <p:spPr>
          <a:xfrm>
            <a:off x="4939500" y="342900"/>
            <a:ext cx="3419400" cy="41796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Different types of analytics</a:t>
            </a:r>
            <a:endParaRPr/>
          </a:p>
          <a:p>
            <a:pPr indent="-342900" lvl="0" marL="457200" rtl="0" algn="l">
              <a:spcBef>
                <a:spcPts val="0"/>
              </a:spcBef>
              <a:spcAft>
                <a:spcPts val="0"/>
              </a:spcAft>
              <a:buSzPts val="1800"/>
              <a:buChar char="●"/>
            </a:pPr>
            <a:r>
              <a:rPr lang="en"/>
              <a:t>Ethical considerations</a:t>
            </a:r>
            <a:endParaRPr/>
          </a:p>
          <a:p>
            <a:pPr indent="-342900" lvl="0" marL="457200" rtl="0" algn="l">
              <a:spcBef>
                <a:spcPts val="0"/>
              </a:spcBef>
              <a:spcAft>
                <a:spcPts val="0"/>
              </a:spcAft>
              <a:buSzPts val="1800"/>
              <a:buChar char="●"/>
            </a:pPr>
            <a:r>
              <a:rPr lang="en"/>
              <a:t>Challenges with data</a:t>
            </a:r>
            <a:endParaRPr/>
          </a:p>
          <a:p>
            <a:pPr indent="-342900" lvl="0" marL="457200" rtl="0" algn="l">
              <a:spcBef>
                <a:spcPts val="0"/>
              </a:spcBef>
              <a:spcAft>
                <a:spcPts val="0"/>
              </a:spcAft>
              <a:buSzPts val="1800"/>
              <a:buChar char="●"/>
            </a:pPr>
            <a:r>
              <a:rPr lang="en"/>
              <a:t>Data roles</a:t>
            </a:r>
            <a:endParaRPr/>
          </a:p>
          <a:p>
            <a:pPr indent="-342900" lvl="0" marL="457200" rtl="0" algn="l">
              <a:spcBef>
                <a:spcPts val="0"/>
              </a:spcBef>
              <a:spcAft>
                <a:spcPts val="0"/>
              </a:spcAft>
              <a:buSzPts val="1800"/>
              <a:buChar char="●"/>
            </a:pPr>
            <a:r>
              <a:rPr lang="en"/>
              <a:t>Describe visuals</a:t>
            </a:r>
            <a:endParaRPr/>
          </a:p>
          <a:p>
            <a:pPr indent="0" lvl="0" marL="0" rtl="0" algn="l">
              <a:spcBef>
                <a:spcPts val="0"/>
              </a:spcBef>
              <a:spcAft>
                <a:spcPts val="0"/>
              </a:spcAft>
              <a:buNone/>
            </a:pPr>
            <a:r>
              <a:rPr lang="en"/>
              <a:t>Break</a:t>
            </a:r>
            <a:endParaRPr/>
          </a:p>
          <a:p>
            <a:pPr indent="-342900" lvl="0" marL="457200" rtl="0" algn="l">
              <a:spcBef>
                <a:spcPts val="0"/>
              </a:spcBef>
              <a:spcAft>
                <a:spcPts val="0"/>
              </a:spcAft>
              <a:buSzPts val="1800"/>
              <a:buChar char="●"/>
            </a:pPr>
            <a:r>
              <a:rPr lang="en"/>
              <a:t>Data </a:t>
            </a:r>
            <a:r>
              <a:rPr lang="en"/>
              <a:t>querying</a:t>
            </a:r>
            <a:endParaRPr/>
          </a:p>
          <a:p>
            <a:pPr indent="-342900" lvl="0" marL="457200" rtl="0" algn="l">
              <a:spcBef>
                <a:spcPts val="0"/>
              </a:spcBef>
              <a:spcAft>
                <a:spcPts val="0"/>
              </a:spcAft>
              <a:buSzPts val="1800"/>
              <a:buChar char="●"/>
            </a:pPr>
            <a:r>
              <a:rPr lang="en"/>
              <a:t>Data visualization</a:t>
            </a:r>
            <a:endParaRPr/>
          </a:p>
        </p:txBody>
      </p:sp>
      <p:grpSp>
        <p:nvGrpSpPr>
          <p:cNvPr id="147" name="Google Shape;147;g22330f91bc1_0_0"/>
          <p:cNvGrpSpPr/>
          <p:nvPr/>
        </p:nvGrpSpPr>
        <p:grpSpPr>
          <a:xfrm>
            <a:off x="3049381" y="768430"/>
            <a:ext cx="1007894" cy="1007892"/>
            <a:chOff x="3717325" y="2137000"/>
            <a:chExt cx="1104178" cy="1104176"/>
          </a:xfrm>
        </p:grpSpPr>
        <p:sp>
          <p:nvSpPr>
            <p:cNvPr id="148" name="Google Shape;148;g22330f91bc1_0_0"/>
            <p:cNvSpPr/>
            <p:nvPr/>
          </p:nvSpPr>
          <p:spPr>
            <a:xfrm>
              <a:off x="3717325" y="2238576"/>
              <a:ext cx="1002600" cy="1002600"/>
            </a:xfrm>
            <a:prstGeom prst="ellipse">
              <a:avLst/>
            </a:prstGeom>
            <a:solidFill>
              <a:srgbClr val="EA5B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2330f91bc1_0_0"/>
            <p:cNvSpPr/>
            <p:nvPr/>
          </p:nvSpPr>
          <p:spPr>
            <a:xfrm>
              <a:off x="3818903" y="2137000"/>
              <a:ext cx="1002600" cy="1002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g22330f91bc1_0_0"/>
          <p:cNvGrpSpPr/>
          <p:nvPr/>
        </p:nvGrpSpPr>
        <p:grpSpPr>
          <a:xfrm>
            <a:off x="580388" y="4229758"/>
            <a:ext cx="583448" cy="643403"/>
            <a:chOff x="3717325" y="2137000"/>
            <a:chExt cx="1104178" cy="1104176"/>
          </a:xfrm>
        </p:grpSpPr>
        <p:sp>
          <p:nvSpPr>
            <p:cNvPr id="151" name="Google Shape;151;g22330f91bc1_0_0"/>
            <p:cNvSpPr/>
            <p:nvPr/>
          </p:nvSpPr>
          <p:spPr>
            <a:xfrm>
              <a:off x="3717325" y="2238576"/>
              <a:ext cx="1002600" cy="1002600"/>
            </a:xfrm>
            <a:prstGeom prst="ellipse">
              <a:avLst/>
            </a:prstGeom>
            <a:solidFill>
              <a:srgbClr val="EA5B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2330f91bc1_0_0"/>
            <p:cNvSpPr/>
            <p:nvPr/>
          </p:nvSpPr>
          <p:spPr>
            <a:xfrm>
              <a:off x="3818903" y="2137000"/>
              <a:ext cx="1002600" cy="1002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1124e94013_0_6"/>
          <p:cNvSpPr txBox="1"/>
          <p:nvPr>
            <p:ph type="title"/>
          </p:nvPr>
        </p:nvSpPr>
        <p:spPr>
          <a:xfrm>
            <a:off x="311700" y="342900"/>
            <a:ext cx="2808000" cy="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Engineer</a:t>
            </a:r>
            <a:endParaRPr/>
          </a:p>
        </p:txBody>
      </p:sp>
      <p:sp>
        <p:nvSpPr>
          <p:cNvPr id="327" name="Google Shape;327;g21124e94013_0_6"/>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28" name="Google Shape;328;g21124e94013_0_6"/>
          <p:cNvSpPr txBox="1"/>
          <p:nvPr>
            <p:ph idx="1" type="body"/>
          </p:nvPr>
        </p:nvSpPr>
        <p:spPr>
          <a:xfrm>
            <a:off x="311700" y="2197675"/>
            <a:ext cx="6333300" cy="28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rgbClr val="4A4A4A"/>
                </a:solidFill>
                <a:highlight>
                  <a:srgbClr val="FFFFFF"/>
                </a:highlight>
                <a:latin typeface="Arial"/>
                <a:ea typeface="Arial"/>
                <a:cs typeface="Arial"/>
                <a:sym typeface="Arial"/>
              </a:rPr>
              <a:t>Responsibilities</a:t>
            </a:r>
            <a:endParaRPr b="1"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4A4A4A"/>
                </a:solidFill>
                <a:highlight>
                  <a:srgbClr val="FFFFFF"/>
                </a:highlight>
                <a:latin typeface="Arial"/>
                <a:ea typeface="Arial"/>
                <a:cs typeface="Arial"/>
                <a:sym typeface="Arial"/>
              </a:rPr>
              <a:t>Develop, test, and maintain architectures</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4A4A4A"/>
                </a:solidFill>
                <a:highlight>
                  <a:srgbClr val="FFFFFF"/>
                </a:highlight>
                <a:latin typeface="Arial"/>
                <a:ea typeface="Arial"/>
                <a:cs typeface="Arial"/>
                <a:sym typeface="Arial"/>
              </a:rPr>
              <a:t>Deploy machine learning and statistical models</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4A4A4A"/>
                </a:solidFill>
                <a:highlight>
                  <a:srgbClr val="FFFFFF"/>
                </a:highlight>
                <a:latin typeface="Arial"/>
                <a:ea typeface="Arial"/>
                <a:cs typeface="Arial"/>
                <a:sym typeface="Arial"/>
              </a:rPr>
              <a:t>Building pipelines</a:t>
            </a:r>
            <a:endParaRPr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500">
                <a:solidFill>
                  <a:srgbClr val="4A4A4A"/>
                </a:solidFill>
                <a:highlight>
                  <a:srgbClr val="FFFFFF"/>
                </a:highlight>
                <a:latin typeface="Arial"/>
                <a:ea typeface="Arial"/>
                <a:cs typeface="Arial"/>
                <a:sym typeface="Arial"/>
              </a:rPr>
              <a:t>Creating ETL/ELT operations</a:t>
            </a:r>
            <a:endParaRPr sz="1500">
              <a:solidFill>
                <a:srgbClr val="4A4A4A"/>
              </a:solidFill>
              <a:highlight>
                <a:srgbClr val="FFFFFF"/>
              </a:highlight>
              <a:latin typeface="Arial"/>
              <a:ea typeface="Arial"/>
              <a:cs typeface="Arial"/>
              <a:sym typeface="Arial"/>
            </a:endParaRPr>
          </a:p>
        </p:txBody>
      </p:sp>
      <p:sp>
        <p:nvSpPr>
          <p:cNvPr id="329" name="Google Shape;329;g21124e94013_0_6"/>
          <p:cNvSpPr txBox="1"/>
          <p:nvPr>
            <p:ph idx="1" type="body"/>
          </p:nvPr>
        </p:nvSpPr>
        <p:spPr>
          <a:xfrm>
            <a:off x="311700" y="1072350"/>
            <a:ext cx="8083800" cy="592800"/>
          </a:xfrm>
          <a:prstGeom prst="rect">
            <a:avLst/>
          </a:prstGeom>
          <a:ln cap="flat" cmpd="sng" w="9525">
            <a:solidFill>
              <a:schemeClr val="accent4"/>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rgbClr val="4A4A4A"/>
                </a:solidFill>
                <a:highlight>
                  <a:srgbClr val="FFFFFF"/>
                </a:highlight>
                <a:latin typeface="Arial"/>
                <a:ea typeface="Arial"/>
                <a:cs typeface="Arial"/>
                <a:sym typeface="Arial"/>
              </a:rPr>
              <a:t>“</a:t>
            </a:r>
            <a:r>
              <a:rPr lang="en" sz="1400">
                <a:solidFill>
                  <a:srgbClr val="4A4A4A"/>
                </a:solidFill>
                <a:highlight>
                  <a:srgbClr val="FFFFFF"/>
                </a:highlight>
                <a:latin typeface="Arial"/>
                <a:ea typeface="Arial"/>
                <a:cs typeface="Arial"/>
                <a:sym typeface="Arial"/>
              </a:rPr>
              <a:t>Data Engineer involves in preparing data. They develop, constructs, tests &amp; maintain complete architecture.”</a:t>
            </a:r>
            <a:endParaRPr sz="1400"/>
          </a:p>
        </p:txBody>
      </p:sp>
      <p:pic>
        <p:nvPicPr>
          <p:cNvPr id="330" name="Google Shape;330;g21124e94013_0_6"/>
          <p:cNvPicPr preferRelativeResize="0"/>
          <p:nvPr/>
        </p:nvPicPr>
        <p:blipFill rotWithShape="1">
          <a:blip r:embed="rId3">
            <a:alphaModFix/>
          </a:blip>
          <a:srcRect b="0" l="0" r="0" t="0"/>
          <a:stretch/>
        </p:blipFill>
        <p:spPr>
          <a:xfrm>
            <a:off x="7396244" y="3280037"/>
            <a:ext cx="1679350" cy="175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10c94c1060_0_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Describe Visuals</a:t>
            </a:r>
            <a:endParaRPr/>
          </a:p>
        </p:txBody>
      </p:sp>
      <p:sp>
        <p:nvSpPr>
          <p:cNvPr id="336" name="Google Shape;336;g210c94c1060_0_21"/>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pic>
        <p:nvPicPr>
          <p:cNvPr id="337" name="Google Shape;337;g210c94c1060_0_21"/>
          <p:cNvPicPr preferRelativeResize="0"/>
          <p:nvPr/>
        </p:nvPicPr>
        <p:blipFill rotWithShape="1">
          <a:blip r:embed="rId3">
            <a:alphaModFix/>
          </a:blip>
          <a:srcRect b="0" l="0" r="0" t="0"/>
          <a:stretch/>
        </p:blipFill>
        <p:spPr>
          <a:xfrm>
            <a:off x="3796775" y="3080875"/>
            <a:ext cx="1511850" cy="158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1124e94013_0_27"/>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3" name="Google Shape;343;g21124e94013_0_27"/>
          <p:cNvPicPr preferRelativeResize="0"/>
          <p:nvPr/>
        </p:nvPicPr>
        <p:blipFill>
          <a:blip r:embed="rId3">
            <a:alphaModFix/>
          </a:blip>
          <a:stretch>
            <a:fillRect/>
          </a:stretch>
        </p:blipFill>
        <p:spPr>
          <a:xfrm>
            <a:off x="666350" y="1071550"/>
            <a:ext cx="7811300" cy="3000375"/>
          </a:xfrm>
          <a:prstGeom prst="rect">
            <a:avLst/>
          </a:prstGeom>
          <a:noFill/>
          <a:ln>
            <a:noFill/>
          </a:ln>
        </p:spPr>
      </p:pic>
      <p:sp>
        <p:nvSpPr>
          <p:cNvPr id="344" name="Google Shape;344;g21124e94013_0_27"/>
          <p:cNvSpPr/>
          <p:nvPr/>
        </p:nvSpPr>
        <p:spPr>
          <a:xfrm>
            <a:off x="6350425" y="1555500"/>
            <a:ext cx="301500" cy="3210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1124e94013_0_27"/>
          <p:cNvSpPr/>
          <p:nvPr/>
        </p:nvSpPr>
        <p:spPr>
          <a:xfrm rot="1960456">
            <a:off x="3943462" y="2852895"/>
            <a:ext cx="1694321" cy="44946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1124e94013_0_27"/>
          <p:cNvSpPr/>
          <p:nvPr/>
        </p:nvSpPr>
        <p:spPr>
          <a:xfrm rot="2899843">
            <a:off x="6154929" y="2172691"/>
            <a:ext cx="1957042" cy="449417"/>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1124e94013_0_27"/>
          <p:cNvSpPr/>
          <p:nvPr/>
        </p:nvSpPr>
        <p:spPr>
          <a:xfrm rot="3405968">
            <a:off x="871774" y="2859427"/>
            <a:ext cx="1379417" cy="371605"/>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194514454f_0_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pic>
        <p:nvPicPr>
          <p:cNvPr id="353" name="Google Shape;353;g2194514454f_0_0"/>
          <p:cNvPicPr preferRelativeResize="0"/>
          <p:nvPr/>
        </p:nvPicPr>
        <p:blipFill>
          <a:blip r:embed="rId3">
            <a:alphaModFix/>
          </a:blip>
          <a:stretch>
            <a:fillRect/>
          </a:stretch>
        </p:blipFill>
        <p:spPr>
          <a:xfrm>
            <a:off x="422525" y="1753313"/>
            <a:ext cx="4261451" cy="1636875"/>
          </a:xfrm>
          <a:prstGeom prst="rect">
            <a:avLst/>
          </a:prstGeom>
          <a:noFill/>
          <a:ln>
            <a:noFill/>
          </a:ln>
        </p:spPr>
      </p:pic>
      <p:sp>
        <p:nvSpPr>
          <p:cNvPr id="354" name="Google Shape;354;g2194514454f_0_0"/>
          <p:cNvSpPr txBox="1"/>
          <p:nvPr>
            <p:ph idx="2" type="body"/>
          </p:nvPr>
        </p:nvSpPr>
        <p:spPr>
          <a:xfrm>
            <a:off x="4832950" y="1010488"/>
            <a:ext cx="3999900" cy="365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rgbClr val="353740"/>
                </a:solidFill>
                <a:latin typeface="Arial"/>
                <a:ea typeface="Arial"/>
                <a:cs typeface="Arial"/>
                <a:sym typeface="Arial"/>
              </a:rPr>
              <a:t>In 2013, April and June were the months with the highest amount of defect products. However, 2014 saw an increase in defective products overall, with December being the month with the most.</a:t>
            </a:r>
            <a:br>
              <a:rPr lang="en" sz="1200">
                <a:solidFill>
                  <a:srgbClr val="353740"/>
                </a:solidFill>
                <a:latin typeface="Arial"/>
                <a:ea typeface="Arial"/>
                <a:cs typeface="Arial"/>
                <a:sym typeface="Arial"/>
              </a:rPr>
            </a:br>
            <a:br>
              <a:rPr lang="en" sz="1200">
                <a:solidFill>
                  <a:srgbClr val="353740"/>
                </a:solidFill>
                <a:latin typeface="Arial"/>
                <a:ea typeface="Arial"/>
                <a:cs typeface="Arial"/>
                <a:sym typeface="Arial"/>
              </a:rPr>
            </a:br>
            <a:r>
              <a:rPr lang="en" sz="1200">
                <a:solidFill>
                  <a:srgbClr val="353740"/>
                </a:solidFill>
                <a:latin typeface="Arial"/>
                <a:ea typeface="Arial"/>
                <a:cs typeface="Arial"/>
                <a:sym typeface="Arial"/>
              </a:rPr>
              <a:t>There were also three noteworthy drops in the amount of defect products in both years: between June and August in 2013 and between January and February, as well as between October and December in 2014.</a:t>
            </a:r>
            <a:endParaRPr sz="1200">
              <a:solidFill>
                <a:srgbClr val="35374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rgbClr val="353740"/>
                </a:solidFill>
                <a:latin typeface="Arial"/>
                <a:ea typeface="Arial"/>
                <a:cs typeface="Arial"/>
                <a:sym typeface="Arial"/>
              </a:rPr>
              <a:t>[Here, if you </a:t>
            </a:r>
            <a:r>
              <a:rPr lang="en" sz="1200">
                <a:solidFill>
                  <a:srgbClr val="353740"/>
                </a:solidFill>
                <a:latin typeface="Arial"/>
                <a:ea typeface="Arial"/>
                <a:cs typeface="Arial"/>
                <a:sym typeface="Arial"/>
              </a:rPr>
              <a:t>know</a:t>
            </a:r>
            <a:r>
              <a:rPr lang="en" sz="1200">
                <a:solidFill>
                  <a:srgbClr val="353740"/>
                </a:solidFill>
                <a:latin typeface="Arial"/>
                <a:ea typeface="Arial"/>
                <a:cs typeface="Arial"/>
                <a:sym typeface="Arial"/>
              </a:rPr>
              <a:t> the underlying reason, you can explain it]</a:t>
            </a:r>
            <a:endParaRPr sz="1200">
              <a:solidFill>
                <a:srgbClr val="35374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1271b09505_0_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60" name="Google Shape;360;g21271b09505_0_0"/>
          <p:cNvPicPr preferRelativeResize="0"/>
          <p:nvPr/>
        </p:nvPicPr>
        <p:blipFill>
          <a:blip r:embed="rId3">
            <a:alphaModFix/>
          </a:blip>
          <a:stretch>
            <a:fillRect/>
          </a:stretch>
        </p:blipFill>
        <p:spPr>
          <a:xfrm>
            <a:off x="2086950" y="666675"/>
            <a:ext cx="4970100" cy="3810150"/>
          </a:xfrm>
          <a:prstGeom prst="rect">
            <a:avLst/>
          </a:prstGeom>
          <a:noFill/>
          <a:ln>
            <a:noFill/>
          </a:ln>
        </p:spPr>
      </p:pic>
      <p:sp>
        <p:nvSpPr>
          <p:cNvPr id="361" name="Google Shape;361;g21271b09505_0_0"/>
          <p:cNvSpPr/>
          <p:nvPr/>
        </p:nvSpPr>
        <p:spPr>
          <a:xfrm rot="-5400000">
            <a:off x="2827100" y="1767050"/>
            <a:ext cx="2381400" cy="2371800"/>
          </a:xfrm>
          <a:prstGeom prst="blockArc">
            <a:avLst>
              <a:gd fmla="val 10705841" name="adj1"/>
              <a:gd fmla="val 96198" name="adj2"/>
              <a:gd fmla="val 20471" name="adj3"/>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1271b09505_0_0"/>
          <p:cNvSpPr/>
          <p:nvPr/>
        </p:nvSpPr>
        <p:spPr>
          <a:xfrm>
            <a:off x="4234050" y="1450675"/>
            <a:ext cx="1716600" cy="16251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194514454f_0_131"/>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pic>
        <p:nvPicPr>
          <p:cNvPr id="368" name="Google Shape;368;g2194514454f_0_131"/>
          <p:cNvPicPr preferRelativeResize="0"/>
          <p:nvPr/>
        </p:nvPicPr>
        <p:blipFill>
          <a:blip r:embed="rId3">
            <a:alphaModFix/>
          </a:blip>
          <a:stretch>
            <a:fillRect/>
          </a:stretch>
        </p:blipFill>
        <p:spPr>
          <a:xfrm>
            <a:off x="337375" y="1155900"/>
            <a:ext cx="4379250" cy="3357200"/>
          </a:xfrm>
          <a:prstGeom prst="rect">
            <a:avLst/>
          </a:prstGeom>
          <a:noFill/>
          <a:ln>
            <a:noFill/>
          </a:ln>
        </p:spPr>
      </p:pic>
      <p:sp>
        <p:nvSpPr>
          <p:cNvPr id="369" name="Google Shape;369;g2194514454f_0_131"/>
          <p:cNvSpPr txBox="1"/>
          <p:nvPr>
            <p:ph idx="2" type="body"/>
          </p:nvPr>
        </p:nvSpPr>
        <p:spPr>
          <a:xfrm>
            <a:off x="4832400" y="1005850"/>
            <a:ext cx="3999900" cy="365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rgbClr val="353740"/>
                </a:solidFill>
                <a:latin typeface="Arial"/>
                <a:ea typeface="Arial"/>
                <a:cs typeface="Arial"/>
                <a:sym typeface="Arial"/>
              </a:rPr>
              <a:t>We can see that over half (50.21%) of this family’s income is spent on Groceries in a quarter, followed by Dining with almost 20% and Electronics with a lower percentage. To maximize their savings, we suggest reducing spending in these three categories.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1271b09505_0_5"/>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75" name="Google Shape;375;g21271b09505_0_5"/>
          <p:cNvPicPr preferRelativeResize="0"/>
          <p:nvPr/>
        </p:nvPicPr>
        <p:blipFill>
          <a:blip r:embed="rId3">
            <a:alphaModFix/>
          </a:blip>
          <a:stretch>
            <a:fillRect/>
          </a:stretch>
        </p:blipFill>
        <p:spPr>
          <a:xfrm>
            <a:off x="2100948" y="691513"/>
            <a:ext cx="4942100" cy="3760476"/>
          </a:xfrm>
          <a:prstGeom prst="rect">
            <a:avLst/>
          </a:prstGeom>
          <a:noFill/>
          <a:ln>
            <a:noFill/>
          </a:ln>
        </p:spPr>
      </p:pic>
      <p:sp>
        <p:nvSpPr>
          <p:cNvPr id="376" name="Google Shape;376;g21271b09505_0_5"/>
          <p:cNvSpPr/>
          <p:nvPr/>
        </p:nvSpPr>
        <p:spPr>
          <a:xfrm>
            <a:off x="2766350" y="2236925"/>
            <a:ext cx="1572600" cy="18936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1271b09505_0_5"/>
          <p:cNvSpPr/>
          <p:nvPr/>
        </p:nvSpPr>
        <p:spPr>
          <a:xfrm>
            <a:off x="2818775" y="2990425"/>
            <a:ext cx="365700" cy="10485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1271b09505_0_5"/>
          <p:cNvSpPr/>
          <p:nvPr/>
        </p:nvSpPr>
        <p:spPr>
          <a:xfrm>
            <a:off x="4338950" y="1044425"/>
            <a:ext cx="2385000" cy="3066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21271b09505_0_5"/>
          <p:cNvSpPr/>
          <p:nvPr/>
        </p:nvSpPr>
        <p:spPr>
          <a:xfrm>
            <a:off x="4908925" y="2269700"/>
            <a:ext cx="308100" cy="209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194514454f_0_138"/>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85" name="Google Shape;385;g2194514454f_0_138"/>
          <p:cNvSpPr txBox="1"/>
          <p:nvPr>
            <p:ph idx="2" type="body"/>
          </p:nvPr>
        </p:nvSpPr>
        <p:spPr>
          <a:xfrm>
            <a:off x="4832400" y="1005850"/>
            <a:ext cx="3999900" cy="365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This visuals shows the revenue of Samsung and Apple between 2010 and 2022. We can see that from the beginning of </a:t>
            </a:r>
            <a:r>
              <a:rPr lang="en"/>
              <a:t>the decade until 2014 Samsung’s revenue was higher than that of Apple, which later on changed to the benefit of Apple.</a:t>
            </a:r>
            <a:endParaRPr/>
          </a:p>
          <a:p>
            <a:pPr indent="0" lvl="0" marL="0" rtl="0" algn="l">
              <a:spcBef>
                <a:spcPts val="0"/>
              </a:spcBef>
              <a:spcAft>
                <a:spcPts val="0"/>
              </a:spcAft>
              <a:buNone/>
            </a:pPr>
            <a:r>
              <a:rPr lang="en"/>
              <a:t>In 2010, Samsung’s revenue was double of Apples and the closest their revenue has ever been was in 2017.</a:t>
            </a:r>
            <a:endParaRPr/>
          </a:p>
        </p:txBody>
      </p:sp>
      <p:pic>
        <p:nvPicPr>
          <p:cNvPr id="386" name="Google Shape;386;g2194514454f_0_138"/>
          <p:cNvPicPr preferRelativeResize="0"/>
          <p:nvPr/>
        </p:nvPicPr>
        <p:blipFill>
          <a:blip r:embed="rId3">
            <a:alphaModFix/>
          </a:blip>
          <a:stretch>
            <a:fillRect/>
          </a:stretch>
        </p:blipFill>
        <p:spPr>
          <a:xfrm>
            <a:off x="311150" y="1005850"/>
            <a:ext cx="4409376" cy="3355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30d50f9419_0_0"/>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 recipe for data analysis</a:t>
            </a:r>
            <a:endParaRPr/>
          </a:p>
        </p:txBody>
      </p:sp>
      <p:sp>
        <p:nvSpPr>
          <p:cNvPr id="392" name="Google Shape;392;g230d50f9419_0_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pic>
        <p:nvPicPr>
          <p:cNvPr id="393" name="Google Shape;393;g230d50f9419_0_0"/>
          <p:cNvPicPr preferRelativeResize="0"/>
          <p:nvPr/>
        </p:nvPicPr>
        <p:blipFill>
          <a:blip r:embed="rId3">
            <a:alphaModFix/>
          </a:blip>
          <a:stretch>
            <a:fillRect/>
          </a:stretch>
        </p:blipFill>
        <p:spPr>
          <a:xfrm>
            <a:off x="2385300" y="990800"/>
            <a:ext cx="3999899" cy="36716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228d28856a_3_38"/>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99" name="Google Shape;399;g2228d28856a_3_38"/>
          <p:cNvSpPr txBox="1"/>
          <p:nvPr>
            <p:ph type="title"/>
          </p:nvPr>
        </p:nvSpPr>
        <p:spPr>
          <a:xfrm>
            <a:off x="311150" y="1524750"/>
            <a:ext cx="8100000" cy="2094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After </a:t>
            </a:r>
            <a:r>
              <a:rPr lang="en"/>
              <a:t>the break, it is exercise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1271b09505_0_85"/>
          <p:cNvSpPr txBox="1"/>
          <p:nvPr>
            <p:ph type="title"/>
          </p:nvPr>
        </p:nvSpPr>
        <p:spPr>
          <a:xfrm>
            <a:off x="311700" y="214884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Different Analytics</a:t>
            </a:r>
            <a:endParaRPr/>
          </a:p>
        </p:txBody>
      </p:sp>
      <p:sp>
        <p:nvSpPr>
          <p:cNvPr id="158" name="Google Shape;158;g21271b09505_0_85"/>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solidFill>
                  <a:schemeClr val="lt1"/>
                </a:solidFill>
              </a:rPr>
              <a:t>‹#›</a:t>
            </a:fld>
            <a:endParaRPr>
              <a:solidFill>
                <a:schemeClr val="lt1"/>
              </a:solidFill>
            </a:endParaRPr>
          </a:p>
        </p:txBody>
      </p:sp>
      <p:pic>
        <p:nvPicPr>
          <p:cNvPr id="159" name="Google Shape;159;g21271b09505_0_85"/>
          <p:cNvPicPr preferRelativeResize="0"/>
          <p:nvPr/>
        </p:nvPicPr>
        <p:blipFill rotWithShape="1">
          <a:blip r:embed="rId3">
            <a:alphaModFix/>
          </a:blip>
          <a:srcRect b="0" l="0" r="0" t="0"/>
          <a:stretch/>
        </p:blipFill>
        <p:spPr>
          <a:xfrm>
            <a:off x="2655687" y="3173901"/>
            <a:ext cx="3832625" cy="148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1271b09505_0_91"/>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Descriptive Analytics</a:t>
            </a:r>
            <a:endParaRPr/>
          </a:p>
        </p:txBody>
      </p:sp>
      <p:sp>
        <p:nvSpPr>
          <p:cNvPr id="165" name="Google Shape;165;g21271b09505_0_91"/>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solidFill>
                  <a:schemeClr val="dk2"/>
                </a:solidFill>
              </a:rPr>
              <a:t>‹#›</a:t>
            </a:fld>
            <a:endParaRPr>
              <a:solidFill>
                <a:schemeClr val="dk2"/>
              </a:solidFill>
            </a:endParaRPr>
          </a:p>
        </p:txBody>
      </p:sp>
      <p:sp>
        <p:nvSpPr>
          <p:cNvPr id="166" name="Google Shape;166;g21271b09505_0_91"/>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Looks at data to examine, understand, and describe something that </a:t>
            </a:r>
            <a:r>
              <a:rPr b="1" lang="en"/>
              <a:t>has already happened</a:t>
            </a:r>
            <a:r>
              <a:rPr lang="en"/>
              <a:t>.</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
              <a:t>Looks at events in the past → </a:t>
            </a:r>
            <a:r>
              <a:rPr lang="en"/>
              <a:t>Identify</a:t>
            </a:r>
            <a:r>
              <a:rPr lang="en"/>
              <a:t> specific patterns</a:t>
            </a:r>
            <a:endParaRPr/>
          </a:p>
          <a:p>
            <a:pPr indent="0" lvl="0" marL="0" rtl="0" algn="l">
              <a:spcBef>
                <a:spcPts val="0"/>
              </a:spcBef>
              <a:spcAft>
                <a:spcPts val="0"/>
              </a:spcAft>
              <a:buNone/>
            </a:pPr>
            <a:r>
              <a:rPr lang="en"/>
              <a:t>Commonly used visuals: pie charts, bar charts, tables, line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How many sales occurred in the last quarter?</a:t>
            </a:r>
            <a:endParaRPr/>
          </a:p>
        </p:txBody>
      </p:sp>
      <p:grpSp>
        <p:nvGrpSpPr>
          <p:cNvPr id="167" name="Google Shape;167;g21271b09505_0_91"/>
          <p:cNvGrpSpPr/>
          <p:nvPr/>
        </p:nvGrpSpPr>
        <p:grpSpPr>
          <a:xfrm>
            <a:off x="7066988" y="2961176"/>
            <a:ext cx="718489" cy="718487"/>
            <a:chOff x="3717325" y="2137000"/>
            <a:chExt cx="1104178" cy="1104176"/>
          </a:xfrm>
        </p:grpSpPr>
        <p:sp>
          <p:nvSpPr>
            <p:cNvPr id="168" name="Google Shape;168;g21271b09505_0_91"/>
            <p:cNvSpPr/>
            <p:nvPr/>
          </p:nvSpPr>
          <p:spPr>
            <a:xfrm>
              <a:off x="3717325" y="2238576"/>
              <a:ext cx="1002600" cy="1002600"/>
            </a:xfrm>
            <a:prstGeom prst="ellipse">
              <a:avLst/>
            </a:prstGeom>
            <a:solidFill>
              <a:srgbClr val="EA5B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1271b09505_0_91"/>
            <p:cNvSpPr/>
            <p:nvPr/>
          </p:nvSpPr>
          <p:spPr>
            <a:xfrm>
              <a:off x="3818903" y="2137000"/>
              <a:ext cx="1002600" cy="1002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1271b09505_0_97"/>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Diagnostic Analytics</a:t>
            </a:r>
            <a:endParaRPr/>
          </a:p>
        </p:txBody>
      </p:sp>
      <p:sp>
        <p:nvSpPr>
          <p:cNvPr id="175" name="Google Shape;175;g21271b09505_0_97"/>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Provides a deeper analytics by seeking to understand the “</a:t>
            </a:r>
            <a:r>
              <a:rPr b="1" lang="en"/>
              <a:t>why</a:t>
            </a:r>
            <a:r>
              <a:rPr lang="en"/>
              <a:t>” behind what happened.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must first understand what </a:t>
            </a:r>
            <a:r>
              <a:rPr lang="en"/>
              <a:t>happened</a:t>
            </a:r>
            <a:r>
              <a:rPr lang="en"/>
              <a:t> to be able to analyze what will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a:t>
            </a:r>
            <a:endParaRPr/>
          </a:p>
          <a:p>
            <a:pPr indent="0" lvl="0" marL="0" rtl="0" algn="l">
              <a:spcBef>
                <a:spcPts val="0"/>
              </a:spcBef>
              <a:spcAft>
                <a:spcPts val="0"/>
              </a:spcAft>
              <a:buNone/>
            </a:pPr>
            <a:r>
              <a:rPr lang="en"/>
              <a:t>Why did sales drop in January of last year?</a:t>
            </a:r>
            <a:endParaRPr/>
          </a:p>
          <a:p>
            <a:pPr indent="0" lvl="0" marL="0" rtl="0" algn="l">
              <a:spcBef>
                <a:spcPts val="0"/>
              </a:spcBef>
              <a:spcAft>
                <a:spcPts val="0"/>
              </a:spcAft>
              <a:buNone/>
            </a:pPr>
            <a:r>
              <a:t/>
            </a:r>
            <a:endParaRPr/>
          </a:p>
        </p:txBody>
      </p:sp>
      <p:sp>
        <p:nvSpPr>
          <p:cNvPr id="176" name="Google Shape;176;g21271b09505_0_97"/>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grpSp>
        <p:nvGrpSpPr>
          <p:cNvPr id="177" name="Google Shape;177;g21271b09505_0_97"/>
          <p:cNvGrpSpPr/>
          <p:nvPr/>
        </p:nvGrpSpPr>
        <p:grpSpPr>
          <a:xfrm rot="2700000">
            <a:off x="7173737" y="3010240"/>
            <a:ext cx="1067690" cy="867892"/>
            <a:chOff x="919500" y="1916075"/>
            <a:chExt cx="1067700" cy="867900"/>
          </a:xfrm>
        </p:grpSpPr>
        <p:sp>
          <p:nvSpPr>
            <p:cNvPr id="178" name="Google Shape;178;g21271b09505_0_97"/>
            <p:cNvSpPr/>
            <p:nvPr/>
          </p:nvSpPr>
          <p:spPr>
            <a:xfrm>
              <a:off x="919500" y="1992275"/>
              <a:ext cx="915300" cy="791700"/>
            </a:xfrm>
            <a:prstGeom prst="triangle">
              <a:avLst>
                <a:gd fmla="val 50000" name="adj"/>
              </a:avLst>
            </a:prstGeom>
            <a:solidFill>
              <a:srgbClr val="EA5B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1271b09505_0_97"/>
            <p:cNvSpPr/>
            <p:nvPr/>
          </p:nvSpPr>
          <p:spPr>
            <a:xfrm>
              <a:off x="1071900" y="1916075"/>
              <a:ext cx="915300" cy="791700"/>
            </a:xfrm>
            <a:prstGeom prst="triangle">
              <a:avLst>
                <a:gd fmla="val 50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1271b09505_0_103"/>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Predictive Analytics</a:t>
            </a:r>
            <a:endParaRPr/>
          </a:p>
        </p:txBody>
      </p:sp>
      <p:sp>
        <p:nvSpPr>
          <p:cNvPr id="185" name="Google Shape;185;g21271b09505_0_103"/>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Relies on historical data, past trends, and assumptions to answer questions about what </a:t>
            </a:r>
            <a:r>
              <a:rPr b="1" lang="en"/>
              <a:t>is likely to </a:t>
            </a:r>
            <a:r>
              <a:rPr b="1" lang="en"/>
              <a:t>happen</a:t>
            </a:r>
            <a:r>
              <a:rPr lang="en"/>
              <a:t>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Techniques:</a:t>
            </a:r>
            <a:endParaRPr/>
          </a:p>
          <a:p>
            <a:pPr indent="0" lvl="0" marL="0" rtl="0" algn="l">
              <a:spcBef>
                <a:spcPts val="0"/>
              </a:spcBef>
              <a:spcAft>
                <a:spcPts val="0"/>
              </a:spcAft>
              <a:buNone/>
            </a:pPr>
            <a:r>
              <a:rPr lang="en"/>
              <a:t>Regression analysis, forecasting, multivariate statistics, predictive modeling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Requirements for these techniques are large amounts of high-quality and historic data. They are also done using programming such as R and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a:t>
            </a:r>
            <a:endParaRPr/>
          </a:p>
          <a:p>
            <a:pPr indent="0" lvl="0" marL="0" rtl="0" algn="l">
              <a:spcBef>
                <a:spcPts val="0"/>
              </a:spcBef>
              <a:spcAft>
                <a:spcPts val="0"/>
              </a:spcAft>
              <a:buNone/>
            </a:pPr>
            <a:r>
              <a:rPr lang="en"/>
              <a:t>How will the next marketing campaign impact the customer engagement?</a:t>
            </a:r>
            <a:endParaRPr/>
          </a:p>
        </p:txBody>
      </p:sp>
      <p:sp>
        <p:nvSpPr>
          <p:cNvPr id="186" name="Google Shape;186;g21271b09505_0_103"/>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grpSp>
        <p:nvGrpSpPr>
          <p:cNvPr id="187" name="Google Shape;187;g21271b09505_0_103"/>
          <p:cNvGrpSpPr/>
          <p:nvPr/>
        </p:nvGrpSpPr>
        <p:grpSpPr>
          <a:xfrm rot="10800000">
            <a:off x="7531675" y="3422810"/>
            <a:ext cx="1104178" cy="1104176"/>
            <a:chOff x="4185575" y="3320360"/>
            <a:chExt cx="1104178" cy="1104176"/>
          </a:xfrm>
        </p:grpSpPr>
        <p:sp>
          <p:nvSpPr>
            <p:cNvPr id="188" name="Google Shape;188;g21271b09505_0_103"/>
            <p:cNvSpPr/>
            <p:nvPr/>
          </p:nvSpPr>
          <p:spPr>
            <a:xfrm>
              <a:off x="4185575" y="3421936"/>
              <a:ext cx="1002600" cy="1002600"/>
            </a:xfrm>
            <a:prstGeom prst="ellipse">
              <a:avLst/>
            </a:prstGeom>
            <a:solidFill>
              <a:srgbClr val="58AD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21271b09505_0_103"/>
            <p:cNvSpPr/>
            <p:nvPr/>
          </p:nvSpPr>
          <p:spPr>
            <a:xfrm>
              <a:off x="4287153" y="3320360"/>
              <a:ext cx="1002600" cy="1002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1271b09505_0_109"/>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Prescriptive Analytics</a:t>
            </a:r>
            <a:endParaRPr/>
          </a:p>
        </p:txBody>
      </p:sp>
      <p:sp>
        <p:nvSpPr>
          <p:cNvPr id="195" name="Google Shape;195;g21271b09505_0_109"/>
          <p:cNvSpPr txBox="1"/>
          <p:nvPr>
            <p:ph idx="1" type="body"/>
          </p:nvPr>
        </p:nvSpPr>
        <p:spPr>
          <a:xfrm>
            <a:off x="311700" y="882850"/>
            <a:ext cx="8520600" cy="374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Identifies specific actions an individual or organization should take to </a:t>
            </a:r>
            <a:r>
              <a:rPr b="1" lang="en"/>
              <a:t>reach future targets or goals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Techniques:</a:t>
            </a:r>
            <a:endParaRPr/>
          </a:p>
          <a:p>
            <a:pPr indent="0" lvl="0" marL="0" rtl="0" algn="l">
              <a:spcBef>
                <a:spcPts val="0"/>
              </a:spcBef>
              <a:spcAft>
                <a:spcPts val="0"/>
              </a:spcAft>
              <a:buNone/>
            </a:pPr>
            <a:r>
              <a:rPr lang="en"/>
              <a:t>Graph analysis, simulation, neural networks, machine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one of the most advanced level of analytics and it heavily depends on the accuracy of the descriptive, </a:t>
            </a:r>
            <a:r>
              <a:rPr lang="en"/>
              <a:t>diagnostic</a:t>
            </a:r>
            <a:r>
              <a:rPr lang="en"/>
              <a:t>, and predictive analysis. It also </a:t>
            </a:r>
            <a:r>
              <a:rPr lang="en"/>
              <a:t>heavily</a:t>
            </a:r>
            <a:r>
              <a:rPr lang="en"/>
              <a:t> relies on quality of data and the </a:t>
            </a:r>
            <a:r>
              <a:rPr lang="en"/>
              <a:t>appropriate</a:t>
            </a:r>
            <a:r>
              <a:rPr lang="en"/>
              <a:t> data architecture and </a:t>
            </a:r>
            <a:r>
              <a:rPr lang="en"/>
              <a:t>expertise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a:t>
            </a:r>
            <a:r>
              <a:rPr lang="en"/>
              <a:t>rganization will be able to </a:t>
            </a:r>
            <a:r>
              <a:rPr b="1" lang="en"/>
              <a:t>make decisions based on highly analyzed facts</a:t>
            </a:r>
            <a:r>
              <a:rPr lang="en"/>
              <a:t> rather than instinct.</a:t>
            </a:r>
            <a:endParaRPr/>
          </a:p>
        </p:txBody>
      </p:sp>
      <p:sp>
        <p:nvSpPr>
          <p:cNvPr id="196" name="Google Shape;196;g21271b09505_0_109"/>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grpSp>
        <p:nvGrpSpPr>
          <p:cNvPr id="197" name="Google Shape;197;g21271b09505_0_109"/>
          <p:cNvGrpSpPr/>
          <p:nvPr/>
        </p:nvGrpSpPr>
        <p:grpSpPr>
          <a:xfrm rot="8100353">
            <a:off x="7948572" y="2225341"/>
            <a:ext cx="734820" cy="597312"/>
            <a:chOff x="521400" y="3135325"/>
            <a:chExt cx="1067700" cy="867900"/>
          </a:xfrm>
        </p:grpSpPr>
        <p:sp>
          <p:nvSpPr>
            <p:cNvPr id="198" name="Google Shape;198;g21271b09505_0_109"/>
            <p:cNvSpPr/>
            <p:nvPr/>
          </p:nvSpPr>
          <p:spPr>
            <a:xfrm>
              <a:off x="521400" y="3211525"/>
              <a:ext cx="915300" cy="791700"/>
            </a:xfrm>
            <a:prstGeom prst="triangle">
              <a:avLst>
                <a:gd fmla="val 50000" name="adj"/>
              </a:avLst>
            </a:prstGeom>
            <a:solidFill>
              <a:srgbClr val="58AD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1271b09505_0_109"/>
            <p:cNvSpPr/>
            <p:nvPr/>
          </p:nvSpPr>
          <p:spPr>
            <a:xfrm>
              <a:off x="673800" y="3135325"/>
              <a:ext cx="915300" cy="791700"/>
            </a:xfrm>
            <a:prstGeom prst="triangle">
              <a:avLst>
                <a:gd fmla="val 50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d190a0aa29_0_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solidFill>
                  <a:schemeClr val="dk2"/>
                </a:solidFill>
              </a:rPr>
              <a:t>‹#›</a:t>
            </a:fld>
            <a:endParaRPr>
              <a:solidFill>
                <a:schemeClr val="dk2"/>
              </a:solidFill>
            </a:endParaRPr>
          </a:p>
        </p:txBody>
      </p:sp>
      <p:grpSp>
        <p:nvGrpSpPr>
          <p:cNvPr id="205" name="Google Shape;205;g1d190a0aa29_0_0"/>
          <p:cNvGrpSpPr/>
          <p:nvPr/>
        </p:nvGrpSpPr>
        <p:grpSpPr>
          <a:xfrm>
            <a:off x="1072219" y="1364988"/>
            <a:ext cx="6999572" cy="2916119"/>
            <a:chOff x="1417050" y="1470300"/>
            <a:chExt cx="6309900" cy="2201675"/>
          </a:xfrm>
        </p:grpSpPr>
        <p:grpSp>
          <p:nvGrpSpPr>
            <p:cNvPr id="206" name="Google Shape;206;g1d190a0aa29_0_0"/>
            <p:cNvGrpSpPr/>
            <p:nvPr/>
          </p:nvGrpSpPr>
          <p:grpSpPr>
            <a:xfrm>
              <a:off x="1417050" y="1562075"/>
              <a:ext cx="6309900" cy="2109900"/>
              <a:chOff x="1396925" y="1673450"/>
              <a:chExt cx="6309900" cy="2109900"/>
            </a:xfrm>
          </p:grpSpPr>
          <p:sp>
            <p:nvSpPr>
              <p:cNvPr id="207" name="Google Shape;207;g1d190a0aa29_0_0"/>
              <p:cNvSpPr/>
              <p:nvPr/>
            </p:nvSpPr>
            <p:spPr>
              <a:xfrm>
                <a:off x="1396925" y="1673450"/>
                <a:ext cx="6309900" cy="2109900"/>
              </a:xfrm>
              <a:prstGeom prst="rect">
                <a:avLst/>
              </a:pr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d190a0aa29_0_0"/>
              <p:cNvSpPr/>
              <p:nvPr/>
            </p:nvSpPr>
            <p:spPr>
              <a:xfrm>
                <a:off x="2150475" y="3177800"/>
                <a:ext cx="3702000" cy="556800"/>
              </a:xfrm>
              <a:prstGeom prst="right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Prescriptive</a:t>
                </a:r>
                <a:endParaRPr sz="1200"/>
              </a:p>
            </p:txBody>
          </p:sp>
          <p:sp>
            <p:nvSpPr>
              <p:cNvPr id="209" name="Google Shape;209;g1d190a0aa29_0_0"/>
              <p:cNvSpPr/>
              <p:nvPr/>
            </p:nvSpPr>
            <p:spPr>
              <a:xfrm>
                <a:off x="3277425" y="1883100"/>
                <a:ext cx="2574900" cy="5568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a:t>
                </a:r>
                <a:endParaRPr sz="1200"/>
              </a:p>
            </p:txBody>
          </p:sp>
          <p:sp>
            <p:nvSpPr>
              <p:cNvPr id="210" name="Google Shape;210;g1d190a0aa29_0_0"/>
              <p:cNvSpPr/>
              <p:nvPr/>
            </p:nvSpPr>
            <p:spPr>
              <a:xfrm>
                <a:off x="6783125" y="1883100"/>
                <a:ext cx="845100" cy="1808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Action</a:t>
                </a:r>
                <a:endParaRPr sz="1200"/>
              </a:p>
            </p:txBody>
          </p:sp>
          <p:sp>
            <p:nvSpPr>
              <p:cNvPr id="211" name="Google Shape;211;g1d190a0aa29_0_0"/>
              <p:cNvSpPr/>
              <p:nvPr/>
            </p:nvSpPr>
            <p:spPr>
              <a:xfrm>
                <a:off x="3808150" y="2293350"/>
                <a:ext cx="2044200" cy="5568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2" name="Google Shape;212;g1d190a0aa29_0_0"/>
              <p:cNvSpPr/>
              <p:nvPr/>
            </p:nvSpPr>
            <p:spPr>
              <a:xfrm>
                <a:off x="4653250" y="2741275"/>
                <a:ext cx="1199100" cy="5568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3" name="Google Shape;213;g1d190a0aa29_0_0"/>
              <p:cNvSpPr/>
              <p:nvPr/>
            </p:nvSpPr>
            <p:spPr>
              <a:xfrm>
                <a:off x="2150475" y="1883100"/>
                <a:ext cx="1402200" cy="556800"/>
              </a:xfrm>
              <a:prstGeom prst="right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Descriptive</a:t>
                </a:r>
                <a:endParaRPr sz="1200"/>
              </a:p>
            </p:txBody>
          </p:sp>
          <p:sp>
            <p:nvSpPr>
              <p:cNvPr id="214" name="Google Shape;214;g1d190a0aa29_0_0"/>
              <p:cNvSpPr/>
              <p:nvPr/>
            </p:nvSpPr>
            <p:spPr>
              <a:xfrm>
                <a:off x="2150475" y="2319575"/>
                <a:ext cx="1946100" cy="556800"/>
              </a:xfrm>
              <a:prstGeom prst="right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Diagnostics</a:t>
                </a:r>
                <a:endParaRPr sz="1200"/>
              </a:p>
            </p:txBody>
          </p:sp>
          <p:sp>
            <p:nvSpPr>
              <p:cNvPr id="215" name="Google Shape;215;g1d190a0aa29_0_0"/>
              <p:cNvSpPr/>
              <p:nvPr/>
            </p:nvSpPr>
            <p:spPr>
              <a:xfrm>
                <a:off x="2150475" y="2741275"/>
                <a:ext cx="2804400" cy="556800"/>
              </a:xfrm>
              <a:prstGeom prst="right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Predictive</a:t>
                </a:r>
                <a:endParaRPr sz="1200"/>
              </a:p>
            </p:txBody>
          </p:sp>
          <p:sp>
            <p:nvSpPr>
              <p:cNvPr id="216" name="Google Shape;216;g1d190a0aa29_0_0"/>
              <p:cNvSpPr/>
              <p:nvPr/>
            </p:nvSpPr>
            <p:spPr>
              <a:xfrm>
                <a:off x="1488675" y="1883100"/>
                <a:ext cx="661800" cy="1808400"/>
              </a:xfrm>
              <a:prstGeom prst="rect">
                <a:avLst/>
              </a:prstGeom>
              <a:solidFill>
                <a:srgbClr val="58ADC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Data</a:t>
                </a:r>
                <a:endParaRPr sz="1000"/>
              </a:p>
            </p:txBody>
          </p:sp>
          <p:sp>
            <p:nvSpPr>
              <p:cNvPr id="217" name="Google Shape;217;g1d190a0aa29_0_0"/>
              <p:cNvSpPr/>
              <p:nvPr/>
            </p:nvSpPr>
            <p:spPr>
              <a:xfrm>
                <a:off x="5852475" y="1883100"/>
                <a:ext cx="884400" cy="1808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Decision</a:t>
                </a:r>
                <a:endParaRPr sz="1200"/>
              </a:p>
            </p:txBody>
          </p:sp>
        </p:grpSp>
        <p:sp>
          <p:nvSpPr>
            <p:cNvPr id="218" name="Google Shape;218;g1d190a0aa29_0_0"/>
            <p:cNvSpPr txBox="1"/>
            <p:nvPr/>
          </p:nvSpPr>
          <p:spPr>
            <a:xfrm>
              <a:off x="2170125" y="1470300"/>
              <a:ext cx="1402200" cy="3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sistant"/>
                  <a:ea typeface="Assistant"/>
                  <a:cs typeface="Assistant"/>
                  <a:sym typeface="Assistant"/>
                </a:rPr>
                <a:t>Analytics</a:t>
              </a:r>
              <a:endParaRPr>
                <a:latin typeface="Assistant"/>
                <a:ea typeface="Assistant"/>
                <a:cs typeface="Assistant"/>
                <a:sym typeface="Assistant"/>
              </a:endParaRPr>
            </a:p>
          </p:txBody>
        </p:sp>
        <p:sp>
          <p:nvSpPr>
            <p:cNvPr id="219" name="Google Shape;219;g1d190a0aa29_0_0"/>
            <p:cNvSpPr txBox="1"/>
            <p:nvPr/>
          </p:nvSpPr>
          <p:spPr>
            <a:xfrm>
              <a:off x="3870900" y="1470300"/>
              <a:ext cx="1402200" cy="3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sistant"/>
                  <a:ea typeface="Assistant"/>
                  <a:cs typeface="Assistant"/>
                  <a:sym typeface="Assistant"/>
                </a:rPr>
                <a:t>Human input</a:t>
              </a:r>
              <a:endParaRPr>
                <a:latin typeface="Assistant"/>
                <a:ea typeface="Assistant"/>
                <a:cs typeface="Assistant"/>
                <a:sym typeface="Assistant"/>
              </a:endParaRPr>
            </a:p>
          </p:txBody>
        </p:sp>
      </p:grpSp>
      <p:sp>
        <p:nvSpPr>
          <p:cNvPr id="220" name="Google Shape;220;g1d190a0aa29_0_0"/>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Analytics in decision making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1271b09505_0_115"/>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Cognitive Analytics</a:t>
            </a:r>
            <a:endParaRPr/>
          </a:p>
        </p:txBody>
      </p:sp>
      <p:sp>
        <p:nvSpPr>
          <p:cNvPr id="226" name="Google Shape;226;g21271b09505_0_115"/>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Cognitive analytics is an advanced type of analytics that uses </a:t>
            </a:r>
            <a:r>
              <a:rPr b="1" lang="en"/>
              <a:t>artificial intelligence and machine learning</a:t>
            </a:r>
            <a:r>
              <a:rPr lang="en"/>
              <a:t> to identify patterns and trends in large sets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can be used to uncover insights that may not have been visible before, and to create predictive models that can help organizations make better decisions. Organizations are using cognitive analytics to tap into unstructured data sources such as images, emails, text documents, and social posts.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Examples:</a:t>
            </a:r>
            <a:endParaRPr/>
          </a:p>
          <a:p>
            <a:pPr indent="0" lvl="0" marL="0" rtl="0" algn="l">
              <a:spcBef>
                <a:spcPts val="0"/>
              </a:spcBef>
              <a:spcAft>
                <a:spcPts val="0"/>
              </a:spcAft>
              <a:buNone/>
            </a:pPr>
            <a:r>
              <a:rPr lang="en"/>
              <a:t>Apple’s Siri, Samsung’s Bixby</a:t>
            </a:r>
            <a:endParaRPr/>
          </a:p>
        </p:txBody>
      </p:sp>
      <p:sp>
        <p:nvSpPr>
          <p:cNvPr id="227" name="Google Shape;227;g21271b09505_0_115"/>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grpSp>
        <p:nvGrpSpPr>
          <p:cNvPr id="228" name="Google Shape;228;g21271b09505_0_115"/>
          <p:cNvGrpSpPr/>
          <p:nvPr/>
        </p:nvGrpSpPr>
        <p:grpSpPr>
          <a:xfrm rot="2700000">
            <a:off x="7304787" y="3475440"/>
            <a:ext cx="1067690" cy="867892"/>
            <a:chOff x="919500" y="1916075"/>
            <a:chExt cx="1067700" cy="867900"/>
          </a:xfrm>
        </p:grpSpPr>
        <p:sp>
          <p:nvSpPr>
            <p:cNvPr id="229" name="Google Shape;229;g21271b09505_0_115"/>
            <p:cNvSpPr/>
            <p:nvPr/>
          </p:nvSpPr>
          <p:spPr>
            <a:xfrm>
              <a:off x="919500" y="1992275"/>
              <a:ext cx="915300" cy="791700"/>
            </a:xfrm>
            <a:prstGeom prst="triangle">
              <a:avLst>
                <a:gd fmla="val 50000" name="adj"/>
              </a:avLst>
            </a:prstGeom>
            <a:solidFill>
              <a:srgbClr val="EA5B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1271b09505_0_115"/>
            <p:cNvSpPr/>
            <p:nvPr/>
          </p:nvSpPr>
          <p:spPr>
            <a:xfrm>
              <a:off x="1071900" y="1916075"/>
              <a:ext cx="915300" cy="791700"/>
            </a:xfrm>
            <a:prstGeom prst="triangle">
              <a:avLst>
                <a:gd fmla="val 50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