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Assistant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oWlILGx1QevFymKI0Coa+So0r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ssistant-bold.fntdata"/><Relationship Id="rId50" Type="http://schemas.openxmlformats.org/officeDocument/2006/relationships/font" Target="fonts/Assistant-regular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66d94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3966d94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46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8" name="Google Shape;18;p46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46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6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6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46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57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5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9" name="Google Shape;99;p5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5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5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7" name="Google Shape;107;p6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1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61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2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62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6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62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62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62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64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5" name="Google Shape;125;p6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4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8" name="Google Shape;128;p6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64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1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5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5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5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54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5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5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Google Shape;72;p5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5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74" name="Google Shape;74;p5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54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5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45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1" name="Google Shape;11;p45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45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machinelearningplus.com/time-series/augmented-dickey-fuller-test/" TargetMode="External"/><Relationship Id="rId4" Type="http://schemas.openxmlformats.org/officeDocument/2006/relationships/hyperlink" Target="https://www.machinelearningplus.com/time-series/kpss-test-for-stationarity/" TargetMode="External"/><Relationship Id="rId5" Type="http://schemas.openxmlformats.org/officeDocument/2006/relationships/hyperlink" Target="https://www.machinelearningplus.com/time-series/kpss-test-for-stationarity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camp.com/cheat-sheet/working-with-dates-and-times-in-python-cheat-sheet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Lecture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David Nagy, Mohan Sukumar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What is Time Series</a:t>
            </a:r>
            <a:endParaRPr/>
          </a:p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12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56" name="Google Shape;256;p1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2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59" name="Google Shape;259;p1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25" y="1229825"/>
            <a:ext cx="5190277" cy="24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57350" y="1185225"/>
            <a:ext cx="3810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Sequence of data points ordered in time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Typically measured at regular intervals.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Visualized using line charts or time plots, 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 points plotted against time on the x-axis.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Univariate - Multivariate</a:t>
            </a:r>
            <a:endParaRPr/>
          </a:p>
        </p:txBody>
      </p:sp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311700" y="915600"/>
            <a:ext cx="42252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One-dimensional or multidimensional (several variables measured over time).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or trends in the data (seasonal fluctuations or long-term trends)</a:t>
            </a:r>
            <a:endParaRPr b="1"/>
          </a:p>
        </p:txBody>
      </p:sp>
      <p:sp>
        <p:nvSpPr>
          <p:cNvPr id="269" name="Google Shape;269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71" name="Google Shape;271;p1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3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74" name="Google Shape;274;p1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625" y="1027950"/>
            <a:ext cx="4103475" cy="3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Terminology</a:t>
            </a:r>
            <a:endParaRPr/>
          </a:p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Time interval</a:t>
            </a:r>
            <a:r>
              <a:rPr lang="en" sz="1300"/>
              <a:t>: The frequency at which the data points are collected, such as hourly, daily, weekly, or monthly.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Time stamp:</a:t>
            </a:r>
            <a:r>
              <a:rPr lang="en" sz="1300"/>
              <a:t> The specific time and date when a data point was collected.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Trend:</a:t>
            </a:r>
            <a:r>
              <a:rPr lang="en" sz="1300"/>
              <a:t> The long-term increase or decrease in the data over time.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Seasonality</a:t>
            </a:r>
            <a:r>
              <a:rPr lang="en" sz="1300"/>
              <a:t>: Regular and predictable fluctuations in the data that occur at fixed intervals, such as daily, weekly, or monthly.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Cyclicity</a:t>
            </a:r>
            <a:r>
              <a:rPr lang="en" sz="1300"/>
              <a:t>: Longer-term periodic patterns in the data that do not occur at fixed intervals.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Stationarity</a:t>
            </a:r>
            <a:r>
              <a:rPr lang="en" sz="1300"/>
              <a:t>: A time series is stationary if its statistical properties, such as mean and variance, remain constant over time.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Autocorrelation</a:t>
            </a:r>
            <a:r>
              <a:rPr lang="en" sz="1300"/>
              <a:t>: The correlation between a time series and a lagged version of itself.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White noise</a:t>
            </a:r>
            <a:r>
              <a:rPr lang="en" sz="1300"/>
              <a:t>: A time series where each data point is a random and uncorrelated value with a constant mean and variance. 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00"/>
              <a:t>Moving average:</a:t>
            </a:r>
            <a:r>
              <a:rPr lang="en" sz="1300"/>
              <a:t> A smoothing technique that averages out fluctuations in the data to highlight underlying trends. </a:t>
            </a:r>
            <a:endParaRPr sz="1300"/>
          </a:p>
          <a:p>
            <a:pPr indent="0" lvl="0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t/>
            </a:r>
            <a:endParaRPr b="1" sz="1260"/>
          </a:p>
        </p:txBody>
      </p: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291" name="Google Shape;291;p1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294" name="Google Shape;294;p1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03" name="Google Shape;303;p1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6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06" name="Google Shape;306;p1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25" y="1472125"/>
            <a:ext cx="6610698" cy="319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4" name="Google Shape;314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17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16" name="Google Shape;316;p1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7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19" name="Google Shape;319;p1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250" y="1474400"/>
            <a:ext cx="6691497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66d948e1_0_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3" name="Google Shape;333;g23966d948e1_0_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g23966d948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Learning Objectives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Dates and Times in Python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time series?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terminology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Analysis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Decomposition of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Additive and Multiplicative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and Non-Stationary Time Series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Time Series analysis techniques</a:t>
            </a:r>
            <a:endParaRPr/>
          </a:p>
        </p:txBody>
      </p: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2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45" name="Google Shape;145;p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48" name="Google Shape;148;p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Decomposition of Time Series</a:t>
            </a:r>
            <a:endParaRPr/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Decomposition of Time Series</a:t>
            </a:r>
            <a:endParaRPr/>
          </a:p>
        </p:txBody>
      </p:sp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48" name="Google Shape;348;p2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51" name="Google Shape;351;p2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0"/>
          <p:cNvSpPr txBox="1"/>
          <p:nvPr/>
        </p:nvSpPr>
        <p:spPr>
          <a:xfrm>
            <a:off x="407825" y="947225"/>
            <a:ext cx="738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process of breaking down the observed data into its constituent parts, such as trend, seasonal, and random components.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00" y="1617100"/>
            <a:ext cx="6442327" cy="2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Additive and Multiplicative Time Series</a:t>
            </a:r>
            <a:endParaRPr/>
          </a:p>
        </p:txBody>
      </p:sp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Additive Time Series</a:t>
            </a:r>
            <a:endParaRPr/>
          </a:p>
        </p:txBody>
      </p:sp>
      <p:sp>
        <p:nvSpPr>
          <p:cNvPr id="366" name="Google Shape;366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7" name="Google Shape;367;p22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68" name="Google Shape;368;p2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71" name="Google Shape;371;p22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22"/>
          <p:cNvSpPr txBox="1"/>
          <p:nvPr/>
        </p:nvSpPr>
        <p:spPr>
          <a:xfrm>
            <a:off x="311700" y="915600"/>
            <a:ext cx="77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Model assumes that the trend, seasonality, and random noise components of the time series are additive.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548000" y="2613438"/>
            <a:ext cx="25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Y(t) = T(t) + S(t) + e(t)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604" y="1414624"/>
            <a:ext cx="4482034" cy="3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Multiplicative Time Series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383" name="Google Shape;383;p2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386" name="Google Shape;386;p2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 txBox="1"/>
          <p:nvPr/>
        </p:nvSpPr>
        <p:spPr>
          <a:xfrm>
            <a:off x="311700" y="915600"/>
            <a:ext cx="775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Model assumes that the trend, seasonality, and random noise components of the time series are multiplicative.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548000" y="2613438"/>
            <a:ext cx="25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Y(t) = T(t) * S(t) * e(t)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738" y="1680338"/>
            <a:ext cx="5073924" cy="2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Stationary vs Non Stationary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396" name="Google Shape;396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Stationary vs Non Stationary</a:t>
            </a:r>
            <a:endParaRPr/>
          </a:p>
        </p:txBody>
      </p:sp>
      <p:sp>
        <p:nvSpPr>
          <p:cNvPr id="402" name="Google Shape;402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3" name="Google Shape;403;p2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04" name="Google Shape;404;p2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07" name="Google Shape;407;p2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950" y="968500"/>
            <a:ext cx="3892174" cy="38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Stationary Time Series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5" name="Google Shape;415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Stationary Time Series</a:t>
            </a:r>
            <a:endParaRPr/>
          </a:p>
        </p:txBody>
      </p:sp>
      <p:sp>
        <p:nvSpPr>
          <p:cNvPr id="421" name="Google Shape;421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23" name="Google Shape;423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26" name="Google Shape;426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7"/>
          <p:cNvSpPr txBox="1"/>
          <p:nvPr/>
        </p:nvSpPr>
        <p:spPr>
          <a:xfrm>
            <a:off x="0" y="1147000"/>
            <a:ext cx="9105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Statistical properties, such as mean and variance, remain constant over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Why is this important?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Easier to analyze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Most statistical model and technique assumes the data generated by stationary processes.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513" y="2715275"/>
            <a:ext cx="6586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Non Stationary Time Series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5" name="Google Shape;435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Working with Dates and Times in Python</a:t>
            </a:r>
            <a:endParaRPr/>
          </a:p>
        </p:txBody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Non Stationary Time Series</a:t>
            </a:r>
            <a:endParaRPr/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43" name="Google Shape;443;p2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9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46" name="Google Shape;446;p2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29"/>
          <p:cNvSpPr txBox="1"/>
          <p:nvPr/>
        </p:nvSpPr>
        <p:spPr>
          <a:xfrm>
            <a:off x="0" y="1147000"/>
            <a:ext cx="910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Statistical properties, such as mean and variance, changes over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Why is this important?</a:t>
            </a:r>
            <a:endParaRPr b="1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Underlying in relationship between datapoints can bias the modelling.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414150" y="2351575"/>
            <a:ext cx="8315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Trending time series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 upward or downward trend over time.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Seasonal time series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 regular seasonal patterns,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Cyclical time series: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irregular, non-seasonal cycles over time.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Random walk time series:</a:t>
            </a: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each observation is a random deviation from the previous observation. 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How to test for stationarity?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5" name="Google Shape;455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/>
          <p:nvPr>
            <p:ph type="title"/>
          </p:nvPr>
        </p:nvSpPr>
        <p:spPr>
          <a:xfrm>
            <a:off x="235675" y="203875"/>
            <a:ext cx="814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7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How to test for stationarity?</a:t>
            </a:r>
            <a:endParaRPr sz="2400"/>
          </a:p>
        </p:txBody>
      </p:sp>
      <p:sp>
        <p:nvSpPr>
          <p:cNvPr id="461" name="Google Shape;461;p31"/>
          <p:cNvSpPr txBox="1"/>
          <p:nvPr>
            <p:ph idx="1" type="body"/>
          </p:nvPr>
        </p:nvSpPr>
        <p:spPr>
          <a:xfrm>
            <a:off x="235675" y="692550"/>
            <a:ext cx="85206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311138" y="4318376"/>
            <a:ext cx="718489" cy="718487"/>
            <a:chOff x="3717325" y="2137000"/>
            <a:chExt cx="1104178" cy="1104176"/>
          </a:xfrm>
        </p:grpSpPr>
        <p:sp>
          <p:nvSpPr>
            <p:cNvPr id="464" name="Google Shape;464;p31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31"/>
          <p:cNvGrpSpPr/>
          <p:nvPr/>
        </p:nvGrpSpPr>
        <p:grpSpPr>
          <a:xfrm rot="2700000">
            <a:off x="7925812" y="4054990"/>
            <a:ext cx="1067690" cy="867892"/>
            <a:chOff x="919500" y="1916075"/>
            <a:chExt cx="1067700" cy="867900"/>
          </a:xfrm>
        </p:grpSpPr>
        <p:sp>
          <p:nvSpPr>
            <p:cNvPr id="467" name="Google Shape;467;p31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31"/>
          <p:cNvSpPr txBox="1"/>
          <p:nvPr/>
        </p:nvSpPr>
        <p:spPr>
          <a:xfrm>
            <a:off x="808500" y="1016875"/>
            <a:ext cx="75270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the plot of the series.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series into 2 or more continuous parts and computing the summary statistics and the autocorrelation.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quantitative methods we can use to determine if a given series is stationary or not.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Augmented Dickey Fuller test (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ADF Test)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Kwiatkowski-Phillips-Schmidt-Shin –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KPSS test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(trend stationary)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Philips Perron test (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PP Test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5" name="Google Shape;475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 Series Analysis Techniques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2" name="Google Shape;482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Differencing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8" name="Google Shape;488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494" name="Google Shape;494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496" name="Google Shape;496;p3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5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499" name="Google Shape;499;p3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5"/>
          <p:cNvSpPr txBox="1"/>
          <p:nvPr/>
        </p:nvSpPr>
        <p:spPr>
          <a:xfrm>
            <a:off x="0" y="1147000"/>
            <a:ext cx="82773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 technique used in time series analysis to remove the dependence of the observations on time.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stabilize the mean of the time series by removing the trend.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Help remove the seasonal component. 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After differencing, the resulting time series is said to be stationary.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507" name="Google Shape;507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09" name="Google Shape;509;p3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36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12" name="Google Shape;512;p3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36"/>
          <p:cNvSpPr txBox="1"/>
          <p:nvPr/>
        </p:nvSpPr>
        <p:spPr>
          <a:xfrm>
            <a:off x="0" y="918400"/>
            <a:ext cx="827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first-order difference  -  is the difference between the current observation and the previous observation.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second-order difference -  is the difference between the first-order difference and the previous first-order difference, and so on..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diff()</a:t>
            </a: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method in pandas to perform differencing.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( the default value of periods=1 is used to compute the difference between consecutive values)</a:t>
            </a:r>
            <a:endParaRPr b="0" i="0" sz="1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15" name="Google Shape;5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350" y="3085763"/>
            <a:ext cx="45339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163" y="3008038"/>
            <a:ext cx="1057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Detrend and Deseasonalize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28" name="Google Shape;528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9" name="Google Shape;529;p38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30" name="Google Shape;530;p3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33" name="Google Shape;533;p3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38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99" y="1537225"/>
            <a:ext cx="3165075" cy="2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753" y="1537225"/>
            <a:ext cx="4148747" cy="2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Definitions of Date and Time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Date: </a:t>
            </a:r>
            <a:r>
              <a:rPr lang="en"/>
              <a:t>Handles dates without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POSIXct:</a:t>
            </a:r>
            <a:r>
              <a:rPr lang="en"/>
              <a:t> Handles date &amp; time in calendar time (ct)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POSIXlt:</a:t>
            </a:r>
            <a:r>
              <a:rPr lang="en"/>
              <a:t> Handles date &amp; time in local time (lt)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Hms:</a:t>
            </a:r>
            <a:r>
              <a:rPr lang="en"/>
              <a:t> Parses periods with hour(h), minute(m), and second(s)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Timestamp:</a:t>
            </a:r>
            <a:r>
              <a:rPr lang="en"/>
              <a:t> Represents a single pandas date &amp;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Interval:</a:t>
            </a:r>
            <a:r>
              <a:rPr lang="en"/>
              <a:t> Defines an open or closed range between dates and time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/>
              <a:t>Time delta:</a:t>
            </a:r>
            <a:r>
              <a:rPr lang="en"/>
              <a:t> Computes time difference between different datetimes</a:t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64" name="Google Shape;164;p4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67" name="Google Shape;167;p4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43" name="Google Shape;543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45" name="Google Shape;545;p3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48" name="Google Shape;548;p3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9"/>
          <p:cNvSpPr txBox="1"/>
          <p:nvPr/>
        </p:nvSpPr>
        <p:spPr>
          <a:xfrm>
            <a:off x="370850" y="915600"/>
            <a:ext cx="60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trend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51" name="Google Shape;5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05000"/>
            <a:ext cx="6400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Detrending</a:t>
            </a:r>
            <a:endParaRPr/>
          </a:p>
        </p:txBody>
      </p:sp>
      <p:sp>
        <p:nvSpPr>
          <p:cNvPr id="557" name="Google Shape;557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40"/>
          <p:cNvGrpSpPr/>
          <p:nvPr/>
        </p:nvGrpSpPr>
        <p:grpSpPr>
          <a:xfrm>
            <a:off x="311663" y="4249476"/>
            <a:ext cx="718489" cy="718487"/>
            <a:chOff x="3717325" y="2137000"/>
            <a:chExt cx="1104178" cy="1104176"/>
          </a:xfrm>
        </p:grpSpPr>
        <p:sp>
          <p:nvSpPr>
            <p:cNvPr id="559" name="Google Shape;559;p4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40"/>
          <p:cNvGrpSpPr/>
          <p:nvPr/>
        </p:nvGrpSpPr>
        <p:grpSpPr>
          <a:xfrm rot="10800000">
            <a:off x="7862650" y="998210"/>
            <a:ext cx="1104178" cy="1104176"/>
            <a:chOff x="4185575" y="3320360"/>
            <a:chExt cx="1104178" cy="1104176"/>
          </a:xfrm>
        </p:grpSpPr>
        <p:sp>
          <p:nvSpPr>
            <p:cNvPr id="562" name="Google Shape;562;p40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40"/>
          <p:cNvSpPr txBox="1"/>
          <p:nvPr/>
        </p:nvSpPr>
        <p:spPr>
          <a:xfrm>
            <a:off x="370850" y="915600"/>
            <a:ext cx="715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It means to remove the seasonal component from the time series</a:t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65" name="Google Shape;5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62" y="1654498"/>
            <a:ext cx="3759179" cy="24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862" y="1654500"/>
            <a:ext cx="3759174" cy="240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Complete decomposition</a:t>
            </a:r>
            <a:endParaRPr/>
          </a:p>
        </p:txBody>
      </p:sp>
      <p:sp>
        <p:nvSpPr>
          <p:cNvPr id="572" name="Google Shape;572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175" y="1075601"/>
            <a:ext cx="6022150" cy="35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Autocorrelation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Autocorrelation and Partial Autocorrelation</a:t>
            </a:r>
            <a:endParaRPr/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00" y="1697325"/>
            <a:ext cx="8190399" cy="2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933" y="1764352"/>
            <a:ext cx="1580118" cy="167754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4"/>
          <p:cNvSpPr txBox="1"/>
          <p:nvPr>
            <p:ph idx="4294967295" type="body"/>
          </p:nvPr>
        </p:nvSpPr>
        <p:spPr>
          <a:xfrm>
            <a:off x="311700" y="915600"/>
            <a:ext cx="8520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DID IT!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ISO8601 datetime format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68225" y="112865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Standardization of working with time: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YYYY-MM-DD HH:MM:SS TZ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-year, M-month,  D-day,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H - hour, M - minute, S - second,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TZ - timezone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77" name="Google Shape;177;p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80" name="Google Shape;180;p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2714875"/>
            <a:ext cx="6696000" cy="1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Usage of Date and Time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311700" y="965338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Useful libraries: </a:t>
            </a:r>
            <a:r>
              <a:rPr lang="en"/>
              <a:t>datetime, time, pytz, pandas &amp; many … many more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Cheatsheet: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b="1" lang="en"/>
              <a:t> 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6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1" name="Google Shape;191;p6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4" name="Google Shape;194;p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275" y="1864650"/>
            <a:ext cx="4973949" cy="27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Arithmetic with Date and Time</a:t>
            </a:r>
            <a:endParaRPr/>
          </a:p>
        </p:txBody>
      </p:sp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04" name="Google Shape;204;p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07" name="Google Shape;207;p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600" y="919163"/>
            <a:ext cx="51054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Parsing dates, datetimes, and times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17" name="Google Shape;217;p8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8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20" name="Google Shape;220;p8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5" y="1204900"/>
            <a:ext cx="5000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Extracting datetime components</a:t>
            </a:r>
            <a:endParaRPr/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230" name="Google Shape;230;p9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233" name="Google Shape;233;p9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81" y="915600"/>
            <a:ext cx="4976543" cy="38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