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ssistan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sfhheskYj4ouzF7DCiYg2okr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ssistan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ssistan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ccf563390d773f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6ccf563390d773f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6ccf563390d773f_2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6ccf563390d773f_2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a53621ef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1a53621ef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6ccf563390d773f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6ccf563390d773f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6ccf563390d773f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76ccf563390d773f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6ccf563390d773f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76ccf563390d773f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a4b33ed4f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a4b33ed4f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Lectures: 	Slides on Google Classroom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may vary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	Assistants and teacher help with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	Helps us see where you struggle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you get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Kahoot:	Fun activity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prizes?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Communication: Install the app, so you get notifications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	We only help with programming knowledge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a4b33ed4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1a4b33ed4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a53621ef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a53621ef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a53621ef4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a53621ef4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Lectures: 	Slides on Google Classroom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may vary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	Assistants and teacher help with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	Helps us see where you struggle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you get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Kahoot:	Fun activity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prizes?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Communication: Install the app, so you get notifications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	We only help with programming knowledge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944caeb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1944caeb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this slide to get to know each other! (Both, teachers and learners)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Invite everyone to introduce themselves and tell shortly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where they are from and why they are in Denmark.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a53621ef4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1a53621ef4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a53621ef4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1a53621ef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a53621ef4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1a53621ef4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1a53621ef4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1a53621ef4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8eddbf622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8eddbf622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Lectures: 	Slides on Google </a:t>
            </a:r>
            <a:r>
              <a:rPr lang="en"/>
              <a:t>Classroom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may vary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	</a:t>
            </a:r>
            <a:r>
              <a:rPr lang="en"/>
              <a:t>Assistants </a:t>
            </a:r>
            <a:r>
              <a:rPr lang="en"/>
              <a:t>and teacher help with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	Helps us see where you struggle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you get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Kahoot:	Fun activity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prizes?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Communication: Install the app, so you get notifications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	We only help with programming knowledge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944caebb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1944caebb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944caebb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1944caebb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944caeb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1944caeb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944caeb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944caeb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of Ignorance: 	aka. “Mt. Stupid”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Thinks it’s easy and they know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Valley of Despair:	Realises how little they know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Feeling overwhelmed by the amount of knowledge that exists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Easy to give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of Enlightenment:	Focussed learning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Continuous growth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Discovers what they don’t know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Plateau of Expertise:	Mastered the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Knows what they don’t know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Knows how/where to find out what they don’t know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44caebb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1944caebb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944caeb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1944caeb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44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8" name="Google Shape;18;p44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44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4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4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4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4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Google Shape;26;p4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" name="Google Shape;27;p4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3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3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55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9" name="Google Shape;99;p5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5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7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5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8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7" name="Google Shape;107;p5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9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59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5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0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4" name="Google Shape;114;p60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6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60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60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60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62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5" name="Google Shape;125;p6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2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8" name="Google Shape;128;p6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62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4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4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4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48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48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49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49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9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49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" name="Google Shape;61;p49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2" name="Google Shape;62;p49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9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64" name="Google Shape;64;p49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" name="Google Shape;65;p49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0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3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43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1" name="Google Shape;11;p43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43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Introduction to Data Analytics Spring 2023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 1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717000" y="2464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ccf563390d773f_2181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Analytics?</a:t>
            </a:r>
            <a:endParaRPr/>
          </a:p>
        </p:txBody>
      </p:sp>
      <p:sp>
        <p:nvSpPr>
          <p:cNvPr id="242" name="Google Shape;242;g76ccf563390d773f_218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6ccf563390d773f_218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48" name="Google Shape;248;g76ccf563390d773f_218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</a:t>
            </a:r>
            <a:r>
              <a:rPr b="1" i="1" lang="en"/>
              <a:t>DATA SCIENCE is the process of building, cleaning, and structuring datasets to analyze and extract meaning. 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 ANALYTICS</a:t>
            </a:r>
            <a:r>
              <a:rPr b="1" i="1" lang="en"/>
              <a:t> refers to the process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and practice of analyzing data to answer questions, extract 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insights, and identify trends.”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~Harvard Business School Online</a:t>
            </a:r>
            <a:endParaRPr i="1"/>
          </a:p>
        </p:txBody>
      </p:sp>
      <p:sp>
        <p:nvSpPr>
          <p:cNvPr id="249" name="Google Shape;249;g76ccf563390d773f_218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250" name="Google Shape;250;g76ccf563390d773f_2186"/>
          <p:cNvGrpSpPr/>
          <p:nvPr/>
        </p:nvGrpSpPr>
        <p:grpSpPr>
          <a:xfrm rot="2700000">
            <a:off x="7759962" y="3394615"/>
            <a:ext cx="1067690" cy="867892"/>
            <a:chOff x="919500" y="1916075"/>
            <a:chExt cx="1067700" cy="867900"/>
          </a:xfrm>
        </p:grpSpPr>
        <p:sp>
          <p:nvSpPr>
            <p:cNvPr id="251" name="Google Shape;251;g76ccf563390d773f_218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76ccf563390d773f_218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g76ccf563390d773f_2186"/>
          <p:cNvGrpSpPr/>
          <p:nvPr/>
        </p:nvGrpSpPr>
        <p:grpSpPr>
          <a:xfrm rot="8100353">
            <a:off x="886797" y="3743266"/>
            <a:ext cx="734820" cy="597312"/>
            <a:chOff x="521400" y="3135325"/>
            <a:chExt cx="1067700" cy="867900"/>
          </a:xfrm>
        </p:grpSpPr>
        <p:sp>
          <p:nvSpPr>
            <p:cNvPr id="254" name="Google Shape;254;g76ccf563390d773f_218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76ccf563390d773f_218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a53621ef4_0_30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/>
              <a:t>Data Ecosystem &amp; Lifecycle</a:t>
            </a:r>
            <a:endParaRPr/>
          </a:p>
        </p:txBody>
      </p:sp>
      <p:sp>
        <p:nvSpPr>
          <p:cNvPr id="261" name="Google Shape;261;g21a53621ef4_0_306"/>
          <p:cNvSpPr txBox="1"/>
          <p:nvPr>
            <p:ph idx="1" type="body"/>
          </p:nvPr>
        </p:nvSpPr>
        <p:spPr>
          <a:xfrm>
            <a:off x="311700" y="915600"/>
            <a:ext cx="4773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Ecosystem</a:t>
            </a:r>
            <a:r>
              <a:rPr lang="en"/>
              <a:t> describes the tools and setup of an organisation to collect, store, and manage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Lifecycle</a:t>
            </a:r>
            <a:r>
              <a:rPr lang="en"/>
              <a:t> describes the journey of data from when it is collected to when it interpreted.</a:t>
            </a:r>
            <a:endParaRPr/>
          </a:p>
        </p:txBody>
      </p:sp>
      <p:sp>
        <p:nvSpPr>
          <p:cNvPr id="262" name="Google Shape;262;g21a53621ef4_0_30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g21a53621ef4_0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50" y="914900"/>
            <a:ext cx="3747600" cy="37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6ccf563390d773f_2198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Tools</a:t>
            </a:r>
            <a:endParaRPr/>
          </a:p>
        </p:txBody>
      </p:sp>
      <p:sp>
        <p:nvSpPr>
          <p:cNvPr id="269" name="Google Shape;269;g76ccf563390d773f_219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6ccf563390d773f_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275" name="Google Shape;275;g76ccf563390d773f_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</a:t>
            </a:r>
            <a:r>
              <a:rPr b="1" i="1" lang="en"/>
              <a:t>Python is a programming language that lets you work more quickly and integrate your systems more effectively.</a:t>
            </a:r>
            <a:endParaRPr/>
          </a:p>
        </p:txBody>
      </p:sp>
      <p:sp>
        <p:nvSpPr>
          <p:cNvPr id="276" name="Google Shape;276;g76ccf563390d773f_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277" name="Google Shape;277;g76ccf563390d773f_2"/>
          <p:cNvGrpSpPr/>
          <p:nvPr/>
        </p:nvGrpSpPr>
        <p:grpSpPr>
          <a:xfrm rot="2700000">
            <a:off x="7759962" y="3394615"/>
            <a:ext cx="1067690" cy="867892"/>
            <a:chOff x="919500" y="1916075"/>
            <a:chExt cx="1067700" cy="867900"/>
          </a:xfrm>
        </p:grpSpPr>
        <p:sp>
          <p:nvSpPr>
            <p:cNvPr id="278" name="Google Shape;278;g76ccf563390d773f_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76ccf563390d773f_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g76ccf563390d773f_2"/>
          <p:cNvGrpSpPr/>
          <p:nvPr/>
        </p:nvGrpSpPr>
        <p:grpSpPr>
          <a:xfrm rot="8100353">
            <a:off x="886797" y="3743266"/>
            <a:ext cx="734820" cy="597312"/>
            <a:chOff x="521400" y="3135325"/>
            <a:chExt cx="1067700" cy="867900"/>
          </a:xfrm>
        </p:grpSpPr>
        <p:sp>
          <p:nvSpPr>
            <p:cNvPr id="281" name="Google Shape;281;g76ccf563390d773f_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76ccf563390d773f_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6ccf563390d773f_106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/>
              <a:t>Why Python for Data Analytics?</a:t>
            </a:r>
            <a:endParaRPr/>
          </a:p>
        </p:txBody>
      </p:sp>
      <p:sp>
        <p:nvSpPr>
          <p:cNvPr id="288" name="Google Shape;288;g76ccf563390d773f_106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Learn and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Cross-Platform Compatibility (Windows, Mac, Linux,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Open Source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With Many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Data- and Visualisation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Demand on the Job Market</a:t>
            </a:r>
            <a:endParaRPr/>
          </a:p>
        </p:txBody>
      </p:sp>
      <p:sp>
        <p:nvSpPr>
          <p:cNvPr id="289" name="Google Shape;289;g76ccf563390d773f_106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290" name="Google Shape;290;g76ccf563390d773f_1069"/>
          <p:cNvGrpSpPr/>
          <p:nvPr/>
        </p:nvGrpSpPr>
        <p:grpSpPr>
          <a:xfrm rot="2700000">
            <a:off x="7759962" y="3394615"/>
            <a:ext cx="1067690" cy="867892"/>
            <a:chOff x="919500" y="1916075"/>
            <a:chExt cx="1067700" cy="867900"/>
          </a:xfrm>
        </p:grpSpPr>
        <p:sp>
          <p:nvSpPr>
            <p:cNvPr id="291" name="Google Shape;291;g76ccf563390d773f_1069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76ccf563390d773f_1069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g76ccf563390d773f_1069"/>
          <p:cNvGrpSpPr/>
          <p:nvPr/>
        </p:nvGrpSpPr>
        <p:grpSpPr>
          <a:xfrm rot="8100353">
            <a:off x="886797" y="3743266"/>
            <a:ext cx="734820" cy="597312"/>
            <a:chOff x="521400" y="3135325"/>
            <a:chExt cx="1067700" cy="867900"/>
          </a:xfrm>
        </p:grpSpPr>
        <p:sp>
          <p:nvSpPr>
            <p:cNvPr id="294" name="Google Shape;294;g76ccf563390d773f_1069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76ccf563390d773f_1069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a4b33ed4f_0_1384"/>
          <p:cNvSpPr/>
          <p:nvPr/>
        </p:nvSpPr>
        <p:spPr>
          <a:xfrm rot="5749119">
            <a:off x="2090927" y="3745299"/>
            <a:ext cx="1044582" cy="903774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1a4b33ed4f_0_1384"/>
          <p:cNvSpPr/>
          <p:nvPr/>
        </p:nvSpPr>
        <p:spPr>
          <a:xfrm rot="3282200">
            <a:off x="6391035" y="3844889"/>
            <a:ext cx="1044634" cy="903706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1a4b33ed4f_0_1384"/>
          <p:cNvSpPr/>
          <p:nvPr/>
        </p:nvSpPr>
        <p:spPr>
          <a:xfrm rot="8100000">
            <a:off x="5098807" y="809981"/>
            <a:ext cx="1044538" cy="903682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1a4b33ed4f_0_138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Programming in Python</a:t>
            </a:r>
            <a:endParaRPr/>
          </a:p>
        </p:txBody>
      </p:sp>
      <p:sp>
        <p:nvSpPr>
          <p:cNvPr id="304" name="Google Shape;304;g21a4b33ed4f_0_138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g21a4b33ed4f_0_1384"/>
          <p:cNvSpPr txBox="1"/>
          <p:nvPr>
            <p:ph idx="1" type="body"/>
          </p:nvPr>
        </p:nvSpPr>
        <p:spPr>
          <a:xfrm>
            <a:off x="311700" y="1005850"/>
            <a:ext cx="40770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language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write the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print('Hello, world!')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g21a4b33ed4f_0_1384"/>
          <p:cNvSpPr txBox="1"/>
          <p:nvPr>
            <p:ph idx="3" type="body"/>
          </p:nvPr>
        </p:nvSpPr>
        <p:spPr>
          <a:xfrm>
            <a:off x="4755279" y="1005850"/>
            <a:ext cx="40770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editor in which the code is written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Visual Studio Code, Atom, Browser, Text Editor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g21a4b33ed4f_0_1384"/>
          <p:cNvSpPr txBox="1"/>
          <p:nvPr>
            <p:ph idx="1" type="body"/>
          </p:nvPr>
        </p:nvSpPr>
        <p:spPr>
          <a:xfrm>
            <a:off x="311700" y="2884269"/>
            <a:ext cx="40770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Console / Terminal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system tool in which the code is run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 main.py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 -m jupyterlab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g21a4b33ed4f_0_1384"/>
          <p:cNvSpPr txBox="1"/>
          <p:nvPr>
            <p:ph idx="3" type="body"/>
          </p:nvPr>
        </p:nvSpPr>
        <p:spPr>
          <a:xfrm>
            <a:off x="4755279" y="2884269"/>
            <a:ext cx="40770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PIP / libraries / packages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repository of python software written by the open-source community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jupyterlab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a4b33ed4f_0_47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Python Packages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4" name="Google Shape;314;g21a4b33ed4f_0_474"/>
          <p:cNvSpPr txBox="1"/>
          <p:nvPr>
            <p:ph idx="1" type="body"/>
          </p:nvPr>
        </p:nvSpPr>
        <p:spPr>
          <a:xfrm>
            <a:off x="311700" y="1439575"/>
            <a:ext cx="19536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Math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g21a4b33ed4f_0_47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g21a4b33ed4f_0_474"/>
          <p:cNvSpPr txBox="1"/>
          <p:nvPr>
            <p:ph idx="1" type="body"/>
          </p:nvPr>
        </p:nvSpPr>
        <p:spPr>
          <a:xfrm>
            <a:off x="2500662" y="1439575"/>
            <a:ext cx="19536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g21a4b33ed4f_0_474"/>
          <p:cNvSpPr txBox="1"/>
          <p:nvPr>
            <p:ph idx="1" type="body"/>
          </p:nvPr>
        </p:nvSpPr>
        <p:spPr>
          <a:xfrm>
            <a:off x="6878586" y="1439575"/>
            <a:ext cx="19536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g21a4b33ed4f_0_474"/>
          <p:cNvSpPr txBox="1"/>
          <p:nvPr>
            <p:ph idx="1" type="body"/>
          </p:nvPr>
        </p:nvSpPr>
        <p:spPr>
          <a:xfrm>
            <a:off x="4689624" y="1439575"/>
            <a:ext cx="19536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Data Visualisation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g21a4b33ed4f_0_474"/>
          <p:cNvSpPr txBox="1"/>
          <p:nvPr>
            <p:ph idx="1" type="body"/>
          </p:nvPr>
        </p:nvSpPr>
        <p:spPr>
          <a:xfrm>
            <a:off x="311700" y="2034288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320" name="Google Shape;320;g21a4b33ed4f_0_474"/>
          <p:cNvSpPr txBox="1"/>
          <p:nvPr>
            <p:ph idx="1" type="body"/>
          </p:nvPr>
        </p:nvSpPr>
        <p:spPr>
          <a:xfrm>
            <a:off x="4689625" y="2034276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321" name="Google Shape;321;g21a4b33ed4f_0_474"/>
          <p:cNvSpPr txBox="1"/>
          <p:nvPr>
            <p:ph idx="1" type="body"/>
          </p:nvPr>
        </p:nvSpPr>
        <p:spPr>
          <a:xfrm>
            <a:off x="6878586" y="2034288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322" name="Google Shape;322;g21a4b33ed4f_0_474"/>
          <p:cNvSpPr txBox="1"/>
          <p:nvPr>
            <p:ph idx="1" type="body"/>
          </p:nvPr>
        </p:nvSpPr>
        <p:spPr>
          <a:xfrm>
            <a:off x="2500649" y="2034276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323" name="Google Shape;323;g21a4b33ed4f_0_474"/>
          <p:cNvSpPr txBox="1"/>
          <p:nvPr>
            <p:ph idx="1" type="body"/>
          </p:nvPr>
        </p:nvSpPr>
        <p:spPr>
          <a:xfrm>
            <a:off x="311700" y="2629000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SciPy</a:t>
            </a:r>
            <a:endParaRPr/>
          </a:p>
        </p:txBody>
      </p:sp>
      <p:sp>
        <p:nvSpPr>
          <p:cNvPr id="324" name="Google Shape;324;g21a4b33ed4f_0_474"/>
          <p:cNvSpPr txBox="1"/>
          <p:nvPr>
            <p:ph idx="1" type="body"/>
          </p:nvPr>
        </p:nvSpPr>
        <p:spPr>
          <a:xfrm>
            <a:off x="4689625" y="2629000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325" name="Google Shape;325;g21a4b33ed4f_0_474"/>
          <p:cNvSpPr txBox="1"/>
          <p:nvPr>
            <p:ph idx="1" type="body"/>
          </p:nvPr>
        </p:nvSpPr>
        <p:spPr>
          <a:xfrm>
            <a:off x="6878586" y="2629000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Spyder</a:t>
            </a:r>
            <a:endParaRPr/>
          </a:p>
        </p:txBody>
      </p:sp>
      <p:sp>
        <p:nvSpPr>
          <p:cNvPr id="326" name="Google Shape;326;g21a4b33ed4f_0_474"/>
          <p:cNvSpPr txBox="1"/>
          <p:nvPr>
            <p:ph idx="1" type="body"/>
          </p:nvPr>
        </p:nvSpPr>
        <p:spPr>
          <a:xfrm>
            <a:off x="2500649" y="2629000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Dask</a:t>
            </a:r>
            <a:endParaRPr/>
          </a:p>
        </p:txBody>
      </p:sp>
      <p:sp>
        <p:nvSpPr>
          <p:cNvPr id="327" name="Google Shape;327;g21a4b33ed4f_0_474"/>
          <p:cNvSpPr txBox="1"/>
          <p:nvPr>
            <p:ph idx="1" type="body"/>
          </p:nvPr>
        </p:nvSpPr>
        <p:spPr>
          <a:xfrm>
            <a:off x="311700" y="3223713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Scikit-learn</a:t>
            </a:r>
            <a:endParaRPr/>
          </a:p>
        </p:txBody>
      </p:sp>
      <p:sp>
        <p:nvSpPr>
          <p:cNvPr id="328" name="Google Shape;328;g21a4b33ed4f_0_474"/>
          <p:cNvSpPr txBox="1"/>
          <p:nvPr>
            <p:ph idx="1" type="body"/>
          </p:nvPr>
        </p:nvSpPr>
        <p:spPr>
          <a:xfrm>
            <a:off x="4689637" y="3223701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329" name="Google Shape;329;g21a4b33ed4f_0_474"/>
          <p:cNvSpPr txBox="1"/>
          <p:nvPr>
            <p:ph idx="1" type="body"/>
          </p:nvPr>
        </p:nvSpPr>
        <p:spPr>
          <a:xfrm>
            <a:off x="6878586" y="3223713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Anaconda</a:t>
            </a:r>
            <a:endParaRPr/>
          </a:p>
        </p:txBody>
      </p:sp>
      <p:sp>
        <p:nvSpPr>
          <p:cNvPr id="330" name="Google Shape;330;g21a4b33ed4f_0_474"/>
          <p:cNvSpPr txBox="1"/>
          <p:nvPr>
            <p:ph idx="1" type="body"/>
          </p:nvPr>
        </p:nvSpPr>
        <p:spPr>
          <a:xfrm>
            <a:off x="2500674" y="3223701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PySpark</a:t>
            </a:r>
            <a:endParaRPr/>
          </a:p>
        </p:txBody>
      </p:sp>
      <p:sp>
        <p:nvSpPr>
          <p:cNvPr id="331" name="Google Shape;331;g21a4b33ed4f_0_474"/>
          <p:cNvSpPr txBox="1"/>
          <p:nvPr>
            <p:ph idx="1" type="body"/>
          </p:nvPr>
        </p:nvSpPr>
        <p:spPr>
          <a:xfrm>
            <a:off x="311700" y="3818425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332" name="Google Shape;332;g21a4b33ed4f_0_474"/>
          <p:cNvSpPr txBox="1"/>
          <p:nvPr>
            <p:ph idx="1" type="body"/>
          </p:nvPr>
        </p:nvSpPr>
        <p:spPr>
          <a:xfrm>
            <a:off x="4689637" y="3818400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Bokeh</a:t>
            </a:r>
            <a:endParaRPr/>
          </a:p>
        </p:txBody>
      </p:sp>
      <p:sp>
        <p:nvSpPr>
          <p:cNvPr id="333" name="Google Shape;333;g21a4b33ed4f_0_474"/>
          <p:cNvSpPr txBox="1"/>
          <p:nvPr>
            <p:ph idx="1" type="body"/>
          </p:nvPr>
        </p:nvSpPr>
        <p:spPr>
          <a:xfrm>
            <a:off x="6878586" y="3818425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Cloud Solutions</a:t>
            </a:r>
            <a:endParaRPr/>
          </a:p>
        </p:txBody>
      </p:sp>
      <p:sp>
        <p:nvSpPr>
          <p:cNvPr id="334" name="Google Shape;334;g21a4b33ed4f_0_474"/>
          <p:cNvSpPr txBox="1"/>
          <p:nvPr>
            <p:ph idx="1" type="body"/>
          </p:nvPr>
        </p:nvSpPr>
        <p:spPr>
          <a:xfrm>
            <a:off x="2500662" y="3818400"/>
            <a:ext cx="19536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Altair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a53621ef4_0_32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Basics</a:t>
            </a:r>
            <a:endParaRPr/>
          </a:p>
        </p:txBody>
      </p:sp>
      <p:sp>
        <p:nvSpPr>
          <p:cNvPr id="340" name="Google Shape;340;g21a53621ef4_0_3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a53621ef4_0_864"/>
          <p:cNvSpPr/>
          <p:nvPr/>
        </p:nvSpPr>
        <p:spPr>
          <a:xfrm rot="5749119">
            <a:off x="2090927" y="3745299"/>
            <a:ext cx="1044582" cy="903774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1a53621ef4_0_864"/>
          <p:cNvSpPr/>
          <p:nvPr/>
        </p:nvSpPr>
        <p:spPr>
          <a:xfrm rot="3282200">
            <a:off x="6391035" y="3844889"/>
            <a:ext cx="1044634" cy="903706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1a53621ef4_0_864"/>
          <p:cNvSpPr/>
          <p:nvPr/>
        </p:nvSpPr>
        <p:spPr>
          <a:xfrm rot="8100000">
            <a:off x="5098807" y="809981"/>
            <a:ext cx="1044538" cy="903682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1a53621ef4_0_86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49" name="Google Shape;349;g21a53621ef4_0_86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g21a53621ef4_0_864"/>
          <p:cNvSpPr txBox="1"/>
          <p:nvPr>
            <p:ph idx="1" type="body"/>
          </p:nvPr>
        </p:nvSpPr>
        <p:spPr>
          <a:xfrm>
            <a:off x="311700" y="1005850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77550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</a:t>
            </a:r>
            <a:r>
              <a:rPr lang="en"/>
              <a:t>	“Hello, world” / “4”</a:t>
            </a:r>
            <a:endParaRPr/>
          </a:p>
        </p:txBody>
      </p:sp>
      <p:sp>
        <p:nvSpPr>
          <p:cNvPr id="351" name="Google Shape;351;g21a53621ef4_0_864"/>
          <p:cNvSpPr txBox="1"/>
          <p:nvPr>
            <p:ph idx="2" type="body"/>
          </p:nvPr>
        </p:nvSpPr>
        <p:spPr>
          <a:xfrm>
            <a:off x="6152700" y="1005850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Iterable / Sequence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</a:t>
            </a:r>
            <a:r>
              <a:rPr lang="en"/>
              <a:t>	[ “hello”, “world” ]</a:t>
            </a:r>
            <a:br>
              <a:rPr lang="en"/>
            </a:br>
            <a:r>
              <a:rPr lang="en"/>
              <a:t>	[ 4, 2, 10 ]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tuple</a:t>
            </a:r>
            <a:r>
              <a:rPr lang="en"/>
              <a:t>	( “apple”, “pear”, “pear”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range</a:t>
            </a:r>
            <a:r>
              <a:rPr lang="en"/>
              <a:t>	range(1,10)</a:t>
            </a:r>
            <a:endParaRPr/>
          </a:p>
        </p:txBody>
      </p:sp>
      <p:sp>
        <p:nvSpPr>
          <p:cNvPr id="352" name="Google Shape;352;g21a53621ef4_0_864"/>
          <p:cNvSpPr txBox="1"/>
          <p:nvPr>
            <p:ph idx="3" type="body"/>
          </p:nvPr>
        </p:nvSpPr>
        <p:spPr>
          <a:xfrm>
            <a:off x="3232200" y="1005850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Numeric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</a:t>
            </a:r>
            <a:r>
              <a:rPr lang="en"/>
              <a:t>	-1 / 0 / 4 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float</a:t>
            </a:r>
            <a:r>
              <a:rPr lang="en"/>
              <a:t>	-1.5 / 0.2 / 5.3</a:t>
            </a:r>
            <a:endParaRPr/>
          </a:p>
        </p:txBody>
      </p:sp>
      <p:sp>
        <p:nvSpPr>
          <p:cNvPr id="353" name="Google Shape;353;g21a53621ef4_0_864"/>
          <p:cNvSpPr txBox="1"/>
          <p:nvPr>
            <p:ph idx="1" type="body"/>
          </p:nvPr>
        </p:nvSpPr>
        <p:spPr>
          <a:xfrm>
            <a:off x="311700" y="2884263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Mapping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dict</a:t>
            </a:r>
            <a:r>
              <a:rPr lang="en"/>
              <a:t>	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“name”: “John”,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“lastname”: “Doe”,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“age”: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</p:txBody>
      </p:sp>
      <p:sp>
        <p:nvSpPr>
          <p:cNvPr id="354" name="Google Shape;354;g21a53621ef4_0_864"/>
          <p:cNvSpPr txBox="1"/>
          <p:nvPr>
            <p:ph idx="2" type="body"/>
          </p:nvPr>
        </p:nvSpPr>
        <p:spPr>
          <a:xfrm>
            <a:off x="6152700" y="2884274"/>
            <a:ext cx="26796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Boolean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Bool</a:t>
            </a:r>
            <a:r>
              <a:rPr lang="en"/>
              <a:t>	True, False</a:t>
            </a:r>
            <a:endParaRPr/>
          </a:p>
        </p:txBody>
      </p:sp>
      <p:sp>
        <p:nvSpPr>
          <p:cNvPr id="355" name="Google Shape;355;g21a53621ef4_0_864"/>
          <p:cNvSpPr txBox="1"/>
          <p:nvPr>
            <p:ph idx="3" type="body"/>
          </p:nvPr>
        </p:nvSpPr>
        <p:spPr>
          <a:xfrm>
            <a:off x="3232200" y="2884263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Unique collection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</a:t>
            </a:r>
            <a:r>
              <a:rPr lang="en"/>
              <a:t>	{ “apple”, “banana”, “pear” }</a:t>
            </a:r>
            <a:endParaRPr/>
          </a:p>
        </p:txBody>
      </p:sp>
      <p:sp>
        <p:nvSpPr>
          <p:cNvPr id="356" name="Google Shape;356;g21a53621ef4_0_864"/>
          <p:cNvSpPr txBox="1"/>
          <p:nvPr>
            <p:ph idx="2" type="body"/>
          </p:nvPr>
        </p:nvSpPr>
        <p:spPr>
          <a:xfrm>
            <a:off x="6152700" y="3823474"/>
            <a:ext cx="26796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Null 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NoneType</a:t>
            </a:r>
            <a:r>
              <a:rPr lang="en"/>
              <a:t>	None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44caebb0_0_2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43" name="Google Shape;143;g21944caebb0_0_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g21944caebb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542" y="2436891"/>
            <a:ext cx="1953463" cy="2043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1944caebb0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4029" y="2436891"/>
            <a:ext cx="1953463" cy="204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a53621ef4_0_9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362" name="Google Shape;362;g21a53621ef4_0_9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g21a53621ef4_0_91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“Variables are containers for storing data values.</a:t>
            </a:r>
            <a:r>
              <a:rPr b="1" i="1" lang="en"/>
              <a:t>"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Variable has with a name, a type, and a value.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to a variable is called </a:t>
            </a:r>
            <a:r>
              <a:rPr lang="en"/>
              <a:t>“assigning to a variable”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reassigned (overwrite)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 = “Clara”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isStudent =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 = 23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 = “Emma”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a53621ef4_0_91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69" name="Google Shape;369;g21a53621ef4_0_9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g21a53621ef4_0_91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“Operators are used to perform operations on variables and values.”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g21a53621ef4_0_919"/>
          <p:cNvSpPr txBox="1"/>
          <p:nvPr>
            <p:ph idx="1" type="body"/>
          </p:nvPr>
        </p:nvSpPr>
        <p:spPr>
          <a:xfrm>
            <a:off x="311700" y="1439575"/>
            <a:ext cx="15543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Arithmetic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g21a53621ef4_0_9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g21a53621ef4_0_919"/>
          <p:cNvSpPr txBox="1"/>
          <p:nvPr>
            <p:ph idx="1" type="body"/>
          </p:nvPr>
        </p:nvSpPr>
        <p:spPr>
          <a:xfrm>
            <a:off x="7278000" y="1439575"/>
            <a:ext cx="15543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Membership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g21a53621ef4_0_919"/>
          <p:cNvSpPr txBox="1"/>
          <p:nvPr>
            <p:ph idx="1" type="body"/>
          </p:nvPr>
        </p:nvSpPr>
        <p:spPr>
          <a:xfrm>
            <a:off x="2053275" y="1439575"/>
            <a:ext cx="15543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Assignment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g21a53621ef4_0_919"/>
          <p:cNvSpPr txBox="1"/>
          <p:nvPr>
            <p:ph idx="1" type="body"/>
          </p:nvPr>
        </p:nvSpPr>
        <p:spPr>
          <a:xfrm>
            <a:off x="5536425" y="1439575"/>
            <a:ext cx="15543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Logical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g21a53621ef4_0_919"/>
          <p:cNvSpPr txBox="1"/>
          <p:nvPr>
            <p:ph idx="1" type="body"/>
          </p:nvPr>
        </p:nvSpPr>
        <p:spPr>
          <a:xfrm>
            <a:off x="3794850" y="1439575"/>
            <a:ext cx="1554300" cy="5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g21a53621ef4_0_919"/>
          <p:cNvSpPr txBox="1"/>
          <p:nvPr>
            <p:ph idx="1" type="body"/>
          </p:nvPr>
        </p:nvSpPr>
        <p:spPr>
          <a:xfrm>
            <a:off x="311700" y="2034288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3+2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g21a53621ef4_0_919"/>
          <p:cNvSpPr txBox="1"/>
          <p:nvPr>
            <p:ph idx="1" type="body"/>
          </p:nvPr>
        </p:nvSpPr>
        <p:spPr>
          <a:xfrm>
            <a:off x="7278000" y="2034288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1 in [1,2,3]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g21a53621ef4_0_919"/>
          <p:cNvSpPr txBox="1"/>
          <p:nvPr>
            <p:ph idx="1" type="body"/>
          </p:nvPr>
        </p:nvSpPr>
        <p:spPr>
          <a:xfrm>
            <a:off x="2053275" y="2034288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 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g21a53621ef4_0_919"/>
          <p:cNvSpPr txBox="1"/>
          <p:nvPr>
            <p:ph idx="1" type="body"/>
          </p:nvPr>
        </p:nvSpPr>
        <p:spPr>
          <a:xfrm>
            <a:off x="5536425" y="2034288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x&gt;3 and x&lt;10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g21a53621ef4_0_919"/>
          <p:cNvSpPr txBox="1"/>
          <p:nvPr>
            <p:ph idx="1" type="body"/>
          </p:nvPr>
        </p:nvSpPr>
        <p:spPr>
          <a:xfrm>
            <a:off x="3794850" y="2034288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== 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g21a53621ef4_0_919"/>
          <p:cNvSpPr txBox="1"/>
          <p:nvPr>
            <p:ph idx="1" type="body"/>
          </p:nvPr>
        </p:nvSpPr>
        <p:spPr>
          <a:xfrm>
            <a:off x="311700" y="2629000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2*3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g21a53621ef4_0_919"/>
          <p:cNvSpPr txBox="1"/>
          <p:nvPr>
            <p:ph idx="1" type="body"/>
          </p:nvPr>
        </p:nvSpPr>
        <p:spPr>
          <a:xfrm>
            <a:off x="7278000" y="2629000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 not in [4,5,3]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g21a53621ef4_0_919"/>
          <p:cNvSpPr txBox="1"/>
          <p:nvPr>
            <p:ph idx="1" type="body"/>
          </p:nvPr>
        </p:nvSpPr>
        <p:spPr>
          <a:xfrm>
            <a:off x="2053275" y="2629000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 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g21a53621ef4_0_919"/>
          <p:cNvSpPr txBox="1"/>
          <p:nvPr>
            <p:ph idx="1" type="body"/>
          </p:nvPr>
        </p:nvSpPr>
        <p:spPr>
          <a:xfrm>
            <a:off x="5536425" y="2629000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x&lt;3 or x&gt;10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g21a53621ef4_0_919"/>
          <p:cNvSpPr txBox="1"/>
          <p:nvPr>
            <p:ph idx="1" type="body"/>
          </p:nvPr>
        </p:nvSpPr>
        <p:spPr>
          <a:xfrm>
            <a:off x="3794850" y="2629000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5 != 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g21a53621ef4_0_919"/>
          <p:cNvSpPr txBox="1"/>
          <p:nvPr>
            <p:ph idx="1" type="body"/>
          </p:nvPr>
        </p:nvSpPr>
        <p:spPr>
          <a:xfrm>
            <a:off x="311700" y="3223713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12%3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g21a53621ef4_0_919"/>
          <p:cNvSpPr txBox="1"/>
          <p:nvPr>
            <p:ph idx="1" type="body"/>
          </p:nvPr>
        </p:nvSpPr>
        <p:spPr>
          <a:xfrm>
            <a:off x="7278000" y="3223713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“Clara” not in [“Emma”, “Tom”]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g21a53621ef4_0_919"/>
          <p:cNvSpPr txBox="1"/>
          <p:nvPr>
            <p:ph idx="1" type="body"/>
          </p:nvPr>
        </p:nvSpPr>
        <p:spPr>
          <a:xfrm>
            <a:off x="2053275" y="3223713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*= 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g21a53621ef4_0_919"/>
          <p:cNvSpPr txBox="1"/>
          <p:nvPr>
            <p:ph idx="1" type="body"/>
          </p:nvPr>
        </p:nvSpPr>
        <p:spPr>
          <a:xfrm>
            <a:off x="5536425" y="3223713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not 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g21a53621ef4_0_919"/>
          <p:cNvSpPr txBox="1"/>
          <p:nvPr>
            <p:ph idx="1" type="body"/>
          </p:nvPr>
        </p:nvSpPr>
        <p:spPr>
          <a:xfrm>
            <a:off x="3794850" y="3223713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3 &gt; 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g21a53621ef4_0_919"/>
          <p:cNvSpPr txBox="1"/>
          <p:nvPr>
            <p:ph idx="1" type="body"/>
          </p:nvPr>
        </p:nvSpPr>
        <p:spPr>
          <a:xfrm>
            <a:off x="311700" y="3818425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2**3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g21a53621ef4_0_919"/>
          <p:cNvSpPr txBox="1"/>
          <p:nvPr>
            <p:ph idx="1" type="body"/>
          </p:nvPr>
        </p:nvSpPr>
        <p:spPr>
          <a:xfrm>
            <a:off x="7278000" y="3818425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20 in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[“20”, “25”]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g21a53621ef4_0_919"/>
          <p:cNvSpPr txBox="1"/>
          <p:nvPr>
            <p:ph idx="1" type="body"/>
          </p:nvPr>
        </p:nvSpPr>
        <p:spPr>
          <a:xfrm>
            <a:off x="2053275" y="3818425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/= 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g21a53621ef4_0_919"/>
          <p:cNvSpPr txBox="1"/>
          <p:nvPr>
            <p:ph idx="1" type="body"/>
          </p:nvPr>
        </p:nvSpPr>
        <p:spPr>
          <a:xfrm>
            <a:off x="5536425" y="3818425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SzPts val="108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not 3 &amp;&amp; not 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g21a53621ef4_0_919"/>
          <p:cNvSpPr txBox="1"/>
          <p:nvPr>
            <p:ph idx="1" type="body"/>
          </p:nvPr>
        </p:nvSpPr>
        <p:spPr>
          <a:xfrm>
            <a:off x="3794850" y="3818425"/>
            <a:ext cx="1554300" cy="5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5 &lt;= 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a53621ef4_0_9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02" name="Google Shape;402;g21a53621ef4_0_9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g21a53621ef4_0_92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“A function is a block of code which only runs when it is called.”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pass data, known as parameters, into a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can return data as a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print(“Hello, world”)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marks = [65, 71, 68, 74, 61]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print(sum(marks))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1a53621ef4_0_1007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- Then it’s your turn!</a:t>
            </a:r>
            <a:endParaRPr/>
          </a:p>
        </p:txBody>
      </p:sp>
      <p:sp>
        <p:nvSpPr>
          <p:cNvPr id="409" name="Google Shape;409;g21a53621ef4_0_100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8eddbf622_0_1341"/>
          <p:cNvSpPr/>
          <p:nvPr/>
        </p:nvSpPr>
        <p:spPr>
          <a:xfrm rot="5749119">
            <a:off x="2090927" y="3745299"/>
            <a:ext cx="1044582" cy="903774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18eddbf622_0_1341"/>
          <p:cNvSpPr/>
          <p:nvPr/>
        </p:nvSpPr>
        <p:spPr>
          <a:xfrm rot="3282200">
            <a:off x="6391035" y="3844889"/>
            <a:ext cx="1044634" cy="903706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18eddbf622_0_1341"/>
          <p:cNvSpPr/>
          <p:nvPr/>
        </p:nvSpPr>
        <p:spPr>
          <a:xfrm rot="8100000">
            <a:off x="5098807" y="809981"/>
            <a:ext cx="1044538" cy="903682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18eddbf622_0_134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work</a:t>
            </a:r>
            <a:endParaRPr/>
          </a:p>
        </p:txBody>
      </p:sp>
      <p:sp>
        <p:nvSpPr>
          <p:cNvPr id="154" name="Google Shape;154;g218eddbf622_0_13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g218eddbf622_0_1341"/>
          <p:cNvSpPr txBox="1"/>
          <p:nvPr>
            <p:ph idx="1" type="body"/>
          </p:nvPr>
        </p:nvSpPr>
        <p:spPr>
          <a:xfrm>
            <a:off x="311700" y="1005850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17:30 - 18:45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80% attendance required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questions!</a:t>
            </a:r>
            <a:endParaRPr/>
          </a:p>
        </p:txBody>
      </p:sp>
      <p:sp>
        <p:nvSpPr>
          <p:cNvPr id="156" name="Google Shape;156;g218eddbf622_0_1341"/>
          <p:cNvSpPr txBox="1"/>
          <p:nvPr>
            <p:ph idx="2" type="body"/>
          </p:nvPr>
        </p:nvSpPr>
        <p:spPr>
          <a:xfrm>
            <a:off x="6152700" y="1005850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Homeworks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Hand-in until Monday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Individually on Google Classroom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18eddbf622_0_1341"/>
          <p:cNvSpPr txBox="1"/>
          <p:nvPr>
            <p:ph idx="3" type="body"/>
          </p:nvPr>
        </p:nvSpPr>
        <p:spPr>
          <a:xfrm>
            <a:off x="3232200" y="1005850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Exercises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19:00 - 20:30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active! Make mistakes!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18eddbf622_0_1341"/>
          <p:cNvSpPr txBox="1"/>
          <p:nvPr>
            <p:ph idx="1" type="body"/>
          </p:nvPr>
        </p:nvSpPr>
        <p:spPr>
          <a:xfrm>
            <a:off x="311700" y="2884263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Kahoot Quiz!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second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18eddbf622_0_1341"/>
          <p:cNvSpPr txBox="1"/>
          <p:nvPr>
            <p:ph idx="2" type="body"/>
          </p:nvPr>
        </p:nvSpPr>
        <p:spPr>
          <a:xfrm>
            <a:off x="6152700" y="2884263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to your mentor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18eddbf622_0_1341"/>
          <p:cNvSpPr txBox="1"/>
          <p:nvPr>
            <p:ph idx="3" type="body"/>
          </p:nvPr>
        </p:nvSpPr>
        <p:spPr>
          <a:xfrm>
            <a:off x="3232200" y="2884263"/>
            <a:ext cx="267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Communication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Slack! Keep up to date!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218eddbf622_0_1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837" y="3731259"/>
            <a:ext cx="535325" cy="5353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218eddbf622_0_1341"/>
          <p:cNvGrpSpPr/>
          <p:nvPr/>
        </p:nvGrpSpPr>
        <p:grpSpPr>
          <a:xfrm>
            <a:off x="3628163" y="2006182"/>
            <a:ext cx="1858933" cy="423474"/>
            <a:chOff x="3628163" y="2006182"/>
            <a:chExt cx="1858933" cy="423474"/>
          </a:xfrm>
        </p:grpSpPr>
        <p:pic>
          <p:nvPicPr>
            <p:cNvPr id="163" name="Google Shape;163;g218eddbf622_0_13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1763" y="2006182"/>
              <a:ext cx="535333" cy="42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218eddbf622_0_13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89970" y="2006182"/>
              <a:ext cx="535333" cy="42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218eddbf622_0_13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28163" y="2006182"/>
              <a:ext cx="535333" cy="4234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" name="Google Shape;166;g218eddbf622_0_13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1875" y="1918025"/>
            <a:ext cx="621243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18eddbf622_0_13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9975" y="3731250"/>
            <a:ext cx="535324" cy="53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18eddbf622_0_13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61306" y="3785563"/>
            <a:ext cx="541825" cy="42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944caebb0_2_42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Setup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Checklist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" name="Google Shape;174;g21944caebb0_2_42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Am I ready for class?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g21944caebb0_2_42"/>
          <p:cNvSpPr txBox="1"/>
          <p:nvPr>
            <p:ph idx="2" type="body"/>
          </p:nvPr>
        </p:nvSpPr>
        <p:spPr>
          <a:xfrm>
            <a:off x="4939500" y="342900"/>
            <a:ext cx="37989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have access to Google Classroom?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have access to the Slack channel #data-analytics-team-4?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have Kahoot installed?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know who is in my team?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Did I complete the Python Installation Guide?</a:t>
            </a:r>
            <a:endParaRPr/>
          </a:p>
        </p:txBody>
      </p:sp>
      <p:sp>
        <p:nvSpPr>
          <p:cNvPr id="176" name="Google Shape;176;g21944caebb0_2_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7" name="Google Shape;177;g21944caebb0_2_42"/>
          <p:cNvGrpSpPr/>
          <p:nvPr/>
        </p:nvGrpSpPr>
        <p:grpSpPr>
          <a:xfrm>
            <a:off x="2850283" y="603030"/>
            <a:ext cx="1007894" cy="1007892"/>
            <a:chOff x="3717325" y="2137000"/>
            <a:chExt cx="1104178" cy="1104176"/>
          </a:xfrm>
        </p:grpSpPr>
        <p:sp>
          <p:nvSpPr>
            <p:cNvPr id="178" name="Google Shape;178;g21944caebb0_2_42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1944caebb0_2_42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44caebb0_2_3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 few words of advice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5" name="Google Shape;185;g21944caebb0_2_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944caebb0_0_6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Mantras</a:t>
            </a:r>
            <a:endParaRPr/>
          </a:p>
        </p:txBody>
      </p:sp>
      <p:sp>
        <p:nvSpPr>
          <p:cNvPr id="191" name="Google Shape;191;g21944caebb0_0_63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Understand your code!</a:t>
            </a:r>
            <a:endParaRPr/>
          </a:p>
        </p:txBody>
      </p:sp>
      <p:sp>
        <p:nvSpPr>
          <p:cNvPr id="192" name="Google Shape;192;g21944caebb0_0_63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Take a break!</a:t>
            </a:r>
            <a:endParaRPr/>
          </a:p>
        </p:txBody>
      </p:sp>
      <p:sp>
        <p:nvSpPr>
          <p:cNvPr id="193" name="Google Shape;193;g21944caebb0_0_6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g21944caebb0_0_63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Learn how to Google!</a:t>
            </a:r>
            <a:endParaRPr b="1"/>
          </a:p>
        </p:txBody>
      </p:sp>
      <p:pic>
        <p:nvPicPr>
          <p:cNvPr id="195" name="Google Shape;195;g21944caebb0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0" y="1484625"/>
            <a:ext cx="2416199" cy="30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1944caebb0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545" y="1484625"/>
            <a:ext cx="2292918" cy="306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1944caebb0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401" y="1820123"/>
            <a:ext cx="2416201" cy="239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944caebb0_0_7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Dunning-Kruger effect</a:t>
            </a:r>
            <a:endParaRPr/>
          </a:p>
        </p:txBody>
      </p:sp>
      <p:sp>
        <p:nvSpPr>
          <p:cNvPr id="203" name="Google Shape;203;g21944caebb0_0_7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204" name="Google Shape;204;g21944caebb0_0_79"/>
          <p:cNvGrpSpPr/>
          <p:nvPr/>
        </p:nvGrpSpPr>
        <p:grpSpPr>
          <a:xfrm>
            <a:off x="574050" y="1006475"/>
            <a:ext cx="7820600" cy="3350400"/>
            <a:chOff x="574050" y="1006475"/>
            <a:chExt cx="7820600" cy="3350400"/>
          </a:xfrm>
        </p:grpSpPr>
        <p:sp>
          <p:nvSpPr>
            <p:cNvPr id="205" name="Google Shape;205;g21944caebb0_0_79"/>
            <p:cNvSpPr txBox="1"/>
            <p:nvPr/>
          </p:nvSpPr>
          <p:spPr>
            <a:xfrm>
              <a:off x="5047975" y="2440300"/>
              <a:ext cx="1358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ssistant"/>
                  <a:ea typeface="Assistant"/>
                  <a:cs typeface="Assistant"/>
                  <a:sym typeface="Assistant"/>
                </a:rPr>
                <a:t>Slope of Enlightenment</a:t>
              </a:r>
              <a:endParaRPr sz="12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6" name="Google Shape;206;g21944caebb0_0_79"/>
            <p:cNvSpPr/>
            <p:nvPr/>
          </p:nvSpPr>
          <p:spPr>
            <a:xfrm>
              <a:off x="1213625" y="1375775"/>
              <a:ext cx="6559691" cy="2380725"/>
            </a:xfrm>
            <a:custGeom>
              <a:rect b="b" l="l" r="r" t="t"/>
              <a:pathLst>
                <a:path extrusionOk="0" h="95229" w="233192">
                  <a:moveTo>
                    <a:pt x="0" y="95229"/>
                  </a:moveTo>
                  <a:cubicBezTo>
                    <a:pt x="4816" y="79432"/>
                    <a:pt x="20661" y="5939"/>
                    <a:pt x="28896" y="449"/>
                  </a:cubicBezTo>
                  <a:cubicBezTo>
                    <a:pt x="37132" y="-5041"/>
                    <a:pt x="37566" y="50247"/>
                    <a:pt x="49413" y="62287"/>
                  </a:cubicBezTo>
                  <a:cubicBezTo>
                    <a:pt x="61261" y="74327"/>
                    <a:pt x="79561" y="78469"/>
                    <a:pt x="99981" y="72690"/>
                  </a:cubicBezTo>
                  <a:cubicBezTo>
                    <a:pt x="120401" y="66911"/>
                    <a:pt x="149730" y="36522"/>
                    <a:pt x="171932" y="27612"/>
                  </a:cubicBezTo>
                  <a:cubicBezTo>
                    <a:pt x="194134" y="18702"/>
                    <a:pt x="222982" y="20629"/>
                    <a:pt x="233192" y="1923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07" name="Google Shape;207;g21944caebb0_0_79"/>
            <p:cNvCxnSpPr/>
            <p:nvPr/>
          </p:nvCxnSpPr>
          <p:spPr>
            <a:xfrm rot="10800000">
              <a:off x="943350" y="1088800"/>
              <a:ext cx="0" cy="284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g21944caebb0_0_79"/>
            <p:cNvCxnSpPr/>
            <p:nvPr/>
          </p:nvCxnSpPr>
          <p:spPr>
            <a:xfrm>
              <a:off x="943350" y="3937000"/>
              <a:ext cx="684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g21944caebb0_0_79"/>
            <p:cNvSpPr/>
            <p:nvPr/>
          </p:nvSpPr>
          <p:spPr>
            <a:xfrm>
              <a:off x="1975725" y="1315350"/>
              <a:ext cx="145200" cy="145200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21944caebb0_0_79"/>
            <p:cNvSpPr/>
            <p:nvPr/>
          </p:nvSpPr>
          <p:spPr>
            <a:xfrm>
              <a:off x="3409050" y="3191325"/>
              <a:ext cx="145200" cy="145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21944caebb0_0_79"/>
            <p:cNvSpPr/>
            <p:nvPr/>
          </p:nvSpPr>
          <p:spPr>
            <a:xfrm>
              <a:off x="5185225" y="2440300"/>
              <a:ext cx="145200" cy="1452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21944caebb0_0_79"/>
            <p:cNvSpPr/>
            <p:nvPr/>
          </p:nvSpPr>
          <p:spPr>
            <a:xfrm>
              <a:off x="7260775" y="1799750"/>
              <a:ext cx="145200" cy="1452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21944caebb0_0_79"/>
            <p:cNvSpPr txBox="1"/>
            <p:nvPr/>
          </p:nvSpPr>
          <p:spPr>
            <a:xfrm>
              <a:off x="1369275" y="10064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ssistant"/>
                  <a:ea typeface="Assistant"/>
                  <a:cs typeface="Assistant"/>
                  <a:sym typeface="Assistant"/>
                </a:rPr>
                <a:t>Peak of Ignorance</a:t>
              </a:r>
              <a:endParaRPr sz="12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14" name="Google Shape;214;g21944caebb0_0_79"/>
            <p:cNvSpPr txBox="1"/>
            <p:nvPr/>
          </p:nvSpPr>
          <p:spPr>
            <a:xfrm>
              <a:off x="2802600" y="33365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ssistant"/>
                  <a:ea typeface="Assistant"/>
                  <a:cs typeface="Assistant"/>
                  <a:sym typeface="Assistant"/>
                </a:rPr>
                <a:t>Valley of Despair</a:t>
              </a:r>
              <a:endParaRPr sz="12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15" name="Google Shape;215;g21944caebb0_0_79"/>
            <p:cNvSpPr txBox="1"/>
            <p:nvPr/>
          </p:nvSpPr>
          <p:spPr>
            <a:xfrm>
              <a:off x="6654325" y="1245650"/>
              <a:ext cx="1358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ssistant"/>
                  <a:ea typeface="Assistant"/>
                  <a:cs typeface="Assistant"/>
                  <a:sym typeface="Assistant"/>
                </a:rPr>
                <a:t>Plateau of Expertise</a:t>
              </a:r>
              <a:endParaRPr sz="12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16" name="Google Shape;216;g21944caebb0_0_79"/>
            <p:cNvSpPr txBox="1"/>
            <p:nvPr/>
          </p:nvSpPr>
          <p:spPr>
            <a:xfrm rot="-5400000">
              <a:off x="79650" y="2294150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ssistant"/>
                  <a:ea typeface="Assistant"/>
                  <a:cs typeface="Assistant"/>
                  <a:sym typeface="Assistant"/>
                </a:rPr>
                <a:t>Confidence</a:t>
              </a:r>
              <a:endParaRPr sz="12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17" name="Google Shape;217;g21944caebb0_0_79"/>
            <p:cNvSpPr txBox="1"/>
            <p:nvPr/>
          </p:nvSpPr>
          <p:spPr>
            <a:xfrm>
              <a:off x="7036550" y="39875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ssistant"/>
                  <a:ea typeface="Assistant"/>
                  <a:cs typeface="Assistant"/>
                  <a:sym typeface="Assistant"/>
                </a:rPr>
                <a:t>Knowledge</a:t>
              </a:r>
              <a:endParaRPr sz="12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944caebb0_2_5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/>
              <a:t>The Essence of the course</a:t>
            </a:r>
            <a:endParaRPr/>
          </a:p>
        </p:txBody>
      </p:sp>
      <p:sp>
        <p:nvSpPr>
          <p:cNvPr id="223" name="Google Shape;223;g21944caebb0_2_5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goal of this course is to teach you how to: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“Collect, transform, model, analyze, and visualize a broad range of datasets using Python and its open source libraries, through concepts of Data Analytics.”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/>
            </a:br>
            <a:r>
              <a:rPr b="1" lang="en"/>
              <a:t>Important</a:t>
            </a:r>
            <a:r>
              <a:rPr lang="en"/>
              <a:t>: You are responsible for your own learning!</a:t>
            </a:r>
            <a:endParaRPr/>
          </a:p>
        </p:txBody>
      </p:sp>
      <p:sp>
        <p:nvSpPr>
          <p:cNvPr id="224" name="Google Shape;224;g21944caebb0_2_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" name="Google Shape;225;g21944caebb0_2_56"/>
          <p:cNvGrpSpPr/>
          <p:nvPr/>
        </p:nvGrpSpPr>
        <p:grpSpPr>
          <a:xfrm rot="2700000">
            <a:off x="7759962" y="3394615"/>
            <a:ext cx="1067690" cy="867892"/>
            <a:chOff x="919500" y="1916075"/>
            <a:chExt cx="1067700" cy="867900"/>
          </a:xfrm>
        </p:grpSpPr>
        <p:sp>
          <p:nvSpPr>
            <p:cNvPr id="226" name="Google Shape;226;g21944caebb0_2_5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1944caebb0_2_5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g21944caebb0_2_56"/>
          <p:cNvGrpSpPr/>
          <p:nvPr/>
        </p:nvGrpSpPr>
        <p:grpSpPr>
          <a:xfrm rot="8100353">
            <a:off x="886797" y="3743266"/>
            <a:ext cx="734820" cy="597312"/>
            <a:chOff x="521400" y="3135325"/>
            <a:chExt cx="1067700" cy="867900"/>
          </a:xfrm>
        </p:grpSpPr>
        <p:sp>
          <p:nvSpPr>
            <p:cNvPr id="229" name="Google Shape;229;g21944caebb0_2_5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1944caebb0_2_5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944caebb0_0_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Let’s get started!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6" name="Google Shape;236;g21944caebb0_0_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