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Assistant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6" roundtripDataSignature="AMtx7mhqeHbGEd2r8aNBxhguJHZGdIm2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Assistant-bold.fntdata"/><Relationship Id="rId12" Type="http://schemas.openxmlformats.org/officeDocument/2006/relationships/slide" Target="slides/slide8.xml"/><Relationship Id="rId34" Type="http://schemas.openxmlformats.org/officeDocument/2006/relationships/font" Target="fonts/Assistant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customschemas.google.com/relationships/presentationmetadata" Target="meta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22178f2eb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22178f2eb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22178f2eb9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222178f2eb9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22178f2eb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22178f2eb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22178f2eb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22178f2eb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22178f2eb9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22178f2eb9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22178f2eb9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222178f2eb9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22178f2eb9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22178f2eb9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22178f2eb9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22178f2eb9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22178f2eb9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222178f2eb9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22178f2eb9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22178f2eb9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1ae6549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221ae6549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22178f2eb9_0_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22178f2eb9_0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22178f2eb9_0_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22178f2eb9_0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22178f2eb9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22178f2eb9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22178f2eb9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22178f2eb9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22178f2eb9_0_9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22178f2eb9_0_9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22178f2eb9_0_9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g222178f2eb9_0_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22178f2eb9_0_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22178f2eb9_0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22178f2eb9_0_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22178f2eb9_0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22178f2eb9_0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22178f2eb9_0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1a53621ef4_0_10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g21a53621ef4_0_10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2178f2eb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222178f2eb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2178f2eb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22178f2eb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22178f2eb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22178f2eb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2178f2e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2178f2e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2178f2eb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22178f2eb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2178f2eb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2178f2eb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22178f2eb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22178f2eb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4"/>
          <p:cNvSpPr txBox="1"/>
          <p:nvPr>
            <p:ph type="ctrTitle"/>
          </p:nvPr>
        </p:nvSpPr>
        <p:spPr>
          <a:xfrm>
            <a:off x="311700" y="1239060"/>
            <a:ext cx="6089100" cy="17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" name="Google Shape;15;p44"/>
          <p:cNvSpPr txBox="1"/>
          <p:nvPr>
            <p:ph idx="1" type="subTitle"/>
          </p:nvPr>
        </p:nvSpPr>
        <p:spPr>
          <a:xfrm>
            <a:off x="311700" y="3015350"/>
            <a:ext cx="6089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" name="Google Shape;16;p4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" name="Google Shape;17;p44"/>
          <p:cNvGrpSpPr/>
          <p:nvPr/>
        </p:nvGrpSpPr>
        <p:grpSpPr>
          <a:xfrm>
            <a:off x="311726" y="342910"/>
            <a:ext cx="2560425" cy="520904"/>
            <a:chOff x="311726" y="342910"/>
            <a:chExt cx="2560425" cy="520904"/>
          </a:xfrm>
        </p:grpSpPr>
        <p:sp>
          <p:nvSpPr>
            <p:cNvPr id="18" name="Google Shape;18;p44"/>
            <p:cNvSpPr/>
            <p:nvPr/>
          </p:nvSpPr>
          <p:spPr>
            <a:xfrm>
              <a:off x="311726" y="342910"/>
              <a:ext cx="2560425" cy="52090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" name="Google Shape;19;p44"/>
            <p:cNvPicPr preferRelativeResize="0"/>
            <p:nvPr/>
          </p:nvPicPr>
          <p:blipFill rotWithShape="1">
            <a:blip r:embed="rId2">
              <a:alphaModFix/>
            </a:blip>
            <a:srcRect b="0" l="377" r="386" t="0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" name="Google Shape;20;p44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4"/>
          <p:cNvSpPr/>
          <p:nvPr/>
        </p:nvSpPr>
        <p:spPr>
          <a:xfrm>
            <a:off x="7000" y="-7000"/>
            <a:ext cx="9144000" cy="25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4"/>
          <p:cNvSpPr/>
          <p:nvPr/>
        </p:nvSpPr>
        <p:spPr>
          <a:xfrm>
            <a:off x="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4"/>
          <p:cNvSpPr/>
          <p:nvPr/>
        </p:nvSpPr>
        <p:spPr>
          <a:xfrm>
            <a:off x="893140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4"/>
          <p:cNvSpPr/>
          <p:nvPr/>
        </p:nvSpPr>
        <p:spPr>
          <a:xfrm>
            <a:off x="7000" y="4798125"/>
            <a:ext cx="9144000" cy="35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4"/>
          <p:cNvSpPr/>
          <p:nvPr/>
        </p:nvSpPr>
        <p:spPr>
          <a:xfrm>
            <a:off x="6400750" y="2400375"/>
            <a:ext cx="2743242" cy="2743120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6" name="Google Shape;26;p44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b="1" i="0" sz="1000" u="none" cap="none" strike="noStrike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7" name="Google Shape;27;p44"/>
          <p:cNvSpPr/>
          <p:nvPr/>
        </p:nvSpPr>
        <p:spPr>
          <a:xfrm>
            <a:off x="8414775" y="4244650"/>
            <a:ext cx="418647" cy="418572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7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4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9"/>
          <p:cNvSpPr txBox="1"/>
          <p:nvPr>
            <p:ph type="ctrTitle"/>
          </p:nvPr>
        </p:nvSpPr>
        <p:spPr>
          <a:xfrm>
            <a:off x="311725" y="1243584"/>
            <a:ext cx="6089100" cy="17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3" name="Google Shape;83;p49"/>
          <p:cNvSpPr txBox="1"/>
          <p:nvPr>
            <p:ph idx="1" type="subTitle"/>
          </p:nvPr>
        </p:nvSpPr>
        <p:spPr>
          <a:xfrm>
            <a:off x="311725" y="3019874"/>
            <a:ext cx="6089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4" name="Google Shape;84;p4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49"/>
          <p:cNvSpPr/>
          <p:nvPr/>
        </p:nvSpPr>
        <p:spPr>
          <a:xfrm>
            <a:off x="0" y="1243584"/>
            <a:ext cx="128100" cy="256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9"/>
          <p:cNvSpPr/>
          <p:nvPr/>
        </p:nvSpPr>
        <p:spPr>
          <a:xfrm>
            <a:off x="6400750" y="2400375"/>
            <a:ext cx="2743242" cy="2743120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7" name="Google Shape;87;p49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b="1" i="0" sz="1000" u="none" cap="none" strike="noStrike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8" name="Google Shape;88;p49"/>
          <p:cNvSpPr/>
          <p:nvPr/>
        </p:nvSpPr>
        <p:spPr>
          <a:xfrm>
            <a:off x="8414775" y="4244650"/>
            <a:ext cx="418647" cy="418572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89" name="Google Shape;89;p49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90;p49"/>
          <p:cNvGrpSpPr/>
          <p:nvPr/>
        </p:nvGrpSpPr>
        <p:grpSpPr>
          <a:xfrm>
            <a:off x="311726" y="342910"/>
            <a:ext cx="2560500" cy="520800"/>
            <a:chOff x="311726" y="342910"/>
            <a:chExt cx="2560500" cy="520800"/>
          </a:xfrm>
        </p:grpSpPr>
        <p:sp>
          <p:nvSpPr>
            <p:cNvPr id="91" name="Google Shape;91;p49"/>
            <p:cNvSpPr/>
            <p:nvPr/>
          </p:nvSpPr>
          <p:spPr>
            <a:xfrm>
              <a:off x="311726" y="342910"/>
              <a:ext cx="2560500" cy="520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2" name="Google Shape;92;p49"/>
            <p:cNvPicPr preferRelativeResize="0"/>
            <p:nvPr/>
          </p:nvPicPr>
          <p:blipFill rotWithShape="1">
            <a:blip r:embed="rId2">
              <a:alphaModFix/>
            </a:blip>
            <a:srcRect b="0" l="377" r="386" t="0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bg>
      <p:bgPr>
        <a:noFill/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0"/>
          <p:cNvSpPr/>
          <p:nvPr/>
        </p:nvSpPr>
        <p:spPr>
          <a:xfrm>
            <a:off x="7000" y="4663200"/>
            <a:ext cx="9144000" cy="49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50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0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0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0"/>
          <p:cNvSpPr txBox="1"/>
          <p:nvPr>
            <p:ph type="title"/>
          </p:nvPr>
        </p:nvSpPr>
        <p:spPr>
          <a:xfrm>
            <a:off x="311700" y="214884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9" name="Google Shape;99;p5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bg>
      <p:bgPr>
        <a:noFill/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1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1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1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51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6" name="Google Shape;106;p5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5"/>
          <p:cNvSpPr txBox="1"/>
          <p:nvPr>
            <p:ph type="title"/>
          </p:nvPr>
        </p:nvSpPr>
        <p:spPr>
          <a:xfrm>
            <a:off x="311700" y="342900"/>
            <a:ext cx="28080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9" name="Google Shape;109;p55"/>
          <p:cNvSpPr txBox="1"/>
          <p:nvPr>
            <p:ph idx="1" type="body"/>
          </p:nvPr>
        </p:nvSpPr>
        <p:spPr>
          <a:xfrm>
            <a:off x="311700" y="1209300"/>
            <a:ext cx="2808000" cy="3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0" name="Google Shape;110;p5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7"/>
          <p:cNvSpPr txBox="1"/>
          <p:nvPr>
            <p:ph type="title"/>
          </p:nvPr>
        </p:nvSpPr>
        <p:spPr>
          <a:xfrm>
            <a:off x="311700" y="342900"/>
            <a:ext cx="65418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3" name="Google Shape;113;p5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8"/>
          <p:cNvSpPr txBox="1"/>
          <p:nvPr>
            <p:ph idx="1" type="body"/>
          </p:nvPr>
        </p:nvSpPr>
        <p:spPr>
          <a:xfrm>
            <a:off x="311700" y="4663200"/>
            <a:ext cx="70821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</a:lstStyle>
          <a:p/>
        </p:txBody>
      </p:sp>
      <p:sp>
        <p:nvSpPr>
          <p:cNvPr id="116" name="Google Shape;116;p5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9"/>
          <p:cNvSpPr txBox="1"/>
          <p:nvPr>
            <p:ph hasCustomPrompt="1" type="title"/>
          </p:nvPr>
        </p:nvSpPr>
        <p:spPr>
          <a:xfrm>
            <a:off x="311700" y="898300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59"/>
          <p:cNvSpPr txBox="1"/>
          <p:nvPr>
            <p:ph idx="1" type="body"/>
          </p:nvPr>
        </p:nvSpPr>
        <p:spPr>
          <a:xfrm>
            <a:off x="311700" y="2944400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5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BIG_NUMBER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0"/>
          <p:cNvSpPr txBox="1"/>
          <p:nvPr>
            <p:ph type="title"/>
          </p:nvPr>
        </p:nvSpPr>
        <p:spPr>
          <a:xfrm>
            <a:off x="311700" y="898300"/>
            <a:ext cx="2416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23" name="Google Shape;123;p60"/>
          <p:cNvSpPr txBox="1"/>
          <p:nvPr>
            <p:ph idx="1" type="body"/>
          </p:nvPr>
        </p:nvSpPr>
        <p:spPr>
          <a:xfrm>
            <a:off x="311700" y="2944400"/>
            <a:ext cx="24165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6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60"/>
          <p:cNvSpPr txBox="1"/>
          <p:nvPr>
            <p:ph idx="2" type="title"/>
          </p:nvPr>
        </p:nvSpPr>
        <p:spPr>
          <a:xfrm>
            <a:off x="6415800" y="898300"/>
            <a:ext cx="2416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26" name="Google Shape;126;p60"/>
          <p:cNvSpPr txBox="1"/>
          <p:nvPr>
            <p:ph idx="3" type="body"/>
          </p:nvPr>
        </p:nvSpPr>
        <p:spPr>
          <a:xfrm>
            <a:off x="6415800" y="2944400"/>
            <a:ext cx="24165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60"/>
          <p:cNvSpPr txBox="1"/>
          <p:nvPr>
            <p:ph idx="4" type="title"/>
          </p:nvPr>
        </p:nvSpPr>
        <p:spPr>
          <a:xfrm>
            <a:off x="3363750" y="898300"/>
            <a:ext cx="2416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28" name="Google Shape;128;p60"/>
          <p:cNvSpPr txBox="1"/>
          <p:nvPr>
            <p:ph idx="5" type="body"/>
          </p:nvPr>
        </p:nvSpPr>
        <p:spPr>
          <a:xfrm>
            <a:off x="3363750" y="2944400"/>
            <a:ext cx="24165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and contact">
  <p:cSld name="MAIN_POIN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" name="Google Shape;30;p62"/>
          <p:cNvGrpSpPr/>
          <p:nvPr/>
        </p:nvGrpSpPr>
        <p:grpSpPr>
          <a:xfrm rot="2700000">
            <a:off x="585683" y="481417"/>
            <a:ext cx="694882" cy="564848"/>
            <a:chOff x="919500" y="1916075"/>
            <a:chExt cx="1067700" cy="867900"/>
          </a:xfrm>
        </p:grpSpPr>
        <p:sp>
          <p:nvSpPr>
            <p:cNvPr id="31" name="Google Shape;31;p62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62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" name="Google Shape;33;p62"/>
          <p:cNvGrpSpPr/>
          <p:nvPr/>
        </p:nvGrpSpPr>
        <p:grpSpPr>
          <a:xfrm rot="8100000">
            <a:off x="7746888" y="3437645"/>
            <a:ext cx="912919" cy="742084"/>
            <a:chOff x="521400" y="3135325"/>
            <a:chExt cx="1067700" cy="867900"/>
          </a:xfrm>
        </p:grpSpPr>
        <p:sp>
          <p:nvSpPr>
            <p:cNvPr id="34" name="Google Shape;34;p62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62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62"/>
          <p:cNvSpPr txBox="1"/>
          <p:nvPr>
            <p:ph type="title"/>
          </p:nvPr>
        </p:nvSpPr>
        <p:spPr>
          <a:xfrm>
            <a:off x="311700" y="342900"/>
            <a:ext cx="8100000" cy="209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8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48"/>
          <p:cNvSpPr txBox="1"/>
          <p:nvPr>
            <p:ph idx="1" type="body"/>
          </p:nvPr>
        </p:nvSpPr>
        <p:spPr>
          <a:xfrm>
            <a:off x="3117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4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48"/>
          <p:cNvSpPr txBox="1"/>
          <p:nvPr>
            <p:ph idx="2" type="body"/>
          </p:nvPr>
        </p:nvSpPr>
        <p:spPr>
          <a:xfrm>
            <a:off x="61527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48"/>
          <p:cNvSpPr txBox="1"/>
          <p:nvPr>
            <p:ph idx="3" type="body"/>
          </p:nvPr>
        </p:nvSpPr>
        <p:spPr>
          <a:xfrm>
            <a:off x="32322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6"/>
          <p:cNvSpPr txBox="1"/>
          <p:nvPr>
            <p:ph type="title"/>
          </p:nvPr>
        </p:nvSpPr>
        <p:spPr>
          <a:xfrm>
            <a:off x="311700" y="679950"/>
            <a:ext cx="3999000" cy="22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46" name="Google Shape;46;p56"/>
          <p:cNvSpPr txBox="1"/>
          <p:nvPr>
            <p:ph idx="1" type="subTitle"/>
          </p:nvPr>
        </p:nvSpPr>
        <p:spPr>
          <a:xfrm>
            <a:off x="311700" y="2950350"/>
            <a:ext cx="39990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56"/>
          <p:cNvSpPr txBox="1"/>
          <p:nvPr>
            <p:ph idx="2" type="body"/>
          </p:nvPr>
        </p:nvSpPr>
        <p:spPr>
          <a:xfrm>
            <a:off x="4939500" y="342900"/>
            <a:ext cx="3419400" cy="4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5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3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53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53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3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53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53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5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4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54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54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54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54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54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5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 type="secHead">
  <p:cSld name="SECTION_HEADER">
    <p:bg>
      <p:bgPr>
        <a:noFill/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4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Google Shape;68;p4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6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46"/>
          <p:cNvSpPr txBox="1"/>
          <p:nvPr>
            <p:ph idx="1" type="body"/>
          </p:nvPr>
        </p:nvSpPr>
        <p:spPr>
          <a:xfrm>
            <a:off x="311700" y="1005850"/>
            <a:ext cx="39999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46"/>
          <p:cNvSpPr txBox="1"/>
          <p:nvPr>
            <p:ph idx="2" type="body"/>
          </p:nvPr>
        </p:nvSpPr>
        <p:spPr>
          <a:xfrm>
            <a:off x="4832400" y="1005850"/>
            <a:ext cx="39999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4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 type="tx">
  <p:cSld name="TITLE_AND_BOD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2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52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5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 b="1" i="0" sz="2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3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b="0" i="0" sz="1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ssistant"/>
              <a:buChar char="■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8" name="Google Shape;8;p4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43"/>
          <p:cNvSpPr/>
          <p:nvPr/>
        </p:nvSpPr>
        <p:spPr>
          <a:xfrm>
            <a:off x="7157996" y="4762665"/>
            <a:ext cx="1308600" cy="27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10;p43"/>
          <p:cNvGrpSpPr/>
          <p:nvPr/>
        </p:nvGrpSpPr>
        <p:grpSpPr>
          <a:xfrm>
            <a:off x="8458848" y="343116"/>
            <a:ext cx="381224" cy="576102"/>
            <a:chOff x="8458848" y="343116"/>
            <a:chExt cx="381224" cy="576102"/>
          </a:xfrm>
        </p:grpSpPr>
        <p:sp>
          <p:nvSpPr>
            <p:cNvPr id="11" name="Google Shape;11;p43"/>
            <p:cNvSpPr/>
            <p:nvPr/>
          </p:nvSpPr>
          <p:spPr>
            <a:xfrm>
              <a:off x="8458848" y="343116"/>
              <a:ext cx="381224" cy="57610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" name="Google Shape;12;p43"/>
            <p:cNvPicPr preferRelativeResize="0"/>
            <p:nvPr/>
          </p:nvPicPr>
          <p:blipFill rotWithShape="1">
            <a:blip r:embed="rId1">
              <a:alphaModFix/>
            </a:blip>
            <a:srcRect b="0" l="79" r="79" t="0"/>
            <a:stretch/>
          </p:blipFill>
          <p:spPr>
            <a:xfrm>
              <a:off x="8480104" y="384425"/>
              <a:ext cx="338711" cy="4974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96">
          <p15:clr>
            <a:srgbClr val="EA4335"/>
          </p15:clr>
        </p15:guide>
        <p15:guide id="2" pos="5564">
          <p15:clr>
            <a:srgbClr val="EA4335"/>
          </p15:clr>
        </p15:guide>
        <p15:guide id="3" orient="horz" pos="216">
          <p15:clr>
            <a:srgbClr val="EA4335"/>
          </p15:clr>
        </p15:guide>
        <p15:guide id="4" orient="horz" pos="29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3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20.png"/><Relationship Id="rId5" Type="http://schemas.openxmlformats.org/officeDocument/2006/relationships/image" Target="../media/image9.png"/><Relationship Id="rId6" Type="http://schemas.openxmlformats.org/officeDocument/2006/relationships/image" Target="../media/image25.png"/><Relationship Id="rId7" Type="http://schemas.openxmlformats.org/officeDocument/2006/relationships/image" Target="../media/image30.png"/><Relationship Id="rId8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7.png"/><Relationship Id="rId4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Relationship Id="rId4" Type="http://schemas.openxmlformats.org/officeDocument/2006/relationships/image" Target="../media/image3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Relationship Id="rId4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Relationship Id="rId4" Type="http://schemas.openxmlformats.org/officeDocument/2006/relationships/image" Target="../media/image4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3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"/>
          <p:cNvSpPr txBox="1"/>
          <p:nvPr>
            <p:ph type="ctrTitle"/>
          </p:nvPr>
        </p:nvSpPr>
        <p:spPr>
          <a:xfrm>
            <a:off x="311700" y="1239060"/>
            <a:ext cx="6089100" cy="17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Introduction to Data Analytics Spring 2023</a:t>
            </a:r>
            <a:endParaRPr/>
          </a:p>
        </p:txBody>
      </p:sp>
      <p:sp>
        <p:nvSpPr>
          <p:cNvPr id="136" name="Google Shape;136;p1"/>
          <p:cNvSpPr txBox="1"/>
          <p:nvPr>
            <p:ph idx="1" type="subTitle"/>
          </p:nvPr>
        </p:nvSpPr>
        <p:spPr>
          <a:xfrm>
            <a:off x="311700" y="3015350"/>
            <a:ext cx="6089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Lecture 2</a:t>
            </a:r>
            <a:endParaRPr/>
          </a:p>
        </p:txBody>
      </p:sp>
      <p:sp>
        <p:nvSpPr>
          <p:cNvPr id="137" name="Google Shape;137;p1"/>
          <p:cNvSpPr txBox="1"/>
          <p:nvPr/>
        </p:nvSpPr>
        <p:spPr>
          <a:xfrm>
            <a:off x="1717000" y="2464700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2178f2eb9_0_72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- </a:t>
            </a:r>
            <a:r>
              <a:rPr lang="en"/>
              <a:t>Strings</a:t>
            </a:r>
            <a:endParaRPr/>
          </a:p>
        </p:txBody>
      </p:sp>
      <p:sp>
        <p:nvSpPr>
          <p:cNvPr id="214" name="Google Shape;214;g222178f2eb9_0_7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15" name="Google Shape;215;g222178f2eb9_0_72"/>
          <p:cNvSpPr txBox="1"/>
          <p:nvPr>
            <p:ph idx="2" type="body"/>
          </p:nvPr>
        </p:nvSpPr>
        <p:spPr>
          <a:xfrm>
            <a:off x="4832400" y="1005850"/>
            <a:ext cx="3999900" cy="3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Strings are a sequence of characters, marked </a:t>
            </a:r>
            <a:r>
              <a:rPr b="1" lang="en"/>
              <a:t>inside two quotes</a:t>
            </a:r>
            <a:r>
              <a:rPr lang="en"/>
              <a:t>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Strings can be analyzed, manipulated, split, combined, etc.</a:t>
            </a:r>
            <a:endParaRPr/>
          </a:p>
        </p:txBody>
      </p:sp>
      <p:pic>
        <p:nvPicPr>
          <p:cNvPr id="216" name="Google Shape;216;g222178f2eb9_0_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05850"/>
            <a:ext cx="3619500" cy="249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222178f2eb9_0_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501400"/>
            <a:ext cx="361950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22178f2eb9_0_1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Control Structures: Conditionals (if/else)</a:t>
            </a:r>
            <a:endParaRPr/>
          </a:p>
        </p:txBody>
      </p:sp>
      <p:sp>
        <p:nvSpPr>
          <p:cNvPr id="223" name="Google Shape;223;g222178f2eb9_0_12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22178f2eb9_0_134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structures: Conditionals (if/else)</a:t>
            </a:r>
            <a:endParaRPr/>
          </a:p>
        </p:txBody>
      </p:sp>
      <p:sp>
        <p:nvSpPr>
          <p:cNvPr id="229" name="Google Shape;229;g222178f2eb9_0_13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30" name="Google Shape;230;g222178f2eb9_0_134"/>
          <p:cNvSpPr txBox="1"/>
          <p:nvPr>
            <p:ph idx="2" type="body"/>
          </p:nvPr>
        </p:nvSpPr>
        <p:spPr>
          <a:xfrm>
            <a:off x="4832400" y="1005850"/>
            <a:ext cx="3999900" cy="3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Depending on a </a:t>
            </a:r>
            <a:r>
              <a:rPr b="1" lang="en"/>
              <a:t>condition</a:t>
            </a:r>
            <a:r>
              <a:rPr lang="en"/>
              <a:t>, you can execute different code.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condition has to result in a </a:t>
            </a:r>
            <a:r>
              <a:rPr b="1" lang="en"/>
              <a:t>bool</a:t>
            </a:r>
            <a:r>
              <a:rPr lang="en"/>
              <a:t>.</a:t>
            </a:r>
            <a:endParaRPr/>
          </a:p>
        </p:txBody>
      </p:sp>
      <p:pic>
        <p:nvPicPr>
          <p:cNvPr id="231" name="Google Shape;231;g222178f2eb9_0_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250" y="915600"/>
            <a:ext cx="909938" cy="48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g222178f2eb9_0_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3200" y="915600"/>
            <a:ext cx="909950" cy="485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222178f2eb9_0_1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150" y="915600"/>
            <a:ext cx="909938" cy="48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222178f2eb9_0_1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8100" y="1478713"/>
            <a:ext cx="361950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222178f2eb9_0_1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8100" y="1478713"/>
            <a:ext cx="3619500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222178f2eb9_0_1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1700" y="1478713"/>
            <a:ext cx="3612312" cy="1074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222178f2eb9_0_1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8100" y="1478713"/>
            <a:ext cx="3619500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22178f2eb9_0_159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structures: Nested Conditionals (if/else)</a:t>
            </a:r>
            <a:endParaRPr/>
          </a:p>
        </p:txBody>
      </p:sp>
      <p:sp>
        <p:nvSpPr>
          <p:cNvPr id="243" name="Google Shape;243;g222178f2eb9_0_15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44" name="Google Shape;244;g222178f2eb9_0_159"/>
          <p:cNvSpPr txBox="1"/>
          <p:nvPr>
            <p:ph idx="2" type="body"/>
          </p:nvPr>
        </p:nvSpPr>
        <p:spPr>
          <a:xfrm>
            <a:off x="4832400" y="1005850"/>
            <a:ext cx="3999900" cy="3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Depending on a </a:t>
            </a:r>
            <a:r>
              <a:rPr b="1" lang="en"/>
              <a:t>condition</a:t>
            </a:r>
            <a:r>
              <a:rPr lang="en"/>
              <a:t>, you can execute different code.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condition has to result in a </a:t>
            </a:r>
            <a:r>
              <a:rPr b="1" lang="en"/>
              <a:t>bool</a:t>
            </a:r>
            <a:r>
              <a:rPr lang="en"/>
              <a:t>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condition can be a </a:t>
            </a:r>
            <a:r>
              <a:rPr b="1" lang="en"/>
              <a:t>bool variable</a:t>
            </a:r>
            <a:r>
              <a:rPr lang="en"/>
              <a:t> or a </a:t>
            </a:r>
            <a:r>
              <a:rPr b="1" lang="en"/>
              <a:t>comparison</a:t>
            </a:r>
            <a:r>
              <a:rPr lang="en"/>
              <a:t>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Conditions can be </a:t>
            </a:r>
            <a:r>
              <a:rPr b="1" lang="en"/>
              <a:t>nested</a:t>
            </a:r>
            <a:r>
              <a:rPr lang="en"/>
              <a:t>.</a:t>
            </a:r>
            <a:endParaRPr b="1"/>
          </a:p>
        </p:txBody>
      </p:sp>
      <p:pic>
        <p:nvPicPr>
          <p:cNvPr id="245" name="Google Shape;245;g222178f2eb9_0_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15600"/>
            <a:ext cx="161925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222178f2eb9_0_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706175"/>
            <a:ext cx="402907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22178f2eb9_0_183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structures: Combined Conditionals (if/else)</a:t>
            </a:r>
            <a:endParaRPr/>
          </a:p>
        </p:txBody>
      </p:sp>
      <p:sp>
        <p:nvSpPr>
          <p:cNvPr id="252" name="Google Shape;252;g222178f2eb9_0_18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53" name="Google Shape;253;g222178f2eb9_0_183"/>
          <p:cNvSpPr txBox="1"/>
          <p:nvPr>
            <p:ph idx="2" type="body"/>
          </p:nvPr>
        </p:nvSpPr>
        <p:spPr>
          <a:xfrm>
            <a:off x="4832400" y="1005850"/>
            <a:ext cx="3999900" cy="3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Depending on a </a:t>
            </a:r>
            <a:r>
              <a:rPr b="1" lang="en"/>
              <a:t>condition</a:t>
            </a:r>
            <a:r>
              <a:rPr lang="en"/>
              <a:t>, you can execute different code.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condition has to result in a </a:t>
            </a:r>
            <a:r>
              <a:rPr b="1" lang="en"/>
              <a:t>bool</a:t>
            </a:r>
            <a:r>
              <a:rPr lang="en"/>
              <a:t>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condition can be a </a:t>
            </a:r>
            <a:r>
              <a:rPr b="1" lang="en"/>
              <a:t>bool variable</a:t>
            </a:r>
            <a:r>
              <a:rPr lang="en"/>
              <a:t> or a </a:t>
            </a:r>
            <a:r>
              <a:rPr b="1" lang="en"/>
              <a:t>comparison</a:t>
            </a:r>
            <a:r>
              <a:rPr lang="en"/>
              <a:t>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Conditions can be </a:t>
            </a:r>
            <a:r>
              <a:rPr b="1" lang="en"/>
              <a:t>nested</a:t>
            </a:r>
            <a:r>
              <a:rPr lang="en"/>
              <a:t>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Conditions can be </a:t>
            </a:r>
            <a:r>
              <a:rPr b="1" lang="en"/>
              <a:t>combined</a:t>
            </a:r>
            <a:r>
              <a:rPr lang="en"/>
              <a:t>.</a:t>
            </a:r>
            <a:endParaRPr/>
          </a:p>
        </p:txBody>
      </p:sp>
      <p:pic>
        <p:nvPicPr>
          <p:cNvPr id="254" name="Google Shape;254;g222178f2eb9_0_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15600"/>
            <a:ext cx="161925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g222178f2eb9_0_1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150" y="1706175"/>
            <a:ext cx="4029075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22178f2eb9_0_20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Control Structures: Loops</a:t>
            </a:r>
            <a:endParaRPr/>
          </a:p>
        </p:txBody>
      </p:sp>
      <p:sp>
        <p:nvSpPr>
          <p:cNvPr id="261" name="Google Shape;261;g222178f2eb9_0_20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22178f2eb9_0_198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structures: Loops</a:t>
            </a:r>
            <a:endParaRPr/>
          </a:p>
        </p:txBody>
      </p:sp>
      <p:sp>
        <p:nvSpPr>
          <p:cNvPr id="267" name="Google Shape;267;g222178f2eb9_0_19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68" name="Google Shape;268;g222178f2eb9_0_198"/>
          <p:cNvSpPr txBox="1"/>
          <p:nvPr>
            <p:ph idx="2" type="body"/>
          </p:nvPr>
        </p:nvSpPr>
        <p:spPr>
          <a:xfrm>
            <a:off x="4832400" y="1005850"/>
            <a:ext cx="3999900" cy="3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Loops allow you to run the same code for a sequence (list).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for loop executes the inside of the for loop for every element in a sequence (list).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creates a temporary variable that is named by you.</a:t>
            </a:r>
            <a:endParaRPr/>
          </a:p>
        </p:txBody>
      </p:sp>
      <p:pic>
        <p:nvPicPr>
          <p:cNvPr id="269" name="Google Shape;269;g222178f2eb9_0_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787025"/>
            <a:ext cx="36195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g222178f2eb9_0_1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05850"/>
            <a:ext cx="3619500" cy="1781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22178f2eb9_0_216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structures: Loops</a:t>
            </a:r>
            <a:endParaRPr/>
          </a:p>
        </p:txBody>
      </p:sp>
      <p:sp>
        <p:nvSpPr>
          <p:cNvPr id="276" name="Google Shape;276;g222178f2eb9_0_21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77" name="Google Shape;277;g222178f2eb9_0_216"/>
          <p:cNvSpPr txBox="1"/>
          <p:nvPr>
            <p:ph idx="2" type="body"/>
          </p:nvPr>
        </p:nvSpPr>
        <p:spPr>
          <a:xfrm>
            <a:off x="4832400" y="1005850"/>
            <a:ext cx="3999900" cy="3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Loops allow you to run the same code for a sequence (list).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for loop executes the inside of the for loop for every element in a sequence (list).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creates a temporary variable that is named by you.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loops are often combined with if/else, but the code can be anything; even another for loop!</a:t>
            </a:r>
            <a:endParaRPr/>
          </a:p>
        </p:txBody>
      </p:sp>
      <p:pic>
        <p:nvPicPr>
          <p:cNvPr id="278" name="Google Shape;278;g222178f2eb9_0_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150" y="1005850"/>
            <a:ext cx="361950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g222178f2eb9_0_2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150" y="3672850"/>
            <a:ext cx="361950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22178f2eb9_0_2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285" name="Google Shape;285;g222178f2eb9_0_23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22178f2eb9_0_273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Functions: Concept</a:t>
            </a:r>
            <a:endParaRPr/>
          </a:p>
        </p:txBody>
      </p:sp>
      <p:sp>
        <p:nvSpPr>
          <p:cNvPr id="291" name="Google Shape;291;g222178f2eb9_0_27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92" name="Google Shape;292;g222178f2eb9_0_273"/>
          <p:cNvSpPr txBox="1"/>
          <p:nvPr>
            <p:ph idx="2" type="body"/>
          </p:nvPr>
        </p:nvSpPr>
        <p:spPr>
          <a:xfrm>
            <a:off x="4832400" y="1005850"/>
            <a:ext cx="3999900" cy="3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Functions are a predefined block of code.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 function has a </a:t>
            </a:r>
            <a:r>
              <a:rPr b="1" lang="en">
                <a:solidFill>
                  <a:srgbClr val="B45F06"/>
                </a:solidFill>
              </a:rPr>
              <a:t>name</a:t>
            </a:r>
            <a:r>
              <a:rPr b="1" lang="en"/>
              <a:t>, </a:t>
            </a:r>
            <a:r>
              <a:rPr b="1" lang="en">
                <a:solidFill>
                  <a:srgbClr val="0000FF"/>
                </a:solidFill>
              </a:rPr>
              <a:t>input parameters</a:t>
            </a:r>
            <a:r>
              <a:rPr b="1" lang="en"/>
              <a:t>, and an optionally an </a:t>
            </a:r>
            <a:r>
              <a:rPr b="1" lang="en">
                <a:solidFill>
                  <a:srgbClr val="CC4125"/>
                </a:solidFill>
              </a:rPr>
              <a:t>output parameter</a:t>
            </a:r>
            <a:r>
              <a:rPr b="1" lang="en"/>
              <a:t>.</a:t>
            </a:r>
            <a:endParaRPr b="1"/>
          </a:p>
        </p:txBody>
      </p:sp>
      <p:sp>
        <p:nvSpPr>
          <p:cNvPr id="293" name="Google Shape;293;g222178f2eb9_0_273"/>
          <p:cNvSpPr/>
          <p:nvPr/>
        </p:nvSpPr>
        <p:spPr>
          <a:xfrm>
            <a:off x="1466137" y="2284025"/>
            <a:ext cx="1379375" cy="840100"/>
          </a:xfrm>
          <a:prstGeom prst="flowChartMagneticDisk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function</a:t>
            </a:r>
            <a:r>
              <a:rPr lang="en"/>
              <a:t>(</a:t>
            </a:r>
            <a:r>
              <a:rPr lang="en">
                <a:solidFill>
                  <a:srgbClr val="0000FF"/>
                </a:solidFill>
              </a:rPr>
              <a:t>a</a:t>
            </a:r>
            <a:r>
              <a:rPr lang="en"/>
              <a:t>,</a:t>
            </a:r>
            <a:r>
              <a:rPr lang="en">
                <a:solidFill>
                  <a:srgbClr val="0000FF"/>
                </a:solidFill>
              </a:rPr>
              <a:t>b</a:t>
            </a:r>
            <a:r>
              <a:rPr lang="en"/>
              <a:t>)</a:t>
            </a:r>
            <a:endParaRPr/>
          </a:p>
        </p:txBody>
      </p:sp>
      <p:sp>
        <p:nvSpPr>
          <p:cNvPr id="294" name="Google Shape;294;g222178f2eb9_0_273"/>
          <p:cNvSpPr/>
          <p:nvPr/>
        </p:nvSpPr>
        <p:spPr>
          <a:xfrm>
            <a:off x="1361100" y="1077900"/>
            <a:ext cx="876947" cy="584631"/>
          </a:xfrm>
          <a:prstGeom prst="flowChartInputOutpu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5" name="Google Shape;295;g222178f2eb9_0_273"/>
          <p:cNvSpPr/>
          <p:nvPr/>
        </p:nvSpPr>
        <p:spPr>
          <a:xfrm>
            <a:off x="2238050" y="1077900"/>
            <a:ext cx="876947" cy="584631"/>
          </a:xfrm>
          <a:prstGeom prst="flowChartInputOutpu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6" name="Google Shape;296;g222178f2eb9_0_273"/>
          <p:cNvSpPr/>
          <p:nvPr/>
        </p:nvSpPr>
        <p:spPr>
          <a:xfrm>
            <a:off x="2040925" y="1743625"/>
            <a:ext cx="229800" cy="459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222178f2eb9_0_273"/>
          <p:cNvSpPr/>
          <p:nvPr/>
        </p:nvSpPr>
        <p:spPr>
          <a:xfrm>
            <a:off x="2040925" y="3205225"/>
            <a:ext cx="229800" cy="459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222178f2eb9_0_273"/>
          <p:cNvSpPr/>
          <p:nvPr/>
        </p:nvSpPr>
        <p:spPr>
          <a:xfrm>
            <a:off x="1457000" y="3745625"/>
            <a:ext cx="1397650" cy="584625"/>
          </a:xfrm>
          <a:prstGeom prst="flowChartInputOutpu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1ae65497e_0_0"/>
          <p:cNvSpPr txBox="1"/>
          <p:nvPr>
            <p:ph type="title"/>
          </p:nvPr>
        </p:nvSpPr>
        <p:spPr>
          <a:xfrm>
            <a:off x="311700" y="679950"/>
            <a:ext cx="3999000" cy="22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Today’s topics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3" name="Google Shape;143;g221ae65497e_0_0"/>
          <p:cNvSpPr txBox="1"/>
          <p:nvPr>
            <p:ph idx="1" type="subTitle"/>
          </p:nvPr>
        </p:nvSpPr>
        <p:spPr>
          <a:xfrm>
            <a:off x="311700" y="2950350"/>
            <a:ext cx="39990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4" name="Google Shape;144;g221ae65497e_0_0"/>
          <p:cNvSpPr txBox="1"/>
          <p:nvPr>
            <p:ph idx="2" type="body"/>
          </p:nvPr>
        </p:nvSpPr>
        <p:spPr>
          <a:xfrm>
            <a:off x="4939500" y="342900"/>
            <a:ext cx="3798900" cy="43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Basics of Programming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 Structures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Conditionals (if/else)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Loops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with files</a:t>
            </a:r>
            <a:endParaRPr/>
          </a:p>
        </p:txBody>
      </p:sp>
      <p:sp>
        <p:nvSpPr>
          <p:cNvPr id="145" name="Google Shape;145;g221ae65497e_0_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6" name="Google Shape;146;g221ae65497e_0_0"/>
          <p:cNvGrpSpPr/>
          <p:nvPr/>
        </p:nvGrpSpPr>
        <p:grpSpPr>
          <a:xfrm>
            <a:off x="2850282" y="603030"/>
            <a:ext cx="1007894" cy="1007892"/>
            <a:chOff x="3717325" y="2137000"/>
            <a:chExt cx="1104178" cy="1104176"/>
          </a:xfrm>
        </p:grpSpPr>
        <p:sp>
          <p:nvSpPr>
            <p:cNvPr id="147" name="Google Shape;147;g221ae65497e_0_0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g221ae65497e_0_0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22178f2eb9_0_863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Functions: Concept</a:t>
            </a:r>
            <a:endParaRPr/>
          </a:p>
        </p:txBody>
      </p:sp>
      <p:sp>
        <p:nvSpPr>
          <p:cNvPr id="304" name="Google Shape;304;g222178f2eb9_0_86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305" name="Google Shape;305;g222178f2eb9_0_863"/>
          <p:cNvSpPr txBox="1"/>
          <p:nvPr>
            <p:ph idx="2" type="body"/>
          </p:nvPr>
        </p:nvSpPr>
        <p:spPr>
          <a:xfrm>
            <a:off x="4832400" y="1005850"/>
            <a:ext cx="3999900" cy="3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Functions are a predefined block of code.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 function has a </a:t>
            </a:r>
            <a:r>
              <a:rPr b="1" lang="en">
                <a:solidFill>
                  <a:srgbClr val="B45F06"/>
                </a:solidFill>
              </a:rPr>
              <a:t>name</a:t>
            </a:r>
            <a:r>
              <a:rPr b="1" lang="en"/>
              <a:t>, </a:t>
            </a:r>
            <a:r>
              <a:rPr b="1" lang="en">
                <a:solidFill>
                  <a:srgbClr val="0000FF"/>
                </a:solidFill>
              </a:rPr>
              <a:t>input parameters</a:t>
            </a:r>
            <a:r>
              <a:rPr b="1" lang="en"/>
              <a:t>, and an optionally an </a:t>
            </a:r>
            <a:r>
              <a:rPr b="1" lang="en">
                <a:solidFill>
                  <a:srgbClr val="CC4125"/>
                </a:solidFill>
              </a:rPr>
              <a:t>output parameter</a:t>
            </a:r>
            <a:r>
              <a:rPr b="1" lang="en"/>
              <a:t>.</a:t>
            </a:r>
            <a:endParaRPr b="1"/>
          </a:p>
        </p:txBody>
      </p:sp>
      <p:sp>
        <p:nvSpPr>
          <p:cNvPr id="306" name="Google Shape;306;g222178f2eb9_0_863"/>
          <p:cNvSpPr/>
          <p:nvPr/>
        </p:nvSpPr>
        <p:spPr>
          <a:xfrm>
            <a:off x="1466137" y="2284025"/>
            <a:ext cx="1379375" cy="840100"/>
          </a:xfrm>
          <a:prstGeom prst="flowChartMagneticDisk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combine</a:t>
            </a:r>
            <a:r>
              <a:rPr lang="en"/>
              <a:t>(</a:t>
            </a:r>
            <a:r>
              <a:rPr lang="en">
                <a:solidFill>
                  <a:srgbClr val="0000FF"/>
                </a:solidFill>
              </a:rPr>
              <a:t>a</a:t>
            </a:r>
            <a:r>
              <a:rPr lang="en"/>
              <a:t>,</a:t>
            </a:r>
            <a:r>
              <a:rPr lang="en">
                <a:solidFill>
                  <a:srgbClr val="0000FF"/>
                </a:solidFill>
              </a:rPr>
              <a:t>b</a:t>
            </a:r>
            <a:r>
              <a:rPr lang="en"/>
              <a:t>)</a:t>
            </a:r>
            <a:endParaRPr/>
          </a:p>
        </p:txBody>
      </p:sp>
      <p:sp>
        <p:nvSpPr>
          <p:cNvPr id="307" name="Google Shape;307;g222178f2eb9_0_863"/>
          <p:cNvSpPr/>
          <p:nvPr/>
        </p:nvSpPr>
        <p:spPr>
          <a:xfrm>
            <a:off x="1361100" y="1077900"/>
            <a:ext cx="876947" cy="584631"/>
          </a:xfrm>
          <a:prstGeom prst="flowChartInputOutpu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“da”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8" name="Google Shape;308;g222178f2eb9_0_863"/>
          <p:cNvSpPr/>
          <p:nvPr/>
        </p:nvSpPr>
        <p:spPr>
          <a:xfrm>
            <a:off x="2238050" y="1077900"/>
            <a:ext cx="876947" cy="584631"/>
          </a:xfrm>
          <a:prstGeom prst="flowChartInputOutpu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“ta”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9" name="Google Shape;309;g222178f2eb9_0_863"/>
          <p:cNvSpPr/>
          <p:nvPr/>
        </p:nvSpPr>
        <p:spPr>
          <a:xfrm>
            <a:off x="2040925" y="1743625"/>
            <a:ext cx="229800" cy="459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222178f2eb9_0_863"/>
          <p:cNvSpPr/>
          <p:nvPr/>
        </p:nvSpPr>
        <p:spPr>
          <a:xfrm>
            <a:off x="2040925" y="3205225"/>
            <a:ext cx="229800" cy="459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222178f2eb9_0_863"/>
          <p:cNvSpPr/>
          <p:nvPr/>
        </p:nvSpPr>
        <p:spPr>
          <a:xfrm>
            <a:off x="1457000" y="3745625"/>
            <a:ext cx="1397650" cy="584625"/>
          </a:xfrm>
          <a:prstGeom prst="flowChartInputOutpu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“data”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22178f2eb9_0_889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Functions: Example</a:t>
            </a:r>
            <a:endParaRPr/>
          </a:p>
        </p:txBody>
      </p:sp>
      <p:sp>
        <p:nvSpPr>
          <p:cNvPr id="317" name="Google Shape;317;g222178f2eb9_0_88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318" name="Google Shape;318;g222178f2eb9_0_889"/>
          <p:cNvSpPr txBox="1"/>
          <p:nvPr>
            <p:ph idx="2" type="body"/>
          </p:nvPr>
        </p:nvSpPr>
        <p:spPr>
          <a:xfrm>
            <a:off x="4832400" y="1005850"/>
            <a:ext cx="3999900" cy="3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Functions are a predefined block of code.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 function has a </a:t>
            </a:r>
            <a:r>
              <a:rPr b="1" lang="en">
                <a:solidFill>
                  <a:srgbClr val="B45F06"/>
                </a:solidFill>
              </a:rPr>
              <a:t>name</a:t>
            </a:r>
            <a:r>
              <a:rPr b="1" lang="en"/>
              <a:t>, </a:t>
            </a:r>
            <a:r>
              <a:rPr b="1" lang="en">
                <a:solidFill>
                  <a:srgbClr val="0000FF"/>
                </a:solidFill>
              </a:rPr>
              <a:t>input parameters</a:t>
            </a:r>
            <a:r>
              <a:rPr b="1" lang="en"/>
              <a:t>, and an optionally an </a:t>
            </a:r>
            <a:r>
              <a:rPr b="1" lang="en">
                <a:solidFill>
                  <a:srgbClr val="CC4125"/>
                </a:solidFill>
              </a:rPr>
              <a:t>output parameter</a:t>
            </a:r>
            <a:r>
              <a:rPr b="1" lang="en"/>
              <a:t>.</a:t>
            </a:r>
            <a:endParaRPr b="1"/>
          </a:p>
        </p:txBody>
      </p:sp>
      <p:pic>
        <p:nvPicPr>
          <p:cNvPr id="319" name="Google Shape;319;g222178f2eb9_0_8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05850"/>
            <a:ext cx="3619500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222178f2eb9_0_8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253625"/>
            <a:ext cx="361950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22178f2eb9_0_241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Functions: In-built</a:t>
            </a:r>
            <a:endParaRPr/>
          </a:p>
        </p:txBody>
      </p:sp>
      <p:sp>
        <p:nvSpPr>
          <p:cNvPr id="326" name="Google Shape;326;g222178f2eb9_0_24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327" name="Google Shape;327;g222178f2eb9_0_241"/>
          <p:cNvSpPr txBox="1"/>
          <p:nvPr>
            <p:ph idx="2" type="body"/>
          </p:nvPr>
        </p:nvSpPr>
        <p:spPr>
          <a:xfrm>
            <a:off x="4832400" y="1005850"/>
            <a:ext cx="3999900" cy="3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Functions are a predefined block of code.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 function has a </a:t>
            </a:r>
            <a:r>
              <a:rPr b="1" lang="en">
                <a:solidFill>
                  <a:srgbClr val="B45F06"/>
                </a:solidFill>
              </a:rPr>
              <a:t>name</a:t>
            </a:r>
            <a:r>
              <a:rPr b="1" lang="en"/>
              <a:t>, </a:t>
            </a:r>
            <a:r>
              <a:rPr b="1" lang="en">
                <a:solidFill>
                  <a:srgbClr val="0000FF"/>
                </a:solidFill>
              </a:rPr>
              <a:t>input parameters</a:t>
            </a:r>
            <a:r>
              <a:rPr b="1" lang="en"/>
              <a:t>, and an optionally an </a:t>
            </a:r>
            <a:r>
              <a:rPr b="1" lang="en">
                <a:solidFill>
                  <a:srgbClr val="CC4125"/>
                </a:solidFill>
              </a:rPr>
              <a:t>output parameter</a:t>
            </a:r>
            <a:r>
              <a:rPr b="1" lang="en"/>
              <a:t>.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Python has </a:t>
            </a:r>
            <a:r>
              <a:rPr b="1" lang="en" u="sng"/>
              <a:t>in-built functions</a:t>
            </a:r>
            <a:r>
              <a:rPr b="1" lang="en"/>
              <a:t> like </a:t>
            </a:r>
            <a:r>
              <a:rPr b="1" i="1" lang="en"/>
              <a:t>sum()</a:t>
            </a:r>
            <a:r>
              <a:rPr b="1" lang="en"/>
              <a:t>, </a:t>
            </a:r>
            <a:r>
              <a:rPr b="1" i="1" lang="en"/>
              <a:t>print()</a:t>
            </a:r>
            <a:r>
              <a:rPr b="1" lang="en"/>
              <a:t>, </a:t>
            </a:r>
            <a:r>
              <a:rPr b="1" i="1" lang="en"/>
              <a:t>.append()</a:t>
            </a:r>
            <a:r>
              <a:rPr b="1" lang="en"/>
              <a:t>, etc.</a:t>
            </a:r>
            <a:endParaRPr b="1"/>
          </a:p>
        </p:txBody>
      </p:sp>
      <p:pic>
        <p:nvPicPr>
          <p:cNvPr id="328" name="Google Shape;328;g222178f2eb9_0_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877275"/>
            <a:ext cx="361950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g222178f2eb9_0_2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05838"/>
            <a:ext cx="3619500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22178f2eb9_0_263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Functions: User-defined</a:t>
            </a:r>
            <a:endParaRPr/>
          </a:p>
        </p:txBody>
      </p:sp>
      <p:sp>
        <p:nvSpPr>
          <p:cNvPr id="335" name="Google Shape;335;g222178f2eb9_0_26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336" name="Google Shape;336;g222178f2eb9_0_263"/>
          <p:cNvSpPr txBox="1"/>
          <p:nvPr>
            <p:ph idx="2" type="body"/>
          </p:nvPr>
        </p:nvSpPr>
        <p:spPr>
          <a:xfrm>
            <a:off x="4832400" y="1005850"/>
            <a:ext cx="3999900" cy="3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Functions are a predefined block of code.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 function has a </a:t>
            </a:r>
            <a:r>
              <a:rPr b="1" lang="en">
                <a:solidFill>
                  <a:srgbClr val="B45F06"/>
                </a:solidFill>
              </a:rPr>
              <a:t>name</a:t>
            </a:r>
            <a:r>
              <a:rPr b="1" lang="en"/>
              <a:t>, </a:t>
            </a:r>
            <a:r>
              <a:rPr b="1" lang="en">
                <a:solidFill>
                  <a:srgbClr val="0000FF"/>
                </a:solidFill>
              </a:rPr>
              <a:t>input parameters</a:t>
            </a:r>
            <a:r>
              <a:rPr b="1" lang="en"/>
              <a:t>, and an optionally an </a:t>
            </a:r>
            <a:r>
              <a:rPr b="1" lang="en">
                <a:solidFill>
                  <a:srgbClr val="CC4125"/>
                </a:solidFill>
              </a:rPr>
              <a:t>output parameter</a:t>
            </a:r>
            <a:r>
              <a:rPr b="1" lang="en"/>
              <a:t>.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Python has </a:t>
            </a:r>
            <a:r>
              <a:rPr b="1" lang="en" u="sng"/>
              <a:t>in-built functions</a:t>
            </a:r>
            <a:r>
              <a:rPr b="1" lang="en"/>
              <a:t> like </a:t>
            </a:r>
            <a:r>
              <a:rPr b="1" i="1" lang="en"/>
              <a:t>sum()</a:t>
            </a:r>
            <a:r>
              <a:rPr b="1" lang="en"/>
              <a:t>, </a:t>
            </a:r>
            <a:r>
              <a:rPr b="1" i="1" lang="en"/>
              <a:t>print()</a:t>
            </a:r>
            <a:r>
              <a:rPr b="1" lang="en"/>
              <a:t>, </a:t>
            </a:r>
            <a:r>
              <a:rPr b="1" i="1" lang="en"/>
              <a:t>.append()</a:t>
            </a:r>
            <a:r>
              <a:rPr b="1" lang="en"/>
              <a:t>, etc.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You can write your own functions.</a:t>
            </a:r>
            <a:endParaRPr b="1"/>
          </a:p>
        </p:txBody>
      </p:sp>
      <p:pic>
        <p:nvPicPr>
          <p:cNvPr id="337" name="Google Shape;337;g222178f2eb9_0_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150" y="1005850"/>
            <a:ext cx="361950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22178f2eb9_0_916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Functions: Libraries</a:t>
            </a:r>
            <a:endParaRPr/>
          </a:p>
        </p:txBody>
      </p:sp>
      <p:sp>
        <p:nvSpPr>
          <p:cNvPr id="343" name="Google Shape;343;g222178f2eb9_0_91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344" name="Google Shape;344;g222178f2eb9_0_916"/>
          <p:cNvSpPr txBox="1"/>
          <p:nvPr>
            <p:ph idx="2" type="body"/>
          </p:nvPr>
        </p:nvSpPr>
        <p:spPr>
          <a:xfrm>
            <a:off x="4832400" y="1005850"/>
            <a:ext cx="3999900" cy="3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Functions are a predefined block of code.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 function has a </a:t>
            </a:r>
            <a:r>
              <a:rPr b="1" lang="en">
                <a:solidFill>
                  <a:srgbClr val="B45F06"/>
                </a:solidFill>
              </a:rPr>
              <a:t>name</a:t>
            </a:r>
            <a:r>
              <a:rPr b="1" lang="en"/>
              <a:t>, </a:t>
            </a:r>
            <a:r>
              <a:rPr b="1" lang="en">
                <a:solidFill>
                  <a:srgbClr val="0000FF"/>
                </a:solidFill>
              </a:rPr>
              <a:t>input parameters</a:t>
            </a:r>
            <a:r>
              <a:rPr b="1" lang="en"/>
              <a:t>, and an optionally an </a:t>
            </a:r>
            <a:r>
              <a:rPr b="1" lang="en">
                <a:solidFill>
                  <a:srgbClr val="CC4125"/>
                </a:solidFill>
              </a:rPr>
              <a:t>output parameter</a:t>
            </a:r>
            <a:r>
              <a:rPr b="1" lang="en"/>
              <a:t>.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Python has </a:t>
            </a:r>
            <a:r>
              <a:rPr b="1" lang="en" u="sng"/>
              <a:t>in-built functions</a:t>
            </a:r>
            <a:r>
              <a:rPr b="1" lang="en"/>
              <a:t> like </a:t>
            </a:r>
            <a:r>
              <a:rPr b="1" i="1" lang="en"/>
              <a:t>sum()</a:t>
            </a:r>
            <a:r>
              <a:rPr b="1" lang="en"/>
              <a:t>, </a:t>
            </a:r>
            <a:r>
              <a:rPr b="1" i="1" lang="en"/>
              <a:t>print()</a:t>
            </a:r>
            <a:r>
              <a:rPr b="1" lang="en"/>
              <a:t>, </a:t>
            </a:r>
            <a:r>
              <a:rPr b="1" i="1" lang="en"/>
              <a:t>.append()</a:t>
            </a:r>
            <a:r>
              <a:rPr b="1" lang="en"/>
              <a:t>, etc.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You can write your own functions.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Libraries are collections of functions which contain more functions.</a:t>
            </a:r>
            <a:endParaRPr b="1"/>
          </a:p>
        </p:txBody>
      </p:sp>
      <p:pic>
        <p:nvPicPr>
          <p:cNvPr id="345" name="Google Shape;345;g222178f2eb9_0_9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05850"/>
            <a:ext cx="3619500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g222178f2eb9_0_9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615575"/>
            <a:ext cx="3619500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22178f2eb9_0_9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Working with files</a:t>
            </a:r>
            <a:endParaRPr/>
          </a:p>
        </p:txBody>
      </p:sp>
      <p:sp>
        <p:nvSpPr>
          <p:cNvPr id="352" name="Google Shape;352;g222178f2eb9_0_92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22178f2eb9_0_930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Files</a:t>
            </a:r>
            <a:endParaRPr/>
          </a:p>
        </p:txBody>
      </p:sp>
      <p:sp>
        <p:nvSpPr>
          <p:cNvPr id="358" name="Google Shape;358;g222178f2eb9_0_93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359" name="Google Shape;359;g222178f2eb9_0_930"/>
          <p:cNvSpPr txBox="1"/>
          <p:nvPr>
            <p:ph idx="2" type="body"/>
          </p:nvPr>
        </p:nvSpPr>
        <p:spPr>
          <a:xfrm>
            <a:off x="4832400" y="1005850"/>
            <a:ext cx="3999900" cy="3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will work with </a:t>
            </a:r>
            <a:r>
              <a:rPr b="1" lang="en"/>
              <a:t>data </a:t>
            </a:r>
            <a:r>
              <a:rPr lang="en"/>
              <a:t>files.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.csv</a:t>
            </a:r>
            <a:r>
              <a:rPr lang="en"/>
              <a:t> and </a:t>
            </a:r>
            <a:r>
              <a:rPr b="1" lang="en"/>
              <a:t>.json</a:t>
            </a:r>
            <a:r>
              <a:rPr lang="en"/>
              <a:t> files are used to store data, but other file types exist.</a:t>
            </a:r>
            <a:endParaRPr b="1"/>
          </a:p>
        </p:txBody>
      </p:sp>
      <p:pic>
        <p:nvPicPr>
          <p:cNvPr id="360" name="Google Shape;360;g222178f2eb9_0_9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05850"/>
            <a:ext cx="3619500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22178f2eb9_0_943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Files</a:t>
            </a:r>
            <a:endParaRPr/>
          </a:p>
        </p:txBody>
      </p:sp>
      <p:sp>
        <p:nvSpPr>
          <p:cNvPr id="366" name="Google Shape;366;g222178f2eb9_0_94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367" name="Google Shape;367;g222178f2eb9_0_943"/>
          <p:cNvSpPr txBox="1"/>
          <p:nvPr>
            <p:ph idx="2" type="body"/>
          </p:nvPr>
        </p:nvSpPr>
        <p:spPr>
          <a:xfrm>
            <a:off x="4832400" y="1005850"/>
            <a:ext cx="3999900" cy="3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will work with </a:t>
            </a:r>
            <a:r>
              <a:rPr b="1" lang="en"/>
              <a:t>data </a:t>
            </a:r>
            <a:r>
              <a:rPr lang="en"/>
              <a:t>files.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.csv</a:t>
            </a:r>
            <a:r>
              <a:rPr lang="en"/>
              <a:t> and </a:t>
            </a:r>
            <a:r>
              <a:rPr b="1" lang="en"/>
              <a:t>.json</a:t>
            </a:r>
            <a:r>
              <a:rPr lang="en"/>
              <a:t> files are used to store data, but other file types exist.</a:t>
            </a:r>
            <a:endParaRPr b="1"/>
          </a:p>
        </p:txBody>
      </p:sp>
      <p:pic>
        <p:nvPicPr>
          <p:cNvPr id="368" name="Google Shape;368;g222178f2eb9_0_9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150" y="1005850"/>
            <a:ext cx="2486187" cy="365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22178f2eb9_0_952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Files</a:t>
            </a:r>
            <a:endParaRPr/>
          </a:p>
        </p:txBody>
      </p:sp>
      <p:sp>
        <p:nvSpPr>
          <p:cNvPr id="374" name="Google Shape;374;g222178f2eb9_0_95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375" name="Google Shape;375;g222178f2eb9_0_952"/>
          <p:cNvSpPr txBox="1"/>
          <p:nvPr>
            <p:ph idx="2" type="body"/>
          </p:nvPr>
        </p:nvSpPr>
        <p:spPr>
          <a:xfrm>
            <a:off x="4832400" y="1005850"/>
            <a:ext cx="3999900" cy="3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will work with </a:t>
            </a:r>
            <a:r>
              <a:rPr b="1" lang="en"/>
              <a:t>data </a:t>
            </a:r>
            <a:r>
              <a:rPr lang="en"/>
              <a:t>files.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.csv</a:t>
            </a:r>
            <a:r>
              <a:rPr lang="en"/>
              <a:t> and </a:t>
            </a:r>
            <a:r>
              <a:rPr b="1" lang="en"/>
              <a:t>.json</a:t>
            </a:r>
            <a:r>
              <a:rPr lang="en"/>
              <a:t> files are used to store data, but other file types exist.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Pandas is a library to load, view, and edit these files.</a:t>
            </a:r>
            <a:endParaRPr/>
          </a:p>
        </p:txBody>
      </p:sp>
      <p:pic>
        <p:nvPicPr>
          <p:cNvPr id="376" name="Google Shape;376;g222178f2eb9_0_9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150" y="2705825"/>
            <a:ext cx="3478220" cy="19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g222178f2eb9_0_9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05850"/>
            <a:ext cx="3473079" cy="169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1a53621ef4_0_1007"/>
          <p:cNvSpPr txBox="1"/>
          <p:nvPr>
            <p:ph type="title"/>
          </p:nvPr>
        </p:nvSpPr>
        <p:spPr>
          <a:xfrm>
            <a:off x="311700" y="342900"/>
            <a:ext cx="8100000" cy="209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Break - Then it’s your turn!</a:t>
            </a:r>
            <a:endParaRPr/>
          </a:p>
        </p:txBody>
      </p:sp>
      <p:sp>
        <p:nvSpPr>
          <p:cNvPr id="383" name="Google Shape;383;g21a53621ef4_0_100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2178f2eb9_0_1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Basics of Programming (Quiz)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4" name="Google Shape;154;g222178f2eb9_0_11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2178f2eb9_0_13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- </a:t>
            </a:r>
            <a:r>
              <a:rPr lang="en"/>
              <a:t>Variables</a:t>
            </a:r>
            <a:endParaRPr/>
          </a:p>
        </p:txBody>
      </p:sp>
      <p:sp>
        <p:nvSpPr>
          <p:cNvPr id="160" name="Google Shape;160;g222178f2eb9_0_1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61" name="Google Shape;161;g222178f2eb9_0_13"/>
          <p:cNvSpPr txBox="1"/>
          <p:nvPr>
            <p:ph idx="2" type="body"/>
          </p:nvPr>
        </p:nvSpPr>
        <p:spPr>
          <a:xfrm>
            <a:off x="4832400" y="1005850"/>
            <a:ext cx="3999900" cy="3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 be named whatever you want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Contain a value that can be overwritten</a:t>
            </a:r>
            <a:endParaRPr/>
          </a:p>
        </p:txBody>
      </p:sp>
      <p:pic>
        <p:nvPicPr>
          <p:cNvPr id="162" name="Google Shape;162;g222178f2eb9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05850"/>
            <a:ext cx="304800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222178f2eb9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244100"/>
            <a:ext cx="3048000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2178f2eb9_0_106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- </a:t>
            </a:r>
            <a:r>
              <a:rPr lang="en"/>
              <a:t>Print()</a:t>
            </a:r>
            <a:endParaRPr/>
          </a:p>
        </p:txBody>
      </p:sp>
      <p:sp>
        <p:nvSpPr>
          <p:cNvPr id="169" name="Google Shape;169;g222178f2eb9_0_10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70" name="Google Shape;170;g222178f2eb9_0_106"/>
          <p:cNvSpPr txBox="1"/>
          <p:nvPr>
            <p:ph idx="2" type="body"/>
          </p:nvPr>
        </p:nvSpPr>
        <p:spPr>
          <a:xfrm>
            <a:off x="4832400" y="1005850"/>
            <a:ext cx="3999900" cy="3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Prints strings, variables, etc. on the screen.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You can pass multiple variables with comma separation.</a:t>
            </a:r>
            <a:endParaRPr/>
          </a:p>
        </p:txBody>
      </p:sp>
      <p:pic>
        <p:nvPicPr>
          <p:cNvPr id="171" name="Google Shape;171;g222178f2eb9_0_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150" y="1005850"/>
            <a:ext cx="30480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222178f2eb9_0_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150" y="2063125"/>
            <a:ext cx="3048000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22178f2eb9_0_0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- Data Types</a:t>
            </a:r>
            <a:endParaRPr/>
          </a:p>
        </p:txBody>
      </p:sp>
      <p:sp>
        <p:nvSpPr>
          <p:cNvPr id="178" name="Google Shape;178;g222178f2eb9_0_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79" name="Google Shape;179;g222178f2eb9_0_0"/>
          <p:cNvSpPr txBox="1"/>
          <p:nvPr>
            <p:ph idx="2" type="body"/>
          </p:nvPr>
        </p:nvSpPr>
        <p:spPr>
          <a:xfrm>
            <a:off x="4832400" y="1005850"/>
            <a:ext cx="3999900" cy="3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Tells us, what type a value is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1" lang="en"/>
              <a:t>i</a:t>
            </a:r>
            <a:r>
              <a:rPr b="1" i="1" lang="en"/>
              <a:t>nt</a:t>
            </a:r>
            <a:r>
              <a:rPr b="1" lang="en"/>
              <a:t> </a:t>
            </a:r>
            <a:r>
              <a:rPr lang="en"/>
              <a:t>and </a:t>
            </a:r>
            <a:r>
              <a:rPr b="1" i="1" lang="en"/>
              <a:t>float</a:t>
            </a:r>
            <a:r>
              <a:rPr b="1" lang="en"/>
              <a:t> </a:t>
            </a:r>
            <a:r>
              <a:rPr lang="en"/>
              <a:t>can be used for mathematical operations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1" lang="en"/>
              <a:t>s</a:t>
            </a:r>
            <a:r>
              <a:rPr b="1" i="1" lang="en"/>
              <a:t>tr</a:t>
            </a:r>
            <a:r>
              <a:rPr b="1" lang="en"/>
              <a:t> </a:t>
            </a:r>
            <a:r>
              <a:rPr lang="en"/>
              <a:t>is text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1" lang="en"/>
              <a:t>b</a:t>
            </a:r>
            <a:r>
              <a:rPr b="1" i="1" lang="en"/>
              <a:t>ool</a:t>
            </a:r>
            <a:r>
              <a:rPr b="1" lang="en"/>
              <a:t> </a:t>
            </a:r>
            <a:r>
              <a:rPr lang="en"/>
              <a:t>is useful for decision making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1" lang="en"/>
              <a:t>l</a:t>
            </a:r>
            <a:r>
              <a:rPr b="1" i="1" lang="en"/>
              <a:t>ist</a:t>
            </a:r>
            <a:r>
              <a:rPr b="1" lang="en"/>
              <a:t> </a:t>
            </a:r>
            <a:r>
              <a:rPr lang="en"/>
              <a:t>and </a:t>
            </a:r>
            <a:r>
              <a:rPr b="1" i="1" lang="en"/>
              <a:t>dict</a:t>
            </a:r>
            <a:r>
              <a:rPr b="1" lang="en"/>
              <a:t> </a:t>
            </a:r>
            <a:r>
              <a:rPr lang="en"/>
              <a:t>contain multiple values</a:t>
            </a:r>
            <a:endParaRPr/>
          </a:p>
        </p:txBody>
      </p:sp>
      <p:pic>
        <p:nvPicPr>
          <p:cNvPr id="180" name="Google Shape;180;g222178f2eb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150" y="2615575"/>
            <a:ext cx="3619500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222178f2eb9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150" y="1005850"/>
            <a:ext cx="3619500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22178f2eb9_0_30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- </a:t>
            </a:r>
            <a:r>
              <a:rPr lang="en"/>
              <a:t>Type conversion</a:t>
            </a:r>
            <a:endParaRPr/>
          </a:p>
        </p:txBody>
      </p:sp>
      <p:sp>
        <p:nvSpPr>
          <p:cNvPr id="187" name="Google Shape;187;g222178f2eb9_0_3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88" name="Google Shape;188;g222178f2eb9_0_30"/>
          <p:cNvSpPr txBox="1"/>
          <p:nvPr>
            <p:ph idx="2" type="body"/>
          </p:nvPr>
        </p:nvSpPr>
        <p:spPr>
          <a:xfrm>
            <a:off x="4832400" y="1005850"/>
            <a:ext cx="3999900" cy="3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Some types can be converted into other types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Since mathematical operations can only be performed on numbers, you may need to convert a string containing a number into an actual number (int/float)</a:t>
            </a:r>
            <a:endParaRPr/>
          </a:p>
        </p:txBody>
      </p:sp>
      <p:pic>
        <p:nvPicPr>
          <p:cNvPr id="189" name="Google Shape;189;g222178f2eb9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05850"/>
            <a:ext cx="3619500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222178f2eb9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253625"/>
            <a:ext cx="361950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2178f2eb9_0_44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- </a:t>
            </a:r>
            <a:r>
              <a:rPr lang="en"/>
              <a:t>Lists</a:t>
            </a:r>
            <a:endParaRPr/>
          </a:p>
        </p:txBody>
      </p:sp>
      <p:sp>
        <p:nvSpPr>
          <p:cNvPr id="196" name="Google Shape;196;g222178f2eb9_0_4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97" name="Google Shape;197;g222178f2eb9_0_44"/>
          <p:cNvSpPr txBox="1"/>
          <p:nvPr>
            <p:ph idx="2" type="body"/>
          </p:nvPr>
        </p:nvSpPr>
        <p:spPr>
          <a:xfrm>
            <a:off x="4832400" y="1005850"/>
            <a:ext cx="3999900" cy="3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Lists are containers with multiple values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You can identify lists by </a:t>
            </a:r>
            <a:r>
              <a:rPr b="1" i="1" lang="en"/>
              <a:t>square brackets</a:t>
            </a:r>
            <a:endParaRPr b="1" i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Elements can be added, removed, and replaced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More functions exist such as sort, reverse, clear, count, etc.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Elements can be accessed by the </a:t>
            </a:r>
            <a:r>
              <a:rPr b="1" i="1" lang="en"/>
              <a:t>index</a:t>
            </a:r>
            <a:r>
              <a:rPr lang="en"/>
              <a:t>.</a:t>
            </a:r>
            <a:endParaRPr/>
          </a:p>
        </p:txBody>
      </p:sp>
      <p:pic>
        <p:nvPicPr>
          <p:cNvPr id="198" name="Google Shape;198;g222178f2eb9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05850"/>
            <a:ext cx="3619500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222178f2eb9_0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615425"/>
            <a:ext cx="361950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2178f2eb9_0_54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- </a:t>
            </a:r>
            <a:r>
              <a:rPr lang="en"/>
              <a:t>Dictionaries</a:t>
            </a:r>
            <a:endParaRPr/>
          </a:p>
        </p:txBody>
      </p:sp>
      <p:sp>
        <p:nvSpPr>
          <p:cNvPr id="205" name="Google Shape;205;g222178f2eb9_0_5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06" name="Google Shape;206;g222178f2eb9_0_54"/>
          <p:cNvSpPr txBox="1"/>
          <p:nvPr>
            <p:ph idx="2" type="body"/>
          </p:nvPr>
        </p:nvSpPr>
        <p:spPr>
          <a:xfrm>
            <a:off x="4832400" y="1005850"/>
            <a:ext cx="3999900" cy="3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Dictionaries </a:t>
            </a:r>
            <a:r>
              <a:rPr lang="en"/>
              <a:t>are containers with key/value pairs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keys are strings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values can be anything. Even another dictionary!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You can identify dictionaries by their </a:t>
            </a:r>
            <a:r>
              <a:rPr b="1" lang="en"/>
              <a:t>curly braces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Elements can be added, removed, and replaced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Elements can be accessed by the </a:t>
            </a:r>
            <a:r>
              <a:rPr b="1" lang="en"/>
              <a:t>key</a:t>
            </a:r>
            <a:r>
              <a:rPr lang="en"/>
              <a:t>.</a:t>
            </a:r>
            <a:endParaRPr/>
          </a:p>
        </p:txBody>
      </p:sp>
      <p:pic>
        <p:nvPicPr>
          <p:cNvPr id="207" name="Google Shape;207;g222178f2eb9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150" y="1005850"/>
            <a:ext cx="3619500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222178f2eb9_0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150" y="2787025"/>
            <a:ext cx="361950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