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4" r:id="rId2"/>
    <p:sldId id="265" r:id="rId3"/>
    <p:sldId id="273" r:id="rId4"/>
    <p:sldId id="266" r:id="rId5"/>
    <p:sldId id="268" r:id="rId6"/>
    <p:sldId id="269" r:id="rId7"/>
    <p:sldId id="272" r:id="rId8"/>
    <p:sldId id="274" r:id="rId9"/>
    <p:sldId id="275" r:id="rId10"/>
    <p:sldId id="287" r:id="rId11"/>
    <p:sldId id="260" r:id="rId12"/>
    <p:sldId id="281" r:id="rId13"/>
    <p:sldId id="302" r:id="rId14"/>
    <p:sldId id="306" r:id="rId15"/>
    <p:sldId id="271" r:id="rId16"/>
    <p:sldId id="259" r:id="rId17"/>
    <p:sldId id="262" r:id="rId18"/>
    <p:sldId id="303" r:id="rId19"/>
    <p:sldId id="304" r:id="rId20"/>
    <p:sldId id="305" r:id="rId21"/>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54"/>
    <a:srgbClr val="FFCC00"/>
    <a:srgbClr val="048636"/>
    <a:srgbClr val="055B44"/>
    <a:srgbClr val="E1EDDF"/>
    <a:srgbClr val="1A4A0B"/>
    <a:srgbClr val="E39700"/>
    <a:srgbClr val="E39F2F"/>
    <a:srgbClr val="F8DD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9" autoAdjust="0"/>
    <p:restoredTop sz="78276" autoAdjust="0"/>
  </p:normalViewPr>
  <p:slideViewPr>
    <p:cSldViewPr>
      <p:cViewPr varScale="1">
        <p:scale>
          <a:sx n="89" d="100"/>
          <a:sy n="89" d="100"/>
        </p:scale>
        <p:origin x="1320" y="8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tpha\Documents\Postdocs\Projects\TES\Data\Ragone_Anlaysis_Select_Salt_Hydr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tpha\Documents\Postdocs\Projects\TES\Data\Ragone_Anlaysis_Select_Salt_Hydrat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tpha\Documents\Postdocs\Projects\TES\Data\Ragone_Anlaysis_Select_Salt_Hydrat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tpha\Documents\Postdocs\Projects\TES\Data\Ragone_Anlaysis_Select_Salt_Hydrat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tpha\Documents\Postdocs\Projects\TES\Results\building%205.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tpha\Documents\Postdocs\Projects\TES\Results\building%205.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tpha\Documents\Postdocs\Projects\TES\Results\building%205.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tpha\Documents\Postdocs\Projects\TES\Results\building%205.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MgCl2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MgCl2_TGA!$C$2</c:f>
              <c:strCache>
                <c:ptCount val="1"/>
                <c:pt idx="0">
                  <c:v>W/kg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MgCl2_TGA!$B$3:$B$27</c:f>
              <c:numCache>
                <c:formatCode>General</c:formatCode>
                <c:ptCount val="25"/>
                <c:pt idx="0">
                  <c:v>0.99268199999999995</c:v>
                </c:pt>
                <c:pt idx="1">
                  <c:v>0.98541699999999999</c:v>
                </c:pt>
                <c:pt idx="2">
                  <c:v>0.97820499999999999</c:v>
                </c:pt>
                <c:pt idx="3">
                  <c:v>0.97104599999999996</c:v>
                </c:pt>
                <c:pt idx="4">
                  <c:v>0.96394000000000002</c:v>
                </c:pt>
                <c:pt idx="5">
                  <c:v>0.92918000000000001</c:v>
                </c:pt>
                <c:pt idx="6">
                  <c:v>0.863375</c:v>
                </c:pt>
                <c:pt idx="7">
                  <c:v>0.80223</c:v>
                </c:pt>
                <c:pt idx="8">
                  <c:v>0.64357399999999998</c:v>
                </c:pt>
                <c:pt idx="9">
                  <c:v>0.59799500000000005</c:v>
                </c:pt>
                <c:pt idx="10">
                  <c:v>0.55564499999999994</c:v>
                </c:pt>
                <c:pt idx="11">
                  <c:v>0.51629400000000003</c:v>
                </c:pt>
                <c:pt idx="12">
                  <c:v>0.41418700000000003</c:v>
                </c:pt>
                <c:pt idx="13">
                  <c:v>0.33227299999999999</c:v>
                </c:pt>
                <c:pt idx="14">
                  <c:v>0.26656000000000002</c:v>
                </c:pt>
                <c:pt idx="15">
                  <c:v>0.17155100000000001</c:v>
                </c:pt>
                <c:pt idx="16">
                  <c:v>0.110406</c:v>
                </c:pt>
                <c:pt idx="17">
                  <c:v>7.1054000000000006E-2</c:v>
                </c:pt>
                <c:pt idx="18">
                  <c:v>4.5728999999999999E-2</c:v>
                </c:pt>
                <c:pt idx="19">
                  <c:v>2.9430000000000001E-2</c:v>
                </c:pt>
                <c:pt idx="20">
                  <c:v>1.8939999999999999E-2</c:v>
                </c:pt>
                <c:pt idx="21">
                  <c:v>1.2189E-2</c:v>
                </c:pt>
                <c:pt idx="22">
                  <c:v>7.8449999999999995E-3</c:v>
                </c:pt>
                <c:pt idx="23">
                  <c:v>5.0489999999999997E-3</c:v>
                </c:pt>
                <c:pt idx="24">
                  <c:v>3.2490000000000002E-3</c:v>
                </c:pt>
              </c:numCache>
            </c:numRef>
          </c:xVal>
          <c:yVal>
            <c:numRef>
              <c:f>MgCl2_TGA!$C$3:$C$27</c:f>
              <c:numCache>
                <c:formatCode>General</c:formatCode>
                <c:ptCount val="25"/>
                <c:pt idx="0">
                  <c:v>84.893510000000006</c:v>
                </c:pt>
                <c:pt idx="1">
                  <c:v>84.582859999999997</c:v>
                </c:pt>
                <c:pt idx="2">
                  <c:v>84.273740000000004</c:v>
                </c:pt>
                <c:pt idx="3">
                  <c:v>83.966120000000004</c:v>
                </c:pt>
                <c:pt idx="4">
                  <c:v>83.66</c:v>
                </c:pt>
                <c:pt idx="5">
                  <c:v>82.151589999999999</c:v>
                </c:pt>
                <c:pt idx="6">
                  <c:v>79.242590000000007</c:v>
                </c:pt>
                <c:pt idx="7">
                  <c:v>76.470929999999996</c:v>
                </c:pt>
                <c:pt idx="8">
                  <c:v>68.909120000000001</c:v>
                </c:pt>
                <c:pt idx="9">
                  <c:v>66.617900000000006</c:v>
                </c:pt>
                <c:pt idx="10">
                  <c:v>64.431449999999998</c:v>
                </c:pt>
                <c:pt idx="11">
                  <c:v>62.344299999999997</c:v>
                </c:pt>
                <c:pt idx="12">
                  <c:v>56.628599999999999</c:v>
                </c:pt>
                <c:pt idx="13">
                  <c:v>51.637529999999998</c:v>
                </c:pt>
                <c:pt idx="14">
                  <c:v>47.266150000000003</c:v>
                </c:pt>
                <c:pt idx="15">
                  <c:v>40.041710000000002</c:v>
                </c:pt>
                <c:pt idx="16">
                  <c:v>34.397649999999999</c:v>
                </c:pt>
                <c:pt idx="17">
                  <c:v>29.932700000000001</c:v>
                </c:pt>
                <c:pt idx="18">
                  <c:v>26.356069999999999</c:v>
                </c:pt>
                <c:pt idx="19">
                  <c:v>23.455449999999999</c:v>
                </c:pt>
                <c:pt idx="20">
                  <c:v>21.074619999999999</c:v>
                </c:pt>
                <c:pt idx="21">
                  <c:v>19.097670000000001</c:v>
                </c:pt>
                <c:pt idx="22">
                  <c:v>17.43788</c:v>
                </c:pt>
                <c:pt idx="23">
                  <c:v>16.029769999999999</c:v>
                </c:pt>
                <c:pt idx="24">
                  <c:v>14.82347</c:v>
                </c:pt>
              </c:numCache>
            </c:numRef>
          </c:yVal>
          <c:smooth val="1"/>
          <c:extLst>
            <c:ext xmlns:c16="http://schemas.microsoft.com/office/drawing/2014/chart" uri="{C3380CC4-5D6E-409C-BE32-E72D297353CC}">
              <c16:uniqueId val="{00000000-CD97-4F5A-BEBB-D7D708EF811E}"/>
            </c:ext>
          </c:extLst>
        </c:ser>
        <c:dLbls>
          <c:showLegendKey val="0"/>
          <c:showVal val="0"/>
          <c:showCatName val="0"/>
          <c:showSerName val="0"/>
          <c:showPercent val="0"/>
          <c:showBubbleSize val="0"/>
        </c:dLbls>
        <c:axId val="1307608704"/>
        <c:axId val="1307622848"/>
      </c:scatterChart>
      <c:valAx>
        <c:axId val="1307608704"/>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7622848"/>
        <c:crosses val="autoZero"/>
        <c:crossBetween val="midCat"/>
      </c:valAx>
      <c:valAx>
        <c:axId val="1307622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Specific</a:t>
                </a:r>
                <a:r>
                  <a:rPr lang="en-US" baseline="0"/>
                  <a:t> Power (W/kg)</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76087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MgSO4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MgSO4_TGA!$C$2</c:f>
              <c:strCache>
                <c:ptCount val="1"/>
                <c:pt idx="0">
                  <c:v>W/kg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MgSO4_TGA!$B$3:$B$27</c:f>
              <c:numCache>
                <c:formatCode>General</c:formatCode>
                <c:ptCount val="25"/>
                <c:pt idx="0">
                  <c:v>0.99375000000000002</c:v>
                </c:pt>
                <c:pt idx="1">
                  <c:v>0.98753899999999994</c:v>
                </c:pt>
                <c:pt idx="2">
                  <c:v>0.98136699999999999</c:v>
                </c:pt>
                <c:pt idx="3">
                  <c:v>0.97523300000000002</c:v>
                </c:pt>
                <c:pt idx="4">
                  <c:v>0.96913800000000005</c:v>
                </c:pt>
                <c:pt idx="5">
                  <c:v>0.93922799999999995</c:v>
                </c:pt>
                <c:pt idx="6">
                  <c:v>0.88214999999999999</c:v>
                </c:pt>
                <c:pt idx="7">
                  <c:v>0.82854000000000005</c:v>
                </c:pt>
                <c:pt idx="8">
                  <c:v>0.68647899999999995</c:v>
                </c:pt>
                <c:pt idx="9">
                  <c:v>0.64476100000000003</c:v>
                </c:pt>
                <c:pt idx="10">
                  <c:v>0.60557700000000003</c:v>
                </c:pt>
                <c:pt idx="11">
                  <c:v>0.56877599999999995</c:v>
                </c:pt>
                <c:pt idx="12">
                  <c:v>0.47125299999999998</c:v>
                </c:pt>
                <c:pt idx="13">
                  <c:v>0.39045200000000002</c:v>
                </c:pt>
                <c:pt idx="14">
                  <c:v>0.32350600000000002</c:v>
                </c:pt>
                <c:pt idx="15">
                  <c:v>0.22208</c:v>
                </c:pt>
                <c:pt idx="16">
                  <c:v>0.15245300000000001</c:v>
                </c:pt>
                <c:pt idx="17">
                  <c:v>0.104656</c:v>
                </c:pt>
                <c:pt idx="18">
                  <c:v>7.1844000000000005E-2</c:v>
                </c:pt>
                <c:pt idx="19">
                  <c:v>4.9319000000000002E-2</c:v>
                </c:pt>
                <c:pt idx="20">
                  <c:v>3.3856999999999998E-2</c:v>
                </c:pt>
                <c:pt idx="21">
                  <c:v>2.3241999999999999E-2</c:v>
                </c:pt>
                <c:pt idx="22">
                  <c:v>1.5955E-2</c:v>
                </c:pt>
                <c:pt idx="23">
                  <c:v>1.0952999999999999E-2</c:v>
                </c:pt>
                <c:pt idx="24">
                  <c:v>7.5189999999999996E-3</c:v>
                </c:pt>
              </c:numCache>
            </c:numRef>
          </c:xVal>
          <c:yVal>
            <c:numRef>
              <c:f>MgSO4_TGA!$C$3:$C$27</c:f>
              <c:numCache>
                <c:formatCode>General</c:formatCode>
                <c:ptCount val="25"/>
                <c:pt idx="0">
                  <c:v>281.25209999999998</c:v>
                </c:pt>
                <c:pt idx="1">
                  <c:v>280.3732</c:v>
                </c:pt>
                <c:pt idx="2">
                  <c:v>279.49790000000002</c:v>
                </c:pt>
                <c:pt idx="3">
                  <c:v>278.62630000000001</c:v>
                </c:pt>
                <c:pt idx="4">
                  <c:v>277.75839999999999</c:v>
                </c:pt>
                <c:pt idx="5">
                  <c:v>273.47230000000002</c:v>
                </c:pt>
                <c:pt idx="6">
                  <c:v>265.1626</c:v>
                </c:pt>
                <c:pt idx="7">
                  <c:v>257.18959999999998</c:v>
                </c:pt>
                <c:pt idx="8">
                  <c:v>235.14070000000001</c:v>
                </c:pt>
                <c:pt idx="9">
                  <c:v>228.3682</c:v>
                </c:pt>
                <c:pt idx="10">
                  <c:v>221.86269999999999</c:v>
                </c:pt>
                <c:pt idx="11">
                  <c:v>215.6122</c:v>
                </c:pt>
                <c:pt idx="12">
                  <c:v>198.28</c:v>
                </c:pt>
                <c:pt idx="13">
                  <c:v>182.86429999999999</c:v>
                </c:pt>
                <c:pt idx="14">
                  <c:v>169.12360000000001</c:v>
                </c:pt>
                <c:pt idx="15">
                  <c:v>145.86000000000001</c:v>
                </c:pt>
                <c:pt idx="16">
                  <c:v>127.13200000000001</c:v>
                </c:pt>
                <c:pt idx="17">
                  <c:v>111.91800000000001</c:v>
                </c:pt>
                <c:pt idx="18">
                  <c:v>99.445279999999997</c:v>
                </c:pt>
                <c:pt idx="19">
                  <c:v>89.126300000000001</c:v>
                </c:pt>
                <c:pt idx="20">
                  <c:v>80.511939999999996</c:v>
                </c:pt>
                <c:pt idx="21">
                  <c:v>73.25685</c:v>
                </c:pt>
                <c:pt idx="22">
                  <c:v>67.093969999999999</c:v>
                </c:pt>
                <c:pt idx="23">
                  <c:v>61.815449999999998</c:v>
                </c:pt>
                <c:pt idx="24">
                  <c:v>57.258519999999997</c:v>
                </c:pt>
              </c:numCache>
            </c:numRef>
          </c:yVal>
          <c:smooth val="1"/>
          <c:extLst>
            <c:ext xmlns:c16="http://schemas.microsoft.com/office/drawing/2014/chart" uri="{C3380CC4-5D6E-409C-BE32-E72D297353CC}">
              <c16:uniqueId val="{00000000-9018-4A2A-9739-FE2C36660391}"/>
            </c:ext>
          </c:extLst>
        </c:ser>
        <c:dLbls>
          <c:showLegendKey val="0"/>
          <c:showVal val="0"/>
          <c:showCatName val="0"/>
          <c:showSerName val="0"/>
          <c:showPercent val="0"/>
          <c:showBubbleSize val="0"/>
        </c:dLbls>
        <c:axId val="1200547072"/>
        <c:axId val="1200543744"/>
      </c:scatterChart>
      <c:valAx>
        <c:axId val="1200547072"/>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543744"/>
        <c:crosses val="autoZero"/>
        <c:crossBetween val="midCat"/>
      </c:valAx>
      <c:valAx>
        <c:axId val="1200543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Specific Power(W/kg)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5470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K2CO3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K2CO3_TGA!$C$2</c:f>
              <c:strCache>
                <c:ptCount val="1"/>
                <c:pt idx="0">
                  <c:v>W/kg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K2CO3_TGA!$B$3:$B$256</c:f>
              <c:numCache>
                <c:formatCode>General</c:formatCode>
                <c:ptCount val="254"/>
                <c:pt idx="0">
                  <c:v>1</c:v>
                </c:pt>
                <c:pt idx="1">
                  <c:v>0.98817901898562999</c:v>
                </c:pt>
                <c:pt idx="2">
                  <c:v>0.976451564041938</c:v>
                </c:pt>
                <c:pt idx="3">
                  <c:v>0.96481726371445098</c:v>
                </c:pt>
                <c:pt idx="4">
                  <c:v>0.95327574654869596</c:v>
                </c:pt>
                <c:pt idx="5">
                  <c:v>0.94182664109019798</c:v>
                </c:pt>
                <c:pt idx="6">
                  <c:v>0.93046957588448298</c:v>
                </c:pt>
                <c:pt idx="7">
                  <c:v>0.919204179477078</c:v>
                </c:pt>
                <c:pt idx="8">
                  <c:v>0.90803008041350897</c:v>
                </c:pt>
                <c:pt idx="9">
                  <c:v>0.89694690723930104</c:v>
                </c:pt>
                <c:pt idx="10">
                  <c:v>0.88595428849998104</c:v>
                </c:pt>
                <c:pt idx="11">
                  <c:v>0.875051852741075</c:v>
                </c:pt>
                <c:pt idx="12">
                  <c:v>0.86423922850810897</c:v>
                </c:pt>
                <c:pt idx="13">
                  <c:v>0.85351604434660999</c:v>
                </c:pt>
                <c:pt idx="14">
                  <c:v>0.842881928802102</c:v>
                </c:pt>
                <c:pt idx="15">
                  <c:v>0.83233651042011403</c:v>
                </c:pt>
                <c:pt idx="16">
                  <c:v>0.82187941774617002</c:v>
                </c:pt>
                <c:pt idx="17">
                  <c:v>0.811510279325796</c:v>
                </c:pt>
                <c:pt idx="18">
                  <c:v>0.80122872370452003</c:v>
                </c:pt>
                <c:pt idx="19">
                  <c:v>0.79103437942786603</c:v>
                </c:pt>
                <c:pt idx="20">
                  <c:v>0.78092687504136205</c:v>
                </c:pt>
                <c:pt idx="21">
                  <c:v>0.77090583909053301</c:v>
                </c:pt>
                <c:pt idx="22">
                  <c:v>0.76097090012090496</c:v>
                </c:pt>
                <c:pt idx="23">
                  <c:v>0.75112168667800505</c:v>
                </c:pt>
                <c:pt idx="24">
                  <c:v>0.741357827307358</c:v>
                </c:pt>
                <c:pt idx="25">
                  <c:v>0.73167895055449095</c:v>
                </c:pt>
                <c:pt idx="26">
                  <c:v>0.72208468496492995</c:v>
                </c:pt>
                <c:pt idx="27">
                  <c:v>0.71257465908420103</c:v>
                </c:pt>
                <c:pt idx="28">
                  <c:v>0.70314850145782903</c:v>
                </c:pt>
                <c:pt idx="29">
                  <c:v>0.69380584063134199</c:v>
                </c:pt>
                <c:pt idx="30">
                  <c:v>0.68454630515026604</c:v>
                </c:pt>
                <c:pt idx="31">
                  <c:v>0.67536952356012603</c:v>
                </c:pt>
                <c:pt idx="32">
                  <c:v>0.66627512440644798</c:v>
                </c:pt>
                <c:pt idx="33">
                  <c:v>0.65726273623475895</c:v>
                </c:pt>
                <c:pt idx="34">
                  <c:v>0.64833198759058497</c:v>
                </c:pt>
                <c:pt idx="35">
                  <c:v>0.63948250701945197</c:v>
                </c:pt>
                <c:pt idx="36">
                  <c:v>0.63071392306688601</c:v>
                </c:pt>
                <c:pt idx="37">
                  <c:v>0.622025864278413</c:v>
                </c:pt>
                <c:pt idx="38">
                  <c:v>0.61341795919955899</c:v>
                </c:pt>
                <c:pt idx="39">
                  <c:v>0.60488983637585103</c:v>
                </c:pt>
                <c:pt idx="40">
                  <c:v>0.59644112435281504</c:v>
                </c:pt>
                <c:pt idx="41">
                  <c:v>0.58807145167597596</c:v>
                </c:pt>
                <c:pt idx="42">
                  <c:v>0.57978044689086095</c:v>
                </c:pt>
                <c:pt idx="43">
                  <c:v>0.57156773854299503</c:v>
                </c:pt>
                <c:pt idx="44">
                  <c:v>0.56343295517790604</c:v>
                </c:pt>
                <c:pt idx="45">
                  <c:v>0.55537572534111901</c:v>
                </c:pt>
                <c:pt idx="46">
                  <c:v>0.54739567757815999</c:v>
                </c:pt>
                <c:pt idx="47">
                  <c:v>0.53949244043455602</c:v>
                </c:pt>
                <c:pt idx="48">
                  <c:v>0.53166564245583203</c:v>
                </c:pt>
                <c:pt idx="49">
                  <c:v>0.52391491218751496</c:v>
                </c:pt>
                <c:pt idx="50">
                  <c:v>0.51623987817513095</c:v>
                </c:pt>
                <c:pt idx="51">
                  <c:v>0.50864016896420505</c:v>
                </c:pt>
                <c:pt idx="52">
                  <c:v>0.50111541310026497</c:v>
                </c:pt>
                <c:pt idx="53">
                  <c:v>0.49366523912883598</c:v>
                </c:pt>
                <c:pt idx="54">
                  <c:v>0.48628927559544399</c:v>
                </c:pt>
                <c:pt idx="55">
                  <c:v>0.47898715104561501</c:v>
                </c:pt>
                <c:pt idx="56">
                  <c:v>0.47175849402487602</c:v>
                </c:pt>
                <c:pt idx="57">
                  <c:v>0.464602933078752</c:v>
                </c:pt>
                <c:pt idx="58">
                  <c:v>0.457520096752771</c:v>
                </c:pt>
                <c:pt idx="59">
                  <c:v>0.450509613592457</c:v>
                </c:pt>
                <c:pt idx="60">
                  <c:v>0.443571112143337</c:v>
                </c:pt>
                <c:pt idx="61">
                  <c:v>0.43670422095093703</c:v>
                </c:pt>
                <c:pt idx="62">
                  <c:v>0.42990856856078402</c:v>
                </c:pt>
                <c:pt idx="63">
                  <c:v>0.42318378351840202</c:v>
                </c:pt>
                <c:pt idx="64">
                  <c:v>0.41652949436932002</c:v>
                </c:pt>
                <c:pt idx="65">
                  <c:v>0.409945329659062</c:v>
                </c:pt>
                <c:pt idx="66">
                  <c:v>0.403430917933154</c:v>
                </c:pt>
                <c:pt idx="67">
                  <c:v>0.39698588773712401</c:v>
                </c:pt>
                <c:pt idx="68">
                  <c:v>0.39060986761649602</c:v>
                </c:pt>
                <c:pt idx="69">
                  <c:v>0.38430248611679801</c:v>
                </c:pt>
                <c:pt idx="70">
                  <c:v>0.37806337178355498</c:v>
                </c:pt>
                <c:pt idx="71">
                  <c:v>0.37189215316229302</c:v>
                </c:pt>
                <c:pt idx="72">
                  <c:v>0.365788458798539</c:v>
                </c:pt>
                <c:pt idx="73">
                  <c:v>0.35975191723781802</c:v>
                </c:pt>
                <c:pt idx="74">
                  <c:v>0.35378215702565702</c:v>
                </c:pt>
                <c:pt idx="75">
                  <c:v>0.34787880670758198</c:v>
                </c:pt>
                <c:pt idx="76">
                  <c:v>0.342041494829118</c:v>
                </c:pt>
                <c:pt idx="77">
                  <c:v>0.33626984993579301</c:v>
                </c:pt>
                <c:pt idx="78">
                  <c:v>0.330563500573132</c:v>
                </c:pt>
                <c:pt idx="79">
                  <c:v>0.32492207528666101</c:v>
                </c:pt>
                <c:pt idx="80">
                  <c:v>0.31934520262190702</c:v>
                </c:pt>
                <c:pt idx="81">
                  <c:v>0.31383251112439597</c:v>
                </c:pt>
                <c:pt idx="82">
                  <c:v>0.30838362933965302</c:v>
                </c:pt>
                <c:pt idx="83">
                  <c:v>0.30299818581320398</c:v>
                </c:pt>
                <c:pt idx="84">
                  <c:v>0.297675809090577</c:v>
                </c:pt>
                <c:pt idx="85">
                  <c:v>0.29241612771729703</c:v>
                </c:pt>
                <c:pt idx="86">
                  <c:v>0.28721877023888998</c:v>
                </c:pt>
                <c:pt idx="87">
                  <c:v>0.28208336520088201</c:v>
                </c:pt>
                <c:pt idx="88">
                  <c:v>0.2770095411488</c:v>
                </c:pt>
                <c:pt idx="89">
                  <c:v>0.27199692662816899</c:v>
                </c:pt>
                <c:pt idx="90">
                  <c:v>0.26704515018451602</c:v>
                </c:pt>
                <c:pt idx="91">
                  <c:v>0.26215384036336697</c:v>
                </c:pt>
                <c:pt idx="92">
                  <c:v>0.257322625710248</c:v>
                </c:pt>
                <c:pt idx="93">
                  <c:v>0.25255113477068403</c:v>
                </c:pt>
                <c:pt idx="94">
                  <c:v>0.24783899609020299</c:v>
                </c:pt>
                <c:pt idx="95">
                  <c:v>0.24318583821433001</c:v>
                </c:pt>
                <c:pt idx="96">
                  <c:v>0.238591289688592</c:v>
                </c:pt>
                <c:pt idx="97">
                  <c:v>0.234054979058514</c:v>
                </c:pt>
                <c:pt idx="98">
                  <c:v>0.22957653486962201</c:v>
                </c:pt>
                <c:pt idx="99">
                  <c:v>0.22515558566744401</c:v>
                </c:pt>
                <c:pt idx="100">
                  <c:v>0.220791759997504</c:v>
                </c:pt>
                <c:pt idx="101">
                  <c:v>0.21648468640533</c:v>
                </c:pt>
                <c:pt idx="102">
                  <c:v>0.212233993436446</c:v>
                </c:pt>
                <c:pt idx="103">
                  <c:v>0.20803930963638001</c:v>
                </c:pt>
                <c:pt idx="104">
                  <c:v>0.20390026355065699</c:v>
                </c:pt>
                <c:pt idx="105">
                  <c:v>0.19981648372480401</c:v>
                </c:pt>
                <c:pt idx="106">
                  <c:v>0.19578759870434601</c:v>
                </c:pt>
                <c:pt idx="107">
                  <c:v>0.19181323703481001</c:v>
                </c:pt>
                <c:pt idx="108">
                  <c:v>0.187893027261722</c:v>
                </c:pt>
                <c:pt idx="109">
                  <c:v>0.18402659793060799</c:v>
                </c:pt>
                <c:pt idx="110">
                  <c:v>0.18021357758699399</c:v>
                </c:pt>
                <c:pt idx="111">
                  <c:v>0.17645359477640599</c:v>
                </c:pt>
                <c:pt idx="112">
                  <c:v>0.17274627804437101</c:v>
                </c:pt>
                <c:pt idx="113">
                  <c:v>0.169091255936414</c:v>
                </c:pt>
                <c:pt idx="114">
                  <c:v>0.16548815699806099</c:v>
                </c:pt>
                <c:pt idx="115">
                  <c:v>0.16193660977484001</c:v>
                </c:pt>
                <c:pt idx="116">
                  <c:v>0.158436242812275</c:v>
                </c:pt>
                <c:pt idx="117">
                  <c:v>0.15498668465589299</c:v>
                </c:pt>
                <c:pt idx="118">
                  <c:v>0.15158756385122099</c:v>
                </c:pt>
                <c:pt idx="119">
                  <c:v>0.14823850894378299</c:v>
                </c:pt>
                <c:pt idx="120">
                  <c:v>0.14493914847910699</c:v>
                </c:pt>
                <c:pt idx="121">
                  <c:v>0.141689111002718</c:v>
                </c:pt>
                <c:pt idx="122">
                  <c:v>0.13848802506014299</c:v>
                </c:pt>
                <c:pt idx="123">
                  <c:v>0.13533551919690801</c:v>
                </c:pt>
                <c:pt idx="124">
                  <c:v>0.13223122195853801</c:v>
                </c:pt>
                <c:pt idx="125">
                  <c:v>0.12917476189056101</c:v>
                </c:pt>
                <c:pt idx="126">
                  <c:v>0.12616576753850101</c:v>
                </c:pt>
                <c:pt idx="127">
                  <c:v>0.123203867447886</c:v>
                </c:pt>
                <c:pt idx="128">
                  <c:v>0.120288690164241</c:v>
                </c:pt>
                <c:pt idx="129">
                  <c:v>0.117419864233092</c:v>
                </c:pt>
                <c:pt idx="130">
                  <c:v>0.114597018199966</c:v>
                </c:pt>
                <c:pt idx="131">
                  <c:v>0.111819780610389</c:v>
                </c:pt>
                <c:pt idx="132">
                  <c:v>0.109087780009887</c:v>
                </c:pt>
                <c:pt idx="133">
                  <c:v>0.106400644943985</c:v>
                </c:pt>
                <c:pt idx="134">
                  <c:v>0.10375800395821</c:v>
                </c:pt>
                <c:pt idx="135">
                  <c:v>0.101159485598089</c:v>
                </c:pt>
                <c:pt idx="136">
                  <c:v>9.8604718409146905E-2</c:v>
                </c:pt>
                <c:pt idx="137">
                  <c:v>9.6093330936910304E-2</c:v>
                </c:pt>
                <c:pt idx="138">
                  <c:v>9.3624951726905201E-2</c:v>
                </c:pt>
                <c:pt idx="139">
                  <c:v>9.1199209324657707E-2</c:v>
                </c:pt>
                <c:pt idx="140">
                  <c:v>8.8815732275694004E-2</c:v>
                </c:pt>
                <c:pt idx="141">
                  <c:v>8.6474149125540301E-2</c:v>
                </c:pt>
                <c:pt idx="142">
                  <c:v>8.4174088419722501E-2</c:v>
                </c:pt>
                <c:pt idx="143">
                  <c:v>8.1915178703766994E-2</c:v>
                </c:pt>
                <c:pt idx="144">
                  <c:v>7.9697048523199601E-2</c:v>
                </c:pt>
                <c:pt idx="145">
                  <c:v>7.7519326423546697E-2</c:v>
                </c:pt>
                <c:pt idx="146">
                  <c:v>7.5381640950334297E-2</c:v>
                </c:pt>
                <c:pt idx="147">
                  <c:v>7.3283620649088596E-2</c:v>
                </c:pt>
                <c:pt idx="148">
                  <c:v>7.1224894065335595E-2</c:v>
                </c:pt>
                <c:pt idx="149">
                  <c:v>6.9205089744601503E-2</c:v>
                </c:pt>
                <c:pt idx="150">
                  <c:v>6.7223836232412404E-2</c:v>
                </c:pt>
                <c:pt idx="151">
                  <c:v>6.5280762074294493E-2</c:v>
                </c:pt>
                <c:pt idx="152">
                  <c:v>6.3375495815773703E-2</c:v>
                </c:pt>
                <c:pt idx="153">
                  <c:v>6.15076660023764E-2</c:v>
                </c:pt>
                <c:pt idx="154">
                  <c:v>5.9676901179628601E-2</c:v>
                </c:pt>
                <c:pt idx="155">
                  <c:v>5.7882829893056403E-2</c:v>
                </c:pt>
                <c:pt idx="156">
                  <c:v>5.6125080688185898E-2</c:v>
                </c:pt>
                <c:pt idx="157">
                  <c:v>5.4403282110543197E-2</c:v>
                </c:pt>
                <c:pt idx="158">
                  <c:v>5.2717062705654599E-2</c:v>
                </c:pt>
                <c:pt idx="159">
                  <c:v>5.1066051019046099E-2</c:v>
                </c:pt>
                <c:pt idx="160">
                  <c:v>4.9449875596243802E-2</c:v>
                </c:pt>
                <c:pt idx="161">
                  <c:v>4.7868164982773902E-2</c:v>
                </c:pt>
                <c:pt idx="162">
                  <c:v>4.63205477241624E-2</c:v>
                </c:pt>
                <c:pt idx="163">
                  <c:v>4.4806652365935597E-2</c:v>
                </c:pt>
                <c:pt idx="164">
                  <c:v>4.3326107453619499E-2</c:v>
                </c:pt>
                <c:pt idx="165">
                  <c:v>4.1878541532740197E-2</c:v>
                </c:pt>
                <c:pt idx="166">
                  <c:v>4.0463583148823798E-2</c:v>
                </c:pt>
                <c:pt idx="167">
                  <c:v>3.9080860847396599E-2</c:v>
                </c:pt>
                <c:pt idx="168">
                  <c:v>3.7730003173984603E-2</c:v>
                </c:pt>
                <c:pt idx="169">
                  <c:v>3.6410638674113899E-2</c:v>
                </c:pt>
                <c:pt idx="170">
                  <c:v>3.5122395893310697E-2</c:v>
                </c:pt>
                <c:pt idx="171">
                  <c:v>3.3864903377100998E-2</c:v>
                </c:pt>
                <c:pt idx="172">
                  <c:v>3.2637789671010997E-2</c:v>
                </c:pt>
                <c:pt idx="173">
                  <c:v>3.1440683320566903E-2</c:v>
                </c:pt>
                <c:pt idx="174">
                  <c:v>3.02732128712947E-2</c:v>
                </c:pt>
                <c:pt idx="175">
                  <c:v>2.91350068687206E-2</c:v>
                </c:pt>
                <c:pt idx="176">
                  <c:v>2.8025693858370601E-2</c:v>
                </c:pt>
                <c:pt idx="177">
                  <c:v>2.6944902385771002E-2</c:v>
                </c:pt>
                <c:pt idx="178">
                  <c:v>2.58922609964478E-2</c:v>
                </c:pt>
                <c:pt idx="179">
                  <c:v>2.48673982359272E-2</c:v>
                </c:pt>
                <c:pt idx="180">
                  <c:v>2.3869942649735201E-2</c:v>
                </c:pt>
                <c:pt idx="181">
                  <c:v>2.2899522783398001E-2</c:v>
                </c:pt>
                <c:pt idx="182">
                  <c:v>2.1955767182441799E-2</c:v>
                </c:pt>
                <c:pt idx="183">
                  <c:v>2.1038304392392598E-2</c:v>
                </c:pt>
                <c:pt idx="184">
                  <c:v>2.0146762958776598E-2</c:v>
                </c:pt>
                <c:pt idx="185">
                  <c:v>1.9280771427119901E-2</c:v>
                </c:pt>
                <c:pt idx="186">
                  <c:v>1.8439958342948499E-2</c:v>
                </c:pt>
                <c:pt idx="187">
                  <c:v>1.7623952251788699E-2</c:v>
                </c:pt>
                <c:pt idx="188">
                  <c:v>1.68323816991666E-2</c:v>
                </c:pt>
                <c:pt idx="189">
                  <c:v>1.6064875230608299E-2</c:v>
                </c:pt>
                <c:pt idx="190">
                  <c:v>1.5321061391639801E-2</c:v>
                </c:pt>
                <c:pt idx="191">
                  <c:v>1.4600568727787399E-2</c:v>
                </c:pt>
                <c:pt idx="192">
                  <c:v>1.3903025784577101E-2</c:v>
                </c:pt>
                <c:pt idx="193">
                  <c:v>1.32280611075351E-2</c:v>
                </c:pt>
                <c:pt idx="194">
                  <c:v>1.25753032421875E-2</c:v>
                </c:pt>
                <c:pt idx="195">
                  <c:v>1.19443807340604E-2</c:v>
                </c:pt>
                <c:pt idx="196">
                  <c:v>1.1334922128679901E-2</c:v>
                </c:pt>
                <c:pt idx="197">
                  <c:v>1.0746555971572201E-2</c:v>
                </c:pt>
                <c:pt idx="198">
                  <c:v>1.0178910808263299E-2</c:v>
                </c:pt>
                <c:pt idx="199">
                  <c:v>9.6316151842795201E-3</c:v>
                </c:pt>
                <c:pt idx="200">
                  <c:v>9.1042976451467892E-3</c:v>
                </c:pt>
                <c:pt idx="201">
                  <c:v>8.5965867363913297E-3</c:v>
                </c:pt>
                <c:pt idx="202">
                  <c:v>8.1081110035392395E-3</c:v>
                </c:pt>
                <c:pt idx="203">
                  <c:v>7.6384989921166402E-3</c:v>
                </c:pt>
                <c:pt idx="204">
                  <c:v>7.1873792476496601E-3</c:v>
                </c:pt>
                <c:pt idx="205">
                  <c:v>6.7543803156644199E-3</c:v>
                </c:pt>
                <c:pt idx="206">
                  <c:v>6.3391307416870296E-3</c:v>
                </c:pt>
                <c:pt idx="207">
                  <c:v>5.9412590712436203E-3</c:v>
                </c:pt>
                <c:pt idx="208">
                  <c:v>5.5603938498603204E-3</c:v>
                </c:pt>
                <c:pt idx="209">
                  <c:v>5.1961636230632401E-3</c:v>
                </c:pt>
                <c:pt idx="210">
                  <c:v>4.8481969363785198E-3</c:v>
                </c:pt>
                <c:pt idx="211">
                  <c:v>4.5161223353322602E-3</c:v>
                </c:pt>
                <c:pt idx="212">
                  <c:v>4.1995683654505898E-3</c:v>
                </c:pt>
                <c:pt idx="213">
                  <c:v>3.8981635722596399E-3</c:v>
                </c:pt>
                <c:pt idx="214">
                  <c:v>3.6115365012855298E-3</c:v>
                </c:pt>
                <c:pt idx="215">
                  <c:v>3.3393156980543802E-3</c:v>
                </c:pt>
                <c:pt idx="216">
                  <c:v>3.0811297080923102E-3</c:v>
                </c:pt>
                <c:pt idx="217">
                  <c:v>2.8366070769254401E-3</c:v>
                </c:pt>
                <c:pt idx="218">
                  <c:v>2.6053763500798999E-3</c:v>
                </c:pt>
                <c:pt idx="219">
                  <c:v>2.3870660730818199E-3</c:v>
                </c:pt>
                <c:pt idx="220">
                  <c:v>2.1813047914573001E-3</c:v>
                </c:pt>
                <c:pt idx="221">
                  <c:v>1.9877210507324699E-3</c:v>
                </c:pt>
                <c:pt idx="222">
                  <c:v>1.80594339643347E-3</c:v>
                </c:pt>
                <c:pt idx="223">
                  <c:v>1.6356003740864E-3</c:v>
                </c:pt>
                <c:pt idx="224">
                  <c:v>1.4763205292173899E-3</c:v>
                </c:pt>
                <c:pt idx="225">
                  <c:v>1.3277324073525699E-3</c:v>
                </c:pt>
                <c:pt idx="226">
                  <c:v>1.1894645540180501E-3</c:v>
                </c:pt>
                <c:pt idx="227">
                  <c:v>1.06114551473995E-3</c:v>
                </c:pt>
                <c:pt idx="228">
                  <c:v>9.4240383504441401E-4</c:v>
                </c:pt>
                <c:pt idx="229">
                  <c:v>8.3286806045754496E-4</c:v>
                </c:pt>
                <c:pt idx="230">
                  <c:v>7.3216673650547198E-4</c:v>
                </c:pt>
                <c:pt idx="231">
                  <c:v>6.39928408714315E-4</c:v>
                </c:pt>
                <c:pt idx="232">
                  <c:v>5.5578162261019895E-4</c:v>
                </c:pt>
                <c:pt idx="233">
                  <c:v>4.7935492371924398E-4</c:v>
                </c:pt>
                <c:pt idx="234">
                  <c:v>4.1027685756757397E-4</c:v>
                </c:pt>
                <c:pt idx="235">
                  <c:v>3.4817596968131001E-4</c:v>
                </c:pt>
                <c:pt idx="236">
                  <c:v>2.9268080558657501E-4</c:v>
                </c:pt>
                <c:pt idx="237">
                  <c:v>2.4341991080949099E-4</c:v>
                </c:pt>
                <c:pt idx="238">
                  <c:v>2.00021830876181E-4</c:v>
                </c:pt>
                <c:pt idx="239">
                  <c:v>1.62115111312767E-4</c:v>
                </c:pt>
                <c:pt idx="240">
                  <c:v>1.29328297645371E-4</c:v>
                </c:pt>
                <c:pt idx="241">
                  <c:v>1.0128993540011601E-4</c:v>
                </c:pt>
                <c:pt idx="242" formatCode="0.00E+00">
                  <c:v>7.7628570103123194E-5</c:v>
                </c:pt>
                <c:pt idx="243" formatCode="0.00E+00">
                  <c:v>5.7972747280516099E-5</c:v>
                </c:pt>
                <c:pt idx="244" formatCode="0.00E+00">
                  <c:v>4.1951012458416601E-5</c:v>
                </c:pt>
                <c:pt idx="245" formatCode="0.00E+00">
                  <c:v>2.91919111629471E-5</c:v>
                </c:pt>
                <c:pt idx="246" formatCode="0.00E+00">
                  <c:v>1.9323988920229801E-5</c:v>
                </c:pt>
                <c:pt idx="247" formatCode="0.00E+00">
                  <c:v>1.19757912563871E-5</c:v>
                </c:pt>
                <c:pt idx="248" formatCode="0.00E+00">
                  <c:v>6.77586369754133E-6</c:v>
                </c:pt>
                <c:pt idx="249" formatCode="0.00E+00">
                  <c:v>3.3527517698148399E-6</c:v>
                </c:pt>
                <c:pt idx="250" formatCode="0.00E+00">
                  <c:v>1.33500099933002E-6</c:v>
                </c:pt>
                <c:pt idx="251" formatCode="0.00E+00">
                  <c:v>3.5115691220906001E-7</c:v>
                </c:pt>
                <c:pt idx="252" formatCode="0.00E+00">
                  <c:v>2.9765034574387001E-8</c:v>
                </c:pt>
                <c:pt idx="253">
                  <c:v>0</c:v>
                </c:pt>
              </c:numCache>
            </c:numRef>
          </c:xVal>
          <c:yVal>
            <c:numRef>
              <c:f>K2CO3_TGA!$C$3:$C$256</c:f>
              <c:numCache>
                <c:formatCode>General</c:formatCode>
                <c:ptCount val="254"/>
                <c:pt idx="0">
                  <c:v>0</c:v>
                </c:pt>
                <c:pt idx="1">
                  <c:v>1636.0607129545399</c:v>
                </c:pt>
                <c:pt idx="2">
                  <c:v>1629.58856272907</c:v>
                </c:pt>
                <c:pt idx="3">
                  <c:v>1623.1335493236099</c:v>
                </c:pt>
                <c:pt idx="4">
                  <c:v>1616.69567273812</c:v>
                </c:pt>
                <c:pt idx="5">
                  <c:v>1610.27493297264</c:v>
                </c:pt>
                <c:pt idx="6">
                  <c:v>1603.87133002715</c:v>
                </c:pt>
                <c:pt idx="7">
                  <c:v>1597.48486390165</c:v>
                </c:pt>
                <c:pt idx="8">
                  <c:v>1591.1155345961399</c:v>
                </c:pt>
                <c:pt idx="9">
                  <c:v>1584.76334211063</c:v>
                </c:pt>
                <c:pt idx="10">
                  <c:v>1578.42828644511</c:v>
                </c:pt>
                <c:pt idx="11">
                  <c:v>1572.1103675995801</c:v>
                </c:pt>
                <c:pt idx="12">
                  <c:v>1565.8095855740501</c:v>
                </c:pt>
                <c:pt idx="13">
                  <c:v>1559.52594036851</c:v>
                </c:pt>
                <c:pt idx="14">
                  <c:v>1553.25943198297</c:v>
                </c:pt>
                <c:pt idx="15">
                  <c:v>1547.0100604174099</c:v>
                </c:pt>
                <c:pt idx="16">
                  <c:v>1540.77782567185</c:v>
                </c:pt>
                <c:pt idx="17">
                  <c:v>1534.56272774629</c:v>
                </c:pt>
                <c:pt idx="18">
                  <c:v>1528.3647666407201</c:v>
                </c:pt>
                <c:pt idx="19">
                  <c:v>1522.1839423551401</c:v>
                </c:pt>
                <c:pt idx="20">
                  <c:v>1516.02025488955</c:v>
                </c:pt>
                <c:pt idx="21">
                  <c:v>1509.87370424396</c:v>
                </c:pt>
                <c:pt idx="22">
                  <c:v>1503.7442904183599</c:v>
                </c:pt>
                <c:pt idx="23">
                  <c:v>1497.63201341275</c:v>
                </c:pt>
                <c:pt idx="24">
                  <c:v>1491.5368732271399</c:v>
                </c:pt>
                <c:pt idx="25">
                  <c:v>1485.45886986152</c:v>
                </c:pt>
                <c:pt idx="26">
                  <c:v>1479.39800331589</c:v>
                </c:pt>
                <c:pt idx="27">
                  <c:v>1473.3542735902599</c:v>
                </c:pt>
                <c:pt idx="28">
                  <c:v>1467.32768068462</c:v>
                </c:pt>
                <c:pt idx="29">
                  <c:v>1461.3182245989699</c:v>
                </c:pt>
                <c:pt idx="30">
                  <c:v>1455.32590533332</c:v>
                </c:pt>
                <c:pt idx="31">
                  <c:v>1449.3507228876599</c:v>
                </c:pt>
                <c:pt idx="32">
                  <c:v>1443.39267726199</c:v>
                </c:pt>
                <c:pt idx="33">
                  <c:v>1437.45176845632</c:v>
                </c:pt>
                <c:pt idx="34">
                  <c:v>1431.5279964706399</c:v>
                </c:pt>
                <c:pt idx="35">
                  <c:v>1425.6213613049499</c:v>
                </c:pt>
                <c:pt idx="36">
                  <c:v>1419.7318629592601</c:v>
                </c:pt>
                <c:pt idx="37">
                  <c:v>1413.8595014335599</c:v>
                </c:pt>
                <c:pt idx="38">
                  <c:v>1408.0042767278501</c:v>
                </c:pt>
                <c:pt idx="39">
                  <c:v>1402.1661888421399</c:v>
                </c:pt>
                <c:pt idx="40">
                  <c:v>1396.3452377764199</c:v>
                </c:pt>
                <c:pt idx="41">
                  <c:v>1390.5414235306901</c:v>
                </c:pt>
                <c:pt idx="42">
                  <c:v>1384.7547461049601</c:v>
                </c:pt>
                <c:pt idx="43">
                  <c:v>1378.98520549922</c:v>
                </c:pt>
                <c:pt idx="44">
                  <c:v>1373.2328017134701</c:v>
                </c:pt>
                <c:pt idx="45">
                  <c:v>1367.49753474772</c:v>
                </c:pt>
                <c:pt idx="46">
                  <c:v>1361.7794046019601</c:v>
                </c:pt>
                <c:pt idx="47">
                  <c:v>1356.0784112761901</c:v>
                </c:pt>
                <c:pt idx="48">
                  <c:v>1350.39455477042</c:v>
                </c:pt>
                <c:pt idx="49">
                  <c:v>1344.72783508464</c:v>
                </c:pt>
                <c:pt idx="50">
                  <c:v>1339.0782522188499</c:v>
                </c:pt>
                <c:pt idx="51">
                  <c:v>1333.44580617306</c:v>
                </c:pt>
                <c:pt idx="52">
                  <c:v>1327.8304969472599</c:v>
                </c:pt>
                <c:pt idx="53">
                  <c:v>1322.23232454145</c:v>
                </c:pt>
                <c:pt idx="54">
                  <c:v>1316.65128895564</c:v>
                </c:pt>
                <c:pt idx="55">
                  <c:v>1311.0873901898201</c:v>
                </c:pt>
                <c:pt idx="56">
                  <c:v>1305.5406282439901</c:v>
                </c:pt>
                <c:pt idx="57">
                  <c:v>1300.01100311815</c:v>
                </c:pt>
                <c:pt idx="58">
                  <c:v>1294.4985148123101</c:v>
                </c:pt>
                <c:pt idx="59">
                  <c:v>1289.00316332647</c:v>
                </c:pt>
                <c:pt idx="60">
                  <c:v>1283.5249486606101</c:v>
                </c:pt>
                <c:pt idx="61">
                  <c:v>1278.0638708147501</c:v>
                </c:pt>
                <c:pt idx="62">
                  <c:v>1272.61992978888</c:v>
                </c:pt>
                <c:pt idx="63">
                  <c:v>1267.19312558301</c:v>
                </c:pt>
                <c:pt idx="64">
                  <c:v>1261.7834581971299</c:v>
                </c:pt>
                <c:pt idx="65">
                  <c:v>1256.3909276312399</c:v>
                </c:pt>
                <c:pt idx="66">
                  <c:v>1251.0155338853499</c:v>
                </c:pt>
                <c:pt idx="67">
                  <c:v>1245.65727695945</c:v>
                </c:pt>
                <c:pt idx="68">
                  <c:v>1240.31615685354</c:v>
                </c:pt>
                <c:pt idx="69">
                  <c:v>1234.9921735676201</c:v>
                </c:pt>
                <c:pt idx="70">
                  <c:v>1229.6853271017001</c:v>
                </c:pt>
                <c:pt idx="71">
                  <c:v>1224.39561745578</c:v>
                </c:pt>
                <c:pt idx="72">
                  <c:v>1219.12304462984</c:v>
                </c:pt>
                <c:pt idx="73">
                  <c:v>1213.8676086239</c:v>
                </c:pt>
                <c:pt idx="74">
                  <c:v>1208.62930943795</c:v>
                </c:pt>
                <c:pt idx="75">
                  <c:v>1203.408147072</c:v>
                </c:pt>
                <c:pt idx="76">
                  <c:v>1198.2041215260399</c:v>
                </c:pt>
                <c:pt idx="77">
                  <c:v>1193.0172328000699</c:v>
                </c:pt>
                <c:pt idx="78">
                  <c:v>1187.84748089409</c:v>
                </c:pt>
                <c:pt idx="79">
                  <c:v>1182.6948658081101</c:v>
                </c:pt>
                <c:pt idx="80">
                  <c:v>1177.55938754212</c:v>
                </c:pt>
                <c:pt idx="81">
                  <c:v>1172.4410460961301</c:v>
                </c:pt>
                <c:pt idx="82">
                  <c:v>1167.3398414701301</c:v>
                </c:pt>
                <c:pt idx="83">
                  <c:v>1162.2557736641199</c:v>
                </c:pt>
                <c:pt idx="84">
                  <c:v>1157.1888426780999</c:v>
                </c:pt>
                <c:pt idx="85">
                  <c:v>1152.1390485120801</c:v>
                </c:pt>
                <c:pt idx="86">
                  <c:v>1147.1063911660499</c:v>
                </c:pt>
                <c:pt idx="87">
                  <c:v>1142.0908706400201</c:v>
                </c:pt>
                <c:pt idx="88">
                  <c:v>1137.0924869339799</c:v>
                </c:pt>
                <c:pt idx="89">
                  <c:v>1132.1112400479301</c:v>
                </c:pt>
                <c:pt idx="90">
                  <c:v>1127.14712998187</c:v>
                </c:pt>
                <c:pt idx="91">
                  <c:v>1122.20015673581</c:v>
                </c:pt>
                <c:pt idx="92">
                  <c:v>1117.2703203097401</c:v>
                </c:pt>
                <c:pt idx="93">
                  <c:v>1112.3576207036699</c:v>
                </c:pt>
                <c:pt idx="94">
                  <c:v>1107.4620579175901</c:v>
                </c:pt>
                <c:pt idx="95">
                  <c:v>1102.5836319514999</c:v>
                </c:pt>
                <c:pt idx="96">
                  <c:v>1097.7223428054001</c:v>
                </c:pt>
                <c:pt idx="97">
                  <c:v>1092.8781904793</c:v>
                </c:pt>
                <c:pt idx="98">
                  <c:v>1088.05117497319</c:v>
                </c:pt>
                <c:pt idx="99">
                  <c:v>1083.2412962870801</c:v>
                </c:pt>
                <c:pt idx="100">
                  <c:v>1078.4485544209499</c:v>
                </c:pt>
                <c:pt idx="101">
                  <c:v>1073.6729493748301</c:v>
                </c:pt>
                <c:pt idx="102">
                  <c:v>1068.9144811486899</c:v>
                </c:pt>
                <c:pt idx="103">
                  <c:v>1064.1731497425501</c:v>
                </c:pt>
                <c:pt idx="104">
                  <c:v>1059.4489551564</c:v>
                </c:pt>
                <c:pt idx="105">
                  <c:v>1054.74189739024</c:v>
                </c:pt>
                <c:pt idx="106">
                  <c:v>1050.0519764440801</c:v>
                </c:pt>
                <c:pt idx="107">
                  <c:v>1045.3791923179101</c:v>
                </c:pt>
                <c:pt idx="108">
                  <c:v>1040.72354501174</c:v>
                </c:pt>
                <c:pt idx="109">
                  <c:v>1036.0850345255501</c:v>
                </c:pt>
                <c:pt idx="110">
                  <c:v>1031.4636608593601</c:v>
                </c:pt>
                <c:pt idx="111">
                  <c:v>1026.8594240131699</c:v>
                </c:pt>
                <c:pt idx="112">
                  <c:v>1022.27232398697</c:v>
                </c:pt>
                <c:pt idx="113">
                  <c:v>1017.70236078076</c:v>
                </c:pt>
                <c:pt idx="114">
                  <c:v>1013.14953439454</c:v>
                </c:pt>
                <c:pt idx="115">
                  <c:v>1008.61384482832</c:v>
                </c:pt>
                <c:pt idx="116">
                  <c:v>1004.0952920820901</c:v>
                </c:pt>
                <c:pt idx="117">
                  <c:v>999.59387615585297</c:v>
                </c:pt>
                <c:pt idx="118">
                  <c:v>995.10959704961101</c:v>
                </c:pt>
                <c:pt idx="119">
                  <c:v>990.642454763361</c:v>
                </c:pt>
                <c:pt idx="120">
                  <c:v>986.19244929710499</c:v>
                </c:pt>
                <c:pt idx="121">
                  <c:v>981.75958065084205</c:v>
                </c:pt>
                <c:pt idx="122">
                  <c:v>977.343848824573</c:v>
                </c:pt>
                <c:pt idx="123">
                  <c:v>972.94525381829703</c:v>
                </c:pt>
                <c:pt idx="124">
                  <c:v>968.56379563201403</c:v>
                </c:pt>
                <c:pt idx="125">
                  <c:v>964.19947426572401</c:v>
                </c:pt>
                <c:pt idx="126">
                  <c:v>959.85228971942695</c:v>
                </c:pt>
                <c:pt idx="127">
                  <c:v>955.52224199312502</c:v>
                </c:pt>
                <c:pt idx="128">
                  <c:v>951.20933108681504</c:v>
                </c:pt>
                <c:pt idx="129">
                  <c:v>946.91355700049803</c:v>
                </c:pt>
                <c:pt idx="130">
                  <c:v>942.63491973417501</c:v>
                </c:pt>
                <c:pt idx="131">
                  <c:v>938.37341928784497</c:v>
                </c:pt>
                <c:pt idx="132">
                  <c:v>934.12905566150903</c:v>
                </c:pt>
                <c:pt idx="133">
                  <c:v>929.90182885516595</c:v>
                </c:pt>
                <c:pt idx="134">
                  <c:v>925.69173886881595</c:v>
                </c:pt>
                <c:pt idx="135">
                  <c:v>921.49878570245903</c:v>
                </c:pt>
                <c:pt idx="136">
                  <c:v>917.322969356096</c:v>
                </c:pt>
                <c:pt idx="137">
                  <c:v>913.16428982972604</c:v>
                </c:pt>
                <c:pt idx="138">
                  <c:v>909.02274712334895</c:v>
                </c:pt>
                <c:pt idx="139">
                  <c:v>904.89834123696596</c:v>
                </c:pt>
                <c:pt idx="140">
                  <c:v>900.79107217057594</c:v>
                </c:pt>
                <c:pt idx="141">
                  <c:v>896.70093992417901</c:v>
                </c:pt>
                <c:pt idx="142">
                  <c:v>892.62794449777505</c:v>
                </c:pt>
                <c:pt idx="143">
                  <c:v>888.57208589136496</c:v>
                </c:pt>
                <c:pt idx="144">
                  <c:v>884.53336410494796</c:v>
                </c:pt>
                <c:pt idx="145">
                  <c:v>880.51177913852496</c:v>
                </c:pt>
                <c:pt idx="146">
                  <c:v>876.50733099209401</c:v>
                </c:pt>
                <c:pt idx="147">
                  <c:v>872.52001966565695</c:v>
                </c:pt>
                <c:pt idx="148">
                  <c:v>868.54984515921296</c:v>
                </c:pt>
                <c:pt idx="149">
                  <c:v>864.59680747276298</c:v>
                </c:pt>
                <c:pt idx="150">
                  <c:v>860.66090660630596</c:v>
                </c:pt>
                <c:pt idx="151">
                  <c:v>856.74214255984202</c:v>
                </c:pt>
                <c:pt idx="152">
                  <c:v>852.84051533337197</c:v>
                </c:pt>
                <c:pt idx="153">
                  <c:v>848.95602492689397</c:v>
                </c:pt>
                <c:pt idx="154">
                  <c:v>845.088671340411</c:v>
                </c:pt>
                <c:pt idx="155">
                  <c:v>841.23845457391997</c:v>
                </c:pt>
                <c:pt idx="156">
                  <c:v>837.40537462742304</c:v>
                </c:pt>
                <c:pt idx="157">
                  <c:v>833.58943150091898</c:v>
                </c:pt>
                <c:pt idx="158">
                  <c:v>829.79062519440799</c:v>
                </c:pt>
                <c:pt idx="159">
                  <c:v>826.00895570788998</c:v>
                </c:pt>
                <c:pt idx="160">
                  <c:v>822.24442304136596</c:v>
                </c:pt>
                <c:pt idx="161">
                  <c:v>818.49702719483503</c:v>
                </c:pt>
                <c:pt idx="162">
                  <c:v>814.76676816829797</c:v>
                </c:pt>
                <c:pt idx="163">
                  <c:v>811.053645961754</c:v>
                </c:pt>
                <c:pt idx="164">
                  <c:v>807.357660575203</c:v>
                </c:pt>
                <c:pt idx="165">
                  <c:v>803.67881200864497</c:v>
                </c:pt>
                <c:pt idx="166">
                  <c:v>800.01710026208104</c:v>
                </c:pt>
                <c:pt idx="167">
                  <c:v>796.37252533550998</c:v>
                </c:pt>
                <c:pt idx="168">
                  <c:v>792.74508722893199</c:v>
                </c:pt>
                <c:pt idx="169">
                  <c:v>789.134785942348</c:v>
                </c:pt>
                <c:pt idx="170">
                  <c:v>785.54162147575698</c:v>
                </c:pt>
                <c:pt idx="171">
                  <c:v>781.96559382915905</c:v>
                </c:pt>
                <c:pt idx="172">
                  <c:v>778.40670300255397</c:v>
                </c:pt>
                <c:pt idx="173">
                  <c:v>774.864948995943</c:v>
                </c:pt>
                <c:pt idx="174">
                  <c:v>771.34033180932499</c:v>
                </c:pt>
                <c:pt idx="175">
                  <c:v>767.83285144270098</c:v>
                </c:pt>
                <c:pt idx="176">
                  <c:v>764.34250789606904</c:v>
                </c:pt>
                <c:pt idx="177">
                  <c:v>760.86930116943097</c:v>
                </c:pt>
                <c:pt idx="178">
                  <c:v>757.41323126278701</c:v>
                </c:pt>
                <c:pt idx="179">
                  <c:v>753.97429817613499</c:v>
                </c:pt>
                <c:pt idx="180">
                  <c:v>750.55250190947697</c:v>
                </c:pt>
                <c:pt idx="181">
                  <c:v>747.14784246281204</c:v>
                </c:pt>
                <c:pt idx="182">
                  <c:v>743.76031983614098</c:v>
                </c:pt>
                <c:pt idx="183">
                  <c:v>740.38993402946198</c:v>
                </c:pt>
                <c:pt idx="184">
                  <c:v>737.036685042778</c:v>
                </c:pt>
                <c:pt idx="185">
                  <c:v>733.70057287608597</c:v>
                </c:pt>
                <c:pt idx="186">
                  <c:v>730.38159752938805</c:v>
                </c:pt>
                <c:pt idx="187">
                  <c:v>727.07975900268298</c:v>
                </c:pt>
                <c:pt idx="188">
                  <c:v>723.79505729597099</c:v>
                </c:pt>
                <c:pt idx="189">
                  <c:v>720.527492409253</c:v>
                </c:pt>
                <c:pt idx="190">
                  <c:v>717.27706434252696</c:v>
                </c:pt>
                <c:pt idx="191">
                  <c:v>714.04377309579604</c:v>
                </c:pt>
                <c:pt idx="192">
                  <c:v>710.82761866905696</c:v>
                </c:pt>
                <c:pt idx="193">
                  <c:v>707.62860106231199</c:v>
                </c:pt>
                <c:pt idx="194">
                  <c:v>704.44672027555998</c:v>
                </c:pt>
                <c:pt idx="195">
                  <c:v>701.28197630880095</c:v>
                </c:pt>
                <c:pt idx="196">
                  <c:v>698.13436916203602</c:v>
                </c:pt>
                <c:pt idx="197">
                  <c:v>695.00389883526395</c:v>
                </c:pt>
                <c:pt idx="198">
                  <c:v>691.89056532848497</c:v>
                </c:pt>
                <c:pt idx="199">
                  <c:v>688.79436864169998</c:v>
                </c:pt>
                <c:pt idx="200">
                  <c:v>685.71530877490795</c:v>
                </c:pt>
                <c:pt idx="201">
                  <c:v>682.65338572810901</c:v>
                </c:pt>
                <c:pt idx="202">
                  <c:v>679.60859950130305</c:v>
                </c:pt>
                <c:pt idx="203">
                  <c:v>676.58095009449096</c:v>
                </c:pt>
                <c:pt idx="204">
                  <c:v>673.57043750767195</c:v>
                </c:pt>
                <c:pt idx="205">
                  <c:v>670.57706174084694</c:v>
                </c:pt>
                <c:pt idx="206">
                  <c:v>667.60082279401399</c:v>
                </c:pt>
                <c:pt idx="207">
                  <c:v>664.64172066717504</c:v>
                </c:pt>
                <c:pt idx="208">
                  <c:v>661.69975536032996</c:v>
                </c:pt>
                <c:pt idx="209">
                  <c:v>658.77492687347706</c:v>
                </c:pt>
                <c:pt idx="210">
                  <c:v>655.86723520661803</c:v>
                </c:pt>
                <c:pt idx="211">
                  <c:v>652.97668035975198</c:v>
                </c:pt>
                <c:pt idx="212">
                  <c:v>650.10326233288004</c:v>
                </c:pt>
                <c:pt idx="213">
                  <c:v>647.24698112600004</c:v>
                </c:pt>
                <c:pt idx="214">
                  <c:v>644.40783673911506</c:v>
                </c:pt>
                <c:pt idx="215">
                  <c:v>641.58582917222202</c:v>
                </c:pt>
                <c:pt idx="216">
                  <c:v>638.78095842532298</c:v>
                </c:pt>
                <c:pt idx="217">
                  <c:v>635.99322449841702</c:v>
                </c:pt>
                <c:pt idx="218">
                  <c:v>633.22262739150403</c:v>
                </c:pt>
                <c:pt idx="219">
                  <c:v>630.46916710458504</c:v>
                </c:pt>
                <c:pt idx="220">
                  <c:v>627.73284363765799</c:v>
                </c:pt>
                <c:pt idx="221">
                  <c:v>625.01365699072596</c:v>
                </c:pt>
                <c:pt idx="222">
                  <c:v>622.31160716378599</c:v>
                </c:pt>
                <c:pt idx="223">
                  <c:v>619.62669415684002</c:v>
                </c:pt>
                <c:pt idx="224">
                  <c:v>616.95891796988701</c:v>
                </c:pt>
                <c:pt idx="225">
                  <c:v>614.30827860292698</c:v>
                </c:pt>
                <c:pt idx="226">
                  <c:v>611.67477605596105</c:v>
                </c:pt>
                <c:pt idx="227">
                  <c:v>609.05841032898797</c:v>
                </c:pt>
                <c:pt idx="228">
                  <c:v>606.45918142200799</c:v>
                </c:pt>
                <c:pt idx="229">
                  <c:v>603.87708933502199</c:v>
                </c:pt>
                <c:pt idx="230">
                  <c:v>601.31213406802897</c:v>
                </c:pt>
                <c:pt idx="231">
                  <c:v>598.76431562102903</c:v>
                </c:pt>
                <c:pt idx="232">
                  <c:v>596.23363399402194</c:v>
                </c:pt>
                <c:pt idx="233">
                  <c:v>593.72008918700897</c:v>
                </c:pt>
                <c:pt idx="234">
                  <c:v>591.22368119998896</c:v>
                </c:pt>
                <c:pt idx="235">
                  <c:v>588.74441003296295</c:v>
                </c:pt>
                <c:pt idx="236">
                  <c:v>586.28227568592899</c:v>
                </c:pt>
                <c:pt idx="237">
                  <c:v>583.83727815888903</c:v>
                </c:pt>
                <c:pt idx="238">
                  <c:v>581.40941745184296</c:v>
                </c:pt>
                <c:pt idx="239">
                  <c:v>578.99869356478905</c:v>
                </c:pt>
                <c:pt idx="240">
                  <c:v>576.60510649772903</c:v>
                </c:pt>
                <c:pt idx="241">
                  <c:v>574.22865625066197</c:v>
                </c:pt>
                <c:pt idx="242">
                  <c:v>571.86934282358902</c:v>
                </c:pt>
                <c:pt idx="243">
                  <c:v>569.52716621650904</c:v>
                </c:pt>
                <c:pt idx="244">
                  <c:v>567.20212642942204</c:v>
                </c:pt>
                <c:pt idx="245">
                  <c:v>564.894223462328</c:v>
                </c:pt>
                <c:pt idx="246">
                  <c:v>562.60345731522796</c:v>
                </c:pt>
                <c:pt idx="247">
                  <c:v>560.329827988121</c:v>
                </c:pt>
                <c:pt idx="248">
                  <c:v>558.07333548100701</c:v>
                </c:pt>
                <c:pt idx="249">
                  <c:v>555.83397979388599</c:v>
                </c:pt>
                <c:pt idx="250">
                  <c:v>553.61176092675896</c:v>
                </c:pt>
                <c:pt idx="251">
                  <c:v>551.40667887962604</c:v>
                </c:pt>
                <c:pt idx="252">
                  <c:v>549.21873365248496</c:v>
                </c:pt>
                <c:pt idx="253">
                  <c:v>547.04792490118598</c:v>
                </c:pt>
              </c:numCache>
            </c:numRef>
          </c:yVal>
          <c:smooth val="1"/>
          <c:extLst>
            <c:ext xmlns:c16="http://schemas.microsoft.com/office/drawing/2014/chart" uri="{C3380CC4-5D6E-409C-BE32-E72D297353CC}">
              <c16:uniqueId val="{00000000-5050-4B06-9CD4-97C955081F8E}"/>
            </c:ext>
          </c:extLst>
        </c:ser>
        <c:dLbls>
          <c:showLegendKey val="0"/>
          <c:showVal val="0"/>
          <c:showCatName val="0"/>
          <c:showSerName val="0"/>
          <c:showPercent val="0"/>
          <c:showBubbleSize val="0"/>
        </c:dLbls>
        <c:axId val="1330206976"/>
        <c:axId val="1330206560"/>
      </c:scatterChart>
      <c:valAx>
        <c:axId val="1330206976"/>
        <c:scaling>
          <c:orientation val="minMax"/>
          <c:max val="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206560"/>
        <c:crosses val="autoZero"/>
        <c:crossBetween val="midCat"/>
      </c:valAx>
      <c:valAx>
        <c:axId val="1330206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Specific</a:t>
                </a:r>
                <a:r>
                  <a:rPr lang="en-US" baseline="0"/>
                  <a:t> Power (W/kg)</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2069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SrBr2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SrBr2_Reactor!$C$2</c:f>
              <c:strCache>
                <c:ptCount val="1"/>
                <c:pt idx="0">
                  <c:v>W/kg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SrBr2_Reactor!$B$3:$B$24</c:f>
              <c:numCache>
                <c:formatCode>General</c:formatCode>
                <c:ptCount val="22"/>
                <c:pt idx="0">
                  <c:v>0.99</c:v>
                </c:pt>
                <c:pt idx="1">
                  <c:v>0.98</c:v>
                </c:pt>
                <c:pt idx="2">
                  <c:v>0.97</c:v>
                </c:pt>
                <c:pt idx="3">
                  <c:v>0.96</c:v>
                </c:pt>
                <c:pt idx="4">
                  <c:v>0.95</c:v>
                </c:pt>
                <c:pt idx="5">
                  <c:v>0.92500000000000004</c:v>
                </c:pt>
                <c:pt idx="6">
                  <c:v>0.9</c:v>
                </c:pt>
                <c:pt idx="7">
                  <c:v>0.85</c:v>
                </c:pt>
                <c:pt idx="8">
                  <c:v>0.8</c:v>
                </c:pt>
                <c:pt idx="9">
                  <c:v>0.75</c:v>
                </c:pt>
                <c:pt idx="10">
                  <c:v>0.7</c:v>
                </c:pt>
                <c:pt idx="11">
                  <c:v>0.65</c:v>
                </c:pt>
                <c:pt idx="12">
                  <c:v>0.6</c:v>
                </c:pt>
                <c:pt idx="13">
                  <c:v>0.55000000000000004</c:v>
                </c:pt>
                <c:pt idx="14">
                  <c:v>0.5</c:v>
                </c:pt>
                <c:pt idx="15">
                  <c:v>0.45</c:v>
                </c:pt>
                <c:pt idx="16">
                  <c:v>0.4</c:v>
                </c:pt>
                <c:pt idx="17">
                  <c:v>0.35</c:v>
                </c:pt>
                <c:pt idx="18">
                  <c:v>0.3</c:v>
                </c:pt>
                <c:pt idx="19">
                  <c:v>0.25</c:v>
                </c:pt>
                <c:pt idx="20">
                  <c:v>0.2</c:v>
                </c:pt>
                <c:pt idx="21">
                  <c:v>0.184</c:v>
                </c:pt>
              </c:numCache>
            </c:numRef>
          </c:xVal>
          <c:yVal>
            <c:numRef>
              <c:f>SrBr2_Reactor!$C$3:$C$24</c:f>
              <c:numCache>
                <c:formatCode>General</c:formatCode>
                <c:ptCount val="22"/>
                <c:pt idx="0">
                  <c:v>127.66289999999999</c:v>
                </c:pt>
                <c:pt idx="1">
                  <c:v>63.616889999999998</c:v>
                </c:pt>
                <c:pt idx="2">
                  <c:v>42.26773</c:v>
                </c:pt>
                <c:pt idx="3">
                  <c:v>31.592780000000001</c:v>
                </c:pt>
                <c:pt idx="4">
                  <c:v>25.18751</c:v>
                </c:pt>
                <c:pt idx="5">
                  <c:v>16.646239999999999</c:v>
                </c:pt>
                <c:pt idx="6">
                  <c:v>12.37462</c:v>
                </c:pt>
                <c:pt idx="7">
                  <c:v>8.1009080000000004</c:v>
                </c:pt>
                <c:pt idx="8">
                  <c:v>5.9618169999999999</c:v>
                </c:pt>
                <c:pt idx="9">
                  <c:v>4.6764169999999998</c:v>
                </c:pt>
                <c:pt idx="10">
                  <c:v>3.8177089999999998</c:v>
                </c:pt>
                <c:pt idx="11">
                  <c:v>3.2026720000000002</c:v>
                </c:pt>
                <c:pt idx="12">
                  <c:v>2.73977</c:v>
                </c:pt>
                <c:pt idx="13">
                  <c:v>2.3781219999999998</c:v>
                </c:pt>
                <c:pt idx="14">
                  <c:v>2.087167</c:v>
                </c:pt>
                <c:pt idx="15">
                  <c:v>1.847413</c:v>
                </c:pt>
                <c:pt idx="16">
                  <c:v>1.645818</c:v>
                </c:pt>
                <c:pt idx="17">
                  <c:v>1.473284</c:v>
                </c:pt>
                <c:pt idx="18">
                  <c:v>1.323218</c:v>
                </c:pt>
                <c:pt idx="19">
                  <c:v>1.19065</c:v>
                </c:pt>
                <c:pt idx="20">
                  <c:v>1.071636</c:v>
                </c:pt>
                <c:pt idx="21">
                  <c:v>1.0358529999999999</c:v>
                </c:pt>
              </c:numCache>
            </c:numRef>
          </c:yVal>
          <c:smooth val="1"/>
          <c:extLst>
            <c:ext xmlns:c16="http://schemas.microsoft.com/office/drawing/2014/chart" uri="{C3380CC4-5D6E-409C-BE32-E72D297353CC}">
              <c16:uniqueId val="{00000000-8DBF-4074-A730-574E609BE725}"/>
            </c:ext>
          </c:extLst>
        </c:ser>
        <c:dLbls>
          <c:showLegendKey val="0"/>
          <c:showVal val="0"/>
          <c:showCatName val="0"/>
          <c:showSerName val="0"/>
          <c:showPercent val="0"/>
          <c:showBubbleSize val="0"/>
        </c:dLbls>
        <c:axId val="1200546240"/>
        <c:axId val="1200547072"/>
      </c:scatterChart>
      <c:valAx>
        <c:axId val="1200546240"/>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547072"/>
        <c:crosses val="autoZero"/>
        <c:crossBetween val="midCat"/>
      </c:valAx>
      <c:valAx>
        <c:axId val="1200547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Specific Power (W/kg)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5462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latin typeface="Century Gothic" panose="020B0502020202020204" pitchFamily="34" charset="0"/>
              </a:rPr>
              <a:t>Time</a:t>
            </a:r>
            <a:r>
              <a:rPr lang="en-US" b="1" baseline="0" dirty="0">
                <a:latin typeface="Century Gothic" panose="020B0502020202020204" pitchFamily="34" charset="0"/>
              </a:rPr>
              <a:t> of Use Rate</a:t>
            </a:r>
            <a:endParaRPr lang="en-US" b="1" dirty="0">
              <a:latin typeface="Century Gothic" panose="020B0502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'ToD TES'!$A$1</c:f>
              <c:strCache>
                <c:ptCount val="1"/>
                <c:pt idx="0">
                  <c:v>HP output to load</c:v>
                </c:pt>
              </c:strCache>
            </c:strRef>
          </c:tx>
          <c:spPr>
            <a:solidFill>
              <a:srgbClr val="055B44"/>
            </a:solidFill>
            <a:ln>
              <a:noFill/>
            </a:ln>
            <a:effectLst/>
          </c:spPr>
          <c:val>
            <c:numRef>
              <c:f>'ToD TES'!$A$2:$A$201</c:f>
              <c:numCache>
                <c:formatCode>General</c:formatCode>
                <c:ptCount val="200"/>
                <c:pt idx="0">
                  <c:v>18.22671196410662</c:v>
                </c:pt>
                <c:pt idx="1">
                  <c:v>16.98793805810876</c:v>
                </c:pt>
                <c:pt idx="2">
                  <c:v>17.211557910672791</c:v>
                </c:pt>
                <c:pt idx="3">
                  <c:v>17.015076499417081</c:v>
                </c:pt>
                <c:pt idx="4">
                  <c:v>17.02472892440403</c:v>
                </c:pt>
                <c:pt idx="5">
                  <c:v>17.282385326954731</c:v>
                </c:pt>
                <c:pt idx="6">
                  <c:v>17.083957186406231</c:v>
                </c:pt>
                <c:pt idx="7">
                  <c:v>17.518461664982421</c:v>
                </c:pt>
                <c:pt idx="8">
                  <c:v>17.811644562279639</c:v>
                </c:pt>
                <c:pt idx="9">
                  <c:v>17.568483742287832</c:v>
                </c:pt>
                <c:pt idx="10">
                  <c:v>17.673231077062258</c:v>
                </c:pt>
                <c:pt idx="11">
                  <c:v>0</c:v>
                </c:pt>
                <c:pt idx="12">
                  <c:v>0</c:v>
                </c:pt>
                <c:pt idx="13">
                  <c:v>1.278448779550438</c:v>
                </c:pt>
                <c:pt idx="14">
                  <c:v>5.728338065402319</c:v>
                </c:pt>
                <c:pt idx="15">
                  <c:v>12.067271125852891</c:v>
                </c:pt>
                <c:pt idx="16">
                  <c:v>15.30501133690597</c:v>
                </c:pt>
                <c:pt idx="17">
                  <c:v>17.202215262127201</c:v>
                </c:pt>
                <c:pt idx="18">
                  <c:v>18.229891196447969</c:v>
                </c:pt>
                <c:pt idx="19">
                  <c:v>19.287966152792041</c:v>
                </c:pt>
                <c:pt idx="20">
                  <c:v>19.723846114579061</c:v>
                </c:pt>
                <c:pt idx="21">
                  <c:v>19.808709892112709</c:v>
                </c:pt>
                <c:pt idx="22">
                  <c:v>20.654678801284671</c:v>
                </c:pt>
                <c:pt idx="23">
                  <c:v>20.57054084821965</c:v>
                </c:pt>
                <c:pt idx="24">
                  <c:v>21.428309844258841</c:v>
                </c:pt>
                <c:pt idx="25">
                  <c:v>21.990106885105259</c:v>
                </c:pt>
                <c:pt idx="26">
                  <c:v>22.338876809174479</c:v>
                </c:pt>
                <c:pt idx="27">
                  <c:v>22.635572391193211</c:v>
                </c:pt>
                <c:pt idx="28">
                  <c:v>22.764317250635489</c:v>
                </c:pt>
                <c:pt idx="29">
                  <c:v>22.932776450516961</c:v>
                </c:pt>
                <c:pt idx="30">
                  <c:v>22.803432810913741</c:v>
                </c:pt>
                <c:pt idx="31">
                  <c:v>21.850362980223881</c:v>
                </c:pt>
                <c:pt idx="32">
                  <c:v>22.635844211546971</c:v>
                </c:pt>
                <c:pt idx="33">
                  <c:v>21.2483582075619</c:v>
                </c:pt>
                <c:pt idx="34">
                  <c:v>19.20708952422688</c:v>
                </c:pt>
                <c:pt idx="35">
                  <c:v>0</c:v>
                </c:pt>
                <c:pt idx="36">
                  <c:v>0</c:v>
                </c:pt>
                <c:pt idx="37">
                  <c:v>0</c:v>
                </c:pt>
                <c:pt idx="38">
                  <c:v>0.9266482011253192</c:v>
                </c:pt>
                <c:pt idx="39">
                  <c:v>8.0136484318728609</c:v>
                </c:pt>
                <c:pt idx="40">
                  <c:v>15.027585280025869</c:v>
                </c:pt>
                <c:pt idx="41">
                  <c:v>11.93154645237883</c:v>
                </c:pt>
                <c:pt idx="42">
                  <c:v>14.48879446826907</c:v>
                </c:pt>
                <c:pt idx="43">
                  <c:v>16.136880098634279</c:v>
                </c:pt>
                <c:pt idx="44">
                  <c:v>17.48743157026162</c:v>
                </c:pt>
                <c:pt idx="45">
                  <c:v>17.67238334933581</c:v>
                </c:pt>
                <c:pt idx="46">
                  <c:v>18.2899545452048</c:v>
                </c:pt>
                <c:pt idx="47">
                  <c:v>18.086535196422961</c:v>
                </c:pt>
                <c:pt idx="48">
                  <c:v>18.60368408878956</c:v>
                </c:pt>
                <c:pt idx="49">
                  <c:v>19.04353077743411</c:v>
                </c:pt>
                <c:pt idx="50">
                  <c:v>19.671889697660191</c:v>
                </c:pt>
                <c:pt idx="51">
                  <c:v>19.481296052386011</c:v>
                </c:pt>
                <c:pt idx="52">
                  <c:v>0</c:v>
                </c:pt>
                <c:pt idx="53">
                  <c:v>1.252047286412761</c:v>
                </c:pt>
                <c:pt idx="54">
                  <c:v>20.397442807030899</c:v>
                </c:pt>
                <c:pt idx="55">
                  <c:v>20.583130529783581</c:v>
                </c:pt>
                <c:pt idx="56">
                  <c:v>20.104328441151509</c:v>
                </c:pt>
                <c:pt idx="57">
                  <c:v>18.892740331135879</c:v>
                </c:pt>
                <c:pt idx="58">
                  <c:v>0.55908685125358915</c:v>
                </c:pt>
                <c:pt idx="59">
                  <c:v>0</c:v>
                </c:pt>
                <c:pt idx="60">
                  <c:v>0</c:v>
                </c:pt>
                <c:pt idx="61">
                  <c:v>0.19370683629040461</c:v>
                </c:pt>
                <c:pt idx="62">
                  <c:v>11.363320364542631</c:v>
                </c:pt>
                <c:pt idx="63">
                  <c:v>11.44919383318199</c:v>
                </c:pt>
                <c:pt idx="64">
                  <c:v>6.6197633819809711</c:v>
                </c:pt>
                <c:pt idx="65">
                  <c:v>9.6993807807793715</c:v>
                </c:pt>
                <c:pt idx="66">
                  <c:v>11.319236328825101</c:v>
                </c:pt>
                <c:pt idx="67">
                  <c:v>12.306025209193569</c:v>
                </c:pt>
                <c:pt idx="68">
                  <c:v>13.109542003928709</c:v>
                </c:pt>
                <c:pt idx="69">
                  <c:v>13.28107707097862</c:v>
                </c:pt>
                <c:pt idx="70">
                  <c:v>14.11885176859936</c:v>
                </c:pt>
                <c:pt idx="71">
                  <c:v>14.01209625727348</c:v>
                </c:pt>
                <c:pt idx="72">
                  <c:v>14.22193963070457</c:v>
                </c:pt>
                <c:pt idx="73">
                  <c:v>14.330935336258049</c:v>
                </c:pt>
                <c:pt idx="74">
                  <c:v>14.40326666664749</c:v>
                </c:pt>
                <c:pt idx="75">
                  <c:v>14.456719536101231</c:v>
                </c:pt>
                <c:pt idx="76">
                  <c:v>14.664379994082831</c:v>
                </c:pt>
                <c:pt idx="77">
                  <c:v>14.91832944122071</c:v>
                </c:pt>
                <c:pt idx="78">
                  <c:v>15.159272594732309</c:v>
                </c:pt>
                <c:pt idx="79">
                  <c:v>15.86182747617495</c:v>
                </c:pt>
                <c:pt idx="80">
                  <c:v>17.106591305277011</c:v>
                </c:pt>
                <c:pt idx="81">
                  <c:v>16.94039227437624</c:v>
                </c:pt>
                <c:pt idx="82">
                  <c:v>18.4724139585519</c:v>
                </c:pt>
                <c:pt idx="83">
                  <c:v>18.52844842066084</c:v>
                </c:pt>
                <c:pt idx="84">
                  <c:v>0</c:v>
                </c:pt>
                <c:pt idx="85">
                  <c:v>0</c:v>
                </c:pt>
                <c:pt idx="86">
                  <c:v>18.44189468599928</c:v>
                </c:pt>
                <c:pt idx="87">
                  <c:v>19.692031453221229</c:v>
                </c:pt>
                <c:pt idx="88">
                  <c:v>21.080616373406141</c:v>
                </c:pt>
                <c:pt idx="89">
                  <c:v>21.48183951711146</c:v>
                </c:pt>
                <c:pt idx="90">
                  <c:v>22.327169837829281</c:v>
                </c:pt>
                <c:pt idx="91">
                  <c:v>22.682605666389922</c:v>
                </c:pt>
                <c:pt idx="92">
                  <c:v>23.562141415299141</c:v>
                </c:pt>
                <c:pt idx="93">
                  <c:v>24.53048941060608</c:v>
                </c:pt>
                <c:pt idx="94">
                  <c:v>26.099326457873321</c:v>
                </c:pt>
                <c:pt idx="95">
                  <c:v>26.3119378119654</c:v>
                </c:pt>
                <c:pt idx="96">
                  <c:v>26.91198994853735</c:v>
                </c:pt>
                <c:pt idx="97">
                  <c:v>27.252378179041319</c:v>
                </c:pt>
                <c:pt idx="98">
                  <c:v>27.705025912551712</c:v>
                </c:pt>
                <c:pt idx="99">
                  <c:v>27.846398200435271</c:v>
                </c:pt>
                <c:pt idx="100">
                  <c:v>27.809994014511251</c:v>
                </c:pt>
                <c:pt idx="101">
                  <c:v>27.546736616131</c:v>
                </c:pt>
                <c:pt idx="102">
                  <c:v>27.50829397716598</c:v>
                </c:pt>
                <c:pt idx="103">
                  <c:v>27.664790449075731</c:v>
                </c:pt>
                <c:pt idx="104">
                  <c:v>27.144181939775219</c:v>
                </c:pt>
                <c:pt idx="105">
                  <c:v>26.30356369486104</c:v>
                </c:pt>
                <c:pt idx="106">
                  <c:v>25.22589939937172</c:v>
                </c:pt>
                <c:pt idx="107">
                  <c:v>1.522328460698819</c:v>
                </c:pt>
                <c:pt idx="108">
                  <c:v>6.1248036439485993</c:v>
                </c:pt>
                <c:pt idx="109">
                  <c:v>9.3954566169339806</c:v>
                </c:pt>
                <c:pt idx="110">
                  <c:v>13.065214336244271</c:v>
                </c:pt>
                <c:pt idx="111">
                  <c:v>22.213321598499171</c:v>
                </c:pt>
                <c:pt idx="112">
                  <c:v>23.005125704868419</c:v>
                </c:pt>
                <c:pt idx="113">
                  <c:v>23.374143040699689</c:v>
                </c:pt>
                <c:pt idx="114">
                  <c:v>24.260260086387941</c:v>
                </c:pt>
                <c:pt idx="115">
                  <c:v>24.66058298936527</c:v>
                </c:pt>
                <c:pt idx="116">
                  <c:v>25.52551109902425</c:v>
                </c:pt>
                <c:pt idx="117">
                  <c:v>26.163768275823699</c:v>
                </c:pt>
                <c:pt idx="118">
                  <c:v>27.424292428954519</c:v>
                </c:pt>
                <c:pt idx="119">
                  <c:v>27.245001006988868</c:v>
                </c:pt>
                <c:pt idx="120">
                  <c:v>27.439798414574732</c:v>
                </c:pt>
                <c:pt idx="121">
                  <c:v>27.31251260519495</c:v>
                </c:pt>
                <c:pt idx="122">
                  <c:v>27.27180291205168</c:v>
                </c:pt>
                <c:pt idx="123">
                  <c:v>27.329660839847371</c:v>
                </c:pt>
                <c:pt idx="124">
                  <c:v>27.47753890576308</c:v>
                </c:pt>
                <c:pt idx="125">
                  <c:v>27.902137403837951</c:v>
                </c:pt>
                <c:pt idx="126">
                  <c:v>27.831440589233509</c:v>
                </c:pt>
                <c:pt idx="127">
                  <c:v>27.314647181565821</c:v>
                </c:pt>
                <c:pt idx="128">
                  <c:v>26.060659125854201</c:v>
                </c:pt>
                <c:pt idx="129">
                  <c:v>25.6461453978965</c:v>
                </c:pt>
                <c:pt idx="130">
                  <c:v>23.748455137507499</c:v>
                </c:pt>
                <c:pt idx="131">
                  <c:v>21.665819732286771</c:v>
                </c:pt>
                <c:pt idx="132">
                  <c:v>9.3369110532761734</c:v>
                </c:pt>
                <c:pt idx="133">
                  <c:v>13.5518803047761</c:v>
                </c:pt>
                <c:pt idx="134">
                  <c:v>15.900495530053769</c:v>
                </c:pt>
                <c:pt idx="135">
                  <c:v>17.689175315368441</c:v>
                </c:pt>
                <c:pt idx="136">
                  <c:v>20.272363492806541</c:v>
                </c:pt>
                <c:pt idx="137">
                  <c:v>21.071531518187641</c:v>
                </c:pt>
                <c:pt idx="138">
                  <c:v>21.537000956125851</c:v>
                </c:pt>
                <c:pt idx="139">
                  <c:v>21.91399330965401</c:v>
                </c:pt>
                <c:pt idx="140">
                  <c:v>22.57091472570518</c:v>
                </c:pt>
                <c:pt idx="141">
                  <c:v>23.293900182222341</c:v>
                </c:pt>
                <c:pt idx="142">
                  <c:v>25.510798755919051</c:v>
                </c:pt>
                <c:pt idx="143">
                  <c:v>24.725501261106771</c:v>
                </c:pt>
                <c:pt idx="144">
                  <c:v>25.34759754658976</c:v>
                </c:pt>
                <c:pt idx="145">
                  <c:v>26.508118083252761</c:v>
                </c:pt>
                <c:pt idx="146">
                  <c:v>24.655676310681471</c:v>
                </c:pt>
                <c:pt idx="147">
                  <c:v>15.455556495466009</c:v>
                </c:pt>
                <c:pt idx="148">
                  <c:v>21.033724948614541</c:v>
                </c:pt>
                <c:pt idx="149">
                  <c:v>23.50281008529241</c:v>
                </c:pt>
                <c:pt idx="150">
                  <c:v>24.497350135510601</c:v>
                </c:pt>
                <c:pt idx="151">
                  <c:v>24.55392919231511</c:v>
                </c:pt>
                <c:pt idx="152">
                  <c:v>24.842493039984401</c:v>
                </c:pt>
                <c:pt idx="153">
                  <c:v>23.705057744095349</c:v>
                </c:pt>
                <c:pt idx="154">
                  <c:v>20.659520070626371</c:v>
                </c:pt>
                <c:pt idx="155">
                  <c:v>14.57070806524551</c:v>
                </c:pt>
                <c:pt idx="156">
                  <c:v>15.50485563360221</c:v>
                </c:pt>
                <c:pt idx="157">
                  <c:v>16.18033303299762</c:v>
                </c:pt>
                <c:pt idx="158">
                  <c:v>16.584915014285372</c:v>
                </c:pt>
                <c:pt idx="159">
                  <c:v>17.312652287124461</c:v>
                </c:pt>
                <c:pt idx="160">
                  <c:v>18.310912618878682</c:v>
                </c:pt>
                <c:pt idx="161">
                  <c:v>18.341116003792379</c:v>
                </c:pt>
                <c:pt idx="162">
                  <c:v>18.34224594990804</c:v>
                </c:pt>
                <c:pt idx="163">
                  <c:v>18.280110992610741</c:v>
                </c:pt>
                <c:pt idx="164">
                  <c:v>18.075079928751482</c:v>
                </c:pt>
                <c:pt idx="165">
                  <c:v>18.566846274164529</c:v>
                </c:pt>
                <c:pt idx="166">
                  <c:v>19.4841846316844</c:v>
                </c:pt>
                <c:pt idx="167">
                  <c:v>19.511372616037669</c:v>
                </c:pt>
                <c:pt idx="168">
                  <c:v>20.174464925420558</c:v>
                </c:pt>
                <c:pt idx="169">
                  <c:v>20.520045358042221</c:v>
                </c:pt>
                <c:pt idx="170">
                  <c:v>21.048739204569909</c:v>
                </c:pt>
                <c:pt idx="171">
                  <c:v>21.631057817960901</c:v>
                </c:pt>
                <c:pt idx="172">
                  <c:v>21.971175288130731</c:v>
                </c:pt>
                <c:pt idx="173">
                  <c:v>22.22980193559652</c:v>
                </c:pt>
                <c:pt idx="174">
                  <c:v>22.757364161126539</c:v>
                </c:pt>
                <c:pt idx="175">
                  <c:v>23.297444375038129</c:v>
                </c:pt>
                <c:pt idx="176">
                  <c:v>23.05096902750115</c:v>
                </c:pt>
                <c:pt idx="177">
                  <c:v>21.44631985865983</c:v>
                </c:pt>
                <c:pt idx="178">
                  <c:v>19.19459466232372</c:v>
                </c:pt>
                <c:pt idx="179">
                  <c:v>0</c:v>
                </c:pt>
                <c:pt idx="180">
                  <c:v>0</c:v>
                </c:pt>
                <c:pt idx="181">
                  <c:v>0</c:v>
                </c:pt>
                <c:pt idx="182">
                  <c:v>4.2829976123863737E-2</c:v>
                </c:pt>
                <c:pt idx="183">
                  <c:v>6.8183114116225259</c:v>
                </c:pt>
                <c:pt idx="184">
                  <c:v>11.626478473709019</c:v>
                </c:pt>
                <c:pt idx="185">
                  <c:v>14.489903323841419</c:v>
                </c:pt>
                <c:pt idx="186">
                  <c:v>16.001133627754051</c:v>
                </c:pt>
                <c:pt idx="187">
                  <c:v>17.325056556079939</c:v>
                </c:pt>
                <c:pt idx="188">
                  <c:v>18.299194111829891</c:v>
                </c:pt>
                <c:pt idx="189">
                  <c:v>18.73670114606508</c:v>
                </c:pt>
                <c:pt idx="190">
                  <c:v>19.942696443725371</c:v>
                </c:pt>
                <c:pt idx="191">
                  <c:v>12.036307151967121</c:v>
                </c:pt>
                <c:pt idx="192">
                  <c:v>19.858612491577279</c:v>
                </c:pt>
                <c:pt idx="193">
                  <c:v>19.903532771227169</c:v>
                </c:pt>
                <c:pt idx="194">
                  <c:v>19.78096057408743</c:v>
                </c:pt>
                <c:pt idx="195">
                  <c:v>19.589913058701569</c:v>
                </c:pt>
                <c:pt idx="196">
                  <c:v>19.613354810619569</c:v>
                </c:pt>
                <c:pt idx="197">
                  <c:v>20.08143409370901</c:v>
                </c:pt>
                <c:pt idx="198">
                  <c:v>20.41739989924401</c:v>
                </c:pt>
                <c:pt idx="199">
                  <c:v>19.6452049898169</c:v>
                </c:pt>
              </c:numCache>
            </c:numRef>
          </c:val>
          <c:extLst>
            <c:ext xmlns:c16="http://schemas.microsoft.com/office/drawing/2014/chart" uri="{C3380CC4-5D6E-409C-BE32-E72D297353CC}">
              <c16:uniqueId val="{00000000-679E-4923-94E4-DB0A394ED00B}"/>
            </c:ext>
          </c:extLst>
        </c:ser>
        <c:ser>
          <c:idx val="1"/>
          <c:order val="1"/>
          <c:tx>
            <c:strRef>
              <c:f>'ToD TES'!$B$1</c:f>
              <c:strCache>
                <c:ptCount val="1"/>
                <c:pt idx="0">
                  <c:v>TES discharge</c:v>
                </c:pt>
              </c:strCache>
            </c:strRef>
          </c:tx>
          <c:spPr>
            <a:solidFill>
              <a:srgbClr val="048636"/>
            </a:solidFill>
            <a:ln>
              <a:noFill/>
            </a:ln>
            <a:effectLst/>
          </c:spPr>
          <c:val>
            <c:numRef>
              <c:f>'ToD TES'!$B$2:$B$201</c:f>
              <c:numCache>
                <c:formatCode>General</c:formatCode>
                <c:ptCount val="200"/>
                <c:pt idx="0">
                  <c:v>0</c:v>
                </c:pt>
                <c:pt idx="1">
                  <c:v>0</c:v>
                </c:pt>
                <c:pt idx="2">
                  <c:v>0</c:v>
                </c:pt>
                <c:pt idx="3">
                  <c:v>0</c:v>
                </c:pt>
                <c:pt idx="4">
                  <c:v>0</c:v>
                </c:pt>
                <c:pt idx="5">
                  <c:v>0</c:v>
                </c:pt>
                <c:pt idx="6">
                  <c:v>0</c:v>
                </c:pt>
                <c:pt idx="7">
                  <c:v>0</c:v>
                </c:pt>
                <c:pt idx="8">
                  <c:v>0</c:v>
                </c:pt>
                <c:pt idx="9">
                  <c:v>0</c:v>
                </c:pt>
                <c:pt idx="10">
                  <c:v>0</c:v>
                </c:pt>
                <c:pt idx="11">
                  <c:v>17.326348389430471</c:v>
                </c:pt>
                <c:pt idx="12">
                  <c:v>17.422768220795501</c:v>
                </c:pt>
                <c:pt idx="13">
                  <c:v>15.65499096300714</c:v>
                </c:pt>
                <c:pt idx="14">
                  <c:v>11.66459213473075</c:v>
                </c:pt>
                <c:pt idx="15">
                  <c:v>5.7733839858768361</c:v>
                </c:pt>
                <c:pt idx="16">
                  <c:v>2.857533487959242</c:v>
                </c:pt>
                <c:pt idx="17">
                  <c:v>1.4143347566666959</c:v>
                </c:pt>
                <c:pt idx="18">
                  <c:v>0.70002427350169794</c:v>
                </c:pt>
                <c:pt idx="19">
                  <c:v>0.34647666062205251</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17.284261675575539</c:v>
                </c:pt>
                <c:pt idx="36">
                  <c:v>15.59621742024477</c:v>
                </c:pt>
                <c:pt idx="37">
                  <c:v>14.600403634464289</c:v>
                </c:pt>
                <c:pt idx="38">
                  <c:v>13.12982813734161</c:v>
                </c:pt>
                <c:pt idx="39">
                  <c:v>6.5097419860473664</c:v>
                </c:pt>
                <c:pt idx="40">
                  <c:v>0</c:v>
                </c:pt>
                <c:pt idx="41">
                  <c:v>3.2219935082456659</c:v>
                </c:pt>
                <c:pt idx="42">
                  <c:v>1.594724059636744</c:v>
                </c:pt>
                <c:pt idx="43">
                  <c:v>0.7893078679010147</c:v>
                </c:pt>
                <c:pt idx="44">
                  <c:v>0</c:v>
                </c:pt>
                <c:pt idx="45">
                  <c:v>0</c:v>
                </c:pt>
                <c:pt idx="46">
                  <c:v>0</c:v>
                </c:pt>
                <c:pt idx="47">
                  <c:v>0</c:v>
                </c:pt>
                <c:pt idx="48">
                  <c:v>0</c:v>
                </c:pt>
                <c:pt idx="49">
                  <c:v>0</c:v>
                </c:pt>
                <c:pt idx="50">
                  <c:v>0</c:v>
                </c:pt>
                <c:pt idx="51">
                  <c:v>0</c:v>
                </c:pt>
                <c:pt idx="52">
                  <c:v>19.543917544765591</c:v>
                </c:pt>
                <c:pt idx="53">
                  <c:v>18.67072366457267</c:v>
                </c:pt>
                <c:pt idx="54">
                  <c:v>0</c:v>
                </c:pt>
                <c:pt idx="55">
                  <c:v>0</c:v>
                </c:pt>
                <c:pt idx="56">
                  <c:v>0</c:v>
                </c:pt>
                <c:pt idx="57">
                  <c:v>0</c:v>
                </c:pt>
                <c:pt idx="58">
                  <c:v>16.261847240963782</c:v>
                </c:pt>
                <c:pt idx="59">
                  <c:v>14.64203188464664</c:v>
                </c:pt>
                <c:pt idx="60">
                  <c:v>12.74049852117624</c:v>
                </c:pt>
                <c:pt idx="61">
                  <c:v>11.433975</c:v>
                </c:pt>
                <c:pt idx="62">
                  <c:v>0</c:v>
                </c:pt>
                <c:pt idx="63">
                  <c:v>0</c:v>
                </c:pt>
                <c:pt idx="64">
                  <c:v>5.659240151515152</c:v>
                </c:pt>
                <c:pt idx="65">
                  <c:v>2.801038054790328</c:v>
                </c:pt>
                <c:pt idx="66">
                  <c:v>1.3863723705527891</c:v>
                </c:pt>
                <c:pt idx="67">
                  <c:v>0.68618430461703683</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17.931993999175219</c:v>
                </c:pt>
                <c:pt idx="85">
                  <c:v>18.27358991387392</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22.546978819319978</c:v>
                </c:pt>
                <c:pt idx="108">
                  <c:v>18.075109621541099</c:v>
                </c:pt>
                <c:pt idx="109">
                  <c:v>14.490171408276559</c:v>
                </c:pt>
                <c:pt idx="110">
                  <c:v>9.2867374499304862</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10.90384646083438</c:v>
                </c:pt>
                <c:pt idx="133">
                  <c:v>5.659240151515152</c:v>
                </c:pt>
                <c:pt idx="134">
                  <c:v>2.801038054790328</c:v>
                </c:pt>
                <c:pt idx="135">
                  <c:v>1.3863723705527891</c:v>
                </c:pt>
                <c:pt idx="136">
                  <c:v>0</c:v>
                </c:pt>
                <c:pt idx="137">
                  <c:v>0</c:v>
                </c:pt>
                <c:pt idx="138">
                  <c:v>0</c:v>
                </c:pt>
                <c:pt idx="139">
                  <c:v>0</c:v>
                </c:pt>
                <c:pt idx="140">
                  <c:v>0</c:v>
                </c:pt>
                <c:pt idx="141">
                  <c:v>0</c:v>
                </c:pt>
                <c:pt idx="142">
                  <c:v>0</c:v>
                </c:pt>
                <c:pt idx="143">
                  <c:v>0</c:v>
                </c:pt>
                <c:pt idx="144">
                  <c:v>0</c:v>
                </c:pt>
                <c:pt idx="145">
                  <c:v>0</c:v>
                </c:pt>
                <c:pt idx="146">
                  <c:v>2.4083007662970708</c:v>
                </c:pt>
                <c:pt idx="147">
                  <c:v>11.433975</c:v>
                </c:pt>
                <c:pt idx="148">
                  <c:v>5.659240151515152</c:v>
                </c:pt>
                <c:pt idx="149">
                  <c:v>2.801038054790328</c:v>
                </c:pt>
                <c:pt idx="150">
                  <c:v>1.3863723705527891</c:v>
                </c:pt>
                <c:pt idx="151">
                  <c:v>0.68618430461703683</c:v>
                </c:pt>
                <c:pt idx="152">
                  <c:v>0.33962657501247279</c:v>
                </c:pt>
                <c:pt idx="153">
                  <c:v>0.1680980017738502</c:v>
                </c:pt>
                <c:pt idx="154">
                  <c:v>0</c:v>
                </c:pt>
                <c:pt idx="155">
                  <c:v>3.6679298122655131</c:v>
                </c:pt>
                <c:pt idx="156">
                  <c:v>1.8154400080910109</c:v>
                </c:pt>
                <c:pt idx="157">
                  <c:v>0.89855111511575314</c:v>
                </c:pt>
                <c:pt idx="158">
                  <c:v>0.44473742061284749</c:v>
                </c:pt>
                <c:pt idx="159">
                  <c:v>0.22012256171746999</c:v>
                </c:pt>
                <c:pt idx="160">
                  <c:v>0.1089495507490508</c:v>
                </c:pt>
                <c:pt idx="161">
                  <c:v>5.3924525118217069E-2</c:v>
                </c:pt>
                <c:pt idx="162">
                  <c:v>2.668991647265289E-2</c:v>
                </c:pt>
                <c:pt idx="163">
                  <c:v>1.3210160678383759E-2</c:v>
                </c:pt>
                <c:pt idx="164">
                  <c:v>6.5383623559677178E-3</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16.955083517426139</c:v>
                </c:pt>
                <c:pt idx="180">
                  <c:v>15.24336331325053</c:v>
                </c:pt>
                <c:pt idx="181">
                  <c:v>13.969406056030531</c:v>
                </c:pt>
                <c:pt idx="182">
                  <c:v>13.39024873560939</c:v>
                </c:pt>
                <c:pt idx="183">
                  <c:v>7.041362817011823</c:v>
                </c:pt>
                <c:pt idx="184">
                  <c:v>3.4851189700361549</c:v>
                </c:pt>
                <c:pt idx="185">
                  <c:v>1.7249578740582989</c:v>
                </c:pt>
                <c:pt idx="186">
                  <c:v>0.85376702857430964</c:v>
                </c:pt>
                <c:pt idx="187">
                  <c:v>0.42257155959738563</c:v>
                </c:pt>
                <c:pt idx="188">
                  <c:v>0</c:v>
                </c:pt>
                <c:pt idx="189">
                  <c:v>0</c:v>
                </c:pt>
                <c:pt idx="190">
                  <c:v>0</c:v>
                </c:pt>
                <c:pt idx="191">
                  <c:v>7.6018365871907454</c:v>
                </c:pt>
                <c:pt idx="192">
                  <c:v>0</c:v>
                </c:pt>
                <c:pt idx="193">
                  <c:v>0</c:v>
                </c:pt>
                <c:pt idx="194">
                  <c:v>0</c:v>
                </c:pt>
                <c:pt idx="195">
                  <c:v>0</c:v>
                </c:pt>
                <c:pt idx="196">
                  <c:v>0</c:v>
                </c:pt>
                <c:pt idx="197">
                  <c:v>0</c:v>
                </c:pt>
                <c:pt idx="198">
                  <c:v>0</c:v>
                </c:pt>
                <c:pt idx="199">
                  <c:v>0</c:v>
                </c:pt>
              </c:numCache>
            </c:numRef>
          </c:val>
          <c:extLst>
            <c:ext xmlns:c16="http://schemas.microsoft.com/office/drawing/2014/chart" uri="{C3380CC4-5D6E-409C-BE32-E72D297353CC}">
              <c16:uniqueId val="{00000001-679E-4923-94E4-DB0A394ED00B}"/>
            </c:ext>
          </c:extLst>
        </c:ser>
        <c:dLbls>
          <c:showLegendKey val="0"/>
          <c:showVal val="0"/>
          <c:showCatName val="0"/>
          <c:showSerName val="0"/>
          <c:showPercent val="0"/>
          <c:showBubbleSize val="0"/>
        </c:dLbls>
        <c:axId val="1063882336"/>
        <c:axId val="1063883168"/>
      </c:areaChart>
      <c:lineChart>
        <c:grouping val="standard"/>
        <c:varyColors val="0"/>
        <c:ser>
          <c:idx val="2"/>
          <c:order val="2"/>
          <c:tx>
            <c:strRef>
              <c:f>'ToD TES'!$C$1</c:f>
              <c:strCache>
                <c:ptCount val="1"/>
                <c:pt idx="0">
                  <c:v>Load</c:v>
                </c:pt>
              </c:strCache>
            </c:strRef>
          </c:tx>
          <c:spPr>
            <a:ln w="28575" cap="rnd">
              <a:solidFill>
                <a:schemeClr val="tx2">
                  <a:lumMod val="75000"/>
                </a:schemeClr>
              </a:solidFill>
              <a:round/>
            </a:ln>
            <a:effectLst/>
          </c:spPr>
          <c:marker>
            <c:symbol val="none"/>
          </c:marker>
          <c:val>
            <c:numRef>
              <c:f>'ToD TES'!$C$2:$C$201</c:f>
              <c:numCache>
                <c:formatCode>General</c:formatCode>
                <c:ptCount val="200"/>
                <c:pt idx="0">
                  <c:v>18.226711964106631</c:v>
                </c:pt>
                <c:pt idx="1">
                  <c:v>16.98793805810876</c:v>
                </c:pt>
                <c:pt idx="2">
                  <c:v>17.211557910672791</c:v>
                </c:pt>
                <c:pt idx="3">
                  <c:v>17.015076499417081</c:v>
                </c:pt>
                <c:pt idx="4">
                  <c:v>17.02472892440403</c:v>
                </c:pt>
                <c:pt idx="5">
                  <c:v>17.282385326954731</c:v>
                </c:pt>
                <c:pt idx="6">
                  <c:v>17.083957186406231</c:v>
                </c:pt>
                <c:pt idx="7">
                  <c:v>17.518461664982421</c:v>
                </c:pt>
                <c:pt idx="8">
                  <c:v>17.811644562279639</c:v>
                </c:pt>
                <c:pt idx="9">
                  <c:v>17.568483742287832</c:v>
                </c:pt>
                <c:pt idx="10">
                  <c:v>17.673231077062258</c:v>
                </c:pt>
                <c:pt idx="11">
                  <c:v>17.326348389430471</c:v>
                </c:pt>
                <c:pt idx="12">
                  <c:v>17.422768220795501</c:v>
                </c:pt>
                <c:pt idx="13">
                  <c:v>16.933439742557582</c:v>
                </c:pt>
                <c:pt idx="14">
                  <c:v>17.392930200133069</c:v>
                </c:pt>
                <c:pt idx="15">
                  <c:v>17.840655111729721</c:v>
                </c:pt>
                <c:pt idx="16">
                  <c:v>18.162544824865211</c:v>
                </c:pt>
                <c:pt idx="17">
                  <c:v>18.616550018793902</c:v>
                </c:pt>
                <c:pt idx="18">
                  <c:v>18.92991546994967</c:v>
                </c:pt>
                <c:pt idx="19">
                  <c:v>19.63444281341409</c:v>
                </c:pt>
                <c:pt idx="20">
                  <c:v>19.723846114579061</c:v>
                </c:pt>
                <c:pt idx="21">
                  <c:v>19.808709892112709</c:v>
                </c:pt>
                <c:pt idx="22">
                  <c:v>20.654678801284671</c:v>
                </c:pt>
                <c:pt idx="23">
                  <c:v>20.57054084821965</c:v>
                </c:pt>
                <c:pt idx="24">
                  <c:v>21.428309844258841</c:v>
                </c:pt>
                <c:pt idx="25">
                  <c:v>21.990106885105259</c:v>
                </c:pt>
                <c:pt idx="26">
                  <c:v>22.338876809174479</c:v>
                </c:pt>
                <c:pt idx="27">
                  <c:v>22.635572391193211</c:v>
                </c:pt>
                <c:pt idx="28">
                  <c:v>22.764317250635489</c:v>
                </c:pt>
                <c:pt idx="29">
                  <c:v>22.932776450516961</c:v>
                </c:pt>
                <c:pt idx="30">
                  <c:v>22.803432810913741</c:v>
                </c:pt>
                <c:pt idx="31">
                  <c:v>21.850362980223881</c:v>
                </c:pt>
                <c:pt idx="32">
                  <c:v>22.635844211546971</c:v>
                </c:pt>
                <c:pt idx="33">
                  <c:v>21.2483582075619</c:v>
                </c:pt>
                <c:pt idx="34">
                  <c:v>19.20708952422688</c:v>
                </c:pt>
                <c:pt idx="35">
                  <c:v>17.284261675575539</c:v>
                </c:pt>
                <c:pt idx="36">
                  <c:v>15.59621742024477</c:v>
                </c:pt>
                <c:pt idx="37">
                  <c:v>14.600403634464289</c:v>
                </c:pt>
                <c:pt idx="38">
                  <c:v>14.056476338466929</c:v>
                </c:pt>
                <c:pt idx="39">
                  <c:v>14.523390417920231</c:v>
                </c:pt>
                <c:pt idx="40">
                  <c:v>15.027585280025869</c:v>
                </c:pt>
                <c:pt idx="41">
                  <c:v>15.153539960624499</c:v>
                </c:pt>
                <c:pt idx="42">
                  <c:v>16.08351852790582</c:v>
                </c:pt>
                <c:pt idx="43">
                  <c:v>16.926187966535291</c:v>
                </c:pt>
                <c:pt idx="44">
                  <c:v>17.48743157026162</c:v>
                </c:pt>
                <c:pt idx="45">
                  <c:v>17.67238334933581</c:v>
                </c:pt>
                <c:pt idx="46">
                  <c:v>18.2899545452048</c:v>
                </c:pt>
                <c:pt idx="47">
                  <c:v>18.086535196422961</c:v>
                </c:pt>
                <c:pt idx="48">
                  <c:v>18.60368408878956</c:v>
                </c:pt>
                <c:pt idx="49">
                  <c:v>19.04353077743411</c:v>
                </c:pt>
                <c:pt idx="50">
                  <c:v>19.671889697660191</c:v>
                </c:pt>
                <c:pt idx="51">
                  <c:v>19.481296052386011</c:v>
                </c:pt>
                <c:pt idx="52">
                  <c:v>19.543917544765591</c:v>
                </c:pt>
                <c:pt idx="53">
                  <c:v>19.922770950985431</c:v>
                </c:pt>
                <c:pt idx="54">
                  <c:v>20.397442807030899</c:v>
                </c:pt>
                <c:pt idx="55">
                  <c:v>20.583130529783581</c:v>
                </c:pt>
                <c:pt idx="56">
                  <c:v>20.104328441151509</c:v>
                </c:pt>
                <c:pt idx="57">
                  <c:v>18.892740331135879</c:v>
                </c:pt>
                <c:pt idx="58">
                  <c:v>16.820934092217371</c:v>
                </c:pt>
                <c:pt idx="59">
                  <c:v>14.64203188464664</c:v>
                </c:pt>
                <c:pt idx="60">
                  <c:v>12.74049852117624</c:v>
                </c:pt>
                <c:pt idx="61">
                  <c:v>11.6276818362904</c:v>
                </c:pt>
                <c:pt idx="62">
                  <c:v>11.363320364542631</c:v>
                </c:pt>
                <c:pt idx="63">
                  <c:v>11.44919383318199</c:v>
                </c:pt>
                <c:pt idx="64">
                  <c:v>12.27900353349612</c:v>
                </c:pt>
                <c:pt idx="65">
                  <c:v>12.5004188355697</c:v>
                </c:pt>
                <c:pt idx="66">
                  <c:v>12.705608699377891</c:v>
                </c:pt>
                <c:pt idx="67">
                  <c:v>12.9922095138106</c:v>
                </c:pt>
                <c:pt idx="68">
                  <c:v>13.109542003928709</c:v>
                </c:pt>
                <c:pt idx="69">
                  <c:v>13.28107707097862</c:v>
                </c:pt>
                <c:pt idx="70">
                  <c:v>14.11885176859936</c:v>
                </c:pt>
                <c:pt idx="71">
                  <c:v>14.01209625727348</c:v>
                </c:pt>
                <c:pt idx="72">
                  <c:v>14.22193963070457</c:v>
                </c:pt>
                <c:pt idx="73">
                  <c:v>14.330935336258049</c:v>
                </c:pt>
                <c:pt idx="74">
                  <c:v>14.40326666664749</c:v>
                </c:pt>
                <c:pt idx="75">
                  <c:v>14.456719536101231</c:v>
                </c:pt>
                <c:pt idx="76">
                  <c:v>14.664379994082831</c:v>
                </c:pt>
                <c:pt idx="77">
                  <c:v>14.91832944122071</c:v>
                </c:pt>
                <c:pt idx="78">
                  <c:v>15.159272594732309</c:v>
                </c:pt>
                <c:pt idx="79">
                  <c:v>15.86182747617495</c:v>
                </c:pt>
                <c:pt idx="80">
                  <c:v>17.106591305277011</c:v>
                </c:pt>
                <c:pt idx="81">
                  <c:v>16.94039227437624</c:v>
                </c:pt>
                <c:pt idx="82">
                  <c:v>18.4724139585519</c:v>
                </c:pt>
                <c:pt idx="83">
                  <c:v>18.52844842066084</c:v>
                </c:pt>
                <c:pt idx="84">
                  <c:v>17.931993999175219</c:v>
                </c:pt>
                <c:pt idx="85">
                  <c:v>18.27358991387392</c:v>
                </c:pt>
                <c:pt idx="86">
                  <c:v>18.44189468599928</c:v>
                </c:pt>
                <c:pt idx="87">
                  <c:v>19.692031453221229</c:v>
                </c:pt>
                <c:pt idx="88">
                  <c:v>21.080616373406141</c:v>
                </c:pt>
                <c:pt idx="89">
                  <c:v>21.48183951711146</c:v>
                </c:pt>
                <c:pt idx="90">
                  <c:v>22.327169837829281</c:v>
                </c:pt>
                <c:pt idx="91">
                  <c:v>22.682605666389922</c:v>
                </c:pt>
                <c:pt idx="92">
                  <c:v>23.562141415299141</c:v>
                </c:pt>
                <c:pt idx="93">
                  <c:v>24.53048941060608</c:v>
                </c:pt>
                <c:pt idx="94">
                  <c:v>26.099326457873321</c:v>
                </c:pt>
                <c:pt idx="95">
                  <c:v>26.3119378119654</c:v>
                </c:pt>
                <c:pt idx="96">
                  <c:v>26.91198994853735</c:v>
                </c:pt>
                <c:pt idx="97">
                  <c:v>27.252378179041319</c:v>
                </c:pt>
                <c:pt idx="98">
                  <c:v>27.705025912551712</c:v>
                </c:pt>
                <c:pt idx="99">
                  <c:v>27.846398200435271</c:v>
                </c:pt>
                <c:pt idx="100">
                  <c:v>27.809994014511251</c:v>
                </c:pt>
                <c:pt idx="101">
                  <c:v>27.546736616131</c:v>
                </c:pt>
                <c:pt idx="102">
                  <c:v>27.50829397716598</c:v>
                </c:pt>
                <c:pt idx="103">
                  <c:v>27.664790449075731</c:v>
                </c:pt>
                <c:pt idx="104">
                  <c:v>27.144181939775219</c:v>
                </c:pt>
                <c:pt idx="105">
                  <c:v>26.30356369486104</c:v>
                </c:pt>
                <c:pt idx="106">
                  <c:v>25.22589939937172</c:v>
                </c:pt>
                <c:pt idx="107">
                  <c:v>24.069307280018801</c:v>
                </c:pt>
                <c:pt idx="108">
                  <c:v>24.199913265489698</c:v>
                </c:pt>
                <c:pt idx="109">
                  <c:v>23.88562802521054</c:v>
                </c:pt>
                <c:pt idx="110">
                  <c:v>22.351951786174752</c:v>
                </c:pt>
                <c:pt idx="111">
                  <c:v>22.213321598499171</c:v>
                </c:pt>
                <c:pt idx="112">
                  <c:v>23.005125704868419</c:v>
                </c:pt>
                <c:pt idx="113">
                  <c:v>23.374143040699689</c:v>
                </c:pt>
                <c:pt idx="114">
                  <c:v>24.260260086387941</c:v>
                </c:pt>
                <c:pt idx="115">
                  <c:v>24.66058298936527</c:v>
                </c:pt>
                <c:pt idx="116">
                  <c:v>25.52551109902425</c:v>
                </c:pt>
                <c:pt idx="117">
                  <c:v>26.163768275823699</c:v>
                </c:pt>
                <c:pt idx="118">
                  <c:v>27.424292428954519</c:v>
                </c:pt>
                <c:pt idx="119">
                  <c:v>27.245001006988868</c:v>
                </c:pt>
                <c:pt idx="120">
                  <c:v>27.439798414574732</c:v>
                </c:pt>
                <c:pt idx="121">
                  <c:v>27.31251260519495</c:v>
                </c:pt>
                <c:pt idx="122">
                  <c:v>27.27180291205168</c:v>
                </c:pt>
                <c:pt idx="123">
                  <c:v>27.329660839847371</c:v>
                </c:pt>
                <c:pt idx="124">
                  <c:v>27.47753890576308</c:v>
                </c:pt>
                <c:pt idx="125">
                  <c:v>27.902137403837951</c:v>
                </c:pt>
                <c:pt idx="126">
                  <c:v>27.831440589233509</c:v>
                </c:pt>
                <c:pt idx="127">
                  <c:v>27.314647181565821</c:v>
                </c:pt>
                <c:pt idx="128">
                  <c:v>26.060659125854201</c:v>
                </c:pt>
                <c:pt idx="129">
                  <c:v>25.6461453978965</c:v>
                </c:pt>
                <c:pt idx="130">
                  <c:v>23.748455137507499</c:v>
                </c:pt>
                <c:pt idx="131">
                  <c:v>21.665819732286771</c:v>
                </c:pt>
                <c:pt idx="132">
                  <c:v>20.240757514110559</c:v>
                </c:pt>
                <c:pt idx="133">
                  <c:v>19.211120456291251</c:v>
                </c:pt>
                <c:pt idx="134">
                  <c:v>18.7015335848441</c:v>
                </c:pt>
                <c:pt idx="135">
                  <c:v>19.075547685921229</c:v>
                </c:pt>
                <c:pt idx="136">
                  <c:v>20.272363492806541</c:v>
                </c:pt>
                <c:pt idx="137">
                  <c:v>21.071531518187641</c:v>
                </c:pt>
                <c:pt idx="138">
                  <c:v>21.537000956125851</c:v>
                </c:pt>
                <c:pt idx="139">
                  <c:v>21.91399330965401</c:v>
                </c:pt>
                <c:pt idx="140">
                  <c:v>22.57091472570518</c:v>
                </c:pt>
                <c:pt idx="141">
                  <c:v>23.293900182222341</c:v>
                </c:pt>
                <c:pt idx="142">
                  <c:v>25.510798755919051</c:v>
                </c:pt>
                <c:pt idx="143">
                  <c:v>24.725501261106771</c:v>
                </c:pt>
                <c:pt idx="144">
                  <c:v>25.34759754658976</c:v>
                </c:pt>
                <c:pt idx="145">
                  <c:v>26.508118083252761</c:v>
                </c:pt>
                <c:pt idx="146">
                  <c:v>27.063977076978539</c:v>
                </c:pt>
                <c:pt idx="147">
                  <c:v>26.889531495466009</c:v>
                </c:pt>
                <c:pt idx="148">
                  <c:v>26.692965100129701</c:v>
                </c:pt>
                <c:pt idx="149">
                  <c:v>26.303848140082739</c:v>
                </c:pt>
                <c:pt idx="150">
                  <c:v>25.883722506063389</c:v>
                </c:pt>
                <c:pt idx="151">
                  <c:v>25.24011349693215</c:v>
                </c:pt>
                <c:pt idx="152">
                  <c:v>25.182119614996878</c:v>
                </c:pt>
                <c:pt idx="153">
                  <c:v>23.873155745869191</c:v>
                </c:pt>
                <c:pt idx="154">
                  <c:v>20.659520070626371</c:v>
                </c:pt>
                <c:pt idx="155">
                  <c:v>18.238637877511021</c:v>
                </c:pt>
                <c:pt idx="156">
                  <c:v>17.320295641693221</c:v>
                </c:pt>
                <c:pt idx="157">
                  <c:v>17.078884148113371</c:v>
                </c:pt>
                <c:pt idx="158">
                  <c:v>17.029652434898221</c:v>
                </c:pt>
                <c:pt idx="159">
                  <c:v>17.532774848841932</c:v>
                </c:pt>
                <c:pt idx="160">
                  <c:v>18.419862169627731</c:v>
                </c:pt>
                <c:pt idx="161">
                  <c:v>18.395040528910599</c:v>
                </c:pt>
                <c:pt idx="162">
                  <c:v>18.368935866380699</c:v>
                </c:pt>
                <c:pt idx="163">
                  <c:v>18.293321153289131</c:v>
                </c:pt>
                <c:pt idx="164">
                  <c:v>18.08161829110745</c:v>
                </c:pt>
                <c:pt idx="165">
                  <c:v>18.566846274164529</c:v>
                </c:pt>
                <c:pt idx="166">
                  <c:v>19.4841846316844</c:v>
                </c:pt>
                <c:pt idx="167">
                  <c:v>19.511372616037669</c:v>
                </c:pt>
                <c:pt idx="168">
                  <c:v>20.174464925420558</c:v>
                </c:pt>
                <c:pt idx="169">
                  <c:v>20.520045358042221</c:v>
                </c:pt>
                <c:pt idx="170">
                  <c:v>21.048739204569909</c:v>
                </c:pt>
                <c:pt idx="171">
                  <c:v>21.631057817960901</c:v>
                </c:pt>
                <c:pt idx="172">
                  <c:v>21.971175288130731</c:v>
                </c:pt>
                <c:pt idx="173">
                  <c:v>22.22980193559652</c:v>
                </c:pt>
                <c:pt idx="174">
                  <c:v>22.757364161126539</c:v>
                </c:pt>
                <c:pt idx="175">
                  <c:v>23.297444375038129</c:v>
                </c:pt>
                <c:pt idx="176">
                  <c:v>23.05096902750115</c:v>
                </c:pt>
                <c:pt idx="177">
                  <c:v>21.44631985865983</c:v>
                </c:pt>
                <c:pt idx="178">
                  <c:v>19.19459466232372</c:v>
                </c:pt>
                <c:pt idx="179">
                  <c:v>16.955083517426139</c:v>
                </c:pt>
                <c:pt idx="180">
                  <c:v>15.24336331325053</c:v>
                </c:pt>
                <c:pt idx="181">
                  <c:v>13.969406056030531</c:v>
                </c:pt>
                <c:pt idx="182">
                  <c:v>13.43307871173325</c:v>
                </c:pt>
                <c:pt idx="183">
                  <c:v>13.859674228634351</c:v>
                </c:pt>
                <c:pt idx="184">
                  <c:v>15.11159744374517</c:v>
                </c:pt>
                <c:pt idx="185">
                  <c:v>16.214861197899719</c:v>
                </c:pt>
                <c:pt idx="186">
                  <c:v>16.854900656328361</c:v>
                </c:pt>
                <c:pt idx="187">
                  <c:v>17.747628115677319</c:v>
                </c:pt>
                <c:pt idx="188">
                  <c:v>18.299194111829891</c:v>
                </c:pt>
                <c:pt idx="189">
                  <c:v>18.73670114606508</c:v>
                </c:pt>
                <c:pt idx="190">
                  <c:v>19.942696443725371</c:v>
                </c:pt>
                <c:pt idx="191">
                  <c:v>19.638143739157869</c:v>
                </c:pt>
                <c:pt idx="192">
                  <c:v>19.858612491577279</c:v>
                </c:pt>
                <c:pt idx="193">
                  <c:v>19.903532771227169</c:v>
                </c:pt>
                <c:pt idx="194">
                  <c:v>19.78096057408743</c:v>
                </c:pt>
                <c:pt idx="195">
                  <c:v>19.589913058701569</c:v>
                </c:pt>
                <c:pt idx="196">
                  <c:v>19.613354810619569</c:v>
                </c:pt>
                <c:pt idx="197">
                  <c:v>20.08143409370901</c:v>
                </c:pt>
                <c:pt idx="198">
                  <c:v>20.41739989924401</c:v>
                </c:pt>
                <c:pt idx="199">
                  <c:v>19.6452049898169</c:v>
                </c:pt>
              </c:numCache>
            </c:numRef>
          </c:val>
          <c:smooth val="0"/>
          <c:extLst>
            <c:ext xmlns:c16="http://schemas.microsoft.com/office/drawing/2014/chart" uri="{C3380CC4-5D6E-409C-BE32-E72D297353CC}">
              <c16:uniqueId val="{00000002-679E-4923-94E4-DB0A394ED00B}"/>
            </c:ext>
          </c:extLst>
        </c:ser>
        <c:dLbls>
          <c:showLegendKey val="0"/>
          <c:showVal val="0"/>
          <c:showCatName val="0"/>
          <c:showSerName val="0"/>
          <c:showPercent val="0"/>
          <c:showBubbleSize val="0"/>
        </c:dLbls>
        <c:marker val="1"/>
        <c:smooth val="0"/>
        <c:axId val="1063882336"/>
        <c:axId val="1063883168"/>
      </c:lineChart>
      <c:lineChart>
        <c:grouping val="standard"/>
        <c:varyColors val="0"/>
        <c:ser>
          <c:idx val="4"/>
          <c:order val="3"/>
          <c:tx>
            <c:strRef>
              <c:f>'ToD TES'!$E$1</c:f>
              <c:strCache>
                <c:ptCount val="1"/>
                <c:pt idx="0">
                  <c:v>price</c:v>
                </c:pt>
              </c:strCache>
            </c:strRef>
          </c:tx>
          <c:spPr>
            <a:ln w="28575" cap="rnd">
              <a:solidFill>
                <a:schemeClr val="accent5">
                  <a:lumMod val="60000"/>
                  <a:lumOff val="40000"/>
                </a:schemeClr>
              </a:solidFill>
              <a:round/>
            </a:ln>
            <a:effectLst/>
          </c:spPr>
          <c:marker>
            <c:symbol val="none"/>
          </c:marker>
          <c:val>
            <c:numRef>
              <c:f>'ToD TES'!$E$2:$E$201</c:f>
              <c:numCache>
                <c:formatCode>General</c:formatCode>
                <c:ptCount val="200"/>
                <c:pt idx="0">
                  <c:v>12</c:v>
                </c:pt>
                <c:pt idx="1">
                  <c:v>12</c:v>
                </c:pt>
                <c:pt idx="2">
                  <c:v>12</c:v>
                </c:pt>
                <c:pt idx="3">
                  <c:v>12</c:v>
                </c:pt>
                <c:pt idx="4">
                  <c:v>12</c:v>
                </c:pt>
                <c:pt idx="5">
                  <c:v>12</c:v>
                </c:pt>
                <c:pt idx="6">
                  <c:v>12</c:v>
                </c:pt>
                <c:pt idx="7">
                  <c:v>12</c:v>
                </c:pt>
                <c:pt idx="8">
                  <c:v>12</c:v>
                </c:pt>
                <c:pt idx="9">
                  <c:v>12</c:v>
                </c:pt>
                <c:pt idx="10">
                  <c:v>12</c:v>
                </c:pt>
                <c:pt idx="11">
                  <c:v>23</c:v>
                </c:pt>
                <c:pt idx="12">
                  <c:v>23</c:v>
                </c:pt>
                <c:pt idx="13">
                  <c:v>23</c:v>
                </c:pt>
                <c:pt idx="14">
                  <c:v>23</c:v>
                </c:pt>
                <c:pt idx="15">
                  <c:v>23</c:v>
                </c:pt>
                <c:pt idx="16">
                  <c:v>23</c:v>
                </c:pt>
                <c:pt idx="17">
                  <c:v>23</c:v>
                </c:pt>
                <c:pt idx="18">
                  <c:v>23</c:v>
                </c:pt>
                <c:pt idx="19">
                  <c:v>23</c:v>
                </c:pt>
                <c:pt idx="20">
                  <c:v>12</c:v>
                </c:pt>
                <c:pt idx="21">
                  <c:v>12</c:v>
                </c:pt>
                <c:pt idx="22">
                  <c:v>12</c:v>
                </c:pt>
                <c:pt idx="23">
                  <c:v>12</c:v>
                </c:pt>
                <c:pt idx="24">
                  <c:v>12</c:v>
                </c:pt>
                <c:pt idx="25">
                  <c:v>12</c:v>
                </c:pt>
                <c:pt idx="26">
                  <c:v>12</c:v>
                </c:pt>
                <c:pt idx="27">
                  <c:v>12</c:v>
                </c:pt>
                <c:pt idx="28">
                  <c:v>12</c:v>
                </c:pt>
                <c:pt idx="29">
                  <c:v>12</c:v>
                </c:pt>
                <c:pt idx="30">
                  <c:v>12</c:v>
                </c:pt>
                <c:pt idx="31">
                  <c:v>12</c:v>
                </c:pt>
                <c:pt idx="32">
                  <c:v>12</c:v>
                </c:pt>
                <c:pt idx="33">
                  <c:v>12</c:v>
                </c:pt>
                <c:pt idx="34">
                  <c:v>12</c:v>
                </c:pt>
                <c:pt idx="35">
                  <c:v>23</c:v>
                </c:pt>
                <c:pt idx="36">
                  <c:v>23</c:v>
                </c:pt>
                <c:pt idx="37">
                  <c:v>23</c:v>
                </c:pt>
                <c:pt idx="38">
                  <c:v>23</c:v>
                </c:pt>
                <c:pt idx="39">
                  <c:v>23</c:v>
                </c:pt>
                <c:pt idx="40">
                  <c:v>23</c:v>
                </c:pt>
                <c:pt idx="41">
                  <c:v>23</c:v>
                </c:pt>
                <c:pt idx="42">
                  <c:v>23</c:v>
                </c:pt>
                <c:pt idx="43">
                  <c:v>23</c:v>
                </c:pt>
                <c:pt idx="44">
                  <c:v>12</c:v>
                </c:pt>
                <c:pt idx="45">
                  <c:v>12</c:v>
                </c:pt>
                <c:pt idx="46">
                  <c:v>12</c:v>
                </c:pt>
                <c:pt idx="47">
                  <c:v>12</c:v>
                </c:pt>
                <c:pt idx="48">
                  <c:v>12</c:v>
                </c:pt>
                <c:pt idx="49">
                  <c:v>12</c:v>
                </c:pt>
                <c:pt idx="50">
                  <c:v>12</c:v>
                </c:pt>
                <c:pt idx="51">
                  <c:v>12</c:v>
                </c:pt>
                <c:pt idx="52">
                  <c:v>12</c:v>
                </c:pt>
                <c:pt idx="53">
                  <c:v>12</c:v>
                </c:pt>
                <c:pt idx="54">
                  <c:v>12</c:v>
                </c:pt>
                <c:pt idx="55">
                  <c:v>12</c:v>
                </c:pt>
                <c:pt idx="56">
                  <c:v>12</c:v>
                </c:pt>
                <c:pt idx="57">
                  <c:v>12</c:v>
                </c:pt>
                <c:pt idx="58">
                  <c:v>12</c:v>
                </c:pt>
                <c:pt idx="59">
                  <c:v>23</c:v>
                </c:pt>
                <c:pt idx="60">
                  <c:v>23</c:v>
                </c:pt>
                <c:pt idx="61">
                  <c:v>23</c:v>
                </c:pt>
                <c:pt idx="62">
                  <c:v>23</c:v>
                </c:pt>
                <c:pt idx="63">
                  <c:v>23</c:v>
                </c:pt>
                <c:pt idx="64">
                  <c:v>23</c:v>
                </c:pt>
                <c:pt idx="65">
                  <c:v>23</c:v>
                </c:pt>
                <c:pt idx="66">
                  <c:v>23</c:v>
                </c:pt>
                <c:pt idx="67">
                  <c:v>23</c:v>
                </c:pt>
                <c:pt idx="68">
                  <c:v>12</c:v>
                </c:pt>
                <c:pt idx="69">
                  <c:v>12</c:v>
                </c:pt>
                <c:pt idx="70">
                  <c:v>12</c:v>
                </c:pt>
                <c:pt idx="71">
                  <c:v>12</c:v>
                </c:pt>
                <c:pt idx="72">
                  <c:v>12</c:v>
                </c:pt>
                <c:pt idx="73">
                  <c:v>12</c:v>
                </c:pt>
                <c:pt idx="74">
                  <c:v>12</c:v>
                </c:pt>
                <c:pt idx="75">
                  <c:v>12</c:v>
                </c:pt>
                <c:pt idx="76">
                  <c:v>12</c:v>
                </c:pt>
                <c:pt idx="77">
                  <c:v>12</c:v>
                </c:pt>
                <c:pt idx="78">
                  <c:v>12</c:v>
                </c:pt>
                <c:pt idx="79">
                  <c:v>12</c:v>
                </c:pt>
                <c:pt idx="80">
                  <c:v>12</c:v>
                </c:pt>
                <c:pt idx="81">
                  <c:v>12</c:v>
                </c:pt>
                <c:pt idx="82">
                  <c:v>12</c:v>
                </c:pt>
                <c:pt idx="83">
                  <c:v>23</c:v>
                </c:pt>
                <c:pt idx="84">
                  <c:v>23</c:v>
                </c:pt>
                <c:pt idx="85">
                  <c:v>23</c:v>
                </c:pt>
                <c:pt idx="86">
                  <c:v>23</c:v>
                </c:pt>
                <c:pt idx="87">
                  <c:v>23</c:v>
                </c:pt>
                <c:pt idx="88">
                  <c:v>23</c:v>
                </c:pt>
                <c:pt idx="89">
                  <c:v>23</c:v>
                </c:pt>
                <c:pt idx="90">
                  <c:v>23</c:v>
                </c:pt>
                <c:pt idx="91">
                  <c:v>23</c:v>
                </c:pt>
                <c:pt idx="92">
                  <c:v>12</c:v>
                </c:pt>
                <c:pt idx="93">
                  <c:v>12</c:v>
                </c:pt>
                <c:pt idx="94">
                  <c:v>12</c:v>
                </c:pt>
                <c:pt idx="95">
                  <c:v>12</c:v>
                </c:pt>
                <c:pt idx="96">
                  <c:v>12</c:v>
                </c:pt>
                <c:pt idx="97">
                  <c:v>12</c:v>
                </c:pt>
                <c:pt idx="98">
                  <c:v>12</c:v>
                </c:pt>
                <c:pt idx="99">
                  <c:v>12</c:v>
                </c:pt>
                <c:pt idx="100">
                  <c:v>12</c:v>
                </c:pt>
                <c:pt idx="101">
                  <c:v>12</c:v>
                </c:pt>
                <c:pt idx="102">
                  <c:v>12</c:v>
                </c:pt>
                <c:pt idx="103">
                  <c:v>12</c:v>
                </c:pt>
                <c:pt idx="104">
                  <c:v>12</c:v>
                </c:pt>
                <c:pt idx="105">
                  <c:v>12</c:v>
                </c:pt>
                <c:pt idx="106">
                  <c:v>12</c:v>
                </c:pt>
                <c:pt idx="107">
                  <c:v>23</c:v>
                </c:pt>
                <c:pt idx="108">
                  <c:v>23</c:v>
                </c:pt>
                <c:pt idx="109">
                  <c:v>23</c:v>
                </c:pt>
                <c:pt idx="110">
                  <c:v>23</c:v>
                </c:pt>
                <c:pt idx="111">
                  <c:v>23</c:v>
                </c:pt>
                <c:pt idx="112">
                  <c:v>23</c:v>
                </c:pt>
                <c:pt idx="113">
                  <c:v>23</c:v>
                </c:pt>
                <c:pt idx="114">
                  <c:v>23</c:v>
                </c:pt>
                <c:pt idx="115">
                  <c:v>23</c:v>
                </c:pt>
                <c:pt idx="116">
                  <c:v>12</c:v>
                </c:pt>
                <c:pt idx="117">
                  <c:v>12</c:v>
                </c:pt>
                <c:pt idx="118">
                  <c:v>12</c:v>
                </c:pt>
                <c:pt idx="119">
                  <c:v>12</c:v>
                </c:pt>
                <c:pt idx="120">
                  <c:v>12</c:v>
                </c:pt>
                <c:pt idx="121">
                  <c:v>12</c:v>
                </c:pt>
                <c:pt idx="122">
                  <c:v>12</c:v>
                </c:pt>
                <c:pt idx="123">
                  <c:v>12</c:v>
                </c:pt>
                <c:pt idx="124">
                  <c:v>12</c:v>
                </c:pt>
                <c:pt idx="125">
                  <c:v>12</c:v>
                </c:pt>
                <c:pt idx="126">
                  <c:v>12</c:v>
                </c:pt>
                <c:pt idx="127">
                  <c:v>12</c:v>
                </c:pt>
                <c:pt idx="128">
                  <c:v>12</c:v>
                </c:pt>
                <c:pt idx="129">
                  <c:v>12</c:v>
                </c:pt>
                <c:pt idx="130">
                  <c:v>12</c:v>
                </c:pt>
                <c:pt idx="131">
                  <c:v>23</c:v>
                </c:pt>
                <c:pt idx="132">
                  <c:v>23</c:v>
                </c:pt>
                <c:pt idx="133">
                  <c:v>23</c:v>
                </c:pt>
                <c:pt idx="134">
                  <c:v>23</c:v>
                </c:pt>
                <c:pt idx="135">
                  <c:v>23</c:v>
                </c:pt>
                <c:pt idx="136">
                  <c:v>23</c:v>
                </c:pt>
                <c:pt idx="137">
                  <c:v>23</c:v>
                </c:pt>
                <c:pt idx="138">
                  <c:v>23</c:v>
                </c:pt>
                <c:pt idx="139">
                  <c:v>23</c:v>
                </c:pt>
                <c:pt idx="140">
                  <c:v>12</c:v>
                </c:pt>
                <c:pt idx="141">
                  <c:v>12</c:v>
                </c:pt>
                <c:pt idx="142">
                  <c:v>12</c:v>
                </c:pt>
                <c:pt idx="143">
                  <c:v>12</c:v>
                </c:pt>
                <c:pt idx="144">
                  <c:v>12</c:v>
                </c:pt>
                <c:pt idx="145">
                  <c:v>12</c:v>
                </c:pt>
                <c:pt idx="146">
                  <c:v>12</c:v>
                </c:pt>
                <c:pt idx="147">
                  <c:v>12</c:v>
                </c:pt>
                <c:pt idx="148">
                  <c:v>12</c:v>
                </c:pt>
                <c:pt idx="149">
                  <c:v>12</c:v>
                </c:pt>
                <c:pt idx="150">
                  <c:v>12</c:v>
                </c:pt>
                <c:pt idx="151">
                  <c:v>12</c:v>
                </c:pt>
                <c:pt idx="152">
                  <c:v>12</c:v>
                </c:pt>
                <c:pt idx="153">
                  <c:v>12</c:v>
                </c:pt>
                <c:pt idx="154">
                  <c:v>12</c:v>
                </c:pt>
                <c:pt idx="155">
                  <c:v>23</c:v>
                </c:pt>
                <c:pt idx="156">
                  <c:v>23</c:v>
                </c:pt>
                <c:pt idx="157">
                  <c:v>23</c:v>
                </c:pt>
                <c:pt idx="158">
                  <c:v>23</c:v>
                </c:pt>
                <c:pt idx="159">
                  <c:v>23</c:v>
                </c:pt>
                <c:pt idx="160">
                  <c:v>23</c:v>
                </c:pt>
                <c:pt idx="161">
                  <c:v>23</c:v>
                </c:pt>
                <c:pt idx="162">
                  <c:v>23</c:v>
                </c:pt>
                <c:pt idx="163">
                  <c:v>23</c:v>
                </c:pt>
                <c:pt idx="164">
                  <c:v>12</c:v>
                </c:pt>
                <c:pt idx="165">
                  <c:v>12</c:v>
                </c:pt>
                <c:pt idx="166">
                  <c:v>12</c:v>
                </c:pt>
                <c:pt idx="167">
                  <c:v>12</c:v>
                </c:pt>
                <c:pt idx="168">
                  <c:v>12</c:v>
                </c:pt>
                <c:pt idx="169">
                  <c:v>12</c:v>
                </c:pt>
                <c:pt idx="170">
                  <c:v>12</c:v>
                </c:pt>
                <c:pt idx="171">
                  <c:v>12</c:v>
                </c:pt>
                <c:pt idx="172">
                  <c:v>12</c:v>
                </c:pt>
                <c:pt idx="173">
                  <c:v>12</c:v>
                </c:pt>
                <c:pt idx="174">
                  <c:v>12</c:v>
                </c:pt>
                <c:pt idx="175">
                  <c:v>12</c:v>
                </c:pt>
                <c:pt idx="176">
                  <c:v>12</c:v>
                </c:pt>
                <c:pt idx="177">
                  <c:v>12</c:v>
                </c:pt>
                <c:pt idx="178">
                  <c:v>12</c:v>
                </c:pt>
                <c:pt idx="179">
                  <c:v>23</c:v>
                </c:pt>
                <c:pt idx="180">
                  <c:v>23</c:v>
                </c:pt>
                <c:pt idx="181">
                  <c:v>23</c:v>
                </c:pt>
                <c:pt idx="182">
                  <c:v>23</c:v>
                </c:pt>
                <c:pt idx="183">
                  <c:v>23</c:v>
                </c:pt>
                <c:pt idx="184">
                  <c:v>23</c:v>
                </c:pt>
                <c:pt idx="185">
                  <c:v>23</c:v>
                </c:pt>
                <c:pt idx="186">
                  <c:v>23</c:v>
                </c:pt>
                <c:pt idx="187">
                  <c:v>23</c:v>
                </c:pt>
                <c:pt idx="188">
                  <c:v>12</c:v>
                </c:pt>
                <c:pt idx="189">
                  <c:v>12</c:v>
                </c:pt>
                <c:pt idx="190">
                  <c:v>12</c:v>
                </c:pt>
                <c:pt idx="191">
                  <c:v>12</c:v>
                </c:pt>
                <c:pt idx="192">
                  <c:v>12</c:v>
                </c:pt>
                <c:pt idx="193">
                  <c:v>12</c:v>
                </c:pt>
                <c:pt idx="194">
                  <c:v>12</c:v>
                </c:pt>
                <c:pt idx="195">
                  <c:v>12</c:v>
                </c:pt>
                <c:pt idx="196">
                  <c:v>12</c:v>
                </c:pt>
                <c:pt idx="197">
                  <c:v>12</c:v>
                </c:pt>
                <c:pt idx="198">
                  <c:v>12</c:v>
                </c:pt>
                <c:pt idx="199">
                  <c:v>12</c:v>
                </c:pt>
              </c:numCache>
            </c:numRef>
          </c:val>
          <c:smooth val="0"/>
          <c:extLst>
            <c:ext xmlns:c16="http://schemas.microsoft.com/office/drawing/2014/chart" uri="{C3380CC4-5D6E-409C-BE32-E72D297353CC}">
              <c16:uniqueId val="{00000003-679E-4923-94E4-DB0A394ED00B}"/>
            </c:ext>
          </c:extLst>
        </c:ser>
        <c:ser>
          <c:idx val="3"/>
          <c:order val="4"/>
          <c:tx>
            <c:strRef>
              <c:f>'ToD TES'!$D$1</c:f>
              <c:strCache>
                <c:ptCount val="1"/>
                <c:pt idx="0">
                  <c:v>temp</c:v>
                </c:pt>
              </c:strCache>
            </c:strRef>
          </c:tx>
          <c:spPr>
            <a:ln w="28575" cap="rnd">
              <a:solidFill>
                <a:srgbClr val="FFCC00"/>
              </a:solidFill>
              <a:round/>
            </a:ln>
            <a:effectLst/>
          </c:spPr>
          <c:marker>
            <c:symbol val="none"/>
          </c:marker>
          <c:val>
            <c:numRef>
              <c:f>'ToD TES'!$D$2:$D$201</c:f>
              <c:numCache>
                <c:formatCode>General</c:formatCode>
                <c:ptCount val="200"/>
                <c:pt idx="0">
                  <c:v>-11.7</c:v>
                </c:pt>
                <c:pt idx="1">
                  <c:v>-17.2</c:v>
                </c:pt>
                <c:pt idx="2">
                  <c:v>-13.3</c:v>
                </c:pt>
                <c:pt idx="3">
                  <c:v>-15.6</c:v>
                </c:pt>
                <c:pt idx="4">
                  <c:v>-15</c:v>
                </c:pt>
                <c:pt idx="5">
                  <c:v>-15.6</c:v>
                </c:pt>
                <c:pt idx="6">
                  <c:v>-16.7</c:v>
                </c:pt>
                <c:pt idx="7">
                  <c:v>-16.7</c:v>
                </c:pt>
                <c:pt idx="8">
                  <c:v>-16.7</c:v>
                </c:pt>
                <c:pt idx="9">
                  <c:v>-15.6</c:v>
                </c:pt>
                <c:pt idx="10">
                  <c:v>-15</c:v>
                </c:pt>
                <c:pt idx="11">
                  <c:v>-16.7</c:v>
                </c:pt>
                <c:pt idx="12">
                  <c:v>-14.4</c:v>
                </c:pt>
                <c:pt idx="13">
                  <c:v>-15</c:v>
                </c:pt>
                <c:pt idx="14">
                  <c:v>-13.3</c:v>
                </c:pt>
                <c:pt idx="15">
                  <c:v>-13.3</c:v>
                </c:pt>
                <c:pt idx="16">
                  <c:v>-12.2</c:v>
                </c:pt>
                <c:pt idx="17">
                  <c:v>-12.2</c:v>
                </c:pt>
                <c:pt idx="18">
                  <c:v>-11.1</c:v>
                </c:pt>
                <c:pt idx="19">
                  <c:v>-11.1</c:v>
                </c:pt>
                <c:pt idx="20">
                  <c:v>-11.1</c:v>
                </c:pt>
                <c:pt idx="21">
                  <c:v>-10.6</c:v>
                </c:pt>
                <c:pt idx="22">
                  <c:v>-11.7</c:v>
                </c:pt>
                <c:pt idx="23">
                  <c:v>-12.2</c:v>
                </c:pt>
                <c:pt idx="24">
                  <c:v>-11.7</c:v>
                </c:pt>
                <c:pt idx="25">
                  <c:v>-11.7</c:v>
                </c:pt>
                <c:pt idx="26">
                  <c:v>-11.7</c:v>
                </c:pt>
                <c:pt idx="27">
                  <c:v>-11.7</c:v>
                </c:pt>
                <c:pt idx="28">
                  <c:v>-11.7</c:v>
                </c:pt>
                <c:pt idx="29">
                  <c:v>-11.1</c:v>
                </c:pt>
                <c:pt idx="30">
                  <c:v>-11.1</c:v>
                </c:pt>
                <c:pt idx="31">
                  <c:v>-13.3</c:v>
                </c:pt>
                <c:pt idx="32">
                  <c:v>-12.8</c:v>
                </c:pt>
                <c:pt idx="33">
                  <c:v>-12.8</c:v>
                </c:pt>
                <c:pt idx="34">
                  <c:v>-13.3</c:v>
                </c:pt>
                <c:pt idx="35">
                  <c:v>-13.9</c:v>
                </c:pt>
                <c:pt idx="36">
                  <c:v>-14.4</c:v>
                </c:pt>
                <c:pt idx="37">
                  <c:v>-15</c:v>
                </c:pt>
                <c:pt idx="38">
                  <c:v>-13.9</c:v>
                </c:pt>
                <c:pt idx="39">
                  <c:v>-13.3</c:v>
                </c:pt>
                <c:pt idx="40">
                  <c:v>-12.2</c:v>
                </c:pt>
                <c:pt idx="41">
                  <c:v>-13.9</c:v>
                </c:pt>
                <c:pt idx="42">
                  <c:v>-12.8</c:v>
                </c:pt>
                <c:pt idx="43">
                  <c:v>-12.8</c:v>
                </c:pt>
                <c:pt idx="44">
                  <c:v>-12.2</c:v>
                </c:pt>
                <c:pt idx="45">
                  <c:v>-13.9</c:v>
                </c:pt>
                <c:pt idx="46">
                  <c:v>-14.4</c:v>
                </c:pt>
                <c:pt idx="47">
                  <c:v>-15</c:v>
                </c:pt>
                <c:pt idx="48">
                  <c:v>-15.6</c:v>
                </c:pt>
                <c:pt idx="49">
                  <c:v>-15.6</c:v>
                </c:pt>
                <c:pt idx="50">
                  <c:v>-16.100000000000001</c:v>
                </c:pt>
                <c:pt idx="51">
                  <c:v>-16.7</c:v>
                </c:pt>
                <c:pt idx="52">
                  <c:v>-17.2</c:v>
                </c:pt>
                <c:pt idx="53">
                  <c:v>-17.2</c:v>
                </c:pt>
                <c:pt idx="54">
                  <c:v>-16.100000000000001</c:v>
                </c:pt>
                <c:pt idx="55">
                  <c:v>-16.100000000000001</c:v>
                </c:pt>
                <c:pt idx="56">
                  <c:v>-15.6</c:v>
                </c:pt>
                <c:pt idx="57">
                  <c:v>-16.100000000000001</c:v>
                </c:pt>
                <c:pt idx="58">
                  <c:v>-16.7</c:v>
                </c:pt>
                <c:pt idx="59">
                  <c:v>-16.100000000000001</c:v>
                </c:pt>
                <c:pt idx="60">
                  <c:v>-15.6</c:v>
                </c:pt>
                <c:pt idx="61">
                  <c:v>-15.6</c:v>
                </c:pt>
                <c:pt idx="62">
                  <c:v>-12.8</c:v>
                </c:pt>
                <c:pt idx="63">
                  <c:v>-12.2</c:v>
                </c:pt>
                <c:pt idx="64">
                  <c:v>-11.7</c:v>
                </c:pt>
                <c:pt idx="65">
                  <c:v>-11.1</c:v>
                </c:pt>
                <c:pt idx="66">
                  <c:v>-10</c:v>
                </c:pt>
                <c:pt idx="67">
                  <c:v>-10</c:v>
                </c:pt>
                <c:pt idx="68">
                  <c:v>-9.4</c:v>
                </c:pt>
                <c:pt idx="69">
                  <c:v>-9.4</c:v>
                </c:pt>
                <c:pt idx="70">
                  <c:v>-9.4</c:v>
                </c:pt>
                <c:pt idx="71">
                  <c:v>-8.9</c:v>
                </c:pt>
                <c:pt idx="72">
                  <c:v>-8.9</c:v>
                </c:pt>
                <c:pt idx="73">
                  <c:v>-8.9</c:v>
                </c:pt>
                <c:pt idx="74">
                  <c:v>-8.9</c:v>
                </c:pt>
                <c:pt idx="75">
                  <c:v>-8.9</c:v>
                </c:pt>
                <c:pt idx="76">
                  <c:v>-8.9</c:v>
                </c:pt>
                <c:pt idx="77">
                  <c:v>-8.3000000000000007</c:v>
                </c:pt>
                <c:pt idx="78">
                  <c:v>-8.9</c:v>
                </c:pt>
                <c:pt idx="79">
                  <c:v>-8.9</c:v>
                </c:pt>
                <c:pt idx="80">
                  <c:v>-11.7</c:v>
                </c:pt>
                <c:pt idx="81">
                  <c:v>-11.1</c:v>
                </c:pt>
                <c:pt idx="82">
                  <c:v>-10.6</c:v>
                </c:pt>
                <c:pt idx="83">
                  <c:v>-12.8</c:v>
                </c:pt>
                <c:pt idx="84">
                  <c:v>-13.3</c:v>
                </c:pt>
                <c:pt idx="85">
                  <c:v>-13.3</c:v>
                </c:pt>
                <c:pt idx="86">
                  <c:v>-11.7</c:v>
                </c:pt>
                <c:pt idx="87">
                  <c:v>-12.2</c:v>
                </c:pt>
                <c:pt idx="88">
                  <c:v>-11.7</c:v>
                </c:pt>
                <c:pt idx="89">
                  <c:v>-12.2</c:v>
                </c:pt>
                <c:pt idx="90">
                  <c:v>-12.2</c:v>
                </c:pt>
                <c:pt idx="91">
                  <c:v>-12.2</c:v>
                </c:pt>
                <c:pt idx="92">
                  <c:v>-11.7</c:v>
                </c:pt>
                <c:pt idx="93">
                  <c:v>-12.8</c:v>
                </c:pt>
                <c:pt idx="94">
                  <c:v>-13.3</c:v>
                </c:pt>
                <c:pt idx="95">
                  <c:v>-13.9</c:v>
                </c:pt>
                <c:pt idx="96">
                  <c:v>-15</c:v>
                </c:pt>
                <c:pt idx="97">
                  <c:v>-15</c:v>
                </c:pt>
                <c:pt idx="98">
                  <c:v>-16.100000000000001</c:v>
                </c:pt>
                <c:pt idx="99">
                  <c:v>-16.7</c:v>
                </c:pt>
                <c:pt idx="100">
                  <c:v>-17.2</c:v>
                </c:pt>
                <c:pt idx="101">
                  <c:v>-17.2</c:v>
                </c:pt>
                <c:pt idx="102">
                  <c:v>-17.8</c:v>
                </c:pt>
                <c:pt idx="103">
                  <c:v>-17.8</c:v>
                </c:pt>
                <c:pt idx="104">
                  <c:v>-18.3</c:v>
                </c:pt>
                <c:pt idx="105">
                  <c:v>-18.899999999999999</c:v>
                </c:pt>
                <c:pt idx="106">
                  <c:v>-19.399999999999999</c:v>
                </c:pt>
                <c:pt idx="107">
                  <c:v>-20</c:v>
                </c:pt>
                <c:pt idx="108">
                  <c:v>-20</c:v>
                </c:pt>
                <c:pt idx="109">
                  <c:v>-20</c:v>
                </c:pt>
                <c:pt idx="110">
                  <c:v>-18.3</c:v>
                </c:pt>
                <c:pt idx="111">
                  <c:v>-16.7</c:v>
                </c:pt>
                <c:pt idx="112">
                  <c:v>-15.6</c:v>
                </c:pt>
                <c:pt idx="113">
                  <c:v>-15.6</c:v>
                </c:pt>
                <c:pt idx="114">
                  <c:v>-14.4</c:v>
                </c:pt>
                <c:pt idx="115">
                  <c:v>-14.4</c:v>
                </c:pt>
                <c:pt idx="116">
                  <c:v>-14.4</c:v>
                </c:pt>
                <c:pt idx="117">
                  <c:v>-14.4</c:v>
                </c:pt>
                <c:pt idx="118">
                  <c:v>-15</c:v>
                </c:pt>
                <c:pt idx="119">
                  <c:v>-15.6</c:v>
                </c:pt>
                <c:pt idx="120">
                  <c:v>-16.100000000000001</c:v>
                </c:pt>
                <c:pt idx="121">
                  <c:v>-16.100000000000001</c:v>
                </c:pt>
                <c:pt idx="122">
                  <c:v>-16.100000000000001</c:v>
                </c:pt>
                <c:pt idx="123">
                  <c:v>-17.2</c:v>
                </c:pt>
                <c:pt idx="124">
                  <c:v>-16.7</c:v>
                </c:pt>
                <c:pt idx="125">
                  <c:v>-16.7</c:v>
                </c:pt>
                <c:pt idx="126">
                  <c:v>-17.2</c:v>
                </c:pt>
                <c:pt idx="127">
                  <c:v>-17.2</c:v>
                </c:pt>
                <c:pt idx="128">
                  <c:v>-18.3</c:v>
                </c:pt>
                <c:pt idx="129">
                  <c:v>-17.2</c:v>
                </c:pt>
                <c:pt idx="130">
                  <c:v>-18.899999999999999</c:v>
                </c:pt>
                <c:pt idx="131">
                  <c:v>-18.899999999999999</c:v>
                </c:pt>
                <c:pt idx="132">
                  <c:v>-18.899999999999999</c:v>
                </c:pt>
                <c:pt idx="133">
                  <c:v>-18.899999999999999</c:v>
                </c:pt>
                <c:pt idx="134">
                  <c:v>-18.3</c:v>
                </c:pt>
                <c:pt idx="135">
                  <c:v>-16.7</c:v>
                </c:pt>
                <c:pt idx="136">
                  <c:v>-14.4</c:v>
                </c:pt>
                <c:pt idx="137">
                  <c:v>-13.3</c:v>
                </c:pt>
                <c:pt idx="138">
                  <c:v>-12.8</c:v>
                </c:pt>
                <c:pt idx="139">
                  <c:v>-12.8</c:v>
                </c:pt>
                <c:pt idx="140">
                  <c:v>-12.2</c:v>
                </c:pt>
                <c:pt idx="141">
                  <c:v>-12.2</c:v>
                </c:pt>
                <c:pt idx="142">
                  <c:v>-13.3</c:v>
                </c:pt>
                <c:pt idx="143">
                  <c:v>-14.4</c:v>
                </c:pt>
                <c:pt idx="144">
                  <c:v>-15</c:v>
                </c:pt>
                <c:pt idx="145">
                  <c:v>-15</c:v>
                </c:pt>
                <c:pt idx="146">
                  <c:v>-18.899999999999999</c:v>
                </c:pt>
                <c:pt idx="147">
                  <c:v>-18.899999999999999</c:v>
                </c:pt>
                <c:pt idx="148">
                  <c:v>-18.899999999999999</c:v>
                </c:pt>
                <c:pt idx="149">
                  <c:v>-20</c:v>
                </c:pt>
                <c:pt idx="150">
                  <c:v>-21.1</c:v>
                </c:pt>
                <c:pt idx="151">
                  <c:v>-21.1</c:v>
                </c:pt>
                <c:pt idx="152">
                  <c:v>-18.899999999999999</c:v>
                </c:pt>
                <c:pt idx="153">
                  <c:v>-18.899999999999999</c:v>
                </c:pt>
                <c:pt idx="154">
                  <c:v>-16.7</c:v>
                </c:pt>
                <c:pt idx="155">
                  <c:v>-15</c:v>
                </c:pt>
                <c:pt idx="156">
                  <c:v>-14.4</c:v>
                </c:pt>
                <c:pt idx="157">
                  <c:v>-14.4</c:v>
                </c:pt>
                <c:pt idx="158">
                  <c:v>-11.7</c:v>
                </c:pt>
                <c:pt idx="159">
                  <c:v>-10.6</c:v>
                </c:pt>
                <c:pt idx="160">
                  <c:v>-10</c:v>
                </c:pt>
                <c:pt idx="161">
                  <c:v>-8.9</c:v>
                </c:pt>
                <c:pt idx="162">
                  <c:v>-8.3000000000000007</c:v>
                </c:pt>
                <c:pt idx="163">
                  <c:v>-8.3000000000000007</c:v>
                </c:pt>
                <c:pt idx="164">
                  <c:v>-6.1</c:v>
                </c:pt>
                <c:pt idx="165">
                  <c:v>-5</c:v>
                </c:pt>
                <c:pt idx="166">
                  <c:v>-5</c:v>
                </c:pt>
                <c:pt idx="167">
                  <c:v>-4.4000000000000004</c:v>
                </c:pt>
                <c:pt idx="168">
                  <c:v>-3.9</c:v>
                </c:pt>
                <c:pt idx="169">
                  <c:v>-3.9</c:v>
                </c:pt>
                <c:pt idx="170">
                  <c:v>-3.3</c:v>
                </c:pt>
                <c:pt idx="171">
                  <c:v>-2.8</c:v>
                </c:pt>
                <c:pt idx="172">
                  <c:v>-1.7</c:v>
                </c:pt>
                <c:pt idx="173">
                  <c:v>-1.1000000000000001</c:v>
                </c:pt>
                <c:pt idx="174">
                  <c:v>-1.7</c:v>
                </c:pt>
                <c:pt idx="175">
                  <c:v>-1.7</c:v>
                </c:pt>
                <c:pt idx="176">
                  <c:v>-1.7</c:v>
                </c:pt>
                <c:pt idx="177">
                  <c:v>-0.6</c:v>
                </c:pt>
                <c:pt idx="178">
                  <c:v>0</c:v>
                </c:pt>
                <c:pt idx="179">
                  <c:v>0.6</c:v>
                </c:pt>
                <c:pt idx="180">
                  <c:v>1.1000000000000001</c:v>
                </c:pt>
                <c:pt idx="181">
                  <c:v>1.1000000000000001</c:v>
                </c:pt>
                <c:pt idx="182">
                  <c:v>1.1000000000000001</c:v>
                </c:pt>
                <c:pt idx="183">
                  <c:v>1.7</c:v>
                </c:pt>
                <c:pt idx="184">
                  <c:v>2.2000000000000002</c:v>
                </c:pt>
                <c:pt idx="185">
                  <c:v>1.7</c:v>
                </c:pt>
                <c:pt idx="186">
                  <c:v>2.2000000000000002</c:v>
                </c:pt>
                <c:pt idx="187">
                  <c:v>2.2000000000000002</c:v>
                </c:pt>
                <c:pt idx="188">
                  <c:v>2.8</c:v>
                </c:pt>
                <c:pt idx="189">
                  <c:v>2.8</c:v>
                </c:pt>
                <c:pt idx="190">
                  <c:v>2.2000000000000002</c:v>
                </c:pt>
                <c:pt idx="191">
                  <c:v>1.7</c:v>
                </c:pt>
                <c:pt idx="192">
                  <c:v>1.1000000000000001</c:v>
                </c:pt>
                <c:pt idx="193">
                  <c:v>1.1000000000000001</c:v>
                </c:pt>
                <c:pt idx="194">
                  <c:v>0</c:v>
                </c:pt>
                <c:pt idx="195">
                  <c:v>-0.6</c:v>
                </c:pt>
                <c:pt idx="196">
                  <c:v>-0.6</c:v>
                </c:pt>
                <c:pt idx="197">
                  <c:v>-1.7</c:v>
                </c:pt>
                <c:pt idx="198">
                  <c:v>-1.7</c:v>
                </c:pt>
                <c:pt idx="199">
                  <c:v>-1.7</c:v>
                </c:pt>
              </c:numCache>
            </c:numRef>
          </c:val>
          <c:smooth val="0"/>
          <c:extLst>
            <c:ext xmlns:c16="http://schemas.microsoft.com/office/drawing/2014/chart" uri="{C3380CC4-5D6E-409C-BE32-E72D297353CC}">
              <c16:uniqueId val="{00000004-679E-4923-94E4-DB0A394ED00B}"/>
            </c:ext>
          </c:extLst>
        </c:ser>
        <c:dLbls>
          <c:showLegendKey val="0"/>
          <c:showVal val="0"/>
          <c:showCatName val="0"/>
          <c:showSerName val="0"/>
          <c:showPercent val="0"/>
          <c:showBubbleSize val="0"/>
        </c:dLbls>
        <c:marker val="1"/>
        <c:smooth val="0"/>
        <c:axId val="1075025040"/>
        <c:axId val="1075022960"/>
      </c:lineChart>
      <c:catAx>
        <c:axId val="10638823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063883168"/>
        <c:crosses val="autoZero"/>
        <c:auto val="1"/>
        <c:lblAlgn val="ctr"/>
        <c:lblOffset val="100"/>
        <c:noMultiLvlLbl val="0"/>
      </c:catAx>
      <c:valAx>
        <c:axId val="1063883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063882336"/>
        <c:crosses val="autoZero"/>
        <c:crossBetween val="between"/>
      </c:valAx>
      <c:valAx>
        <c:axId val="107502296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5025040"/>
        <c:crosses val="max"/>
        <c:crossBetween val="between"/>
      </c:valAx>
      <c:catAx>
        <c:axId val="1075025040"/>
        <c:scaling>
          <c:orientation val="minMax"/>
        </c:scaling>
        <c:delete val="1"/>
        <c:axPos val="b"/>
        <c:majorTickMark val="out"/>
        <c:minorTickMark val="none"/>
        <c:tickLblPos val="nextTo"/>
        <c:crossAx val="10750229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latin typeface="Century Gothic" panose="020B0502020202020204" pitchFamily="34" charset="0"/>
              </a:rPr>
              <a:t>Fixed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'fixed TES'!$A$1</c:f>
              <c:strCache>
                <c:ptCount val="1"/>
                <c:pt idx="0">
                  <c:v>HP output to load</c:v>
                </c:pt>
              </c:strCache>
            </c:strRef>
          </c:tx>
          <c:spPr>
            <a:solidFill>
              <a:srgbClr val="055B44"/>
            </a:solidFill>
            <a:ln>
              <a:noFill/>
            </a:ln>
            <a:effectLst/>
          </c:spPr>
          <c:val>
            <c:numRef>
              <c:f>'fixed TES'!$A$2:$A$201</c:f>
              <c:numCache>
                <c:formatCode>General</c:formatCode>
                <c:ptCount val="200"/>
                <c:pt idx="0">
                  <c:v>18.22671196410662</c:v>
                </c:pt>
                <c:pt idx="1">
                  <c:v>16.98793805810876</c:v>
                </c:pt>
                <c:pt idx="2">
                  <c:v>17.211557910672791</c:v>
                </c:pt>
                <c:pt idx="3">
                  <c:v>17.015076499417081</c:v>
                </c:pt>
                <c:pt idx="4">
                  <c:v>17.02472892440403</c:v>
                </c:pt>
                <c:pt idx="5">
                  <c:v>17.282385326954731</c:v>
                </c:pt>
                <c:pt idx="6">
                  <c:v>0.74224467275956485</c:v>
                </c:pt>
                <c:pt idx="7">
                  <c:v>4.4520008462054346</c:v>
                </c:pt>
                <c:pt idx="8">
                  <c:v>11.344406379248611</c:v>
                </c:pt>
                <c:pt idx="9">
                  <c:v>17.568483742287832</c:v>
                </c:pt>
                <c:pt idx="10">
                  <c:v>17.673231077062258</c:v>
                </c:pt>
                <c:pt idx="11">
                  <c:v>4.2037239937232824</c:v>
                </c:pt>
                <c:pt idx="12">
                  <c:v>17.422768220795501</c:v>
                </c:pt>
                <c:pt idx="13">
                  <c:v>10.43840342549038</c:v>
                </c:pt>
                <c:pt idx="14">
                  <c:v>14.17821525532203</c:v>
                </c:pt>
                <c:pt idx="15">
                  <c:v>16.249533573388909</c:v>
                </c:pt>
                <c:pt idx="16">
                  <c:v>18.162544824865211</c:v>
                </c:pt>
                <c:pt idx="17">
                  <c:v>18.616550018793902</c:v>
                </c:pt>
                <c:pt idx="18">
                  <c:v>18.92991546994967</c:v>
                </c:pt>
                <c:pt idx="19">
                  <c:v>19.63444281341409</c:v>
                </c:pt>
                <c:pt idx="20">
                  <c:v>19.723846114579061</c:v>
                </c:pt>
                <c:pt idx="21">
                  <c:v>19.808709892112709</c:v>
                </c:pt>
                <c:pt idx="22">
                  <c:v>20.654678801284671</c:v>
                </c:pt>
                <c:pt idx="23">
                  <c:v>20.57054084821965</c:v>
                </c:pt>
                <c:pt idx="24">
                  <c:v>21.428309844258841</c:v>
                </c:pt>
                <c:pt idx="25">
                  <c:v>21.990106885105259</c:v>
                </c:pt>
                <c:pt idx="26">
                  <c:v>22.338876809174479</c:v>
                </c:pt>
                <c:pt idx="27">
                  <c:v>22.635572391193211</c:v>
                </c:pt>
                <c:pt idx="28">
                  <c:v>22.764317250635489</c:v>
                </c:pt>
                <c:pt idx="29">
                  <c:v>22.932776450516961</c:v>
                </c:pt>
                <c:pt idx="30">
                  <c:v>22.803432810913741</c:v>
                </c:pt>
                <c:pt idx="31">
                  <c:v>21.850362980223881</c:v>
                </c:pt>
                <c:pt idx="32">
                  <c:v>22.635844211546971</c:v>
                </c:pt>
                <c:pt idx="33">
                  <c:v>21.2483582075619</c:v>
                </c:pt>
                <c:pt idx="34">
                  <c:v>19.20708952422688</c:v>
                </c:pt>
                <c:pt idx="35">
                  <c:v>16.375209323540791</c:v>
                </c:pt>
                <c:pt idx="36">
                  <c:v>0</c:v>
                </c:pt>
                <c:pt idx="37">
                  <c:v>0</c:v>
                </c:pt>
                <c:pt idx="38">
                  <c:v>0</c:v>
                </c:pt>
                <c:pt idx="39">
                  <c:v>14.523390417920231</c:v>
                </c:pt>
                <c:pt idx="40">
                  <c:v>15.027585280025869</c:v>
                </c:pt>
                <c:pt idx="41">
                  <c:v>15.153539960624499</c:v>
                </c:pt>
                <c:pt idx="42">
                  <c:v>16.08351852790582</c:v>
                </c:pt>
                <c:pt idx="43">
                  <c:v>16.926187966535291</c:v>
                </c:pt>
                <c:pt idx="44">
                  <c:v>17.48743157026162</c:v>
                </c:pt>
                <c:pt idx="45">
                  <c:v>17.67238334933581</c:v>
                </c:pt>
                <c:pt idx="46">
                  <c:v>18.2899545452048</c:v>
                </c:pt>
                <c:pt idx="47">
                  <c:v>18.086535196422961</c:v>
                </c:pt>
                <c:pt idx="48">
                  <c:v>18.60368408878956</c:v>
                </c:pt>
                <c:pt idx="49">
                  <c:v>19.04353077743411</c:v>
                </c:pt>
                <c:pt idx="50">
                  <c:v>19.671889697660191</c:v>
                </c:pt>
                <c:pt idx="51">
                  <c:v>0</c:v>
                </c:pt>
                <c:pt idx="52">
                  <c:v>0.86077380719177299</c:v>
                </c:pt>
                <c:pt idx="53">
                  <c:v>4.945160254767071</c:v>
                </c:pt>
                <c:pt idx="54">
                  <c:v>20.397442807030899</c:v>
                </c:pt>
                <c:pt idx="55">
                  <c:v>18.566124536029289</c:v>
                </c:pt>
                <c:pt idx="56">
                  <c:v>20.104328441151509</c:v>
                </c:pt>
                <c:pt idx="57">
                  <c:v>18.892740331135879</c:v>
                </c:pt>
                <c:pt idx="58">
                  <c:v>3.6983096965101812</c:v>
                </c:pt>
                <c:pt idx="59">
                  <c:v>8.1469955675794488</c:v>
                </c:pt>
                <c:pt idx="60">
                  <c:v>9.5257835763651997</c:v>
                </c:pt>
                <c:pt idx="61">
                  <c:v>10.03656029794959</c:v>
                </c:pt>
                <c:pt idx="62">
                  <c:v>10.57579556273758</c:v>
                </c:pt>
                <c:pt idx="63">
                  <c:v>11.05940883026838</c:v>
                </c:pt>
                <c:pt idx="64">
                  <c:v>12.08607964316514</c:v>
                </c:pt>
                <c:pt idx="65">
                  <c:v>12.404931253486691</c:v>
                </c:pt>
                <c:pt idx="66">
                  <c:v>12.65834716885195</c:v>
                </c:pt>
                <c:pt idx="67">
                  <c:v>12.96881744314625</c:v>
                </c:pt>
                <c:pt idx="68">
                  <c:v>13.109542003928709</c:v>
                </c:pt>
                <c:pt idx="69">
                  <c:v>13.28107707097862</c:v>
                </c:pt>
                <c:pt idx="70">
                  <c:v>14.11885176859936</c:v>
                </c:pt>
                <c:pt idx="71">
                  <c:v>14.01209625727348</c:v>
                </c:pt>
                <c:pt idx="72">
                  <c:v>14.22193963070457</c:v>
                </c:pt>
                <c:pt idx="73">
                  <c:v>14.330935336258049</c:v>
                </c:pt>
                <c:pt idx="74">
                  <c:v>14.40326666664749</c:v>
                </c:pt>
                <c:pt idx="75">
                  <c:v>14.456719536101231</c:v>
                </c:pt>
                <c:pt idx="76">
                  <c:v>14.664379994082831</c:v>
                </c:pt>
                <c:pt idx="77">
                  <c:v>14.91832944122071</c:v>
                </c:pt>
                <c:pt idx="78">
                  <c:v>15.159272594732309</c:v>
                </c:pt>
                <c:pt idx="79">
                  <c:v>15.86182747617495</c:v>
                </c:pt>
                <c:pt idx="80">
                  <c:v>7.8654623288966903</c:v>
                </c:pt>
                <c:pt idx="81">
                  <c:v>16.94039227437624</c:v>
                </c:pt>
                <c:pt idx="82">
                  <c:v>18.4724139585519</c:v>
                </c:pt>
                <c:pt idx="83">
                  <c:v>18.52844842066084</c:v>
                </c:pt>
                <c:pt idx="84">
                  <c:v>0</c:v>
                </c:pt>
                <c:pt idx="85">
                  <c:v>0</c:v>
                </c:pt>
                <c:pt idx="86">
                  <c:v>18.44189468599928</c:v>
                </c:pt>
                <c:pt idx="87">
                  <c:v>19.692031453221229</c:v>
                </c:pt>
                <c:pt idx="88">
                  <c:v>21.080616373406141</c:v>
                </c:pt>
                <c:pt idx="89">
                  <c:v>21.48183951711146</c:v>
                </c:pt>
                <c:pt idx="90">
                  <c:v>22.327169837829281</c:v>
                </c:pt>
                <c:pt idx="91">
                  <c:v>22.682605666389922</c:v>
                </c:pt>
                <c:pt idx="92">
                  <c:v>23.562141415299141</c:v>
                </c:pt>
                <c:pt idx="93">
                  <c:v>24.53048941060608</c:v>
                </c:pt>
                <c:pt idx="94">
                  <c:v>26.099326457873321</c:v>
                </c:pt>
                <c:pt idx="95">
                  <c:v>26.3119378119654</c:v>
                </c:pt>
                <c:pt idx="96">
                  <c:v>26.91198994853735</c:v>
                </c:pt>
                <c:pt idx="97">
                  <c:v>27.252378179041319</c:v>
                </c:pt>
                <c:pt idx="98">
                  <c:v>27.705025912551712</c:v>
                </c:pt>
                <c:pt idx="99">
                  <c:v>27.846398200435271</c:v>
                </c:pt>
                <c:pt idx="100">
                  <c:v>5.2630151951912687</c:v>
                </c:pt>
                <c:pt idx="101">
                  <c:v>9.4716269945899008</c:v>
                </c:pt>
                <c:pt idx="102">
                  <c:v>27.50829397716598</c:v>
                </c:pt>
                <c:pt idx="103">
                  <c:v>27.664790449075731</c:v>
                </c:pt>
                <c:pt idx="104">
                  <c:v>27.144181939775219</c:v>
                </c:pt>
                <c:pt idx="105">
                  <c:v>11.813392286584479</c:v>
                </c:pt>
                <c:pt idx="106">
                  <c:v>15.93916194944123</c:v>
                </c:pt>
                <c:pt idx="107">
                  <c:v>19.472841269447141</c:v>
                </c:pt>
                <c:pt idx="108">
                  <c:v>21.924894735004742</c:v>
                </c:pt>
                <c:pt idx="109">
                  <c:v>23.88562802521054</c:v>
                </c:pt>
                <c:pt idx="110">
                  <c:v>21.225932513510479</c:v>
                </c:pt>
                <c:pt idx="111">
                  <c:v>22.213321598499171</c:v>
                </c:pt>
                <c:pt idx="112">
                  <c:v>23.005125704868419</c:v>
                </c:pt>
                <c:pt idx="113">
                  <c:v>23.374143040699689</c:v>
                </c:pt>
                <c:pt idx="114">
                  <c:v>24.260260086387941</c:v>
                </c:pt>
                <c:pt idx="115">
                  <c:v>24.66058298936527</c:v>
                </c:pt>
                <c:pt idx="116">
                  <c:v>25.52551109902425</c:v>
                </c:pt>
                <c:pt idx="117">
                  <c:v>26.163768275823699</c:v>
                </c:pt>
                <c:pt idx="118">
                  <c:v>27.424292428954519</c:v>
                </c:pt>
                <c:pt idx="119">
                  <c:v>27.245001006988868</c:v>
                </c:pt>
                <c:pt idx="120">
                  <c:v>27.439798414574732</c:v>
                </c:pt>
                <c:pt idx="121">
                  <c:v>27.31251260519495</c:v>
                </c:pt>
                <c:pt idx="122">
                  <c:v>27.27180291205168</c:v>
                </c:pt>
                <c:pt idx="123">
                  <c:v>13.518486407873979</c:v>
                </c:pt>
                <c:pt idx="124">
                  <c:v>27.47753890576308</c:v>
                </c:pt>
                <c:pt idx="125">
                  <c:v>27.902137403837951</c:v>
                </c:pt>
                <c:pt idx="126">
                  <c:v>19.720648117869519</c:v>
                </c:pt>
                <c:pt idx="127">
                  <c:v>23.300214544224051</c:v>
                </c:pt>
                <c:pt idx="128">
                  <c:v>24.073717719493121</c:v>
                </c:pt>
                <c:pt idx="129">
                  <c:v>24.662709752323849</c:v>
                </c:pt>
                <c:pt idx="130">
                  <c:v>23.261704161415981</c:v>
                </c:pt>
                <c:pt idx="131">
                  <c:v>21.4249025825041</c:v>
                </c:pt>
                <c:pt idx="132">
                  <c:v>20.12151569250095</c:v>
                </c:pt>
                <c:pt idx="133">
                  <c:v>19.152101776908719</c:v>
                </c:pt>
                <c:pt idx="134">
                  <c:v>18.67232231929113</c:v>
                </c:pt>
                <c:pt idx="135">
                  <c:v>19.075547685921229</c:v>
                </c:pt>
                <c:pt idx="136">
                  <c:v>20.272363492806541</c:v>
                </c:pt>
                <c:pt idx="137">
                  <c:v>21.071531518187641</c:v>
                </c:pt>
                <c:pt idx="138">
                  <c:v>21.537000956125851</c:v>
                </c:pt>
                <c:pt idx="139">
                  <c:v>21.91399330965401</c:v>
                </c:pt>
                <c:pt idx="140">
                  <c:v>22.57091472570518</c:v>
                </c:pt>
                <c:pt idx="141">
                  <c:v>23.293900182222341</c:v>
                </c:pt>
                <c:pt idx="142">
                  <c:v>25.510798755919051</c:v>
                </c:pt>
                <c:pt idx="143">
                  <c:v>24.725501261106771</c:v>
                </c:pt>
                <c:pt idx="144">
                  <c:v>25.34759754658976</c:v>
                </c:pt>
                <c:pt idx="145">
                  <c:v>26.508118083252761</c:v>
                </c:pt>
                <c:pt idx="146">
                  <c:v>8.3799919721310303</c:v>
                </c:pt>
                <c:pt idx="147">
                  <c:v>11.91124630508034</c:v>
                </c:pt>
                <c:pt idx="148">
                  <c:v>16.40979550859409</c:v>
                </c:pt>
                <c:pt idx="149">
                  <c:v>21.21419854427219</c:v>
                </c:pt>
                <c:pt idx="150">
                  <c:v>23.36460300914705</c:v>
                </c:pt>
                <c:pt idx="151">
                  <c:v>23.993276574215979</c:v>
                </c:pt>
                <c:pt idx="152">
                  <c:v>24.564998309814129</c:v>
                </c:pt>
                <c:pt idx="153">
                  <c:v>23.567711867546421</c:v>
                </c:pt>
                <c:pt idx="154">
                  <c:v>20.508340777315102</c:v>
                </c:pt>
                <c:pt idx="155">
                  <c:v>18.163811762639789</c:v>
                </c:pt>
                <c:pt idx="156">
                  <c:v>17.283260493928669</c:v>
                </c:pt>
                <c:pt idx="157">
                  <c:v>17.060553620431929</c:v>
                </c:pt>
                <c:pt idx="158">
                  <c:v>17.020579749480131</c:v>
                </c:pt>
                <c:pt idx="159">
                  <c:v>17.528284327776412</c:v>
                </c:pt>
                <c:pt idx="160">
                  <c:v>18.417639588494289</c:v>
                </c:pt>
                <c:pt idx="161">
                  <c:v>18.393940463501121</c:v>
                </c:pt>
                <c:pt idx="162">
                  <c:v>18.368391389561861</c:v>
                </c:pt>
                <c:pt idx="163">
                  <c:v>18.29305166476264</c:v>
                </c:pt>
                <c:pt idx="164">
                  <c:v>18.081484907897369</c:v>
                </c:pt>
                <c:pt idx="165">
                  <c:v>18.566780256212059</c:v>
                </c:pt>
                <c:pt idx="166">
                  <c:v>19.48415195613217</c:v>
                </c:pt>
                <c:pt idx="167">
                  <c:v>19.5113564432896</c:v>
                </c:pt>
                <c:pt idx="168">
                  <c:v>20.174456920727071</c:v>
                </c:pt>
                <c:pt idx="169">
                  <c:v>20.520041396123229</c:v>
                </c:pt>
                <c:pt idx="170">
                  <c:v>21.048737243620099</c:v>
                </c:pt>
                <c:pt idx="171">
                  <c:v>21.631056847389779</c:v>
                </c:pt>
                <c:pt idx="172">
                  <c:v>21.971175288130731</c:v>
                </c:pt>
                <c:pt idx="173">
                  <c:v>22.22980193559652</c:v>
                </c:pt>
                <c:pt idx="174">
                  <c:v>22.757363209966851</c:v>
                </c:pt>
                <c:pt idx="175">
                  <c:v>23.297444375038129</c:v>
                </c:pt>
                <c:pt idx="176">
                  <c:v>23.05096902750115</c:v>
                </c:pt>
                <c:pt idx="177">
                  <c:v>21.44631985865983</c:v>
                </c:pt>
                <c:pt idx="178">
                  <c:v>19.19459466232372</c:v>
                </c:pt>
                <c:pt idx="179">
                  <c:v>16.955083517426139</c:v>
                </c:pt>
                <c:pt idx="180">
                  <c:v>15.24336331325053</c:v>
                </c:pt>
                <c:pt idx="181">
                  <c:v>13.969406056030531</c:v>
                </c:pt>
                <c:pt idx="182">
                  <c:v>13.43307871173325</c:v>
                </c:pt>
                <c:pt idx="183">
                  <c:v>13.859674228634351</c:v>
                </c:pt>
                <c:pt idx="184">
                  <c:v>15.11159744374517</c:v>
                </c:pt>
                <c:pt idx="185">
                  <c:v>16.214861197899719</c:v>
                </c:pt>
                <c:pt idx="186">
                  <c:v>16.854900656328361</c:v>
                </c:pt>
                <c:pt idx="187">
                  <c:v>17.747628115677319</c:v>
                </c:pt>
                <c:pt idx="188">
                  <c:v>18.299194111829891</c:v>
                </c:pt>
                <c:pt idx="189">
                  <c:v>18.73670114606508</c:v>
                </c:pt>
                <c:pt idx="190">
                  <c:v>19.942696443725371</c:v>
                </c:pt>
                <c:pt idx="191">
                  <c:v>19.638143739157869</c:v>
                </c:pt>
                <c:pt idx="192">
                  <c:v>19.858612491577279</c:v>
                </c:pt>
                <c:pt idx="193">
                  <c:v>19.903532771227169</c:v>
                </c:pt>
                <c:pt idx="194">
                  <c:v>19.78096057408743</c:v>
                </c:pt>
                <c:pt idx="195">
                  <c:v>19.589913058701569</c:v>
                </c:pt>
                <c:pt idx="196">
                  <c:v>19.613354810619569</c:v>
                </c:pt>
                <c:pt idx="197">
                  <c:v>20.08143409370901</c:v>
                </c:pt>
                <c:pt idx="198">
                  <c:v>20.41739989924401</c:v>
                </c:pt>
                <c:pt idx="199">
                  <c:v>19.6452049898169</c:v>
                </c:pt>
              </c:numCache>
            </c:numRef>
          </c:val>
          <c:extLst>
            <c:ext xmlns:c16="http://schemas.microsoft.com/office/drawing/2014/chart" uri="{C3380CC4-5D6E-409C-BE32-E72D297353CC}">
              <c16:uniqueId val="{00000000-C82D-4802-AA06-6618CA3A8B43}"/>
            </c:ext>
          </c:extLst>
        </c:ser>
        <c:ser>
          <c:idx val="1"/>
          <c:order val="1"/>
          <c:tx>
            <c:strRef>
              <c:f>'fixed TES'!$B$1</c:f>
              <c:strCache>
                <c:ptCount val="1"/>
                <c:pt idx="0">
                  <c:v>TES discharge</c:v>
                </c:pt>
              </c:strCache>
            </c:strRef>
          </c:tx>
          <c:spPr>
            <a:solidFill>
              <a:srgbClr val="048636"/>
            </a:solidFill>
            <a:ln>
              <a:noFill/>
            </a:ln>
            <a:effectLst/>
          </c:spPr>
          <c:val>
            <c:numRef>
              <c:f>'fixed TES'!$B$2:$B$201</c:f>
              <c:numCache>
                <c:formatCode>General</c:formatCode>
                <c:ptCount val="200"/>
                <c:pt idx="0">
                  <c:v>0</c:v>
                </c:pt>
                <c:pt idx="1">
                  <c:v>0</c:v>
                </c:pt>
                <c:pt idx="2">
                  <c:v>0</c:v>
                </c:pt>
                <c:pt idx="3">
                  <c:v>0</c:v>
                </c:pt>
                <c:pt idx="4">
                  <c:v>0</c:v>
                </c:pt>
                <c:pt idx="5">
                  <c:v>0</c:v>
                </c:pt>
                <c:pt idx="6">
                  <c:v>16.341712513646669</c:v>
                </c:pt>
                <c:pt idx="7">
                  <c:v>13.06646081877699</c:v>
                </c:pt>
                <c:pt idx="8">
                  <c:v>6.4672381830310339</c:v>
                </c:pt>
                <c:pt idx="9">
                  <c:v>0</c:v>
                </c:pt>
                <c:pt idx="10">
                  <c:v>0</c:v>
                </c:pt>
                <c:pt idx="11">
                  <c:v>13.12262439570719</c:v>
                </c:pt>
                <c:pt idx="12">
                  <c:v>0</c:v>
                </c:pt>
                <c:pt idx="13">
                  <c:v>6.4950363170671954</c:v>
                </c:pt>
                <c:pt idx="14">
                  <c:v>3.2147149448110359</c:v>
                </c:pt>
                <c:pt idx="15">
                  <c:v>1.5911215383408159</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0.90905235203474888</c:v>
                </c:pt>
                <c:pt idx="36">
                  <c:v>15.59621742024477</c:v>
                </c:pt>
                <c:pt idx="37">
                  <c:v>14.600403634464289</c:v>
                </c:pt>
                <c:pt idx="38">
                  <c:v>14.056476338466929</c:v>
                </c:pt>
                <c:pt idx="39">
                  <c:v>0</c:v>
                </c:pt>
                <c:pt idx="40">
                  <c:v>0</c:v>
                </c:pt>
                <c:pt idx="41">
                  <c:v>0</c:v>
                </c:pt>
                <c:pt idx="42">
                  <c:v>0</c:v>
                </c:pt>
                <c:pt idx="43">
                  <c:v>0</c:v>
                </c:pt>
                <c:pt idx="44">
                  <c:v>0</c:v>
                </c:pt>
                <c:pt idx="45">
                  <c:v>0</c:v>
                </c:pt>
                <c:pt idx="46">
                  <c:v>0</c:v>
                </c:pt>
                <c:pt idx="47">
                  <c:v>0</c:v>
                </c:pt>
                <c:pt idx="48">
                  <c:v>0</c:v>
                </c:pt>
                <c:pt idx="49">
                  <c:v>0</c:v>
                </c:pt>
                <c:pt idx="50">
                  <c:v>0</c:v>
                </c:pt>
                <c:pt idx="51">
                  <c:v>19.481296052386011</c:v>
                </c:pt>
                <c:pt idx="52">
                  <c:v>18.683143737573811</c:v>
                </c:pt>
                <c:pt idx="53">
                  <c:v>14.97761069621836</c:v>
                </c:pt>
                <c:pt idx="54">
                  <c:v>0</c:v>
                </c:pt>
                <c:pt idx="55">
                  <c:v>2.0170059937542919</c:v>
                </c:pt>
                <c:pt idx="56">
                  <c:v>0</c:v>
                </c:pt>
                <c:pt idx="57">
                  <c:v>0</c:v>
                </c:pt>
                <c:pt idx="58">
                  <c:v>13.12262439570719</c:v>
                </c:pt>
                <c:pt idx="59">
                  <c:v>6.4950363170671954</c:v>
                </c:pt>
                <c:pt idx="60">
                  <c:v>3.2147149448110359</c:v>
                </c:pt>
                <c:pt idx="61">
                  <c:v>1.5911215383408159</c:v>
                </c:pt>
                <c:pt idx="62">
                  <c:v>0.78752480180505047</c:v>
                </c:pt>
                <c:pt idx="63">
                  <c:v>0.38978500291361079</c:v>
                </c:pt>
                <c:pt idx="64">
                  <c:v>0.19292389033097909</c:v>
                </c:pt>
                <c:pt idx="65">
                  <c:v>9.5487582083009878E-2</c:v>
                </c:pt>
                <c:pt idx="66">
                  <c:v>4.7261530525934181E-2</c:v>
                </c:pt>
                <c:pt idx="67">
                  <c:v>2.3392070664351259E-2</c:v>
                </c:pt>
                <c:pt idx="68">
                  <c:v>0</c:v>
                </c:pt>
                <c:pt idx="69">
                  <c:v>0</c:v>
                </c:pt>
                <c:pt idx="70">
                  <c:v>0</c:v>
                </c:pt>
                <c:pt idx="71">
                  <c:v>0</c:v>
                </c:pt>
                <c:pt idx="72">
                  <c:v>0</c:v>
                </c:pt>
                <c:pt idx="73">
                  <c:v>0</c:v>
                </c:pt>
                <c:pt idx="74">
                  <c:v>0</c:v>
                </c:pt>
                <c:pt idx="75">
                  <c:v>0</c:v>
                </c:pt>
                <c:pt idx="76">
                  <c:v>0</c:v>
                </c:pt>
                <c:pt idx="77">
                  <c:v>0</c:v>
                </c:pt>
                <c:pt idx="78">
                  <c:v>0</c:v>
                </c:pt>
                <c:pt idx="79">
                  <c:v>0</c:v>
                </c:pt>
                <c:pt idx="80">
                  <c:v>9.2411289763803239</c:v>
                </c:pt>
                <c:pt idx="81">
                  <c:v>0</c:v>
                </c:pt>
                <c:pt idx="82">
                  <c:v>0</c:v>
                </c:pt>
                <c:pt idx="83">
                  <c:v>0</c:v>
                </c:pt>
                <c:pt idx="84">
                  <c:v>17.931993999175219</c:v>
                </c:pt>
                <c:pt idx="85">
                  <c:v>18.27358991387392</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22.546978819319978</c:v>
                </c:pt>
                <c:pt idx="101">
                  <c:v>18.075109621541099</c:v>
                </c:pt>
                <c:pt idx="102">
                  <c:v>0</c:v>
                </c:pt>
                <c:pt idx="103">
                  <c:v>0</c:v>
                </c:pt>
                <c:pt idx="104">
                  <c:v>0</c:v>
                </c:pt>
                <c:pt idx="105">
                  <c:v>14.490171408276559</c:v>
                </c:pt>
                <c:pt idx="106">
                  <c:v>9.2867374499304862</c:v>
                </c:pt>
                <c:pt idx="107">
                  <c:v>4.596466010571655</c:v>
                </c:pt>
                <c:pt idx="108">
                  <c:v>2.2750185304849611</c:v>
                </c:pt>
                <c:pt idx="109">
                  <c:v>0</c:v>
                </c:pt>
                <c:pt idx="110">
                  <c:v>1.126019272664273</c:v>
                </c:pt>
                <c:pt idx="111">
                  <c:v>0</c:v>
                </c:pt>
                <c:pt idx="112">
                  <c:v>0</c:v>
                </c:pt>
                <c:pt idx="113">
                  <c:v>0</c:v>
                </c:pt>
                <c:pt idx="114">
                  <c:v>0</c:v>
                </c:pt>
                <c:pt idx="115">
                  <c:v>0</c:v>
                </c:pt>
                <c:pt idx="116">
                  <c:v>0</c:v>
                </c:pt>
                <c:pt idx="117">
                  <c:v>0</c:v>
                </c:pt>
                <c:pt idx="118">
                  <c:v>0</c:v>
                </c:pt>
                <c:pt idx="119">
                  <c:v>0</c:v>
                </c:pt>
                <c:pt idx="120">
                  <c:v>0</c:v>
                </c:pt>
                <c:pt idx="121">
                  <c:v>0</c:v>
                </c:pt>
                <c:pt idx="122">
                  <c:v>0</c:v>
                </c:pt>
                <c:pt idx="123">
                  <c:v>13.81117443197339</c:v>
                </c:pt>
                <c:pt idx="124">
                  <c:v>0</c:v>
                </c:pt>
                <c:pt idx="125">
                  <c:v>0</c:v>
                </c:pt>
                <c:pt idx="126">
                  <c:v>8.1107924713639861</c:v>
                </c:pt>
                <c:pt idx="127">
                  <c:v>4.0144326373417707</c:v>
                </c:pt>
                <c:pt idx="128">
                  <c:v>1.986941406361078</c:v>
                </c:pt>
                <c:pt idx="129">
                  <c:v>0.98343564557265506</c:v>
                </c:pt>
                <c:pt idx="130">
                  <c:v>0.48675097609151619</c:v>
                </c:pt>
                <c:pt idx="131">
                  <c:v>0.24091714978266959</c:v>
                </c:pt>
                <c:pt idx="132">
                  <c:v>0.1192418216096042</c:v>
                </c:pt>
                <c:pt idx="133">
                  <c:v>5.9018679382531358E-2</c:v>
                </c:pt>
                <c:pt idx="134">
                  <c:v>2.9211265552970069E-2</c:v>
                </c:pt>
                <c:pt idx="135">
                  <c:v>0</c:v>
                </c:pt>
                <c:pt idx="136">
                  <c:v>0</c:v>
                </c:pt>
                <c:pt idx="137">
                  <c:v>0</c:v>
                </c:pt>
                <c:pt idx="138">
                  <c:v>0</c:v>
                </c:pt>
                <c:pt idx="139">
                  <c:v>0</c:v>
                </c:pt>
                <c:pt idx="140">
                  <c:v>0</c:v>
                </c:pt>
                <c:pt idx="141">
                  <c:v>0</c:v>
                </c:pt>
                <c:pt idx="142">
                  <c:v>0</c:v>
                </c:pt>
                <c:pt idx="143">
                  <c:v>0</c:v>
                </c:pt>
                <c:pt idx="144">
                  <c:v>0</c:v>
                </c:pt>
                <c:pt idx="145">
                  <c:v>0</c:v>
                </c:pt>
                <c:pt idx="146">
                  <c:v>18.683985104847508</c:v>
                </c:pt>
                <c:pt idx="147">
                  <c:v>14.97828519038567</c:v>
                </c:pt>
                <c:pt idx="148">
                  <c:v>10.2831695915356</c:v>
                </c:pt>
                <c:pt idx="149">
                  <c:v>5.0896495958105517</c:v>
                </c:pt>
                <c:pt idx="150">
                  <c:v>2.5191194969163342</c:v>
                </c:pt>
                <c:pt idx="151">
                  <c:v>1.2468369227161651</c:v>
                </c:pt>
                <c:pt idx="152">
                  <c:v>0.61712130518274855</c:v>
                </c:pt>
                <c:pt idx="153">
                  <c:v>0.30544387832277448</c:v>
                </c:pt>
                <c:pt idx="154">
                  <c:v>0.15117929331127231</c:v>
                </c:pt>
                <c:pt idx="155">
                  <c:v>7.4826114871235763E-2</c:v>
                </c:pt>
                <c:pt idx="156">
                  <c:v>3.7035147764551038E-2</c:v>
                </c:pt>
                <c:pt idx="157">
                  <c:v>1.8330527681444459E-2</c:v>
                </c:pt>
                <c:pt idx="158">
                  <c:v>9.0726854180886701E-3</c:v>
                </c:pt>
                <c:pt idx="159">
                  <c:v>4.4905210655186347E-3</c:v>
                </c:pt>
                <c:pt idx="160">
                  <c:v>2.2225811334385158E-3</c:v>
                </c:pt>
                <c:pt idx="161">
                  <c:v>1.1000654094796699E-3</c:v>
                </c:pt>
                <c:pt idx="162">
                  <c:v>5.4447681883337188E-4</c:v>
                </c:pt>
                <c:pt idx="163">
                  <c:v>2.6948852649328508E-4</c:v>
                </c:pt>
                <c:pt idx="164">
                  <c:v>1.3338321008253499E-4</c:v>
                </c:pt>
                <c:pt idx="165">
                  <c:v>6.6017952465093112E-5</c:v>
                </c:pt>
                <c:pt idx="166">
                  <c:v>3.26755522301976E-5</c:v>
                </c:pt>
                <c:pt idx="167">
                  <c:v>1.617274807353215E-5</c:v>
                </c:pt>
                <c:pt idx="168">
                  <c:v>8.0046934909401529E-6</c:v>
                </c:pt>
                <c:pt idx="169">
                  <c:v>3.9619190005663394E-6</c:v>
                </c:pt>
                <c:pt idx="170">
                  <c:v>1.9609498083611168E-6</c:v>
                </c:pt>
                <c:pt idx="171">
                  <c:v>9.7057111726964385E-7</c:v>
                </c:pt>
                <c:pt idx="172">
                  <c:v>0</c:v>
                </c:pt>
                <c:pt idx="173">
                  <c:v>0</c:v>
                </c:pt>
                <c:pt idx="174">
                  <c:v>9.5115969492425091E-7</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numCache>
            </c:numRef>
          </c:val>
          <c:extLst>
            <c:ext xmlns:c16="http://schemas.microsoft.com/office/drawing/2014/chart" uri="{C3380CC4-5D6E-409C-BE32-E72D297353CC}">
              <c16:uniqueId val="{00000001-C82D-4802-AA06-6618CA3A8B43}"/>
            </c:ext>
          </c:extLst>
        </c:ser>
        <c:dLbls>
          <c:showLegendKey val="0"/>
          <c:showVal val="0"/>
          <c:showCatName val="0"/>
          <c:showSerName val="0"/>
          <c:showPercent val="0"/>
          <c:showBubbleSize val="0"/>
        </c:dLbls>
        <c:axId val="1285627280"/>
        <c:axId val="1285609808"/>
      </c:areaChart>
      <c:lineChart>
        <c:grouping val="standard"/>
        <c:varyColors val="0"/>
        <c:ser>
          <c:idx val="2"/>
          <c:order val="2"/>
          <c:tx>
            <c:strRef>
              <c:f>'fixed TES'!$C$1</c:f>
              <c:strCache>
                <c:ptCount val="1"/>
                <c:pt idx="0">
                  <c:v>Load</c:v>
                </c:pt>
              </c:strCache>
            </c:strRef>
          </c:tx>
          <c:spPr>
            <a:ln w="28575" cap="rnd">
              <a:solidFill>
                <a:schemeClr val="tx2"/>
              </a:solidFill>
              <a:round/>
            </a:ln>
            <a:effectLst/>
          </c:spPr>
          <c:marker>
            <c:symbol val="none"/>
          </c:marker>
          <c:val>
            <c:numRef>
              <c:f>'fixed TES'!$C$2:$C$201</c:f>
              <c:numCache>
                <c:formatCode>General</c:formatCode>
                <c:ptCount val="200"/>
                <c:pt idx="0">
                  <c:v>18.226711964106631</c:v>
                </c:pt>
                <c:pt idx="1">
                  <c:v>16.98793805810876</c:v>
                </c:pt>
                <c:pt idx="2">
                  <c:v>17.211557910672791</c:v>
                </c:pt>
                <c:pt idx="3">
                  <c:v>17.015076499417081</c:v>
                </c:pt>
                <c:pt idx="4">
                  <c:v>17.02472892440403</c:v>
                </c:pt>
                <c:pt idx="5">
                  <c:v>17.282385326954731</c:v>
                </c:pt>
                <c:pt idx="6">
                  <c:v>17.083957186406231</c:v>
                </c:pt>
                <c:pt idx="7">
                  <c:v>17.518461664982421</c:v>
                </c:pt>
                <c:pt idx="8">
                  <c:v>17.811644562279639</c:v>
                </c:pt>
                <c:pt idx="9">
                  <c:v>17.568483742287832</c:v>
                </c:pt>
                <c:pt idx="10">
                  <c:v>17.673231077062258</c:v>
                </c:pt>
                <c:pt idx="11">
                  <c:v>17.326348389430471</c:v>
                </c:pt>
                <c:pt idx="12">
                  <c:v>17.422768220795501</c:v>
                </c:pt>
                <c:pt idx="13">
                  <c:v>16.933439742557582</c:v>
                </c:pt>
                <c:pt idx="14">
                  <c:v>17.392930200133069</c:v>
                </c:pt>
                <c:pt idx="15">
                  <c:v>17.840655111729721</c:v>
                </c:pt>
                <c:pt idx="16">
                  <c:v>18.162544824865211</c:v>
                </c:pt>
                <c:pt idx="17">
                  <c:v>18.616550018793902</c:v>
                </c:pt>
                <c:pt idx="18">
                  <c:v>18.92991546994967</c:v>
                </c:pt>
                <c:pt idx="19">
                  <c:v>19.63444281341409</c:v>
                </c:pt>
                <c:pt idx="20">
                  <c:v>19.723846114579061</c:v>
                </c:pt>
                <c:pt idx="21">
                  <c:v>19.808709892112709</c:v>
                </c:pt>
                <c:pt idx="22">
                  <c:v>20.654678801284671</c:v>
                </c:pt>
                <c:pt idx="23">
                  <c:v>20.57054084821965</c:v>
                </c:pt>
                <c:pt idx="24">
                  <c:v>21.428309844258841</c:v>
                </c:pt>
                <c:pt idx="25">
                  <c:v>21.990106885105259</c:v>
                </c:pt>
                <c:pt idx="26">
                  <c:v>22.338876809174479</c:v>
                </c:pt>
                <c:pt idx="27">
                  <c:v>22.635572391193211</c:v>
                </c:pt>
                <c:pt idx="28">
                  <c:v>22.764317250635489</c:v>
                </c:pt>
                <c:pt idx="29">
                  <c:v>22.932776450516961</c:v>
                </c:pt>
                <c:pt idx="30">
                  <c:v>22.803432810913741</c:v>
                </c:pt>
                <c:pt idx="31">
                  <c:v>21.850362980223881</c:v>
                </c:pt>
                <c:pt idx="32">
                  <c:v>22.635844211546971</c:v>
                </c:pt>
                <c:pt idx="33">
                  <c:v>21.2483582075619</c:v>
                </c:pt>
                <c:pt idx="34">
                  <c:v>19.20708952422688</c:v>
                </c:pt>
                <c:pt idx="35">
                  <c:v>17.284261675575539</c:v>
                </c:pt>
                <c:pt idx="36">
                  <c:v>15.59621742024477</c:v>
                </c:pt>
                <c:pt idx="37">
                  <c:v>14.600403634464289</c:v>
                </c:pt>
                <c:pt idx="38">
                  <c:v>14.056476338466929</c:v>
                </c:pt>
                <c:pt idx="39">
                  <c:v>14.523390417920231</c:v>
                </c:pt>
                <c:pt idx="40">
                  <c:v>15.027585280025869</c:v>
                </c:pt>
                <c:pt idx="41">
                  <c:v>15.153539960624499</c:v>
                </c:pt>
                <c:pt idx="42">
                  <c:v>16.08351852790582</c:v>
                </c:pt>
                <c:pt idx="43">
                  <c:v>16.926187966535291</c:v>
                </c:pt>
                <c:pt idx="44">
                  <c:v>17.48743157026162</c:v>
                </c:pt>
                <c:pt idx="45">
                  <c:v>17.67238334933581</c:v>
                </c:pt>
                <c:pt idx="46">
                  <c:v>18.2899545452048</c:v>
                </c:pt>
                <c:pt idx="47">
                  <c:v>18.086535196422961</c:v>
                </c:pt>
                <c:pt idx="48">
                  <c:v>18.60368408878956</c:v>
                </c:pt>
                <c:pt idx="49">
                  <c:v>19.04353077743411</c:v>
                </c:pt>
                <c:pt idx="50">
                  <c:v>19.671889697660191</c:v>
                </c:pt>
                <c:pt idx="51">
                  <c:v>19.481296052386011</c:v>
                </c:pt>
                <c:pt idx="52">
                  <c:v>19.543917544765591</c:v>
                </c:pt>
                <c:pt idx="53">
                  <c:v>19.922770950985431</c:v>
                </c:pt>
                <c:pt idx="54">
                  <c:v>20.397442807030899</c:v>
                </c:pt>
                <c:pt idx="55">
                  <c:v>20.583130529783581</c:v>
                </c:pt>
                <c:pt idx="56">
                  <c:v>20.104328441151509</c:v>
                </c:pt>
                <c:pt idx="57">
                  <c:v>18.892740331135879</c:v>
                </c:pt>
                <c:pt idx="58">
                  <c:v>16.820934092217371</c:v>
                </c:pt>
                <c:pt idx="59">
                  <c:v>14.64203188464664</c:v>
                </c:pt>
                <c:pt idx="60">
                  <c:v>12.74049852117624</c:v>
                </c:pt>
                <c:pt idx="61">
                  <c:v>11.6276818362904</c:v>
                </c:pt>
                <c:pt idx="62">
                  <c:v>11.363320364542631</c:v>
                </c:pt>
                <c:pt idx="63">
                  <c:v>11.44919383318199</c:v>
                </c:pt>
                <c:pt idx="64">
                  <c:v>12.27900353349612</c:v>
                </c:pt>
                <c:pt idx="65">
                  <c:v>12.5004188355697</c:v>
                </c:pt>
                <c:pt idx="66">
                  <c:v>12.705608699377891</c:v>
                </c:pt>
                <c:pt idx="67">
                  <c:v>12.9922095138106</c:v>
                </c:pt>
                <c:pt idx="68">
                  <c:v>13.109542003928709</c:v>
                </c:pt>
                <c:pt idx="69">
                  <c:v>13.28107707097862</c:v>
                </c:pt>
                <c:pt idx="70">
                  <c:v>14.11885176859936</c:v>
                </c:pt>
                <c:pt idx="71">
                  <c:v>14.01209625727348</c:v>
                </c:pt>
                <c:pt idx="72">
                  <c:v>14.22193963070457</c:v>
                </c:pt>
                <c:pt idx="73">
                  <c:v>14.330935336258049</c:v>
                </c:pt>
                <c:pt idx="74">
                  <c:v>14.40326666664749</c:v>
                </c:pt>
                <c:pt idx="75">
                  <c:v>14.456719536101231</c:v>
                </c:pt>
                <c:pt idx="76">
                  <c:v>14.664379994082831</c:v>
                </c:pt>
                <c:pt idx="77">
                  <c:v>14.91832944122071</c:v>
                </c:pt>
                <c:pt idx="78">
                  <c:v>15.159272594732309</c:v>
                </c:pt>
                <c:pt idx="79">
                  <c:v>15.86182747617495</c:v>
                </c:pt>
                <c:pt idx="80">
                  <c:v>17.106591305277011</c:v>
                </c:pt>
                <c:pt idx="81">
                  <c:v>16.94039227437624</c:v>
                </c:pt>
                <c:pt idx="82">
                  <c:v>18.4724139585519</c:v>
                </c:pt>
                <c:pt idx="83">
                  <c:v>18.52844842066084</c:v>
                </c:pt>
                <c:pt idx="84">
                  <c:v>17.931993999175219</c:v>
                </c:pt>
                <c:pt idx="85">
                  <c:v>18.27358991387392</c:v>
                </c:pt>
                <c:pt idx="86">
                  <c:v>18.44189468599928</c:v>
                </c:pt>
                <c:pt idx="87">
                  <c:v>19.692031453221229</c:v>
                </c:pt>
                <c:pt idx="88">
                  <c:v>21.080616373406141</c:v>
                </c:pt>
                <c:pt idx="89">
                  <c:v>21.48183951711146</c:v>
                </c:pt>
                <c:pt idx="90">
                  <c:v>22.327169837829281</c:v>
                </c:pt>
                <c:pt idx="91">
                  <c:v>22.682605666389922</c:v>
                </c:pt>
                <c:pt idx="92">
                  <c:v>23.562141415299141</c:v>
                </c:pt>
                <c:pt idx="93">
                  <c:v>24.53048941060608</c:v>
                </c:pt>
                <c:pt idx="94">
                  <c:v>26.099326457873321</c:v>
                </c:pt>
                <c:pt idx="95">
                  <c:v>26.3119378119654</c:v>
                </c:pt>
                <c:pt idx="96">
                  <c:v>26.91198994853735</c:v>
                </c:pt>
                <c:pt idx="97">
                  <c:v>27.252378179041319</c:v>
                </c:pt>
                <c:pt idx="98">
                  <c:v>27.705025912551712</c:v>
                </c:pt>
                <c:pt idx="99">
                  <c:v>27.846398200435271</c:v>
                </c:pt>
                <c:pt idx="100">
                  <c:v>27.809994014511251</c:v>
                </c:pt>
                <c:pt idx="101">
                  <c:v>27.546736616131</c:v>
                </c:pt>
                <c:pt idx="102">
                  <c:v>27.50829397716598</c:v>
                </c:pt>
                <c:pt idx="103">
                  <c:v>27.664790449075731</c:v>
                </c:pt>
                <c:pt idx="104">
                  <c:v>27.144181939775219</c:v>
                </c:pt>
                <c:pt idx="105">
                  <c:v>26.30356369486104</c:v>
                </c:pt>
                <c:pt idx="106">
                  <c:v>25.22589939937172</c:v>
                </c:pt>
                <c:pt idx="107">
                  <c:v>24.069307280018801</c:v>
                </c:pt>
                <c:pt idx="108">
                  <c:v>24.199913265489698</c:v>
                </c:pt>
                <c:pt idx="109">
                  <c:v>23.88562802521054</c:v>
                </c:pt>
                <c:pt idx="110">
                  <c:v>22.351951786174752</c:v>
                </c:pt>
                <c:pt idx="111">
                  <c:v>22.213321598499171</c:v>
                </c:pt>
                <c:pt idx="112">
                  <c:v>23.005125704868419</c:v>
                </c:pt>
                <c:pt idx="113">
                  <c:v>23.374143040699689</c:v>
                </c:pt>
                <c:pt idx="114">
                  <c:v>24.260260086387941</c:v>
                </c:pt>
                <c:pt idx="115">
                  <c:v>24.66058298936527</c:v>
                </c:pt>
                <c:pt idx="116">
                  <c:v>25.52551109902425</c:v>
                </c:pt>
                <c:pt idx="117">
                  <c:v>26.163768275823699</c:v>
                </c:pt>
                <c:pt idx="118">
                  <c:v>27.424292428954519</c:v>
                </c:pt>
                <c:pt idx="119">
                  <c:v>27.245001006988868</c:v>
                </c:pt>
                <c:pt idx="120">
                  <c:v>27.439798414574732</c:v>
                </c:pt>
                <c:pt idx="121">
                  <c:v>27.31251260519495</c:v>
                </c:pt>
                <c:pt idx="122">
                  <c:v>27.27180291205168</c:v>
                </c:pt>
                <c:pt idx="123">
                  <c:v>27.329660839847371</c:v>
                </c:pt>
                <c:pt idx="124">
                  <c:v>27.47753890576308</c:v>
                </c:pt>
                <c:pt idx="125">
                  <c:v>27.902137403837951</c:v>
                </c:pt>
                <c:pt idx="126">
                  <c:v>27.831440589233509</c:v>
                </c:pt>
                <c:pt idx="127">
                  <c:v>27.314647181565821</c:v>
                </c:pt>
                <c:pt idx="128">
                  <c:v>26.060659125854201</c:v>
                </c:pt>
                <c:pt idx="129">
                  <c:v>25.6461453978965</c:v>
                </c:pt>
                <c:pt idx="130">
                  <c:v>23.748455137507499</c:v>
                </c:pt>
                <c:pt idx="131">
                  <c:v>21.665819732286771</c:v>
                </c:pt>
                <c:pt idx="132">
                  <c:v>20.240757514110559</c:v>
                </c:pt>
                <c:pt idx="133">
                  <c:v>19.211120456291251</c:v>
                </c:pt>
                <c:pt idx="134">
                  <c:v>18.7015335848441</c:v>
                </c:pt>
                <c:pt idx="135">
                  <c:v>19.075547685921229</c:v>
                </c:pt>
                <c:pt idx="136">
                  <c:v>20.272363492806541</c:v>
                </c:pt>
                <c:pt idx="137">
                  <c:v>21.071531518187641</c:v>
                </c:pt>
                <c:pt idx="138">
                  <c:v>21.537000956125851</c:v>
                </c:pt>
                <c:pt idx="139">
                  <c:v>21.91399330965401</c:v>
                </c:pt>
                <c:pt idx="140">
                  <c:v>22.57091472570518</c:v>
                </c:pt>
                <c:pt idx="141">
                  <c:v>23.293900182222341</c:v>
                </c:pt>
                <c:pt idx="142">
                  <c:v>25.510798755919051</c:v>
                </c:pt>
                <c:pt idx="143">
                  <c:v>24.725501261106771</c:v>
                </c:pt>
                <c:pt idx="144">
                  <c:v>25.34759754658976</c:v>
                </c:pt>
                <c:pt idx="145">
                  <c:v>26.508118083252761</c:v>
                </c:pt>
                <c:pt idx="146">
                  <c:v>27.063977076978539</c:v>
                </c:pt>
                <c:pt idx="147">
                  <c:v>26.889531495466009</c:v>
                </c:pt>
                <c:pt idx="148">
                  <c:v>26.692965100129701</c:v>
                </c:pt>
                <c:pt idx="149">
                  <c:v>26.303848140082739</c:v>
                </c:pt>
                <c:pt idx="150">
                  <c:v>25.883722506063389</c:v>
                </c:pt>
                <c:pt idx="151">
                  <c:v>25.24011349693215</c:v>
                </c:pt>
                <c:pt idx="152">
                  <c:v>25.182119614996878</c:v>
                </c:pt>
                <c:pt idx="153">
                  <c:v>23.873155745869191</c:v>
                </c:pt>
                <c:pt idx="154">
                  <c:v>20.659520070626371</c:v>
                </c:pt>
                <c:pt idx="155">
                  <c:v>18.238637877511021</c:v>
                </c:pt>
                <c:pt idx="156">
                  <c:v>17.320295641693221</c:v>
                </c:pt>
                <c:pt idx="157">
                  <c:v>17.078884148113371</c:v>
                </c:pt>
                <c:pt idx="158">
                  <c:v>17.029652434898221</c:v>
                </c:pt>
                <c:pt idx="159">
                  <c:v>17.532774848841932</c:v>
                </c:pt>
                <c:pt idx="160">
                  <c:v>18.419862169627731</c:v>
                </c:pt>
                <c:pt idx="161">
                  <c:v>18.395040528910599</c:v>
                </c:pt>
                <c:pt idx="162">
                  <c:v>18.368935866380699</c:v>
                </c:pt>
                <c:pt idx="163">
                  <c:v>18.293321153289131</c:v>
                </c:pt>
                <c:pt idx="164">
                  <c:v>18.08161829110745</c:v>
                </c:pt>
                <c:pt idx="165">
                  <c:v>18.566846274164529</c:v>
                </c:pt>
                <c:pt idx="166">
                  <c:v>19.4841846316844</c:v>
                </c:pt>
                <c:pt idx="167">
                  <c:v>19.511372616037669</c:v>
                </c:pt>
                <c:pt idx="168">
                  <c:v>20.174464925420558</c:v>
                </c:pt>
                <c:pt idx="169">
                  <c:v>20.520045358042221</c:v>
                </c:pt>
                <c:pt idx="170">
                  <c:v>21.048739204569909</c:v>
                </c:pt>
                <c:pt idx="171">
                  <c:v>21.631057817960901</c:v>
                </c:pt>
                <c:pt idx="172">
                  <c:v>21.971175288130731</c:v>
                </c:pt>
                <c:pt idx="173">
                  <c:v>22.22980193559652</c:v>
                </c:pt>
                <c:pt idx="174">
                  <c:v>22.757364161126539</c:v>
                </c:pt>
                <c:pt idx="175">
                  <c:v>23.297444375038129</c:v>
                </c:pt>
                <c:pt idx="176">
                  <c:v>23.05096902750115</c:v>
                </c:pt>
                <c:pt idx="177">
                  <c:v>21.44631985865983</c:v>
                </c:pt>
                <c:pt idx="178">
                  <c:v>19.19459466232372</c:v>
                </c:pt>
                <c:pt idx="179">
                  <c:v>16.955083517426139</c:v>
                </c:pt>
                <c:pt idx="180">
                  <c:v>15.24336331325053</c:v>
                </c:pt>
                <c:pt idx="181">
                  <c:v>13.969406056030531</c:v>
                </c:pt>
                <c:pt idx="182">
                  <c:v>13.43307871173325</c:v>
                </c:pt>
                <c:pt idx="183">
                  <c:v>13.859674228634351</c:v>
                </c:pt>
                <c:pt idx="184">
                  <c:v>15.11159744374517</c:v>
                </c:pt>
                <c:pt idx="185">
                  <c:v>16.214861197899719</c:v>
                </c:pt>
                <c:pt idx="186">
                  <c:v>16.854900656328361</c:v>
                </c:pt>
                <c:pt idx="187">
                  <c:v>17.747628115677319</c:v>
                </c:pt>
                <c:pt idx="188">
                  <c:v>18.299194111829891</c:v>
                </c:pt>
                <c:pt idx="189">
                  <c:v>18.73670114606508</c:v>
                </c:pt>
                <c:pt idx="190">
                  <c:v>19.942696443725371</c:v>
                </c:pt>
                <c:pt idx="191">
                  <c:v>19.638143739157869</c:v>
                </c:pt>
                <c:pt idx="192">
                  <c:v>19.858612491577279</c:v>
                </c:pt>
                <c:pt idx="193">
                  <c:v>19.903532771227169</c:v>
                </c:pt>
                <c:pt idx="194">
                  <c:v>19.78096057408743</c:v>
                </c:pt>
                <c:pt idx="195">
                  <c:v>19.589913058701569</c:v>
                </c:pt>
                <c:pt idx="196">
                  <c:v>19.613354810619569</c:v>
                </c:pt>
                <c:pt idx="197">
                  <c:v>20.08143409370901</c:v>
                </c:pt>
                <c:pt idx="198">
                  <c:v>20.41739989924401</c:v>
                </c:pt>
                <c:pt idx="199">
                  <c:v>19.6452049898169</c:v>
                </c:pt>
              </c:numCache>
            </c:numRef>
          </c:val>
          <c:smooth val="0"/>
          <c:extLst>
            <c:ext xmlns:c16="http://schemas.microsoft.com/office/drawing/2014/chart" uri="{C3380CC4-5D6E-409C-BE32-E72D297353CC}">
              <c16:uniqueId val="{00000002-C82D-4802-AA06-6618CA3A8B43}"/>
            </c:ext>
          </c:extLst>
        </c:ser>
        <c:dLbls>
          <c:showLegendKey val="0"/>
          <c:showVal val="0"/>
          <c:showCatName val="0"/>
          <c:showSerName val="0"/>
          <c:showPercent val="0"/>
          <c:showBubbleSize val="0"/>
        </c:dLbls>
        <c:marker val="1"/>
        <c:smooth val="0"/>
        <c:axId val="1285627280"/>
        <c:axId val="1285609808"/>
      </c:lineChart>
      <c:lineChart>
        <c:grouping val="standard"/>
        <c:varyColors val="0"/>
        <c:ser>
          <c:idx val="3"/>
          <c:order val="3"/>
          <c:tx>
            <c:strRef>
              <c:f>'ToD TES'!$D$1</c:f>
              <c:strCache>
                <c:ptCount val="1"/>
                <c:pt idx="0">
                  <c:v>temp</c:v>
                </c:pt>
              </c:strCache>
            </c:strRef>
          </c:tx>
          <c:spPr>
            <a:ln w="28575" cap="rnd">
              <a:solidFill>
                <a:srgbClr val="FFCC00"/>
              </a:solidFill>
              <a:round/>
            </a:ln>
            <a:effectLst/>
          </c:spPr>
          <c:marker>
            <c:symbol val="none"/>
          </c:marker>
          <c:val>
            <c:numRef>
              <c:f>'ToD TES'!$D$2:$D$201</c:f>
              <c:numCache>
                <c:formatCode>General</c:formatCode>
                <c:ptCount val="200"/>
                <c:pt idx="0">
                  <c:v>-11.7</c:v>
                </c:pt>
                <c:pt idx="1">
                  <c:v>-17.2</c:v>
                </c:pt>
                <c:pt idx="2">
                  <c:v>-13.3</c:v>
                </c:pt>
                <c:pt idx="3">
                  <c:v>-15.6</c:v>
                </c:pt>
                <c:pt idx="4">
                  <c:v>-15</c:v>
                </c:pt>
                <c:pt idx="5">
                  <c:v>-15.6</c:v>
                </c:pt>
                <c:pt idx="6">
                  <c:v>-16.7</c:v>
                </c:pt>
                <c:pt idx="7">
                  <c:v>-16.7</c:v>
                </c:pt>
                <c:pt idx="8">
                  <c:v>-16.7</c:v>
                </c:pt>
                <c:pt idx="9">
                  <c:v>-15.6</c:v>
                </c:pt>
                <c:pt idx="10">
                  <c:v>-15</c:v>
                </c:pt>
                <c:pt idx="11">
                  <c:v>-16.7</c:v>
                </c:pt>
                <c:pt idx="12">
                  <c:v>-14.4</c:v>
                </c:pt>
                <c:pt idx="13">
                  <c:v>-15</c:v>
                </c:pt>
                <c:pt idx="14">
                  <c:v>-13.3</c:v>
                </c:pt>
                <c:pt idx="15">
                  <c:v>-13.3</c:v>
                </c:pt>
                <c:pt idx="16">
                  <c:v>-12.2</c:v>
                </c:pt>
                <c:pt idx="17">
                  <c:v>-12.2</c:v>
                </c:pt>
                <c:pt idx="18">
                  <c:v>-11.1</c:v>
                </c:pt>
                <c:pt idx="19">
                  <c:v>-11.1</c:v>
                </c:pt>
                <c:pt idx="20">
                  <c:v>-11.1</c:v>
                </c:pt>
                <c:pt idx="21">
                  <c:v>-10.6</c:v>
                </c:pt>
                <c:pt idx="22">
                  <c:v>-11.7</c:v>
                </c:pt>
                <c:pt idx="23">
                  <c:v>-12.2</c:v>
                </c:pt>
                <c:pt idx="24">
                  <c:v>-11.7</c:v>
                </c:pt>
                <c:pt idx="25">
                  <c:v>-11.7</c:v>
                </c:pt>
                <c:pt idx="26">
                  <c:v>-11.7</c:v>
                </c:pt>
                <c:pt idx="27">
                  <c:v>-11.7</c:v>
                </c:pt>
                <c:pt idx="28">
                  <c:v>-11.7</c:v>
                </c:pt>
                <c:pt idx="29">
                  <c:v>-11.1</c:v>
                </c:pt>
                <c:pt idx="30">
                  <c:v>-11.1</c:v>
                </c:pt>
                <c:pt idx="31">
                  <c:v>-13.3</c:v>
                </c:pt>
                <c:pt idx="32">
                  <c:v>-12.8</c:v>
                </c:pt>
                <c:pt idx="33">
                  <c:v>-12.8</c:v>
                </c:pt>
                <c:pt idx="34">
                  <c:v>-13.3</c:v>
                </c:pt>
                <c:pt idx="35">
                  <c:v>-13.9</c:v>
                </c:pt>
                <c:pt idx="36">
                  <c:v>-14.4</c:v>
                </c:pt>
                <c:pt idx="37">
                  <c:v>-15</c:v>
                </c:pt>
                <c:pt idx="38">
                  <c:v>-13.9</c:v>
                </c:pt>
                <c:pt idx="39">
                  <c:v>-13.3</c:v>
                </c:pt>
                <c:pt idx="40">
                  <c:v>-12.2</c:v>
                </c:pt>
                <c:pt idx="41">
                  <c:v>-13.9</c:v>
                </c:pt>
                <c:pt idx="42">
                  <c:v>-12.8</c:v>
                </c:pt>
                <c:pt idx="43">
                  <c:v>-12.8</c:v>
                </c:pt>
                <c:pt idx="44">
                  <c:v>-12.2</c:v>
                </c:pt>
                <c:pt idx="45">
                  <c:v>-13.9</c:v>
                </c:pt>
                <c:pt idx="46">
                  <c:v>-14.4</c:v>
                </c:pt>
                <c:pt idx="47">
                  <c:v>-15</c:v>
                </c:pt>
                <c:pt idx="48">
                  <c:v>-15.6</c:v>
                </c:pt>
                <c:pt idx="49">
                  <c:v>-15.6</c:v>
                </c:pt>
                <c:pt idx="50">
                  <c:v>-16.100000000000001</c:v>
                </c:pt>
                <c:pt idx="51">
                  <c:v>-16.7</c:v>
                </c:pt>
                <c:pt idx="52">
                  <c:v>-17.2</c:v>
                </c:pt>
                <c:pt idx="53">
                  <c:v>-17.2</c:v>
                </c:pt>
                <c:pt idx="54">
                  <c:v>-16.100000000000001</c:v>
                </c:pt>
                <c:pt idx="55">
                  <c:v>-16.100000000000001</c:v>
                </c:pt>
                <c:pt idx="56">
                  <c:v>-15.6</c:v>
                </c:pt>
                <c:pt idx="57">
                  <c:v>-16.100000000000001</c:v>
                </c:pt>
                <c:pt idx="58">
                  <c:v>-16.7</c:v>
                </c:pt>
                <c:pt idx="59">
                  <c:v>-16.100000000000001</c:v>
                </c:pt>
                <c:pt idx="60">
                  <c:v>-15.6</c:v>
                </c:pt>
                <c:pt idx="61">
                  <c:v>-15.6</c:v>
                </c:pt>
                <c:pt idx="62">
                  <c:v>-12.8</c:v>
                </c:pt>
                <c:pt idx="63">
                  <c:v>-12.2</c:v>
                </c:pt>
                <c:pt idx="64">
                  <c:v>-11.7</c:v>
                </c:pt>
                <c:pt idx="65">
                  <c:v>-11.1</c:v>
                </c:pt>
                <c:pt idx="66">
                  <c:v>-10</c:v>
                </c:pt>
                <c:pt idx="67">
                  <c:v>-10</c:v>
                </c:pt>
                <c:pt idx="68">
                  <c:v>-9.4</c:v>
                </c:pt>
                <c:pt idx="69">
                  <c:v>-9.4</c:v>
                </c:pt>
                <c:pt idx="70">
                  <c:v>-9.4</c:v>
                </c:pt>
                <c:pt idx="71">
                  <c:v>-8.9</c:v>
                </c:pt>
                <c:pt idx="72">
                  <c:v>-8.9</c:v>
                </c:pt>
                <c:pt idx="73">
                  <c:v>-8.9</c:v>
                </c:pt>
                <c:pt idx="74">
                  <c:v>-8.9</c:v>
                </c:pt>
                <c:pt idx="75">
                  <c:v>-8.9</c:v>
                </c:pt>
                <c:pt idx="76">
                  <c:v>-8.9</c:v>
                </c:pt>
                <c:pt idx="77">
                  <c:v>-8.3000000000000007</c:v>
                </c:pt>
                <c:pt idx="78">
                  <c:v>-8.9</c:v>
                </c:pt>
                <c:pt idx="79">
                  <c:v>-8.9</c:v>
                </c:pt>
                <c:pt idx="80">
                  <c:v>-11.7</c:v>
                </c:pt>
                <c:pt idx="81">
                  <c:v>-11.1</c:v>
                </c:pt>
                <c:pt idx="82">
                  <c:v>-10.6</c:v>
                </c:pt>
                <c:pt idx="83">
                  <c:v>-12.8</c:v>
                </c:pt>
                <c:pt idx="84">
                  <c:v>-13.3</c:v>
                </c:pt>
                <c:pt idx="85">
                  <c:v>-13.3</c:v>
                </c:pt>
                <c:pt idx="86">
                  <c:v>-11.7</c:v>
                </c:pt>
                <c:pt idx="87">
                  <c:v>-12.2</c:v>
                </c:pt>
                <c:pt idx="88">
                  <c:v>-11.7</c:v>
                </c:pt>
                <c:pt idx="89">
                  <c:v>-12.2</c:v>
                </c:pt>
                <c:pt idx="90">
                  <c:v>-12.2</c:v>
                </c:pt>
                <c:pt idx="91">
                  <c:v>-12.2</c:v>
                </c:pt>
                <c:pt idx="92">
                  <c:v>-11.7</c:v>
                </c:pt>
                <c:pt idx="93">
                  <c:v>-12.8</c:v>
                </c:pt>
                <c:pt idx="94">
                  <c:v>-13.3</c:v>
                </c:pt>
                <c:pt idx="95">
                  <c:v>-13.9</c:v>
                </c:pt>
                <c:pt idx="96">
                  <c:v>-15</c:v>
                </c:pt>
                <c:pt idx="97">
                  <c:v>-15</c:v>
                </c:pt>
                <c:pt idx="98">
                  <c:v>-16.100000000000001</c:v>
                </c:pt>
                <c:pt idx="99">
                  <c:v>-16.7</c:v>
                </c:pt>
                <c:pt idx="100">
                  <c:v>-17.2</c:v>
                </c:pt>
                <c:pt idx="101">
                  <c:v>-17.2</c:v>
                </c:pt>
                <c:pt idx="102">
                  <c:v>-17.8</c:v>
                </c:pt>
                <c:pt idx="103">
                  <c:v>-17.8</c:v>
                </c:pt>
                <c:pt idx="104">
                  <c:v>-18.3</c:v>
                </c:pt>
                <c:pt idx="105">
                  <c:v>-18.899999999999999</c:v>
                </c:pt>
                <c:pt idx="106">
                  <c:v>-19.399999999999999</c:v>
                </c:pt>
                <c:pt idx="107">
                  <c:v>-20</c:v>
                </c:pt>
                <c:pt idx="108">
                  <c:v>-20</c:v>
                </c:pt>
                <c:pt idx="109">
                  <c:v>-20</c:v>
                </c:pt>
                <c:pt idx="110">
                  <c:v>-18.3</c:v>
                </c:pt>
                <c:pt idx="111">
                  <c:v>-16.7</c:v>
                </c:pt>
                <c:pt idx="112">
                  <c:v>-15.6</c:v>
                </c:pt>
                <c:pt idx="113">
                  <c:v>-15.6</c:v>
                </c:pt>
                <c:pt idx="114">
                  <c:v>-14.4</c:v>
                </c:pt>
                <c:pt idx="115">
                  <c:v>-14.4</c:v>
                </c:pt>
                <c:pt idx="116">
                  <c:v>-14.4</c:v>
                </c:pt>
                <c:pt idx="117">
                  <c:v>-14.4</c:v>
                </c:pt>
                <c:pt idx="118">
                  <c:v>-15</c:v>
                </c:pt>
                <c:pt idx="119">
                  <c:v>-15.6</c:v>
                </c:pt>
                <c:pt idx="120">
                  <c:v>-16.100000000000001</c:v>
                </c:pt>
                <c:pt idx="121">
                  <c:v>-16.100000000000001</c:v>
                </c:pt>
                <c:pt idx="122">
                  <c:v>-16.100000000000001</c:v>
                </c:pt>
                <c:pt idx="123">
                  <c:v>-17.2</c:v>
                </c:pt>
                <c:pt idx="124">
                  <c:v>-16.7</c:v>
                </c:pt>
                <c:pt idx="125">
                  <c:v>-16.7</c:v>
                </c:pt>
                <c:pt idx="126">
                  <c:v>-17.2</c:v>
                </c:pt>
                <c:pt idx="127">
                  <c:v>-17.2</c:v>
                </c:pt>
                <c:pt idx="128">
                  <c:v>-18.3</c:v>
                </c:pt>
                <c:pt idx="129">
                  <c:v>-17.2</c:v>
                </c:pt>
                <c:pt idx="130">
                  <c:v>-18.899999999999999</c:v>
                </c:pt>
                <c:pt idx="131">
                  <c:v>-18.899999999999999</c:v>
                </c:pt>
                <c:pt idx="132">
                  <c:v>-18.899999999999999</c:v>
                </c:pt>
                <c:pt idx="133">
                  <c:v>-18.899999999999999</c:v>
                </c:pt>
                <c:pt idx="134">
                  <c:v>-18.3</c:v>
                </c:pt>
                <c:pt idx="135">
                  <c:v>-16.7</c:v>
                </c:pt>
                <c:pt idx="136">
                  <c:v>-14.4</c:v>
                </c:pt>
                <c:pt idx="137">
                  <c:v>-13.3</c:v>
                </c:pt>
                <c:pt idx="138">
                  <c:v>-12.8</c:v>
                </c:pt>
                <c:pt idx="139">
                  <c:v>-12.8</c:v>
                </c:pt>
                <c:pt idx="140">
                  <c:v>-12.2</c:v>
                </c:pt>
                <c:pt idx="141">
                  <c:v>-12.2</c:v>
                </c:pt>
                <c:pt idx="142">
                  <c:v>-13.3</c:v>
                </c:pt>
                <c:pt idx="143">
                  <c:v>-14.4</c:v>
                </c:pt>
                <c:pt idx="144">
                  <c:v>-15</c:v>
                </c:pt>
                <c:pt idx="145">
                  <c:v>-15</c:v>
                </c:pt>
                <c:pt idx="146">
                  <c:v>-18.899999999999999</c:v>
                </c:pt>
                <c:pt idx="147">
                  <c:v>-18.899999999999999</c:v>
                </c:pt>
                <c:pt idx="148">
                  <c:v>-18.899999999999999</c:v>
                </c:pt>
                <c:pt idx="149">
                  <c:v>-20</c:v>
                </c:pt>
                <c:pt idx="150">
                  <c:v>-21.1</c:v>
                </c:pt>
                <c:pt idx="151">
                  <c:v>-21.1</c:v>
                </c:pt>
                <c:pt idx="152">
                  <c:v>-18.899999999999999</c:v>
                </c:pt>
                <c:pt idx="153">
                  <c:v>-18.899999999999999</c:v>
                </c:pt>
                <c:pt idx="154">
                  <c:v>-16.7</c:v>
                </c:pt>
                <c:pt idx="155">
                  <c:v>-15</c:v>
                </c:pt>
                <c:pt idx="156">
                  <c:v>-14.4</c:v>
                </c:pt>
                <c:pt idx="157">
                  <c:v>-14.4</c:v>
                </c:pt>
                <c:pt idx="158">
                  <c:v>-11.7</c:v>
                </c:pt>
                <c:pt idx="159">
                  <c:v>-10.6</c:v>
                </c:pt>
                <c:pt idx="160">
                  <c:v>-10</c:v>
                </c:pt>
                <c:pt idx="161">
                  <c:v>-8.9</c:v>
                </c:pt>
                <c:pt idx="162">
                  <c:v>-8.3000000000000007</c:v>
                </c:pt>
                <c:pt idx="163">
                  <c:v>-8.3000000000000007</c:v>
                </c:pt>
                <c:pt idx="164">
                  <c:v>-6.1</c:v>
                </c:pt>
                <c:pt idx="165">
                  <c:v>-5</c:v>
                </c:pt>
                <c:pt idx="166">
                  <c:v>-5</c:v>
                </c:pt>
                <c:pt idx="167">
                  <c:v>-4.4000000000000004</c:v>
                </c:pt>
                <c:pt idx="168">
                  <c:v>-3.9</c:v>
                </c:pt>
                <c:pt idx="169">
                  <c:v>-3.9</c:v>
                </c:pt>
                <c:pt idx="170">
                  <c:v>-3.3</c:v>
                </c:pt>
                <c:pt idx="171">
                  <c:v>-2.8</c:v>
                </c:pt>
                <c:pt idx="172">
                  <c:v>-1.7</c:v>
                </c:pt>
                <c:pt idx="173">
                  <c:v>-1.1000000000000001</c:v>
                </c:pt>
                <c:pt idx="174">
                  <c:v>-1.7</c:v>
                </c:pt>
                <c:pt idx="175">
                  <c:v>-1.7</c:v>
                </c:pt>
                <c:pt idx="176">
                  <c:v>-1.7</c:v>
                </c:pt>
                <c:pt idx="177">
                  <c:v>-0.6</c:v>
                </c:pt>
                <c:pt idx="178">
                  <c:v>0</c:v>
                </c:pt>
                <c:pt idx="179">
                  <c:v>0.6</c:v>
                </c:pt>
                <c:pt idx="180">
                  <c:v>1.1000000000000001</c:v>
                </c:pt>
                <c:pt idx="181">
                  <c:v>1.1000000000000001</c:v>
                </c:pt>
                <c:pt idx="182">
                  <c:v>1.1000000000000001</c:v>
                </c:pt>
                <c:pt idx="183">
                  <c:v>1.7</c:v>
                </c:pt>
                <c:pt idx="184">
                  <c:v>2.2000000000000002</c:v>
                </c:pt>
                <c:pt idx="185">
                  <c:v>1.7</c:v>
                </c:pt>
                <c:pt idx="186">
                  <c:v>2.2000000000000002</c:v>
                </c:pt>
                <c:pt idx="187">
                  <c:v>2.2000000000000002</c:v>
                </c:pt>
                <c:pt idx="188">
                  <c:v>2.8</c:v>
                </c:pt>
                <c:pt idx="189">
                  <c:v>2.8</c:v>
                </c:pt>
                <c:pt idx="190">
                  <c:v>2.2000000000000002</c:v>
                </c:pt>
                <c:pt idx="191">
                  <c:v>1.7</c:v>
                </c:pt>
                <c:pt idx="192">
                  <c:v>1.1000000000000001</c:v>
                </c:pt>
                <c:pt idx="193">
                  <c:v>1.1000000000000001</c:v>
                </c:pt>
                <c:pt idx="194">
                  <c:v>0</c:v>
                </c:pt>
                <c:pt idx="195">
                  <c:v>-0.6</c:v>
                </c:pt>
                <c:pt idx="196">
                  <c:v>-0.6</c:v>
                </c:pt>
                <c:pt idx="197">
                  <c:v>-1.7</c:v>
                </c:pt>
                <c:pt idx="198">
                  <c:v>-1.7</c:v>
                </c:pt>
                <c:pt idx="199">
                  <c:v>-1.7</c:v>
                </c:pt>
              </c:numCache>
            </c:numRef>
          </c:val>
          <c:smooth val="0"/>
          <c:extLst>
            <c:ext xmlns:c16="http://schemas.microsoft.com/office/drawing/2014/chart" uri="{C3380CC4-5D6E-409C-BE32-E72D297353CC}">
              <c16:uniqueId val="{00000003-C82D-4802-AA06-6618CA3A8B43}"/>
            </c:ext>
          </c:extLst>
        </c:ser>
        <c:ser>
          <c:idx val="4"/>
          <c:order val="4"/>
          <c:tx>
            <c:strRef>
              <c:f>'ToD TES'!$F$1</c:f>
              <c:strCache>
                <c:ptCount val="1"/>
                <c:pt idx="0">
                  <c:v>price</c:v>
                </c:pt>
              </c:strCache>
            </c:strRef>
          </c:tx>
          <c:spPr>
            <a:ln w="28575" cap="rnd">
              <a:solidFill>
                <a:schemeClr val="accent5">
                  <a:lumMod val="60000"/>
                  <a:lumOff val="40000"/>
                </a:schemeClr>
              </a:solidFill>
              <a:round/>
            </a:ln>
            <a:effectLst/>
          </c:spPr>
          <c:marker>
            <c:symbol val="none"/>
          </c:marker>
          <c:val>
            <c:numRef>
              <c:f>'ToD TES'!$F$2:$F$201</c:f>
              <c:numCache>
                <c:formatCode>General</c:formatCode>
                <c:ptCount val="200"/>
                <c:pt idx="0">
                  <c:v>18.3</c:v>
                </c:pt>
                <c:pt idx="1">
                  <c:v>18.3</c:v>
                </c:pt>
                <c:pt idx="2">
                  <c:v>18.3</c:v>
                </c:pt>
                <c:pt idx="3">
                  <c:v>18.3</c:v>
                </c:pt>
                <c:pt idx="4">
                  <c:v>18.3</c:v>
                </c:pt>
                <c:pt idx="5">
                  <c:v>18.3</c:v>
                </c:pt>
                <c:pt idx="6">
                  <c:v>18.3</c:v>
                </c:pt>
                <c:pt idx="7">
                  <c:v>18.3</c:v>
                </c:pt>
                <c:pt idx="8">
                  <c:v>18.3</c:v>
                </c:pt>
                <c:pt idx="9">
                  <c:v>18.3</c:v>
                </c:pt>
                <c:pt idx="10">
                  <c:v>18.3</c:v>
                </c:pt>
                <c:pt idx="11">
                  <c:v>18.3</c:v>
                </c:pt>
                <c:pt idx="12">
                  <c:v>18.3</c:v>
                </c:pt>
                <c:pt idx="13">
                  <c:v>18.3</c:v>
                </c:pt>
                <c:pt idx="14">
                  <c:v>18.3</c:v>
                </c:pt>
                <c:pt idx="15">
                  <c:v>18.3</c:v>
                </c:pt>
                <c:pt idx="16">
                  <c:v>18.3</c:v>
                </c:pt>
                <c:pt idx="17">
                  <c:v>18.3</c:v>
                </c:pt>
                <c:pt idx="18">
                  <c:v>18.3</c:v>
                </c:pt>
                <c:pt idx="19">
                  <c:v>18.3</c:v>
                </c:pt>
                <c:pt idx="20">
                  <c:v>18.3</c:v>
                </c:pt>
                <c:pt idx="21">
                  <c:v>18.3</c:v>
                </c:pt>
                <c:pt idx="22">
                  <c:v>18.3</c:v>
                </c:pt>
                <c:pt idx="23">
                  <c:v>18.3</c:v>
                </c:pt>
                <c:pt idx="24">
                  <c:v>18.3</c:v>
                </c:pt>
                <c:pt idx="25">
                  <c:v>18.3</c:v>
                </c:pt>
                <c:pt idx="26">
                  <c:v>18.3</c:v>
                </c:pt>
                <c:pt idx="27">
                  <c:v>18.3</c:v>
                </c:pt>
                <c:pt idx="28">
                  <c:v>18.3</c:v>
                </c:pt>
                <c:pt idx="29">
                  <c:v>18.3</c:v>
                </c:pt>
                <c:pt idx="30">
                  <c:v>18.3</c:v>
                </c:pt>
                <c:pt idx="31">
                  <c:v>18.3</c:v>
                </c:pt>
                <c:pt idx="32">
                  <c:v>18.3</c:v>
                </c:pt>
                <c:pt idx="33">
                  <c:v>18.3</c:v>
                </c:pt>
                <c:pt idx="34">
                  <c:v>18.3</c:v>
                </c:pt>
                <c:pt idx="35">
                  <c:v>18.3</c:v>
                </c:pt>
                <c:pt idx="36">
                  <c:v>18.3</c:v>
                </c:pt>
                <c:pt idx="37">
                  <c:v>18.3</c:v>
                </c:pt>
                <c:pt idx="38">
                  <c:v>18.3</c:v>
                </c:pt>
                <c:pt idx="39">
                  <c:v>18.3</c:v>
                </c:pt>
                <c:pt idx="40">
                  <c:v>18.3</c:v>
                </c:pt>
                <c:pt idx="41">
                  <c:v>18.3</c:v>
                </c:pt>
                <c:pt idx="42">
                  <c:v>18.3</c:v>
                </c:pt>
                <c:pt idx="43">
                  <c:v>18.3</c:v>
                </c:pt>
                <c:pt idx="44">
                  <c:v>18.3</c:v>
                </c:pt>
                <c:pt idx="45">
                  <c:v>18.3</c:v>
                </c:pt>
                <c:pt idx="46">
                  <c:v>18.3</c:v>
                </c:pt>
                <c:pt idx="47">
                  <c:v>18.3</c:v>
                </c:pt>
                <c:pt idx="48">
                  <c:v>18.3</c:v>
                </c:pt>
                <c:pt idx="49">
                  <c:v>18.3</c:v>
                </c:pt>
                <c:pt idx="50">
                  <c:v>18.3</c:v>
                </c:pt>
                <c:pt idx="51">
                  <c:v>18.3</c:v>
                </c:pt>
                <c:pt idx="52">
                  <c:v>18.3</c:v>
                </c:pt>
                <c:pt idx="53">
                  <c:v>18.3</c:v>
                </c:pt>
                <c:pt idx="54">
                  <c:v>18.3</c:v>
                </c:pt>
                <c:pt idx="55">
                  <c:v>18.3</c:v>
                </c:pt>
                <c:pt idx="56">
                  <c:v>18.3</c:v>
                </c:pt>
                <c:pt idx="57">
                  <c:v>18.3</c:v>
                </c:pt>
                <c:pt idx="58">
                  <c:v>18.3</c:v>
                </c:pt>
                <c:pt idx="59">
                  <c:v>18.3</c:v>
                </c:pt>
                <c:pt idx="60">
                  <c:v>18.3</c:v>
                </c:pt>
                <c:pt idx="61">
                  <c:v>18.3</c:v>
                </c:pt>
                <c:pt idx="62">
                  <c:v>18.3</c:v>
                </c:pt>
                <c:pt idx="63">
                  <c:v>18.3</c:v>
                </c:pt>
                <c:pt idx="64">
                  <c:v>18.3</c:v>
                </c:pt>
                <c:pt idx="65">
                  <c:v>18.3</c:v>
                </c:pt>
                <c:pt idx="66">
                  <c:v>18.3</c:v>
                </c:pt>
                <c:pt idx="67">
                  <c:v>18.3</c:v>
                </c:pt>
                <c:pt idx="68">
                  <c:v>18.3</c:v>
                </c:pt>
                <c:pt idx="69">
                  <c:v>18.3</c:v>
                </c:pt>
                <c:pt idx="70">
                  <c:v>18.3</c:v>
                </c:pt>
                <c:pt idx="71">
                  <c:v>18.3</c:v>
                </c:pt>
                <c:pt idx="72">
                  <c:v>18.3</c:v>
                </c:pt>
                <c:pt idx="73">
                  <c:v>18.3</c:v>
                </c:pt>
                <c:pt idx="74">
                  <c:v>18.3</c:v>
                </c:pt>
                <c:pt idx="75">
                  <c:v>18.3</c:v>
                </c:pt>
                <c:pt idx="76">
                  <c:v>18.3</c:v>
                </c:pt>
                <c:pt idx="77">
                  <c:v>18.3</c:v>
                </c:pt>
                <c:pt idx="78">
                  <c:v>18.3</c:v>
                </c:pt>
                <c:pt idx="79">
                  <c:v>18.3</c:v>
                </c:pt>
                <c:pt idx="80">
                  <c:v>18.3</c:v>
                </c:pt>
                <c:pt idx="81">
                  <c:v>18.3</c:v>
                </c:pt>
                <c:pt idx="82">
                  <c:v>18.3</c:v>
                </c:pt>
                <c:pt idx="83">
                  <c:v>18.3</c:v>
                </c:pt>
                <c:pt idx="84">
                  <c:v>18.3</c:v>
                </c:pt>
                <c:pt idx="85">
                  <c:v>18.3</c:v>
                </c:pt>
                <c:pt idx="86">
                  <c:v>18.3</c:v>
                </c:pt>
                <c:pt idx="87">
                  <c:v>18.3</c:v>
                </c:pt>
                <c:pt idx="88">
                  <c:v>18.3</c:v>
                </c:pt>
                <c:pt idx="89">
                  <c:v>18.3</c:v>
                </c:pt>
                <c:pt idx="90">
                  <c:v>18.3</c:v>
                </c:pt>
                <c:pt idx="91">
                  <c:v>18.3</c:v>
                </c:pt>
                <c:pt idx="92">
                  <c:v>18.3</c:v>
                </c:pt>
                <c:pt idx="93">
                  <c:v>18.3</c:v>
                </c:pt>
                <c:pt idx="94">
                  <c:v>18.3</c:v>
                </c:pt>
                <c:pt idx="95">
                  <c:v>18.3</c:v>
                </c:pt>
                <c:pt idx="96">
                  <c:v>18.3</c:v>
                </c:pt>
                <c:pt idx="97">
                  <c:v>18.3</c:v>
                </c:pt>
                <c:pt idx="98">
                  <c:v>18.3</c:v>
                </c:pt>
                <c:pt idx="99">
                  <c:v>18.3</c:v>
                </c:pt>
                <c:pt idx="100">
                  <c:v>18.3</c:v>
                </c:pt>
                <c:pt idx="101">
                  <c:v>18.3</c:v>
                </c:pt>
                <c:pt idx="102">
                  <c:v>18.3</c:v>
                </c:pt>
                <c:pt idx="103">
                  <c:v>18.3</c:v>
                </c:pt>
                <c:pt idx="104">
                  <c:v>18.3</c:v>
                </c:pt>
                <c:pt idx="105">
                  <c:v>18.3</c:v>
                </c:pt>
                <c:pt idx="106">
                  <c:v>18.3</c:v>
                </c:pt>
                <c:pt idx="107">
                  <c:v>18.3</c:v>
                </c:pt>
                <c:pt idx="108">
                  <c:v>18.3</c:v>
                </c:pt>
                <c:pt idx="109">
                  <c:v>18.3</c:v>
                </c:pt>
                <c:pt idx="110">
                  <c:v>18.3</c:v>
                </c:pt>
                <c:pt idx="111">
                  <c:v>18.3</c:v>
                </c:pt>
                <c:pt idx="112">
                  <c:v>18.3</c:v>
                </c:pt>
                <c:pt idx="113">
                  <c:v>18.3</c:v>
                </c:pt>
                <c:pt idx="114">
                  <c:v>18.3</c:v>
                </c:pt>
                <c:pt idx="115">
                  <c:v>18.3</c:v>
                </c:pt>
                <c:pt idx="116">
                  <c:v>18.3</c:v>
                </c:pt>
                <c:pt idx="117">
                  <c:v>18.3</c:v>
                </c:pt>
                <c:pt idx="118">
                  <c:v>18.3</c:v>
                </c:pt>
                <c:pt idx="119">
                  <c:v>18.3</c:v>
                </c:pt>
                <c:pt idx="120">
                  <c:v>18.3</c:v>
                </c:pt>
                <c:pt idx="121">
                  <c:v>18.3</c:v>
                </c:pt>
                <c:pt idx="122">
                  <c:v>18.3</c:v>
                </c:pt>
                <c:pt idx="123">
                  <c:v>18.3</c:v>
                </c:pt>
                <c:pt idx="124">
                  <c:v>18.3</c:v>
                </c:pt>
                <c:pt idx="125">
                  <c:v>18.3</c:v>
                </c:pt>
                <c:pt idx="126">
                  <c:v>18.3</c:v>
                </c:pt>
                <c:pt idx="127">
                  <c:v>18.3</c:v>
                </c:pt>
                <c:pt idx="128">
                  <c:v>18.3</c:v>
                </c:pt>
                <c:pt idx="129">
                  <c:v>18.3</c:v>
                </c:pt>
                <c:pt idx="130">
                  <c:v>18.3</c:v>
                </c:pt>
                <c:pt idx="131">
                  <c:v>18.3</c:v>
                </c:pt>
                <c:pt idx="132">
                  <c:v>18.3</c:v>
                </c:pt>
                <c:pt idx="133">
                  <c:v>18.3</c:v>
                </c:pt>
                <c:pt idx="134">
                  <c:v>18.3</c:v>
                </c:pt>
                <c:pt idx="135">
                  <c:v>18.3</c:v>
                </c:pt>
                <c:pt idx="136">
                  <c:v>18.3</c:v>
                </c:pt>
                <c:pt idx="137">
                  <c:v>18.3</c:v>
                </c:pt>
                <c:pt idx="138">
                  <c:v>18.3</c:v>
                </c:pt>
                <c:pt idx="139">
                  <c:v>18.3</c:v>
                </c:pt>
                <c:pt idx="140">
                  <c:v>18.3</c:v>
                </c:pt>
                <c:pt idx="141">
                  <c:v>18.3</c:v>
                </c:pt>
                <c:pt idx="142">
                  <c:v>18.3</c:v>
                </c:pt>
                <c:pt idx="143">
                  <c:v>18.3</c:v>
                </c:pt>
                <c:pt idx="144">
                  <c:v>18.3</c:v>
                </c:pt>
                <c:pt idx="145">
                  <c:v>18.3</c:v>
                </c:pt>
                <c:pt idx="146">
                  <c:v>18.3</c:v>
                </c:pt>
                <c:pt idx="147">
                  <c:v>18.3</c:v>
                </c:pt>
                <c:pt idx="148">
                  <c:v>18.3</c:v>
                </c:pt>
                <c:pt idx="149">
                  <c:v>18.3</c:v>
                </c:pt>
                <c:pt idx="150">
                  <c:v>18.3</c:v>
                </c:pt>
                <c:pt idx="151">
                  <c:v>18.3</c:v>
                </c:pt>
                <c:pt idx="152">
                  <c:v>18.3</c:v>
                </c:pt>
                <c:pt idx="153">
                  <c:v>18.3</c:v>
                </c:pt>
                <c:pt idx="154">
                  <c:v>18.3</c:v>
                </c:pt>
                <c:pt idx="155">
                  <c:v>18.3</c:v>
                </c:pt>
                <c:pt idx="156">
                  <c:v>18.3</c:v>
                </c:pt>
                <c:pt idx="157">
                  <c:v>18.3</c:v>
                </c:pt>
                <c:pt idx="158">
                  <c:v>18.3</c:v>
                </c:pt>
                <c:pt idx="159">
                  <c:v>18.3</c:v>
                </c:pt>
                <c:pt idx="160">
                  <c:v>18.3</c:v>
                </c:pt>
                <c:pt idx="161">
                  <c:v>18.3</c:v>
                </c:pt>
                <c:pt idx="162">
                  <c:v>18.3</c:v>
                </c:pt>
                <c:pt idx="163">
                  <c:v>18.3</c:v>
                </c:pt>
                <c:pt idx="164">
                  <c:v>18.3</c:v>
                </c:pt>
                <c:pt idx="165">
                  <c:v>18.3</c:v>
                </c:pt>
                <c:pt idx="166">
                  <c:v>18.3</c:v>
                </c:pt>
                <c:pt idx="167">
                  <c:v>18.3</c:v>
                </c:pt>
                <c:pt idx="168">
                  <c:v>18.3</c:v>
                </c:pt>
                <c:pt idx="169">
                  <c:v>18.3</c:v>
                </c:pt>
                <c:pt idx="170">
                  <c:v>18.3</c:v>
                </c:pt>
                <c:pt idx="171">
                  <c:v>18.3</c:v>
                </c:pt>
                <c:pt idx="172">
                  <c:v>18.3</c:v>
                </c:pt>
                <c:pt idx="173">
                  <c:v>18.3</c:v>
                </c:pt>
                <c:pt idx="174">
                  <c:v>18.3</c:v>
                </c:pt>
                <c:pt idx="175">
                  <c:v>18.3</c:v>
                </c:pt>
                <c:pt idx="176">
                  <c:v>18.3</c:v>
                </c:pt>
                <c:pt idx="177">
                  <c:v>18.3</c:v>
                </c:pt>
                <c:pt idx="178">
                  <c:v>18.3</c:v>
                </c:pt>
                <c:pt idx="179">
                  <c:v>18.3</c:v>
                </c:pt>
                <c:pt idx="180">
                  <c:v>18.3</c:v>
                </c:pt>
                <c:pt idx="181">
                  <c:v>18.3</c:v>
                </c:pt>
                <c:pt idx="182">
                  <c:v>18.3</c:v>
                </c:pt>
                <c:pt idx="183">
                  <c:v>18.3</c:v>
                </c:pt>
                <c:pt idx="184">
                  <c:v>18.3</c:v>
                </c:pt>
                <c:pt idx="185">
                  <c:v>18.3</c:v>
                </c:pt>
                <c:pt idx="186">
                  <c:v>18.3</c:v>
                </c:pt>
                <c:pt idx="187">
                  <c:v>18.3</c:v>
                </c:pt>
                <c:pt idx="188">
                  <c:v>18.3</c:v>
                </c:pt>
                <c:pt idx="189">
                  <c:v>18.3</c:v>
                </c:pt>
                <c:pt idx="190">
                  <c:v>18.3</c:v>
                </c:pt>
                <c:pt idx="191">
                  <c:v>18.3</c:v>
                </c:pt>
                <c:pt idx="192">
                  <c:v>18.3</c:v>
                </c:pt>
                <c:pt idx="193">
                  <c:v>18.3</c:v>
                </c:pt>
                <c:pt idx="194">
                  <c:v>18.3</c:v>
                </c:pt>
                <c:pt idx="195">
                  <c:v>18.3</c:v>
                </c:pt>
                <c:pt idx="196">
                  <c:v>18.3</c:v>
                </c:pt>
                <c:pt idx="197">
                  <c:v>18.3</c:v>
                </c:pt>
                <c:pt idx="198">
                  <c:v>18.3</c:v>
                </c:pt>
                <c:pt idx="199">
                  <c:v>18.3</c:v>
                </c:pt>
              </c:numCache>
            </c:numRef>
          </c:val>
          <c:smooth val="0"/>
          <c:extLst>
            <c:ext xmlns:c16="http://schemas.microsoft.com/office/drawing/2014/chart" uri="{C3380CC4-5D6E-409C-BE32-E72D297353CC}">
              <c16:uniqueId val="{00000004-C82D-4802-AA06-6618CA3A8B43}"/>
            </c:ext>
          </c:extLst>
        </c:ser>
        <c:dLbls>
          <c:showLegendKey val="0"/>
          <c:showVal val="0"/>
          <c:showCatName val="0"/>
          <c:showSerName val="0"/>
          <c:showPercent val="0"/>
          <c:showBubbleSize val="0"/>
        </c:dLbls>
        <c:marker val="1"/>
        <c:smooth val="0"/>
        <c:axId val="661683136"/>
        <c:axId val="661681888"/>
      </c:lineChart>
      <c:catAx>
        <c:axId val="12856272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285609808"/>
        <c:crosses val="autoZero"/>
        <c:auto val="1"/>
        <c:lblAlgn val="ctr"/>
        <c:lblOffset val="100"/>
        <c:noMultiLvlLbl val="0"/>
      </c:catAx>
      <c:valAx>
        <c:axId val="1285609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285627280"/>
        <c:crosses val="autoZero"/>
        <c:crossBetween val="between"/>
      </c:valAx>
      <c:valAx>
        <c:axId val="6616818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683136"/>
        <c:crosses val="max"/>
        <c:crossBetween val="between"/>
      </c:valAx>
      <c:catAx>
        <c:axId val="661683136"/>
        <c:scaling>
          <c:orientation val="minMax"/>
        </c:scaling>
        <c:delete val="1"/>
        <c:axPos val="b"/>
        <c:majorTickMark val="out"/>
        <c:minorTickMark val="none"/>
        <c:tickLblPos val="nextTo"/>
        <c:crossAx val="66168188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latin typeface="Century Gothic" panose="020B0502020202020204" pitchFamily="34" charset="0"/>
              </a:rPr>
              <a:t>Time</a:t>
            </a:r>
            <a:r>
              <a:rPr lang="en-US" b="1" baseline="0" dirty="0">
                <a:latin typeface="Century Gothic" panose="020B0502020202020204" pitchFamily="34" charset="0"/>
              </a:rPr>
              <a:t> of Use Rate – Cost Minimization</a:t>
            </a:r>
            <a:endParaRPr lang="en-US" b="1" dirty="0">
              <a:latin typeface="Century Gothic" panose="020B0502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'ToD TES'!$A$1</c:f>
              <c:strCache>
                <c:ptCount val="1"/>
                <c:pt idx="0">
                  <c:v>HP output to load</c:v>
                </c:pt>
              </c:strCache>
            </c:strRef>
          </c:tx>
          <c:spPr>
            <a:solidFill>
              <a:srgbClr val="055B44"/>
            </a:solidFill>
            <a:ln>
              <a:noFill/>
            </a:ln>
            <a:effectLst/>
          </c:spPr>
          <c:val>
            <c:numRef>
              <c:f>'ToD TES'!$A$2:$A$201</c:f>
              <c:numCache>
                <c:formatCode>General</c:formatCode>
                <c:ptCount val="200"/>
                <c:pt idx="0">
                  <c:v>18.22671196410662</c:v>
                </c:pt>
                <c:pt idx="1">
                  <c:v>16.98793805810876</c:v>
                </c:pt>
                <c:pt idx="2">
                  <c:v>17.211557910672791</c:v>
                </c:pt>
                <c:pt idx="3">
                  <c:v>17.015076499417081</c:v>
                </c:pt>
                <c:pt idx="4">
                  <c:v>17.02472892440403</c:v>
                </c:pt>
                <c:pt idx="5">
                  <c:v>17.282385326954731</c:v>
                </c:pt>
                <c:pt idx="6">
                  <c:v>17.083957186406231</c:v>
                </c:pt>
                <c:pt idx="7">
                  <c:v>17.518461664982421</c:v>
                </c:pt>
                <c:pt idx="8">
                  <c:v>17.811644562279639</c:v>
                </c:pt>
                <c:pt idx="9">
                  <c:v>17.568483742287832</c:v>
                </c:pt>
                <c:pt idx="10">
                  <c:v>17.673231077062258</c:v>
                </c:pt>
                <c:pt idx="11">
                  <c:v>0</c:v>
                </c:pt>
                <c:pt idx="12">
                  <c:v>0</c:v>
                </c:pt>
                <c:pt idx="13">
                  <c:v>1.278448779550438</c:v>
                </c:pt>
                <c:pt idx="14">
                  <c:v>5.728338065402319</c:v>
                </c:pt>
                <c:pt idx="15">
                  <c:v>12.067271125852891</c:v>
                </c:pt>
                <c:pt idx="16">
                  <c:v>15.30501133690597</c:v>
                </c:pt>
                <c:pt idx="17">
                  <c:v>17.202215262127201</c:v>
                </c:pt>
                <c:pt idx="18">
                  <c:v>18.229891196447969</c:v>
                </c:pt>
                <c:pt idx="19">
                  <c:v>19.287966152792041</c:v>
                </c:pt>
                <c:pt idx="20">
                  <c:v>19.723846114579061</c:v>
                </c:pt>
                <c:pt idx="21">
                  <c:v>19.808709892112709</c:v>
                </c:pt>
                <c:pt idx="22">
                  <c:v>20.654678801284671</c:v>
                </c:pt>
                <c:pt idx="23">
                  <c:v>20.57054084821965</c:v>
                </c:pt>
                <c:pt idx="24">
                  <c:v>21.428309844258841</c:v>
                </c:pt>
                <c:pt idx="25">
                  <c:v>21.990106885105259</c:v>
                </c:pt>
                <c:pt idx="26">
                  <c:v>22.338876809174479</c:v>
                </c:pt>
                <c:pt idx="27">
                  <c:v>22.635572391193211</c:v>
                </c:pt>
                <c:pt idx="28">
                  <c:v>22.764317250635489</c:v>
                </c:pt>
                <c:pt idx="29">
                  <c:v>22.932776450516961</c:v>
                </c:pt>
                <c:pt idx="30">
                  <c:v>22.803432810913741</c:v>
                </c:pt>
                <c:pt idx="31">
                  <c:v>21.850362980223881</c:v>
                </c:pt>
                <c:pt idx="32">
                  <c:v>22.635844211546971</c:v>
                </c:pt>
                <c:pt idx="33">
                  <c:v>21.2483582075619</c:v>
                </c:pt>
                <c:pt idx="34">
                  <c:v>19.20708952422688</c:v>
                </c:pt>
                <c:pt idx="35">
                  <c:v>0</c:v>
                </c:pt>
                <c:pt idx="36">
                  <c:v>0</c:v>
                </c:pt>
                <c:pt idx="37">
                  <c:v>0</c:v>
                </c:pt>
                <c:pt idx="38">
                  <c:v>0.9266482011253192</c:v>
                </c:pt>
                <c:pt idx="39">
                  <c:v>8.0136484318728609</c:v>
                </c:pt>
                <c:pt idx="40">
                  <c:v>15.027585280025869</c:v>
                </c:pt>
                <c:pt idx="41">
                  <c:v>11.93154645237883</c:v>
                </c:pt>
                <c:pt idx="42">
                  <c:v>14.48879446826907</c:v>
                </c:pt>
                <c:pt idx="43">
                  <c:v>16.136880098634279</c:v>
                </c:pt>
                <c:pt idx="44">
                  <c:v>17.48743157026162</c:v>
                </c:pt>
                <c:pt idx="45">
                  <c:v>17.67238334933581</c:v>
                </c:pt>
                <c:pt idx="46">
                  <c:v>18.2899545452048</c:v>
                </c:pt>
                <c:pt idx="47">
                  <c:v>18.086535196422961</c:v>
                </c:pt>
                <c:pt idx="48">
                  <c:v>18.60368408878956</c:v>
                </c:pt>
                <c:pt idx="49">
                  <c:v>19.04353077743411</c:v>
                </c:pt>
                <c:pt idx="50">
                  <c:v>19.671889697660191</c:v>
                </c:pt>
                <c:pt idx="51">
                  <c:v>19.481296052386011</c:v>
                </c:pt>
                <c:pt idx="52">
                  <c:v>0</c:v>
                </c:pt>
                <c:pt idx="53">
                  <c:v>1.252047286412761</c:v>
                </c:pt>
                <c:pt idx="54">
                  <c:v>20.397442807030899</c:v>
                </c:pt>
                <c:pt idx="55">
                  <c:v>20.583130529783581</c:v>
                </c:pt>
                <c:pt idx="56">
                  <c:v>20.104328441151509</c:v>
                </c:pt>
                <c:pt idx="57">
                  <c:v>18.892740331135879</c:v>
                </c:pt>
                <c:pt idx="58">
                  <c:v>0.55908685125358915</c:v>
                </c:pt>
                <c:pt idx="59">
                  <c:v>0</c:v>
                </c:pt>
                <c:pt idx="60">
                  <c:v>0</c:v>
                </c:pt>
                <c:pt idx="61">
                  <c:v>0.19370683629040461</c:v>
                </c:pt>
                <c:pt idx="62">
                  <c:v>11.363320364542631</c:v>
                </c:pt>
                <c:pt idx="63">
                  <c:v>11.44919383318199</c:v>
                </c:pt>
                <c:pt idx="64">
                  <c:v>6.6197633819809711</c:v>
                </c:pt>
                <c:pt idx="65">
                  <c:v>9.6993807807793715</c:v>
                </c:pt>
                <c:pt idx="66">
                  <c:v>11.319236328825101</c:v>
                </c:pt>
                <c:pt idx="67">
                  <c:v>12.306025209193569</c:v>
                </c:pt>
                <c:pt idx="68">
                  <c:v>13.109542003928709</c:v>
                </c:pt>
                <c:pt idx="69">
                  <c:v>13.28107707097862</c:v>
                </c:pt>
                <c:pt idx="70">
                  <c:v>14.11885176859936</c:v>
                </c:pt>
                <c:pt idx="71">
                  <c:v>14.01209625727348</c:v>
                </c:pt>
                <c:pt idx="72">
                  <c:v>14.22193963070457</c:v>
                </c:pt>
                <c:pt idx="73">
                  <c:v>14.330935336258049</c:v>
                </c:pt>
                <c:pt idx="74">
                  <c:v>14.40326666664749</c:v>
                </c:pt>
                <c:pt idx="75">
                  <c:v>14.456719536101231</c:v>
                </c:pt>
                <c:pt idx="76">
                  <c:v>14.664379994082831</c:v>
                </c:pt>
                <c:pt idx="77">
                  <c:v>14.91832944122071</c:v>
                </c:pt>
                <c:pt idx="78">
                  <c:v>15.159272594732309</c:v>
                </c:pt>
                <c:pt idx="79">
                  <c:v>15.86182747617495</c:v>
                </c:pt>
                <c:pt idx="80">
                  <c:v>17.106591305277011</c:v>
                </c:pt>
                <c:pt idx="81">
                  <c:v>16.94039227437624</c:v>
                </c:pt>
                <c:pt idx="82">
                  <c:v>18.4724139585519</c:v>
                </c:pt>
                <c:pt idx="83">
                  <c:v>18.52844842066084</c:v>
                </c:pt>
                <c:pt idx="84">
                  <c:v>0</c:v>
                </c:pt>
                <c:pt idx="85">
                  <c:v>0</c:v>
                </c:pt>
                <c:pt idx="86">
                  <c:v>18.44189468599928</c:v>
                </c:pt>
                <c:pt idx="87">
                  <c:v>19.692031453221229</c:v>
                </c:pt>
                <c:pt idx="88">
                  <c:v>21.080616373406141</c:v>
                </c:pt>
                <c:pt idx="89">
                  <c:v>21.48183951711146</c:v>
                </c:pt>
                <c:pt idx="90">
                  <c:v>22.327169837829281</c:v>
                </c:pt>
                <c:pt idx="91">
                  <c:v>22.682605666389922</c:v>
                </c:pt>
                <c:pt idx="92">
                  <c:v>23.562141415299141</c:v>
                </c:pt>
                <c:pt idx="93">
                  <c:v>24.53048941060608</c:v>
                </c:pt>
                <c:pt idx="94">
                  <c:v>26.099326457873321</c:v>
                </c:pt>
                <c:pt idx="95">
                  <c:v>26.3119378119654</c:v>
                </c:pt>
                <c:pt idx="96">
                  <c:v>26.91198994853735</c:v>
                </c:pt>
                <c:pt idx="97">
                  <c:v>27.252378179041319</c:v>
                </c:pt>
                <c:pt idx="98">
                  <c:v>27.705025912551712</c:v>
                </c:pt>
                <c:pt idx="99">
                  <c:v>27.846398200435271</c:v>
                </c:pt>
                <c:pt idx="100">
                  <c:v>27.809994014511251</c:v>
                </c:pt>
                <c:pt idx="101">
                  <c:v>27.546736616131</c:v>
                </c:pt>
                <c:pt idx="102">
                  <c:v>27.50829397716598</c:v>
                </c:pt>
                <c:pt idx="103">
                  <c:v>27.664790449075731</c:v>
                </c:pt>
                <c:pt idx="104">
                  <c:v>27.144181939775219</c:v>
                </c:pt>
                <c:pt idx="105">
                  <c:v>26.30356369486104</c:v>
                </c:pt>
                <c:pt idx="106">
                  <c:v>25.22589939937172</c:v>
                </c:pt>
                <c:pt idx="107">
                  <c:v>1.522328460698819</c:v>
                </c:pt>
                <c:pt idx="108">
                  <c:v>6.1248036439485993</c:v>
                </c:pt>
                <c:pt idx="109">
                  <c:v>9.3954566169339806</c:v>
                </c:pt>
                <c:pt idx="110">
                  <c:v>13.065214336244271</c:v>
                </c:pt>
                <c:pt idx="111">
                  <c:v>22.213321598499171</c:v>
                </c:pt>
                <c:pt idx="112">
                  <c:v>23.005125704868419</c:v>
                </c:pt>
                <c:pt idx="113">
                  <c:v>23.374143040699689</c:v>
                </c:pt>
                <c:pt idx="114">
                  <c:v>24.260260086387941</c:v>
                </c:pt>
                <c:pt idx="115">
                  <c:v>24.66058298936527</c:v>
                </c:pt>
                <c:pt idx="116">
                  <c:v>25.52551109902425</c:v>
                </c:pt>
                <c:pt idx="117">
                  <c:v>26.163768275823699</c:v>
                </c:pt>
                <c:pt idx="118">
                  <c:v>27.424292428954519</c:v>
                </c:pt>
                <c:pt idx="119">
                  <c:v>27.245001006988868</c:v>
                </c:pt>
                <c:pt idx="120">
                  <c:v>27.439798414574732</c:v>
                </c:pt>
                <c:pt idx="121">
                  <c:v>27.31251260519495</c:v>
                </c:pt>
                <c:pt idx="122">
                  <c:v>27.27180291205168</c:v>
                </c:pt>
                <c:pt idx="123">
                  <c:v>27.329660839847371</c:v>
                </c:pt>
                <c:pt idx="124">
                  <c:v>27.47753890576308</c:v>
                </c:pt>
                <c:pt idx="125">
                  <c:v>27.902137403837951</c:v>
                </c:pt>
                <c:pt idx="126">
                  <c:v>27.831440589233509</c:v>
                </c:pt>
                <c:pt idx="127">
                  <c:v>27.314647181565821</c:v>
                </c:pt>
                <c:pt idx="128">
                  <c:v>26.060659125854201</c:v>
                </c:pt>
                <c:pt idx="129">
                  <c:v>25.6461453978965</c:v>
                </c:pt>
                <c:pt idx="130">
                  <c:v>23.748455137507499</c:v>
                </c:pt>
                <c:pt idx="131">
                  <c:v>21.665819732286771</c:v>
                </c:pt>
                <c:pt idx="132">
                  <c:v>9.3369110532761734</c:v>
                </c:pt>
                <c:pt idx="133">
                  <c:v>13.5518803047761</c:v>
                </c:pt>
                <c:pt idx="134">
                  <c:v>15.900495530053769</c:v>
                </c:pt>
                <c:pt idx="135">
                  <c:v>17.689175315368441</c:v>
                </c:pt>
                <c:pt idx="136">
                  <c:v>20.272363492806541</c:v>
                </c:pt>
                <c:pt idx="137">
                  <c:v>21.071531518187641</c:v>
                </c:pt>
                <c:pt idx="138">
                  <c:v>21.537000956125851</c:v>
                </c:pt>
                <c:pt idx="139">
                  <c:v>21.91399330965401</c:v>
                </c:pt>
                <c:pt idx="140">
                  <c:v>22.57091472570518</c:v>
                </c:pt>
                <c:pt idx="141">
                  <c:v>23.293900182222341</c:v>
                </c:pt>
                <c:pt idx="142">
                  <c:v>25.510798755919051</c:v>
                </c:pt>
                <c:pt idx="143">
                  <c:v>24.725501261106771</c:v>
                </c:pt>
                <c:pt idx="144">
                  <c:v>25.34759754658976</c:v>
                </c:pt>
                <c:pt idx="145">
                  <c:v>26.508118083252761</c:v>
                </c:pt>
                <c:pt idx="146">
                  <c:v>24.655676310681471</c:v>
                </c:pt>
                <c:pt idx="147">
                  <c:v>15.455556495466009</c:v>
                </c:pt>
                <c:pt idx="148">
                  <c:v>21.033724948614541</c:v>
                </c:pt>
                <c:pt idx="149">
                  <c:v>23.50281008529241</c:v>
                </c:pt>
                <c:pt idx="150">
                  <c:v>24.497350135510601</c:v>
                </c:pt>
                <c:pt idx="151">
                  <c:v>24.55392919231511</c:v>
                </c:pt>
                <c:pt idx="152">
                  <c:v>24.842493039984401</c:v>
                </c:pt>
                <c:pt idx="153">
                  <c:v>23.705057744095349</c:v>
                </c:pt>
                <c:pt idx="154">
                  <c:v>20.659520070626371</c:v>
                </c:pt>
                <c:pt idx="155">
                  <c:v>14.57070806524551</c:v>
                </c:pt>
                <c:pt idx="156">
                  <c:v>15.50485563360221</c:v>
                </c:pt>
                <c:pt idx="157">
                  <c:v>16.18033303299762</c:v>
                </c:pt>
                <c:pt idx="158">
                  <c:v>16.584915014285372</c:v>
                </c:pt>
                <c:pt idx="159">
                  <c:v>17.312652287124461</c:v>
                </c:pt>
                <c:pt idx="160">
                  <c:v>18.310912618878682</c:v>
                </c:pt>
                <c:pt idx="161">
                  <c:v>18.341116003792379</c:v>
                </c:pt>
                <c:pt idx="162">
                  <c:v>18.34224594990804</c:v>
                </c:pt>
                <c:pt idx="163">
                  <c:v>18.280110992610741</c:v>
                </c:pt>
                <c:pt idx="164">
                  <c:v>18.075079928751482</c:v>
                </c:pt>
                <c:pt idx="165">
                  <c:v>18.566846274164529</c:v>
                </c:pt>
                <c:pt idx="166">
                  <c:v>19.4841846316844</c:v>
                </c:pt>
                <c:pt idx="167">
                  <c:v>19.511372616037669</c:v>
                </c:pt>
                <c:pt idx="168">
                  <c:v>20.174464925420558</c:v>
                </c:pt>
                <c:pt idx="169">
                  <c:v>20.520045358042221</c:v>
                </c:pt>
                <c:pt idx="170">
                  <c:v>21.048739204569909</c:v>
                </c:pt>
                <c:pt idx="171">
                  <c:v>21.631057817960901</c:v>
                </c:pt>
                <c:pt idx="172">
                  <c:v>21.971175288130731</c:v>
                </c:pt>
                <c:pt idx="173">
                  <c:v>22.22980193559652</c:v>
                </c:pt>
                <c:pt idx="174">
                  <c:v>22.757364161126539</c:v>
                </c:pt>
                <c:pt idx="175">
                  <c:v>23.297444375038129</c:v>
                </c:pt>
                <c:pt idx="176">
                  <c:v>23.05096902750115</c:v>
                </c:pt>
                <c:pt idx="177">
                  <c:v>21.44631985865983</c:v>
                </c:pt>
                <c:pt idx="178">
                  <c:v>19.19459466232372</c:v>
                </c:pt>
                <c:pt idx="179">
                  <c:v>0</c:v>
                </c:pt>
                <c:pt idx="180">
                  <c:v>0</c:v>
                </c:pt>
                <c:pt idx="181">
                  <c:v>0</c:v>
                </c:pt>
                <c:pt idx="182">
                  <c:v>4.2829976123863737E-2</c:v>
                </c:pt>
                <c:pt idx="183">
                  <c:v>6.8183114116225259</c:v>
                </c:pt>
                <c:pt idx="184">
                  <c:v>11.626478473709019</c:v>
                </c:pt>
                <c:pt idx="185">
                  <c:v>14.489903323841419</c:v>
                </c:pt>
                <c:pt idx="186">
                  <c:v>16.001133627754051</c:v>
                </c:pt>
                <c:pt idx="187">
                  <c:v>17.325056556079939</c:v>
                </c:pt>
                <c:pt idx="188">
                  <c:v>18.299194111829891</c:v>
                </c:pt>
                <c:pt idx="189">
                  <c:v>18.73670114606508</c:v>
                </c:pt>
                <c:pt idx="190">
                  <c:v>19.942696443725371</c:v>
                </c:pt>
                <c:pt idx="191">
                  <c:v>12.036307151967121</c:v>
                </c:pt>
                <c:pt idx="192">
                  <c:v>19.858612491577279</c:v>
                </c:pt>
                <c:pt idx="193">
                  <c:v>19.903532771227169</c:v>
                </c:pt>
                <c:pt idx="194">
                  <c:v>19.78096057408743</c:v>
                </c:pt>
                <c:pt idx="195">
                  <c:v>19.589913058701569</c:v>
                </c:pt>
                <c:pt idx="196">
                  <c:v>19.613354810619569</c:v>
                </c:pt>
                <c:pt idx="197">
                  <c:v>20.08143409370901</c:v>
                </c:pt>
                <c:pt idx="198">
                  <c:v>20.41739989924401</c:v>
                </c:pt>
                <c:pt idx="199">
                  <c:v>19.6452049898169</c:v>
                </c:pt>
              </c:numCache>
            </c:numRef>
          </c:val>
          <c:extLst>
            <c:ext xmlns:c16="http://schemas.microsoft.com/office/drawing/2014/chart" uri="{C3380CC4-5D6E-409C-BE32-E72D297353CC}">
              <c16:uniqueId val="{00000000-362F-40DB-A9BC-91A9878255B4}"/>
            </c:ext>
          </c:extLst>
        </c:ser>
        <c:ser>
          <c:idx val="1"/>
          <c:order val="1"/>
          <c:tx>
            <c:strRef>
              <c:f>'ToD TES'!$B$1</c:f>
              <c:strCache>
                <c:ptCount val="1"/>
                <c:pt idx="0">
                  <c:v>TES discharge</c:v>
                </c:pt>
              </c:strCache>
            </c:strRef>
          </c:tx>
          <c:spPr>
            <a:solidFill>
              <a:srgbClr val="048636"/>
            </a:solidFill>
            <a:ln>
              <a:noFill/>
            </a:ln>
            <a:effectLst/>
          </c:spPr>
          <c:val>
            <c:numRef>
              <c:f>'ToD TES'!$B$2:$B$201</c:f>
              <c:numCache>
                <c:formatCode>General</c:formatCode>
                <c:ptCount val="200"/>
                <c:pt idx="0">
                  <c:v>0</c:v>
                </c:pt>
                <c:pt idx="1">
                  <c:v>0</c:v>
                </c:pt>
                <c:pt idx="2">
                  <c:v>0</c:v>
                </c:pt>
                <c:pt idx="3">
                  <c:v>0</c:v>
                </c:pt>
                <c:pt idx="4">
                  <c:v>0</c:v>
                </c:pt>
                <c:pt idx="5">
                  <c:v>0</c:v>
                </c:pt>
                <c:pt idx="6">
                  <c:v>0</c:v>
                </c:pt>
                <c:pt idx="7">
                  <c:v>0</c:v>
                </c:pt>
                <c:pt idx="8">
                  <c:v>0</c:v>
                </c:pt>
                <c:pt idx="9">
                  <c:v>0</c:v>
                </c:pt>
                <c:pt idx="10">
                  <c:v>0</c:v>
                </c:pt>
                <c:pt idx="11">
                  <c:v>17.326348389430471</c:v>
                </c:pt>
                <c:pt idx="12">
                  <c:v>17.422768220795501</c:v>
                </c:pt>
                <c:pt idx="13">
                  <c:v>15.65499096300714</c:v>
                </c:pt>
                <c:pt idx="14">
                  <c:v>11.66459213473075</c:v>
                </c:pt>
                <c:pt idx="15">
                  <c:v>5.7733839858768361</c:v>
                </c:pt>
                <c:pt idx="16">
                  <c:v>2.857533487959242</c:v>
                </c:pt>
                <c:pt idx="17">
                  <c:v>1.4143347566666959</c:v>
                </c:pt>
                <c:pt idx="18">
                  <c:v>0.70002427350169794</c:v>
                </c:pt>
                <c:pt idx="19">
                  <c:v>0.34647666062205251</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17.284261675575539</c:v>
                </c:pt>
                <c:pt idx="36">
                  <c:v>15.59621742024477</c:v>
                </c:pt>
                <c:pt idx="37">
                  <c:v>14.600403634464289</c:v>
                </c:pt>
                <c:pt idx="38">
                  <c:v>13.12982813734161</c:v>
                </c:pt>
                <c:pt idx="39">
                  <c:v>6.5097419860473664</c:v>
                </c:pt>
                <c:pt idx="40">
                  <c:v>0</c:v>
                </c:pt>
                <c:pt idx="41">
                  <c:v>3.2219935082456659</c:v>
                </c:pt>
                <c:pt idx="42">
                  <c:v>1.594724059636744</c:v>
                </c:pt>
                <c:pt idx="43">
                  <c:v>0.7893078679010147</c:v>
                </c:pt>
                <c:pt idx="44">
                  <c:v>0</c:v>
                </c:pt>
                <c:pt idx="45">
                  <c:v>0</c:v>
                </c:pt>
                <c:pt idx="46">
                  <c:v>0</c:v>
                </c:pt>
                <c:pt idx="47">
                  <c:v>0</c:v>
                </c:pt>
                <c:pt idx="48">
                  <c:v>0</c:v>
                </c:pt>
                <c:pt idx="49">
                  <c:v>0</c:v>
                </c:pt>
                <c:pt idx="50">
                  <c:v>0</c:v>
                </c:pt>
                <c:pt idx="51">
                  <c:v>0</c:v>
                </c:pt>
                <c:pt idx="52">
                  <c:v>19.543917544765591</c:v>
                </c:pt>
                <c:pt idx="53">
                  <c:v>18.67072366457267</c:v>
                </c:pt>
                <c:pt idx="54">
                  <c:v>0</c:v>
                </c:pt>
                <c:pt idx="55">
                  <c:v>0</c:v>
                </c:pt>
                <c:pt idx="56">
                  <c:v>0</c:v>
                </c:pt>
                <c:pt idx="57">
                  <c:v>0</c:v>
                </c:pt>
                <c:pt idx="58">
                  <c:v>16.261847240963782</c:v>
                </c:pt>
                <c:pt idx="59">
                  <c:v>14.64203188464664</c:v>
                </c:pt>
                <c:pt idx="60">
                  <c:v>12.74049852117624</c:v>
                </c:pt>
                <c:pt idx="61">
                  <c:v>11.433975</c:v>
                </c:pt>
                <c:pt idx="62">
                  <c:v>0</c:v>
                </c:pt>
                <c:pt idx="63">
                  <c:v>0</c:v>
                </c:pt>
                <c:pt idx="64">
                  <c:v>5.659240151515152</c:v>
                </c:pt>
                <c:pt idx="65">
                  <c:v>2.801038054790328</c:v>
                </c:pt>
                <c:pt idx="66">
                  <c:v>1.3863723705527891</c:v>
                </c:pt>
                <c:pt idx="67">
                  <c:v>0.68618430461703683</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17.931993999175219</c:v>
                </c:pt>
                <c:pt idx="85">
                  <c:v>18.27358991387392</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22.546978819319978</c:v>
                </c:pt>
                <c:pt idx="108">
                  <c:v>18.075109621541099</c:v>
                </c:pt>
                <c:pt idx="109">
                  <c:v>14.490171408276559</c:v>
                </c:pt>
                <c:pt idx="110">
                  <c:v>9.2867374499304862</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10.90384646083438</c:v>
                </c:pt>
                <c:pt idx="133">
                  <c:v>5.659240151515152</c:v>
                </c:pt>
                <c:pt idx="134">
                  <c:v>2.801038054790328</c:v>
                </c:pt>
                <c:pt idx="135">
                  <c:v>1.3863723705527891</c:v>
                </c:pt>
                <c:pt idx="136">
                  <c:v>0</c:v>
                </c:pt>
                <c:pt idx="137">
                  <c:v>0</c:v>
                </c:pt>
                <c:pt idx="138">
                  <c:v>0</c:v>
                </c:pt>
                <c:pt idx="139">
                  <c:v>0</c:v>
                </c:pt>
                <c:pt idx="140">
                  <c:v>0</c:v>
                </c:pt>
                <c:pt idx="141">
                  <c:v>0</c:v>
                </c:pt>
                <c:pt idx="142">
                  <c:v>0</c:v>
                </c:pt>
                <c:pt idx="143">
                  <c:v>0</c:v>
                </c:pt>
                <c:pt idx="144">
                  <c:v>0</c:v>
                </c:pt>
                <c:pt idx="145">
                  <c:v>0</c:v>
                </c:pt>
                <c:pt idx="146">
                  <c:v>2.4083007662970708</c:v>
                </c:pt>
                <c:pt idx="147">
                  <c:v>11.433975</c:v>
                </c:pt>
                <c:pt idx="148">
                  <c:v>5.659240151515152</c:v>
                </c:pt>
                <c:pt idx="149">
                  <c:v>2.801038054790328</c:v>
                </c:pt>
                <c:pt idx="150">
                  <c:v>1.3863723705527891</c:v>
                </c:pt>
                <c:pt idx="151">
                  <c:v>0.68618430461703683</c:v>
                </c:pt>
                <c:pt idx="152">
                  <c:v>0.33962657501247279</c:v>
                </c:pt>
                <c:pt idx="153">
                  <c:v>0.1680980017738502</c:v>
                </c:pt>
                <c:pt idx="154">
                  <c:v>0</c:v>
                </c:pt>
                <c:pt idx="155">
                  <c:v>3.6679298122655131</c:v>
                </c:pt>
                <c:pt idx="156">
                  <c:v>1.8154400080910109</c:v>
                </c:pt>
                <c:pt idx="157">
                  <c:v>0.89855111511575314</c:v>
                </c:pt>
                <c:pt idx="158">
                  <c:v>0.44473742061284749</c:v>
                </c:pt>
                <c:pt idx="159">
                  <c:v>0.22012256171746999</c:v>
                </c:pt>
                <c:pt idx="160">
                  <c:v>0.1089495507490508</c:v>
                </c:pt>
                <c:pt idx="161">
                  <c:v>5.3924525118217069E-2</c:v>
                </c:pt>
                <c:pt idx="162">
                  <c:v>2.668991647265289E-2</c:v>
                </c:pt>
                <c:pt idx="163">
                  <c:v>1.3210160678383759E-2</c:v>
                </c:pt>
                <c:pt idx="164">
                  <c:v>6.5383623559677178E-3</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16.955083517426139</c:v>
                </c:pt>
                <c:pt idx="180">
                  <c:v>15.24336331325053</c:v>
                </c:pt>
                <c:pt idx="181">
                  <c:v>13.969406056030531</c:v>
                </c:pt>
                <c:pt idx="182">
                  <c:v>13.39024873560939</c:v>
                </c:pt>
                <c:pt idx="183">
                  <c:v>7.041362817011823</c:v>
                </c:pt>
                <c:pt idx="184">
                  <c:v>3.4851189700361549</c:v>
                </c:pt>
                <c:pt idx="185">
                  <c:v>1.7249578740582989</c:v>
                </c:pt>
                <c:pt idx="186">
                  <c:v>0.85376702857430964</c:v>
                </c:pt>
                <c:pt idx="187">
                  <c:v>0.42257155959738563</c:v>
                </c:pt>
                <c:pt idx="188">
                  <c:v>0</c:v>
                </c:pt>
                <c:pt idx="189">
                  <c:v>0</c:v>
                </c:pt>
                <c:pt idx="190">
                  <c:v>0</c:v>
                </c:pt>
                <c:pt idx="191">
                  <c:v>7.6018365871907454</c:v>
                </c:pt>
                <c:pt idx="192">
                  <c:v>0</c:v>
                </c:pt>
                <c:pt idx="193">
                  <c:v>0</c:v>
                </c:pt>
                <c:pt idx="194">
                  <c:v>0</c:v>
                </c:pt>
                <c:pt idx="195">
                  <c:v>0</c:v>
                </c:pt>
                <c:pt idx="196">
                  <c:v>0</c:v>
                </c:pt>
                <c:pt idx="197">
                  <c:v>0</c:v>
                </c:pt>
                <c:pt idx="198">
                  <c:v>0</c:v>
                </c:pt>
                <c:pt idx="199">
                  <c:v>0</c:v>
                </c:pt>
              </c:numCache>
            </c:numRef>
          </c:val>
          <c:extLst>
            <c:ext xmlns:c16="http://schemas.microsoft.com/office/drawing/2014/chart" uri="{C3380CC4-5D6E-409C-BE32-E72D297353CC}">
              <c16:uniqueId val="{00000001-362F-40DB-A9BC-91A9878255B4}"/>
            </c:ext>
          </c:extLst>
        </c:ser>
        <c:dLbls>
          <c:showLegendKey val="0"/>
          <c:showVal val="0"/>
          <c:showCatName val="0"/>
          <c:showSerName val="0"/>
          <c:showPercent val="0"/>
          <c:showBubbleSize val="0"/>
        </c:dLbls>
        <c:axId val="1063882336"/>
        <c:axId val="1063883168"/>
      </c:areaChart>
      <c:lineChart>
        <c:grouping val="standard"/>
        <c:varyColors val="0"/>
        <c:ser>
          <c:idx val="2"/>
          <c:order val="2"/>
          <c:tx>
            <c:strRef>
              <c:f>'ToD TES'!$C$1</c:f>
              <c:strCache>
                <c:ptCount val="1"/>
                <c:pt idx="0">
                  <c:v>Load</c:v>
                </c:pt>
              </c:strCache>
            </c:strRef>
          </c:tx>
          <c:spPr>
            <a:ln w="28575" cap="rnd">
              <a:solidFill>
                <a:srgbClr val="000054"/>
              </a:solidFill>
              <a:round/>
            </a:ln>
            <a:effectLst/>
          </c:spPr>
          <c:marker>
            <c:symbol val="none"/>
          </c:marker>
          <c:val>
            <c:numRef>
              <c:f>'ToD TES'!$C$2:$C$201</c:f>
              <c:numCache>
                <c:formatCode>General</c:formatCode>
                <c:ptCount val="200"/>
                <c:pt idx="0">
                  <c:v>18.226711964106631</c:v>
                </c:pt>
                <c:pt idx="1">
                  <c:v>16.98793805810876</c:v>
                </c:pt>
                <c:pt idx="2">
                  <c:v>17.211557910672791</c:v>
                </c:pt>
                <c:pt idx="3">
                  <c:v>17.015076499417081</c:v>
                </c:pt>
                <c:pt idx="4">
                  <c:v>17.02472892440403</c:v>
                </c:pt>
                <c:pt idx="5">
                  <c:v>17.282385326954731</c:v>
                </c:pt>
                <c:pt idx="6">
                  <c:v>17.083957186406231</c:v>
                </c:pt>
                <c:pt idx="7">
                  <c:v>17.518461664982421</c:v>
                </c:pt>
                <c:pt idx="8">
                  <c:v>17.811644562279639</c:v>
                </c:pt>
                <c:pt idx="9">
                  <c:v>17.568483742287832</c:v>
                </c:pt>
                <c:pt idx="10">
                  <c:v>17.673231077062258</c:v>
                </c:pt>
                <c:pt idx="11">
                  <c:v>17.326348389430471</c:v>
                </c:pt>
                <c:pt idx="12">
                  <c:v>17.422768220795501</c:v>
                </c:pt>
                <c:pt idx="13">
                  <c:v>16.933439742557582</c:v>
                </c:pt>
                <c:pt idx="14">
                  <c:v>17.392930200133069</c:v>
                </c:pt>
                <c:pt idx="15">
                  <c:v>17.840655111729721</c:v>
                </c:pt>
                <c:pt idx="16">
                  <c:v>18.162544824865211</c:v>
                </c:pt>
                <c:pt idx="17">
                  <c:v>18.616550018793902</c:v>
                </c:pt>
                <c:pt idx="18">
                  <c:v>18.92991546994967</c:v>
                </c:pt>
                <c:pt idx="19">
                  <c:v>19.63444281341409</c:v>
                </c:pt>
                <c:pt idx="20">
                  <c:v>19.723846114579061</c:v>
                </c:pt>
                <c:pt idx="21">
                  <c:v>19.808709892112709</c:v>
                </c:pt>
                <c:pt idx="22">
                  <c:v>20.654678801284671</c:v>
                </c:pt>
                <c:pt idx="23">
                  <c:v>20.57054084821965</c:v>
                </c:pt>
                <c:pt idx="24">
                  <c:v>21.428309844258841</c:v>
                </c:pt>
                <c:pt idx="25">
                  <c:v>21.990106885105259</c:v>
                </c:pt>
                <c:pt idx="26">
                  <c:v>22.338876809174479</c:v>
                </c:pt>
                <c:pt idx="27">
                  <c:v>22.635572391193211</c:v>
                </c:pt>
                <c:pt idx="28">
                  <c:v>22.764317250635489</c:v>
                </c:pt>
                <c:pt idx="29">
                  <c:v>22.932776450516961</c:v>
                </c:pt>
                <c:pt idx="30">
                  <c:v>22.803432810913741</c:v>
                </c:pt>
                <c:pt idx="31">
                  <c:v>21.850362980223881</c:v>
                </c:pt>
                <c:pt idx="32">
                  <c:v>22.635844211546971</c:v>
                </c:pt>
                <c:pt idx="33">
                  <c:v>21.2483582075619</c:v>
                </c:pt>
                <c:pt idx="34">
                  <c:v>19.20708952422688</c:v>
                </c:pt>
                <c:pt idx="35">
                  <c:v>17.284261675575539</c:v>
                </c:pt>
                <c:pt idx="36">
                  <c:v>15.59621742024477</c:v>
                </c:pt>
                <c:pt idx="37">
                  <c:v>14.600403634464289</c:v>
                </c:pt>
                <c:pt idx="38">
                  <c:v>14.056476338466929</c:v>
                </c:pt>
                <c:pt idx="39">
                  <c:v>14.523390417920231</c:v>
                </c:pt>
                <c:pt idx="40">
                  <c:v>15.027585280025869</c:v>
                </c:pt>
                <c:pt idx="41">
                  <c:v>15.153539960624499</c:v>
                </c:pt>
                <c:pt idx="42">
                  <c:v>16.08351852790582</c:v>
                </c:pt>
                <c:pt idx="43">
                  <c:v>16.926187966535291</c:v>
                </c:pt>
                <c:pt idx="44">
                  <c:v>17.48743157026162</c:v>
                </c:pt>
                <c:pt idx="45">
                  <c:v>17.67238334933581</c:v>
                </c:pt>
                <c:pt idx="46">
                  <c:v>18.2899545452048</c:v>
                </c:pt>
                <c:pt idx="47">
                  <c:v>18.086535196422961</c:v>
                </c:pt>
                <c:pt idx="48">
                  <c:v>18.60368408878956</c:v>
                </c:pt>
                <c:pt idx="49">
                  <c:v>19.04353077743411</c:v>
                </c:pt>
                <c:pt idx="50">
                  <c:v>19.671889697660191</c:v>
                </c:pt>
                <c:pt idx="51">
                  <c:v>19.481296052386011</c:v>
                </c:pt>
                <c:pt idx="52">
                  <c:v>19.543917544765591</c:v>
                </c:pt>
                <c:pt idx="53">
                  <c:v>19.922770950985431</c:v>
                </c:pt>
                <c:pt idx="54">
                  <c:v>20.397442807030899</c:v>
                </c:pt>
                <c:pt idx="55">
                  <c:v>20.583130529783581</c:v>
                </c:pt>
                <c:pt idx="56">
                  <c:v>20.104328441151509</c:v>
                </c:pt>
                <c:pt idx="57">
                  <c:v>18.892740331135879</c:v>
                </c:pt>
                <c:pt idx="58">
                  <c:v>16.820934092217371</c:v>
                </c:pt>
                <c:pt idx="59">
                  <c:v>14.64203188464664</c:v>
                </c:pt>
                <c:pt idx="60">
                  <c:v>12.74049852117624</c:v>
                </c:pt>
                <c:pt idx="61">
                  <c:v>11.6276818362904</c:v>
                </c:pt>
                <c:pt idx="62">
                  <c:v>11.363320364542631</c:v>
                </c:pt>
                <c:pt idx="63">
                  <c:v>11.44919383318199</c:v>
                </c:pt>
                <c:pt idx="64">
                  <c:v>12.27900353349612</c:v>
                </c:pt>
                <c:pt idx="65">
                  <c:v>12.5004188355697</c:v>
                </c:pt>
                <c:pt idx="66">
                  <c:v>12.705608699377891</c:v>
                </c:pt>
                <c:pt idx="67">
                  <c:v>12.9922095138106</c:v>
                </c:pt>
                <c:pt idx="68">
                  <c:v>13.109542003928709</c:v>
                </c:pt>
                <c:pt idx="69">
                  <c:v>13.28107707097862</c:v>
                </c:pt>
                <c:pt idx="70">
                  <c:v>14.11885176859936</c:v>
                </c:pt>
                <c:pt idx="71">
                  <c:v>14.01209625727348</c:v>
                </c:pt>
                <c:pt idx="72">
                  <c:v>14.22193963070457</c:v>
                </c:pt>
                <c:pt idx="73">
                  <c:v>14.330935336258049</c:v>
                </c:pt>
                <c:pt idx="74">
                  <c:v>14.40326666664749</c:v>
                </c:pt>
                <c:pt idx="75">
                  <c:v>14.456719536101231</c:v>
                </c:pt>
                <c:pt idx="76">
                  <c:v>14.664379994082831</c:v>
                </c:pt>
                <c:pt idx="77">
                  <c:v>14.91832944122071</c:v>
                </c:pt>
                <c:pt idx="78">
                  <c:v>15.159272594732309</c:v>
                </c:pt>
                <c:pt idx="79">
                  <c:v>15.86182747617495</c:v>
                </c:pt>
                <c:pt idx="80">
                  <c:v>17.106591305277011</c:v>
                </c:pt>
                <c:pt idx="81">
                  <c:v>16.94039227437624</c:v>
                </c:pt>
                <c:pt idx="82">
                  <c:v>18.4724139585519</c:v>
                </c:pt>
                <c:pt idx="83">
                  <c:v>18.52844842066084</c:v>
                </c:pt>
                <c:pt idx="84">
                  <c:v>17.931993999175219</c:v>
                </c:pt>
                <c:pt idx="85">
                  <c:v>18.27358991387392</c:v>
                </c:pt>
                <c:pt idx="86">
                  <c:v>18.44189468599928</c:v>
                </c:pt>
                <c:pt idx="87">
                  <c:v>19.692031453221229</c:v>
                </c:pt>
                <c:pt idx="88">
                  <c:v>21.080616373406141</c:v>
                </c:pt>
                <c:pt idx="89">
                  <c:v>21.48183951711146</c:v>
                </c:pt>
                <c:pt idx="90">
                  <c:v>22.327169837829281</c:v>
                </c:pt>
                <c:pt idx="91">
                  <c:v>22.682605666389922</c:v>
                </c:pt>
                <c:pt idx="92">
                  <c:v>23.562141415299141</c:v>
                </c:pt>
                <c:pt idx="93">
                  <c:v>24.53048941060608</c:v>
                </c:pt>
                <c:pt idx="94">
                  <c:v>26.099326457873321</c:v>
                </c:pt>
                <c:pt idx="95">
                  <c:v>26.3119378119654</c:v>
                </c:pt>
                <c:pt idx="96">
                  <c:v>26.91198994853735</c:v>
                </c:pt>
                <c:pt idx="97">
                  <c:v>27.252378179041319</c:v>
                </c:pt>
                <c:pt idx="98">
                  <c:v>27.705025912551712</c:v>
                </c:pt>
                <c:pt idx="99">
                  <c:v>27.846398200435271</c:v>
                </c:pt>
                <c:pt idx="100">
                  <c:v>27.809994014511251</c:v>
                </c:pt>
                <c:pt idx="101">
                  <c:v>27.546736616131</c:v>
                </c:pt>
                <c:pt idx="102">
                  <c:v>27.50829397716598</c:v>
                </c:pt>
                <c:pt idx="103">
                  <c:v>27.664790449075731</c:v>
                </c:pt>
                <c:pt idx="104">
                  <c:v>27.144181939775219</c:v>
                </c:pt>
                <c:pt idx="105">
                  <c:v>26.30356369486104</c:v>
                </c:pt>
                <c:pt idx="106">
                  <c:v>25.22589939937172</c:v>
                </c:pt>
                <c:pt idx="107">
                  <c:v>24.069307280018801</c:v>
                </c:pt>
                <c:pt idx="108">
                  <c:v>24.199913265489698</c:v>
                </c:pt>
                <c:pt idx="109">
                  <c:v>23.88562802521054</c:v>
                </c:pt>
                <c:pt idx="110">
                  <c:v>22.351951786174752</c:v>
                </c:pt>
                <c:pt idx="111">
                  <c:v>22.213321598499171</c:v>
                </c:pt>
                <c:pt idx="112">
                  <c:v>23.005125704868419</c:v>
                </c:pt>
                <c:pt idx="113">
                  <c:v>23.374143040699689</c:v>
                </c:pt>
                <c:pt idx="114">
                  <c:v>24.260260086387941</c:v>
                </c:pt>
                <c:pt idx="115">
                  <c:v>24.66058298936527</c:v>
                </c:pt>
                <c:pt idx="116">
                  <c:v>25.52551109902425</c:v>
                </c:pt>
                <c:pt idx="117">
                  <c:v>26.163768275823699</c:v>
                </c:pt>
                <c:pt idx="118">
                  <c:v>27.424292428954519</c:v>
                </c:pt>
                <c:pt idx="119">
                  <c:v>27.245001006988868</c:v>
                </c:pt>
                <c:pt idx="120">
                  <c:v>27.439798414574732</c:v>
                </c:pt>
                <c:pt idx="121">
                  <c:v>27.31251260519495</c:v>
                </c:pt>
                <c:pt idx="122">
                  <c:v>27.27180291205168</c:v>
                </c:pt>
                <c:pt idx="123">
                  <c:v>27.329660839847371</c:v>
                </c:pt>
                <c:pt idx="124">
                  <c:v>27.47753890576308</c:v>
                </c:pt>
                <c:pt idx="125">
                  <c:v>27.902137403837951</c:v>
                </c:pt>
                <c:pt idx="126">
                  <c:v>27.831440589233509</c:v>
                </c:pt>
                <c:pt idx="127">
                  <c:v>27.314647181565821</c:v>
                </c:pt>
                <c:pt idx="128">
                  <c:v>26.060659125854201</c:v>
                </c:pt>
                <c:pt idx="129">
                  <c:v>25.6461453978965</c:v>
                </c:pt>
                <c:pt idx="130">
                  <c:v>23.748455137507499</c:v>
                </c:pt>
                <c:pt idx="131">
                  <c:v>21.665819732286771</c:v>
                </c:pt>
                <c:pt idx="132">
                  <c:v>20.240757514110559</c:v>
                </c:pt>
                <c:pt idx="133">
                  <c:v>19.211120456291251</c:v>
                </c:pt>
                <c:pt idx="134">
                  <c:v>18.7015335848441</c:v>
                </c:pt>
                <c:pt idx="135">
                  <c:v>19.075547685921229</c:v>
                </c:pt>
                <c:pt idx="136">
                  <c:v>20.272363492806541</c:v>
                </c:pt>
                <c:pt idx="137">
                  <c:v>21.071531518187641</c:v>
                </c:pt>
                <c:pt idx="138">
                  <c:v>21.537000956125851</c:v>
                </c:pt>
                <c:pt idx="139">
                  <c:v>21.91399330965401</c:v>
                </c:pt>
                <c:pt idx="140">
                  <c:v>22.57091472570518</c:v>
                </c:pt>
                <c:pt idx="141">
                  <c:v>23.293900182222341</c:v>
                </c:pt>
                <c:pt idx="142">
                  <c:v>25.510798755919051</c:v>
                </c:pt>
                <c:pt idx="143">
                  <c:v>24.725501261106771</c:v>
                </c:pt>
                <c:pt idx="144">
                  <c:v>25.34759754658976</c:v>
                </c:pt>
                <c:pt idx="145">
                  <c:v>26.508118083252761</c:v>
                </c:pt>
                <c:pt idx="146">
                  <c:v>27.063977076978539</c:v>
                </c:pt>
                <c:pt idx="147">
                  <c:v>26.889531495466009</c:v>
                </c:pt>
                <c:pt idx="148">
                  <c:v>26.692965100129701</c:v>
                </c:pt>
                <c:pt idx="149">
                  <c:v>26.303848140082739</c:v>
                </c:pt>
                <c:pt idx="150">
                  <c:v>25.883722506063389</c:v>
                </c:pt>
                <c:pt idx="151">
                  <c:v>25.24011349693215</c:v>
                </c:pt>
                <c:pt idx="152">
                  <c:v>25.182119614996878</c:v>
                </c:pt>
                <c:pt idx="153">
                  <c:v>23.873155745869191</c:v>
                </c:pt>
                <c:pt idx="154">
                  <c:v>20.659520070626371</c:v>
                </c:pt>
                <c:pt idx="155">
                  <c:v>18.238637877511021</c:v>
                </c:pt>
                <c:pt idx="156">
                  <c:v>17.320295641693221</c:v>
                </c:pt>
                <c:pt idx="157">
                  <c:v>17.078884148113371</c:v>
                </c:pt>
                <c:pt idx="158">
                  <c:v>17.029652434898221</c:v>
                </c:pt>
                <c:pt idx="159">
                  <c:v>17.532774848841932</c:v>
                </c:pt>
                <c:pt idx="160">
                  <c:v>18.419862169627731</c:v>
                </c:pt>
                <c:pt idx="161">
                  <c:v>18.395040528910599</c:v>
                </c:pt>
                <c:pt idx="162">
                  <c:v>18.368935866380699</c:v>
                </c:pt>
                <c:pt idx="163">
                  <c:v>18.293321153289131</c:v>
                </c:pt>
                <c:pt idx="164">
                  <c:v>18.08161829110745</c:v>
                </c:pt>
                <c:pt idx="165">
                  <c:v>18.566846274164529</c:v>
                </c:pt>
                <c:pt idx="166">
                  <c:v>19.4841846316844</c:v>
                </c:pt>
                <c:pt idx="167">
                  <c:v>19.511372616037669</c:v>
                </c:pt>
                <c:pt idx="168">
                  <c:v>20.174464925420558</c:v>
                </c:pt>
                <c:pt idx="169">
                  <c:v>20.520045358042221</c:v>
                </c:pt>
                <c:pt idx="170">
                  <c:v>21.048739204569909</c:v>
                </c:pt>
                <c:pt idx="171">
                  <c:v>21.631057817960901</c:v>
                </c:pt>
                <c:pt idx="172">
                  <c:v>21.971175288130731</c:v>
                </c:pt>
                <c:pt idx="173">
                  <c:v>22.22980193559652</c:v>
                </c:pt>
                <c:pt idx="174">
                  <c:v>22.757364161126539</c:v>
                </c:pt>
                <c:pt idx="175">
                  <c:v>23.297444375038129</c:v>
                </c:pt>
                <c:pt idx="176">
                  <c:v>23.05096902750115</c:v>
                </c:pt>
                <c:pt idx="177">
                  <c:v>21.44631985865983</c:v>
                </c:pt>
                <c:pt idx="178">
                  <c:v>19.19459466232372</c:v>
                </c:pt>
                <c:pt idx="179">
                  <c:v>16.955083517426139</c:v>
                </c:pt>
                <c:pt idx="180">
                  <c:v>15.24336331325053</c:v>
                </c:pt>
                <c:pt idx="181">
                  <c:v>13.969406056030531</c:v>
                </c:pt>
                <c:pt idx="182">
                  <c:v>13.43307871173325</c:v>
                </c:pt>
                <c:pt idx="183">
                  <c:v>13.859674228634351</c:v>
                </c:pt>
                <c:pt idx="184">
                  <c:v>15.11159744374517</c:v>
                </c:pt>
                <c:pt idx="185">
                  <c:v>16.214861197899719</c:v>
                </c:pt>
                <c:pt idx="186">
                  <c:v>16.854900656328361</c:v>
                </c:pt>
                <c:pt idx="187">
                  <c:v>17.747628115677319</c:v>
                </c:pt>
                <c:pt idx="188">
                  <c:v>18.299194111829891</c:v>
                </c:pt>
                <c:pt idx="189">
                  <c:v>18.73670114606508</c:v>
                </c:pt>
                <c:pt idx="190">
                  <c:v>19.942696443725371</c:v>
                </c:pt>
                <c:pt idx="191">
                  <c:v>19.638143739157869</c:v>
                </c:pt>
                <c:pt idx="192">
                  <c:v>19.858612491577279</c:v>
                </c:pt>
                <c:pt idx="193">
                  <c:v>19.903532771227169</c:v>
                </c:pt>
                <c:pt idx="194">
                  <c:v>19.78096057408743</c:v>
                </c:pt>
                <c:pt idx="195">
                  <c:v>19.589913058701569</c:v>
                </c:pt>
                <c:pt idx="196">
                  <c:v>19.613354810619569</c:v>
                </c:pt>
                <c:pt idx="197">
                  <c:v>20.08143409370901</c:v>
                </c:pt>
                <c:pt idx="198">
                  <c:v>20.41739989924401</c:v>
                </c:pt>
                <c:pt idx="199">
                  <c:v>19.6452049898169</c:v>
                </c:pt>
              </c:numCache>
            </c:numRef>
          </c:val>
          <c:smooth val="0"/>
          <c:extLst>
            <c:ext xmlns:c16="http://schemas.microsoft.com/office/drawing/2014/chart" uri="{C3380CC4-5D6E-409C-BE32-E72D297353CC}">
              <c16:uniqueId val="{00000002-362F-40DB-A9BC-91A9878255B4}"/>
            </c:ext>
          </c:extLst>
        </c:ser>
        <c:dLbls>
          <c:showLegendKey val="0"/>
          <c:showVal val="0"/>
          <c:showCatName val="0"/>
          <c:showSerName val="0"/>
          <c:showPercent val="0"/>
          <c:showBubbleSize val="0"/>
        </c:dLbls>
        <c:marker val="1"/>
        <c:smooth val="0"/>
        <c:axId val="1063882336"/>
        <c:axId val="1063883168"/>
      </c:lineChart>
      <c:lineChart>
        <c:grouping val="standard"/>
        <c:varyColors val="0"/>
        <c:ser>
          <c:idx val="4"/>
          <c:order val="3"/>
          <c:tx>
            <c:strRef>
              <c:f>'ToD TES'!$E$1</c:f>
              <c:strCache>
                <c:ptCount val="1"/>
                <c:pt idx="0">
                  <c:v>price</c:v>
                </c:pt>
              </c:strCache>
            </c:strRef>
          </c:tx>
          <c:spPr>
            <a:ln w="28575" cap="rnd">
              <a:solidFill>
                <a:schemeClr val="accent5">
                  <a:lumMod val="60000"/>
                  <a:lumOff val="40000"/>
                </a:schemeClr>
              </a:solidFill>
              <a:round/>
            </a:ln>
            <a:effectLst/>
          </c:spPr>
          <c:marker>
            <c:symbol val="none"/>
          </c:marker>
          <c:val>
            <c:numRef>
              <c:f>'ToD TES'!$E$2:$E$201</c:f>
              <c:numCache>
                <c:formatCode>General</c:formatCode>
                <c:ptCount val="200"/>
                <c:pt idx="0">
                  <c:v>12</c:v>
                </c:pt>
                <c:pt idx="1">
                  <c:v>12</c:v>
                </c:pt>
                <c:pt idx="2">
                  <c:v>12</c:v>
                </c:pt>
                <c:pt idx="3">
                  <c:v>12</c:v>
                </c:pt>
                <c:pt idx="4">
                  <c:v>12</c:v>
                </c:pt>
                <c:pt idx="5">
                  <c:v>12</c:v>
                </c:pt>
                <c:pt idx="6">
                  <c:v>12</c:v>
                </c:pt>
                <c:pt idx="7">
                  <c:v>12</c:v>
                </c:pt>
                <c:pt idx="8">
                  <c:v>12</c:v>
                </c:pt>
                <c:pt idx="9">
                  <c:v>12</c:v>
                </c:pt>
                <c:pt idx="10">
                  <c:v>12</c:v>
                </c:pt>
                <c:pt idx="11">
                  <c:v>23</c:v>
                </c:pt>
                <c:pt idx="12">
                  <c:v>23</c:v>
                </c:pt>
                <c:pt idx="13">
                  <c:v>23</c:v>
                </c:pt>
                <c:pt idx="14">
                  <c:v>23</c:v>
                </c:pt>
                <c:pt idx="15">
                  <c:v>23</c:v>
                </c:pt>
                <c:pt idx="16">
                  <c:v>23</c:v>
                </c:pt>
                <c:pt idx="17">
                  <c:v>23</c:v>
                </c:pt>
                <c:pt idx="18">
                  <c:v>23</c:v>
                </c:pt>
                <c:pt idx="19">
                  <c:v>23</c:v>
                </c:pt>
                <c:pt idx="20">
                  <c:v>12</c:v>
                </c:pt>
                <c:pt idx="21">
                  <c:v>12</c:v>
                </c:pt>
                <c:pt idx="22">
                  <c:v>12</c:v>
                </c:pt>
                <c:pt idx="23">
                  <c:v>12</c:v>
                </c:pt>
                <c:pt idx="24">
                  <c:v>12</c:v>
                </c:pt>
                <c:pt idx="25">
                  <c:v>12</c:v>
                </c:pt>
                <c:pt idx="26">
                  <c:v>12</c:v>
                </c:pt>
                <c:pt idx="27">
                  <c:v>12</c:v>
                </c:pt>
                <c:pt idx="28">
                  <c:v>12</c:v>
                </c:pt>
                <c:pt idx="29">
                  <c:v>12</c:v>
                </c:pt>
                <c:pt idx="30">
                  <c:v>12</c:v>
                </c:pt>
                <c:pt idx="31">
                  <c:v>12</c:v>
                </c:pt>
                <c:pt idx="32">
                  <c:v>12</c:v>
                </c:pt>
                <c:pt idx="33">
                  <c:v>12</c:v>
                </c:pt>
                <c:pt idx="34">
                  <c:v>12</c:v>
                </c:pt>
                <c:pt idx="35">
                  <c:v>23</c:v>
                </c:pt>
                <c:pt idx="36">
                  <c:v>23</c:v>
                </c:pt>
                <c:pt idx="37">
                  <c:v>23</c:v>
                </c:pt>
                <c:pt idx="38">
                  <c:v>23</c:v>
                </c:pt>
                <c:pt idx="39">
                  <c:v>23</c:v>
                </c:pt>
                <c:pt idx="40">
                  <c:v>23</c:v>
                </c:pt>
                <c:pt idx="41">
                  <c:v>23</c:v>
                </c:pt>
                <c:pt idx="42">
                  <c:v>23</c:v>
                </c:pt>
                <c:pt idx="43">
                  <c:v>23</c:v>
                </c:pt>
                <c:pt idx="44">
                  <c:v>12</c:v>
                </c:pt>
                <c:pt idx="45">
                  <c:v>12</c:v>
                </c:pt>
                <c:pt idx="46">
                  <c:v>12</c:v>
                </c:pt>
                <c:pt idx="47">
                  <c:v>12</c:v>
                </c:pt>
                <c:pt idx="48">
                  <c:v>12</c:v>
                </c:pt>
                <c:pt idx="49">
                  <c:v>12</c:v>
                </c:pt>
                <c:pt idx="50">
                  <c:v>12</c:v>
                </c:pt>
                <c:pt idx="51">
                  <c:v>12</c:v>
                </c:pt>
                <c:pt idx="52">
                  <c:v>12</c:v>
                </c:pt>
                <c:pt idx="53">
                  <c:v>12</c:v>
                </c:pt>
                <c:pt idx="54">
                  <c:v>12</c:v>
                </c:pt>
                <c:pt idx="55">
                  <c:v>12</c:v>
                </c:pt>
                <c:pt idx="56">
                  <c:v>12</c:v>
                </c:pt>
                <c:pt idx="57">
                  <c:v>12</c:v>
                </c:pt>
                <c:pt idx="58">
                  <c:v>12</c:v>
                </c:pt>
                <c:pt idx="59">
                  <c:v>23</c:v>
                </c:pt>
                <c:pt idx="60">
                  <c:v>23</c:v>
                </c:pt>
                <c:pt idx="61">
                  <c:v>23</c:v>
                </c:pt>
                <c:pt idx="62">
                  <c:v>23</c:v>
                </c:pt>
                <c:pt idx="63">
                  <c:v>23</c:v>
                </c:pt>
                <c:pt idx="64">
                  <c:v>23</c:v>
                </c:pt>
                <c:pt idx="65">
                  <c:v>23</c:v>
                </c:pt>
                <c:pt idx="66">
                  <c:v>23</c:v>
                </c:pt>
                <c:pt idx="67">
                  <c:v>23</c:v>
                </c:pt>
                <c:pt idx="68">
                  <c:v>12</c:v>
                </c:pt>
                <c:pt idx="69">
                  <c:v>12</c:v>
                </c:pt>
                <c:pt idx="70">
                  <c:v>12</c:v>
                </c:pt>
                <c:pt idx="71">
                  <c:v>12</c:v>
                </c:pt>
                <c:pt idx="72">
                  <c:v>12</c:v>
                </c:pt>
                <c:pt idx="73">
                  <c:v>12</c:v>
                </c:pt>
                <c:pt idx="74">
                  <c:v>12</c:v>
                </c:pt>
                <c:pt idx="75">
                  <c:v>12</c:v>
                </c:pt>
                <c:pt idx="76">
                  <c:v>12</c:v>
                </c:pt>
                <c:pt idx="77">
                  <c:v>12</c:v>
                </c:pt>
                <c:pt idx="78">
                  <c:v>12</c:v>
                </c:pt>
                <c:pt idx="79">
                  <c:v>12</c:v>
                </c:pt>
                <c:pt idx="80">
                  <c:v>12</c:v>
                </c:pt>
                <c:pt idx="81">
                  <c:v>12</c:v>
                </c:pt>
                <c:pt idx="82">
                  <c:v>12</c:v>
                </c:pt>
                <c:pt idx="83">
                  <c:v>23</c:v>
                </c:pt>
                <c:pt idx="84">
                  <c:v>23</c:v>
                </c:pt>
                <c:pt idx="85">
                  <c:v>23</c:v>
                </c:pt>
                <c:pt idx="86">
                  <c:v>23</c:v>
                </c:pt>
                <c:pt idx="87">
                  <c:v>23</c:v>
                </c:pt>
                <c:pt idx="88">
                  <c:v>23</c:v>
                </c:pt>
                <c:pt idx="89">
                  <c:v>23</c:v>
                </c:pt>
                <c:pt idx="90">
                  <c:v>23</c:v>
                </c:pt>
                <c:pt idx="91">
                  <c:v>23</c:v>
                </c:pt>
                <c:pt idx="92">
                  <c:v>12</c:v>
                </c:pt>
                <c:pt idx="93">
                  <c:v>12</c:v>
                </c:pt>
                <c:pt idx="94">
                  <c:v>12</c:v>
                </c:pt>
                <c:pt idx="95">
                  <c:v>12</c:v>
                </c:pt>
                <c:pt idx="96">
                  <c:v>12</c:v>
                </c:pt>
                <c:pt idx="97">
                  <c:v>12</c:v>
                </c:pt>
                <c:pt idx="98">
                  <c:v>12</c:v>
                </c:pt>
                <c:pt idx="99">
                  <c:v>12</c:v>
                </c:pt>
                <c:pt idx="100">
                  <c:v>12</c:v>
                </c:pt>
                <c:pt idx="101">
                  <c:v>12</c:v>
                </c:pt>
                <c:pt idx="102">
                  <c:v>12</c:v>
                </c:pt>
                <c:pt idx="103">
                  <c:v>12</c:v>
                </c:pt>
                <c:pt idx="104">
                  <c:v>12</c:v>
                </c:pt>
                <c:pt idx="105">
                  <c:v>12</c:v>
                </c:pt>
                <c:pt idx="106">
                  <c:v>12</c:v>
                </c:pt>
                <c:pt idx="107">
                  <c:v>23</c:v>
                </c:pt>
                <c:pt idx="108">
                  <c:v>23</c:v>
                </c:pt>
                <c:pt idx="109">
                  <c:v>23</c:v>
                </c:pt>
                <c:pt idx="110">
                  <c:v>23</c:v>
                </c:pt>
                <c:pt idx="111">
                  <c:v>23</c:v>
                </c:pt>
                <c:pt idx="112">
                  <c:v>23</c:v>
                </c:pt>
                <c:pt idx="113">
                  <c:v>23</c:v>
                </c:pt>
                <c:pt idx="114">
                  <c:v>23</c:v>
                </c:pt>
                <c:pt idx="115">
                  <c:v>23</c:v>
                </c:pt>
                <c:pt idx="116">
                  <c:v>12</c:v>
                </c:pt>
                <c:pt idx="117">
                  <c:v>12</c:v>
                </c:pt>
                <c:pt idx="118">
                  <c:v>12</c:v>
                </c:pt>
                <c:pt idx="119">
                  <c:v>12</c:v>
                </c:pt>
                <c:pt idx="120">
                  <c:v>12</c:v>
                </c:pt>
                <c:pt idx="121">
                  <c:v>12</c:v>
                </c:pt>
                <c:pt idx="122">
                  <c:v>12</c:v>
                </c:pt>
                <c:pt idx="123">
                  <c:v>12</c:v>
                </c:pt>
                <c:pt idx="124">
                  <c:v>12</c:v>
                </c:pt>
                <c:pt idx="125">
                  <c:v>12</c:v>
                </c:pt>
                <c:pt idx="126">
                  <c:v>12</c:v>
                </c:pt>
                <c:pt idx="127">
                  <c:v>12</c:v>
                </c:pt>
                <c:pt idx="128">
                  <c:v>12</c:v>
                </c:pt>
                <c:pt idx="129">
                  <c:v>12</c:v>
                </c:pt>
                <c:pt idx="130">
                  <c:v>12</c:v>
                </c:pt>
                <c:pt idx="131">
                  <c:v>23</c:v>
                </c:pt>
                <c:pt idx="132">
                  <c:v>23</c:v>
                </c:pt>
                <c:pt idx="133">
                  <c:v>23</c:v>
                </c:pt>
                <c:pt idx="134">
                  <c:v>23</c:v>
                </c:pt>
                <c:pt idx="135">
                  <c:v>23</c:v>
                </c:pt>
                <c:pt idx="136">
                  <c:v>23</c:v>
                </c:pt>
                <c:pt idx="137">
                  <c:v>23</c:v>
                </c:pt>
                <c:pt idx="138">
                  <c:v>23</c:v>
                </c:pt>
                <c:pt idx="139">
                  <c:v>23</c:v>
                </c:pt>
                <c:pt idx="140">
                  <c:v>12</c:v>
                </c:pt>
                <c:pt idx="141">
                  <c:v>12</c:v>
                </c:pt>
                <c:pt idx="142">
                  <c:v>12</c:v>
                </c:pt>
                <c:pt idx="143">
                  <c:v>12</c:v>
                </c:pt>
                <c:pt idx="144">
                  <c:v>12</c:v>
                </c:pt>
                <c:pt idx="145">
                  <c:v>12</c:v>
                </c:pt>
                <c:pt idx="146">
                  <c:v>12</c:v>
                </c:pt>
                <c:pt idx="147">
                  <c:v>12</c:v>
                </c:pt>
                <c:pt idx="148">
                  <c:v>12</c:v>
                </c:pt>
                <c:pt idx="149">
                  <c:v>12</c:v>
                </c:pt>
                <c:pt idx="150">
                  <c:v>12</c:v>
                </c:pt>
                <c:pt idx="151">
                  <c:v>12</c:v>
                </c:pt>
                <c:pt idx="152">
                  <c:v>12</c:v>
                </c:pt>
                <c:pt idx="153">
                  <c:v>12</c:v>
                </c:pt>
                <c:pt idx="154">
                  <c:v>12</c:v>
                </c:pt>
                <c:pt idx="155">
                  <c:v>23</c:v>
                </c:pt>
                <c:pt idx="156">
                  <c:v>23</c:v>
                </c:pt>
                <c:pt idx="157">
                  <c:v>23</c:v>
                </c:pt>
                <c:pt idx="158">
                  <c:v>23</c:v>
                </c:pt>
                <c:pt idx="159">
                  <c:v>23</c:v>
                </c:pt>
                <c:pt idx="160">
                  <c:v>23</c:v>
                </c:pt>
                <c:pt idx="161">
                  <c:v>23</c:v>
                </c:pt>
                <c:pt idx="162">
                  <c:v>23</c:v>
                </c:pt>
                <c:pt idx="163">
                  <c:v>23</c:v>
                </c:pt>
                <c:pt idx="164">
                  <c:v>12</c:v>
                </c:pt>
                <c:pt idx="165">
                  <c:v>12</c:v>
                </c:pt>
                <c:pt idx="166">
                  <c:v>12</c:v>
                </c:pt>
                <c:pt idx="167">
                  <c:v>12</c:v>
                </c:pt>
                <c:pt idx="168">
                  <c:v>12</c:v>
                </c:pt>
                <c:pt idx="169">
                  <c:v>12</c:v>
                </c:pt>
                <c:pt idx="170">
                  <c:v>12</c:v>
                </c:pt>
                <c:pt idx="171">
                  <c:v>12</c:v>
                </c:pt>
                <c:pt idx="172">
                  <c:v>12</c:v>
                </c:pt>
                <c:pt idx="173">
                  <c:v>12</c:v>
                </c:pt>
                <c:pt idx="174">
                  <c:v>12</c:v>
                </c:pt>
                <c:pt idx="175">
                  <c:v>12</c:v>
                </c:pt>
                <c:pt idx="176">
                  <c:v>12</c:v>
                </c:pt>
                <c:pt idx="177">
                  <c:v>12</c:v>
                </c:pt>
                <c:pt idx="178">
                  <c:v>12</c:v>
                </c:pt>
                <c:pt idx="179">
                  <c:v>23</c:v>
                </c:pt>
                <c:pt idx="180">
                  <c:v>23</c:v>
                </c:pt>
                <c:pt idx="181">
                  <c:v>23</c:v>
                </c:pt>
                <c:pt idx="182">
                  <c:v>23</c:v>
                </c:pt>
                <c:pt idx="183">
                  <c:v>23</c:v>
                </c:pt>
                <c:pt idx="184">
                  <c:v>23</c:v>
                </c:pt>
                <c:pt idx="185">
                  <c:v>23</c:v>
                </c:pt>
                <c:pt idx="186">
                  <c:v>23</c:v>
                </c:pt>
                <c:pt idx="187">
                  <c:v>23</c:v>
                </c:pt>
                <c:pt idx="188">
                  <c:v>12</c:v>
                </c:pt>
                <c:pt idx="189">
                  <c:v>12</c:v>
                </c:pt>
                <c:pt idx="190">
                  <c:v>12</c:v>
                </c:pt>
                <c:pt idx="191">
                  <c:v>12</c:v>
                </c:pt>
                <c:pt idx="192">
                  <c:v>12</c:v>
                </c:pt>
                <c:pt idx="193">
                  <c:v>12</c:v>
                </c:pt>
                <c:pt idx="194">
                  <c:v>12</c:v>
                </c:pt>
                <c:pt idx="195">
                  <c:v>12</c:v>
                </c:pt>
                <c:pt idx="196">
                  <c:v>12</c:v>
                </c:pt>
                <c:pt idx="197">
                  <c:v>12</c:v>
                </c:pt>
                <c:pt idx="198">
                  <c:v>12</c:v>
                </c:pt>
                <c:pt idx="199">
                  <c:v>12</c:v>
                </c:pt>
              </c:numCache>
            </c:numRef>
          </c:val>
          <c:smooth val="0"/>
          <c:extLst>
            <c:ext xmlns:c16="http://schemas.microsoft.com/office/drawing/2014/chart" uri="{C3380CC4-5D6E-409C-BE32-E72D297353CC}">
              <c16:uniqueId val="{00000003-362F-40DB-A9BC-91A9878255B4}"/>
            </c:ext>
          </c:extLst>
        </c:ser>
        <c:ser>
          <c:idx val="3"/>
          <c:order val="4"/>
          <c:tx>
            <c:strRef>
              <c:f>'ToD TES'!$D$1</c:f>
              <c:strCache>
                <c:ptCount val="1"/>
                <c:pt idx="0">
                  <c:v>temp</c:v>
                </c:pt>
              </c:strCache>
            </c:strRef>
          </c:tx>
          <c:spPr>
            <a:ln w="28575" cap="rnd">
              <a:solidFill>
                <a:srgbClr val="FFCC00"/>
              </a:solidFill>
              <a:round/>
            </a:ln>
            <a:effectLst/>
          </c:spPr>
          <c:marker>
            <c:symbol val="none"/>
          </c:marker>
          <c:val>
            <c:numRef>
              <c:f>'ToD TES'!$D$2:$D$201</c:f>
              <c:numCache>
                <c:formatCode>General</c:formatCode>
                <c:ptCount val="200"/>
                <c:pt idx="0">
                  <c:v>-11.7</c:v>
                </c:pt>
                <c:pt idx="1">
                  <c:v>-17.2</c:v>
                </c:pt>
                <c:pt idx="2">
                  <c:v>-13.3</c:v>
                </c:pt>
                <c:pt idx="3">
                  <c:v>-15.6</c:v>
                </c:pt>
                <c:pt idx="4">
                  <c:v>-15</c:v>
                </c:pt>
                <c:pt idx="5">
                  <c:v>-15.6</c:v>
                </c:pt>
                <c:pt idx="6">
                  <c:v>-16.7</c:v>
                </c:pt>
                <c:pt idx="7">
                  <c:v>-16.7</c:v>
                </c:pt>
                <c:pt idx="8">
                  <c:v>-16.7</c:v>
                </c:pt>
                <c:pt idx="9">
                  <c:v>-15.6</c:v>
                </c:pt>
                <c:pt idx="10">
                  <c:v>-15</c:v>
                </c:pt>
                <c:pt idx="11">
                  <c:v>-16.7</c:v>
                </c:pt>
                <c:pt idx="12">
                  <c:v>-14.4</c:v>
                </c:pt>
                <c:pt idx="13">
                  <c:v>-15</c:v>
                </c:pt>
                <c:pt idx="14">
                  <c:v>-13.3</c:v>
                </c:pt>
                <c:pt idx="15">
                  <c:v>-13.3</c:v>
                </c:pt>
                <c:pt idx="16">
                  <c:v>-12.2</c:v>
                </c:pt>
                <c:pt idx="17">
                  <c:v>-12.2</c:v>
                </c:pt>
                <c:pt idx="18">
                  <c:v>-11.1</c:v>
                </c:pt>
                <c:pt idx="19">
                  <c:v>-11.1</c:v>
                </c:pt>
                <c:pt idx="20">
                  <c:v>-11.1</c:v>
                </c:pt>
                <c:pt idx="21">
                  <c:v>-10.6</c:v>
                </c:pt>
                <c:pt idx="22">
                  <c:v>-11.7</c:v>
                </c:pt>
                <c:pt idx="23">
                  <c:v>-12.2</c:v>
                </c:pt>
                <c:pt idx="24">
                  <c:v>-11.7</c:v>
                </c:pt>
                <c:pt idx="25">
                  <c:v>-11.7</c:v>
                </c:pt>
                <c:pt idx="26">
                  <c:v>-11.7</c:v>
                </c:pt>
                <c:pt idx="27">
                  <c:v>-11.7</c:v>
                </c:pt>
                <c:pt idx="28">
                  <c:v>-11.7</c:v>
                </c:pt>
                <c:pt idx="29">
                  <c:v>-11.1</c:v>
                </c:pt>
                <c:pt idx="30">
                  <c:v>-11.1</c:v>
                </c:pt>
                <c:pt idx="31">
                  <c:v>-13.3</c:v>
                </c:pt>
                <c:pt idx="32">
                  <c:v>-12.8</c:v>
                </c:pt>
                <c:pt idx="33">
                  <c:v>-12.8</c:v>
                </c:pt>
                <c:pt idx="34">
                  <c:v>-13.3</c:v>
                </c:pt>
                <c:pt idx="35">
                  <c:v>-13.9</c:v>
                </c:pt>
                <c:pt idx="36">
                  <c:v>-14.4</c:v>
                </c:pt>
                <c:pt idx="37">
                  <c:v>-15</c:v>
                </c:pt>
                <c:pt idx="38">
                  <c:v>-13.9</c:v>
                </c:pt>
                <c:pt idx="39">
                  <c:v>-13.3</c:v>
                </c:pt>
                <c:pt idx="40">
                  <c:v>-12.2</c:v>
                </c:pt>
                <c:pt idx="41">
                  <c:v>-13.9</c:v>
                </c:pt>
                <c:pt idx="42">
                  <c:v>-12.8</c:v>
                </c:pt>
                <c:pt idx="43">
                  <c:v>-12.8</c:v>
                </c:pt>
                <c:pt idx="44">
                  <c:v>-12.2</c:v>
                </c:pt>
                <c:pt idx="45">
                  <c:v>-13.9</c:v>
                </c:pt>
                <c:pt idx="46">
                  <c:v>-14.4</c:v>
                </c:pt>
                <c:pt idx="47">
                  <c:v>-15</c:v>
                </c:pt>
                <c:pt idx="48">
                  <c:v>-15.6</c:v>
                </c:pt>
                <c:pt idx="49">
                  <c:v>-15.6</c:v>
                </c:pt>
                <c:pt idx="50">
                  <c:v>-16.100000000000001</c:v>
                </c:pt>
                <c:pt idx="51">
                  <c:v>-16.7</c:v>
                </c:pt>
                <c:pt idx="52">
                  <c:v>-17.2</c:v>
                </c:pt>
                <c:pt idx="53">
                  <c:v>-17.2</c:v>
                </c:pt>
                <c:pt idx="54">
                  <c:v>-16.100000000000001</c:v>
                </c:pt>
                <c:pt idx="55">
                  <c:v>-16.100000000000001</c:v>
                </c:pt>
                <c:pt idx="56">
                  <c:v>-15.6</c:v>
                </c:pt>
                <c:pt idx="57">
                  <c:v>-16.100000000000001</c:v>
                </c:pt>
                <c:pt idx="58">
                  <c:v>-16.7</c:v>
                </c:pt>
                <c:pt idx="59">
                  <c:v>-16.100000000000001</c:v>
                </c:pt>
                <c:pt idx="60">
                  <c:v>-15.6</c:v>
                </c:pt>
                <c:pt idx="61">
                  <c:v>-15.6</c:v>
                </c:pt>
                <c:pt idx="62">
                  <c:v>-12.8</c:v>
                </c:pt>
                <c:pt idx="63">
                  <c:v>-12.2</c:v>
                </c:pt>
                <c:pt idx="64">
                  <c:v>-11.7</c:v>
                </c:pt>
                <c:pt idx="65">
                  <c:v>-11.1</c:v>
                </c:pt>
                <c:pt idx="66">
                  <c:v>-10</c:v>
                </c:pt>
                <c:pt idx="67">
                  <c:v>-10</c:v>
                </c:pt>
                <c:pt idx="68">
                  <c:v>-9.4</c:v>
                </c:pt>
                <c:pt idx="69">
                  <c:v>-9.4</c:v>
                </c:pt>
                <c:pt idx="70">
                  <c:v>-9.4</c:v>
                </c:pt>
                <c:pt idx="71">
                  <c:v>-8.9</c:v>
                </c:pt>
                <c:pt idx="72">
                  <c:v>-8.9</c:v>
                </c:pt>
                <c:pt idx="73">
                  <c:v>-8.9</c:v>
                </c:pt>
                <c:pt idx="74">
                  <c:v>-8.9</c:v>
                </c:pt>
                <c:pt idx="75">
                  <c:v>-8.9</c:v>
                </c:pt>
                <c:pt idx="76">
                  <c:v>-8.9</c:v>
                </c:pt>
                <c:pt idx="77">
                  <c:v>-8.3000000000000007</c:v>
                </c:pt>
                <c:pt idx="78">
                  <c:v>-8.9</c:v>
                </c:pt>
                <c:pt idx="79">
                  <c:v>-8.9</c:v>
                </c:pt>
                <c:pt idx="80">
                  <c:v>-11.7</c:v>
                </c:pt>
                <c:pt idx="81">
                  <c:v>-11.1</c:v>
                </c:pt>
                <c:pt idx="82">
                  <c:v>-10.6</c:v>
                </c:pt>
                <c:pt idx="83">
                  <c:v>-12.8</c:v>
                </c:pt>
                <c:pt idx="84">
                  <c:v>-13.3</c:v>
                </c:pt>
                <c:pt idx="85">
                  <c:v>-13.3</c:v>
                </c:pt>
                <c:pt idx="86">
                  <c:v>-11.7</c:v>
                </c:pt>
                <c:pt idx="87">
                  <c:v>-12.2</c:v>
                </c:pt>
                <c:pt idx="88">
                  <c:v>-11.7</c:v>
                </c:pt>
                <c:pt idx="89">
                  <c:v>-12.2</c:v>
                </c:pt>
                <c:pt idx="90">
                  <c:v>-12.2</c:v>
                </c:pt>
                <c:pt idx="91">
                  <c:v>-12.2</c:v>
                </c:pt>
                <c:pt idx="92">
                  <c:v>-11.7</c:v>
                </c:pt>
                <c:pt idx="93">
                  <c:v>-12.8</c:v>
                </c:pt>
                <c:pt idx="94">
                  <c:v>-13.3</c:v>
                </c:pt>
                <c:pt idx="95">
                  <c:v>-13.9</c:v>
                </c:pt>
                <c:pt idx="96">
                  <c:v>-15</c:v>
                </c:pt>
                <c:pt idx="97">
                  <c:v>-15</c:v>
                </c:pt>
                <c:pt idx="98">
                  <c:v>-16.100000000000001</c:v>
                </c:pt>
                <c:pt idx="99">
                  <c:v>-16.7</c:v>
                </c:pt>
                <c:pt idx="100">
                  <c:v>-17.2</c:v>
                </c:pt>
                <c:pt idx="101">
                  <c:v>-17.2</c:v>
                </c:pt>
                <c:pt idx="102">
                  <c:v>-17.8</c:v>
                </c:pt>
                <c:pt idx="103">
                  <c:v>-17.8</c:v>
                </c:pt>
                <c:pt idx="104">
                  <c:v>-18.3</c:v>
                </c:pt>
                <c:pt idx="105">
                  <c:v>-18.899999999999999</c:v>
                </c:pt>
                <c:pt idx="106">
                  <c:v>-19.399999999999999</c:v>
                </c:pt>
                <c:pt idx="107">
                  <c:v>-20</c:v>
                </c:pt>
                <c:pt idx="108">
                  <c:v>-20</c:v>
                </c:pt>
                <c:pt idx="109">
                  <c:v>-20</c:v>
                </c:pt>
                <c:pt idx="110">
                  <c:v>-18.3</c:v>
                </c:pt>
                <c:pt idx="111">
                  <c:v>-16.7</c:v>
                </c:pt>
                <c:pt idx="112">
                  <c:v>-15.6</c:v>
                </c:pt>
                <c:pt idx="113">
                  <c:v>-15.6</c:v>
                </c:pt>
                <c:pt idx="114">
                  <c:v>-14.4</c:v>
                </c:pt>
                <c:pt idx="115">
                  <c:v>-14.4</c:v>
                </c:pt>
                <c:pt idx="116">
                  <c:v>-14.4</c:v>
                </c:pt>
                <c:pt idx="117">
                  <c:v>-14.4</c:v>
                </c:pt>
                <c:pt idx="118">
                  <c:v>-15</c:v>
                </c:pt>
                <c:pt idx="119">
                  <c:v>-15.6</c:v>
                </c:pt>
                <c:pt idx="120">
                  <c:v>-16.100000000000001</c:v>
                </c:pt>
                <c:pt idx="121">
                  <c:v>-16.100000000000001</c:v>
                </c:pt>
                <c:pt idx="122">
                  <c:v>-16.100000000000001</c:v>
                </c:pt>
                <c:pt idx="123">
                  <c:v>-17.2</c:v>
                </c:pt>
                <c:pt idx="124">
                  <c:v>-16.7</c:v>
                </c:pt>
                <c:pt idx="125">
                  <c:v>-16.7</c:v>
                </c:pt>
                <c:pt idx="126">
                  <c:v>-17.2</c:v>
                </c:pt>
                <c:pt idx="127">
                  <c:v>-17.2</c:v>
                </c:pt>
                <c:pt idx="128">
                  <c:v>-18.3</c:v>
                </c:pt>
                <c:pt idx="129">
                  <c:v>-17.2</c:v>
                </c:pt>
                <c:pt idx="130">
                  <c:v>-18.899999999999999</c:v>
                </c:pt>
                <c:pt idx="131">
                  <c:v>-18.899999999999999</c:v>
                </c:pt>
                <c:pt idx="132">
                  <c:v>-18.899999999999999</c:v>
                </c:pt>
                <c:pt idx="133">
                  <c:v>-18.899999999999999</c:v>
                </c:pt>
                <c:pt idx="134">
                  <c:v>-18.3</c:v>
                </c:pt>
                <c:pt idx="135">
                  <c:v>-16.7</c:v>
                </c:pt>
                <c:pt idx="136">
                  <c:v>-14.4</c:v>
                </c:pt>
                <c:pt idx="137">
                  <c:v>-13.3</c:v>
                </c:pt>
                <c:pt idx="138">
                  <c:v>-12.8</c:v>
                </c:pt>
                <c:pt idx="139">
                  <c:v>-12.8</c:v>
                </c:pt>
                <c:pt idx="140">
                  <c:v>-12.2</c:v>
                </c:pt>
                <c:pt idx="141">
                  <c:v>-12.2</c:v>
                </c:pt>
                <c:pt idx="142">
                  <c:v>-13.3</c:v>
                </c:pt>
                <c:pt idx="143">
                  <c:v>-14.4</c:v>
                </c:pt>
                <c:pt idx="144">
                  <c:v>-15</c:v>
                </c:pt>
                <c:pt idx="145">
                  <c:v>-15</c:v>
                </c:pt>
                <c:pt idx="146">
                  <c:v>-18.899999999999999</c:v>
                </c:pt>
                <c:pt idx="147">
                  <c:v>-18.899999999999999</c:v>
                </c:pt>
                <c:pt idx="148">
                  <c:v>-18.899999999999999</c:v>
                </c:pt>
                <c:pt idx="149">
                  <c:v>-20</c:v>
                </c:pt>
                <c:pt idx="150">
                  <c:v>-21.1</c:v>
                </c:pt>
                <c:pt idx="151">
                  <c:v>-21.1</c:v>
                </c:pt>
                <c:pt idx="152">
                  <c:v>-18.899999999999999</c:v>
                </c:pt>
                <c:pt idx="153">
                  <c:v>-18.899999999999999</c:v>
                </c:pt>
                <c:pt idx="154">
                  <c:v>-16.7</c:v>
                </c:pt>
                <c:pt idx="155">
                  <c:v>-15</c:v>
                </c:pt>
                <c:pt idx="156">
                  <c:v>-14.4</c:v>
                </c:pt>
                <c:pt idx="157">
                  <c:v>-14.4</c:v>
                </c:pt>
                <c:pt idx="158">
                  <c:v>-11.7</c:v>
                </c:pt>
                <c:pt idx="159">
                  <c:v>-10.6</c:v>
                </c:pt>
                <c:pt idx="160">
                  <c:v>-10</c:v>
                </c:pt>
                <c:pt idx="161">
                  <c:v>-8.9</c:v>
                </c:pt>
                <c:pt idx="162">
                  <c:v>-8.3000000000000007</c:v>
                </c:pt>
                <c:pt idx="163">
                  <c:v>-8.3000000000000007</c:v>
                </c:pt>
                <c:pt idx="164">
                  <c:v>-6.1</c:v>
                </c:pt>
                <c:pt idx="165">
                  <c:v>-5</c:v>
                </c:pt>
                <c:pt idx="166">
                  <c:v>-5</c:v>
                </c:pt>
                <c:pt idx="167">
                  <c:v>-4.4000000000000004</c:v>
                </c:pt>
                <c:pt idx="168">
                  <c:v>-3.9</c:v>
                </c:pt>
                <c:pt idx="169">
                  <c:v>-3.9</c:v>
                </c:pt>
                <c:pt idx="170">
                  <c:v>-3.3</c:v>
                </c:pt>
                <c:pt idx="171">
                  <c:v>-2.8</c:v>
                </c:pt>
                <c:pt idx="172">
                  <c:v>-1.7</c:v>
                </c:pt>
                <c:pt idx="173">
                  <c:v>-1.1000000000000001</c:v>
                </c:pt>
                <c:pt idx="174">
                  <c:v>-1.7</c:v>
                </c:pt>
                <c:pt idx="175">
                  <c:v>-1.7</c:v>
                </c:pt>
                <c:pt idx="176">
                  <c:v>-1.7</c:v>
                </c:pt>
                <c:pt idx="177">
                  <c:v>-0.6</c:v>
                </c:pt>
                <c:pt idx="178">
                  <c:v>0</c:v>
                </c:pt>
                <c:pt idx="179">
                  <c:v>0.6</c:v>
                </c:pt>
                <c:pt idx="180">
                  <c:v>1.1000000000000001</c:v>
                </c:pt>
                <c:pt idx="181">
                  <c:v>1.1000000000000001</c:v>
                </c:pt>
                <c:pt idx="182">
                  <c:v>1.1000000000000001</c:v>
                </c:pt>
                <c:pt idx="183">
                  <c:v>1.7</c:v>
                </c:pt>
                <c:pt idx="184">
                  <c:v>2.2000000000000002</c:v>
                </c:pt>
                <c:pt idx="185">
                  <c:v>1.7</c:v>
                </c:pt>
                <c:pt idx="186">
                  <c:v>2.2000000000000002</c:v>
                </c:pt>
                <c:pt idx="187">
                  <c:v>2.2000000000000002</c:v>
                </c:pt>
                <c:pt idx="188">
                  <c:v>2.8</c:v>
                </c:pt>
                <c:pt idx="189">
                  <c:v>2.8</c:v>
                </c:pt>
                <c:pt idx="190">
                  <c:v>2.2000000000000002</c:v>
                </c:pt>
                <c:pt idx="191">
                  <c:v>1.7</c:v>
                </c:pt>
                <c:pt idx="192">
                  <c:v>1.1000000000000001</c:v>
                </c:pt>
                <c:pt idx="193">
                  <c:v>1.1000000000000001</c:v>
                </c:pt>
                <c:pt idx="194">
                  <c:v>0</c:v>
                </c:pt>
                <c:pt idx="195">
                  <c:v>-0.6</c:v>
                </c:pt>
                <c:pt idx="196">
                  <c:v>-0.6</c:v>
                </c:pt>
                <c:pt idx="197">
                  <c:v>-1.7</c:v>
                </c:pt>
                <c:pt idx="198">
                  <c:v>-1.7</c:v>
                </c:pt>
                <c:pt idx="199">
                  <c:v>-1.7</c:v>
                </c:pt>
              </c:numCache>
            </c:numRef>
          </c:val>
          <c:smooth val="0"/>
          <c:extLst>
            <c:ext xmlns:c16="http://schemas.microsoft.com/office/drawing/2014/chart" uri="{C3380CC4-5D6E-409C-BE32-E72D297353CC}">
              <c16:uniqueId val="{00000004-362F-40DB-A9BC-91A9878255B4}"/>
            </c:ext>
          </c:extLst>
        </c:ser>
        <c:dLbls>
          <c:showLegendKey val="0"/>
          <c:showVal val="0"/>
          <c:showCatName val="0"/>
          <c:showSerName val="0"/>
          <c:showPercent val="0"/>
          <c:showBubbleSize val="0"/>
        </c:dLbls>
        <c:marker val="1"/>
        <c:smooth val="0"/>
        <c:axId val="1075025040"/>
        <c:axId val="1075022960"/>
      </c:lineChart>
      <c:catAx>
        <c:axId val="10638823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063883168"/>
        <c:crosses val="autoZero"/>
        <c:auto val="1"/>
        <c:lblAlgn val="ctr"/>
        <c:lblOffset val="100"/>
        <c:noMultiLvlLbl val="0"/>
      </c:catAx>
      <c:valAx>
        <c:axId val="1063883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063882336"/>
        <c:crosses val="autoZero"/>
        <c:crossBetween val="between"/>
      </c:valAx>
      <c:valAx>
        <c:axId val="107502296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5025040"/>
        <c:crosses val="max"/>
        <c:crossBetween val="between"/>
      </c:valAx>
      <c:catAx>
        <c:axId val="1075025040"/>
        <c:scaling>
          <c:orientation val="minMax"/>
        </c:scaling>
        <c:delete val="1"/>
        <c:axPos val="b"/>
        <c:majorTickMark val="out"/>
        <c:minorTickMark val="none"/>
        <c:tickLblPos val="nextTo"/>
        <c:crossAx val="10750229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latin typeface="Century Gothic" panose="020B0502020202020204" pitchFamily="34" charset="0"/>
              </a:rPr>
              <a:t>Time of Use</a:t>
            </a:r>
            <a:r>
              <a:rPr lang="en-US" b="1" baseline="0" dirty="0">
                <a:latin typeface="Century Gothic" panose="020B0502020202020204" pitchFamily="34" charset="0"/>
              </a:rPr>
              <a:t> Pricing – Peak Load Reduction Maximization</a:t>
            </a:r>
            <a:endParaRPr lang="en-US" b="1" dirty="0">
              <a:latin typeface="Century Gothic" panose="020B0502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'curb HP'!$A$1</c:f>
              <c:strCache>
                <c:ptCount val="1"/>
                <c:pt idx="0">
                  <c:v>HP output load</c:v>
                </c:pt>
              </c:strCache>
            </c:strRef>
          </c:tx>
          <c:spPr>
            <a:solidFill>
              <a:srgbClr val="055B44"/>
            </a:solidFill>
            <a:ln>
              <a:noFill/>
            </a:ln>
            <a:effectLst/>
          </c:spPr>
          <c:val>
            <c:numRef>
              <c:f>'curb HP'!$A$2:$A$201</c:f>
              <c:numCache>
                <c:formatCode>General</c:formatCode>
                <c:ptCount val="200"/>
                <c:pt idx="0">
                  <c:v>18.22671196410662</c:v>
                </c:pt>
                <c:pt idx="1">
                  <c:v>16.98793805810876</c:v>
                </c:pt>
                <c:pt idx="2">
                  <c:v>17.211557910672791</c:v>
                </c:pt>
                <c:pt idx="3">
                  <c:v>17.015076499417081</c:v>
                </c:pt>
                <c:pt idx="4">
                  <c:v>7.8730594648045127</c:v>
                </c:pt>
                <c:pt idx="5">
                  <c:v>12.75277114998123</c:v>
                </c:pt>
                <c:pt idx="6">
                  <c:v>14.842026937197129</c:v>
                </c:pt>
                <c:pt idx="7">
                  <c:v>17.518461664982421</c:v>
                </c:pt>
                <c:pt idx="8">
                  <c:v>16.7020023177216</c:v>
                </c:pt>
                <c:pt idx="9">
                  <c:v>17.568483742287832</c:v>
                </c:pt>
                <c:pt idx="10">
                  <c:v>17.124014208543631</c:v>
                </c:pt>
                <c:pt idx="11">
                  <c:v>17.05451377773943</c:v>
                </c:pt>
                <c:pt idx="12">
                  <c:v>17.422768220795501</c:v>
                </c:pt>
                <c:pt idx="13">
                  <c:v>16.933439742557582</c:v>
                </c:pt>
                <c:pt idx="14">
                  <c:v>17.258385796366799</c:v>
                </c:pt>
                <c:pt idx="15">
                  <c:v>17.840655111729721</c:v>
                </c:pt>
                <c:pt idx="16">
                  <c:v>18.09595214017282</c:v>
                </c:pt>
                <c:pt idx="17">
                  <c:v>18.58359000313807</c:v>
                </c:pt>
                <c:pt idx="18">
                  <c:v>18.913601926847289</c:v>
                </c:pt>
                <c:pt idx="19">
                  <c:v>19.63444281341409</c:v>
                </c:pt>
                <c:pt idx="20">
                  <c:v>19.723846114579061</c:v>
                </c:pt>
                <c:pt idx="21">
                  <c:v>19.808709892112709</c:v>
                </c:pt>
                <c:pt idx="22">
                  <c:v>18.451144226200189</c:v>
                </c:pt>
                <c:pt idx="23">
                  <c:v>20.57054084821965</c:v>
                </c:pt>
                <c:pt idx="24">
                  <c:v>18.56128245484371</c:v>
                </c:pt>
                <c:pt idx="25">
                  <c:v>20.571073126707869</c:v>
                </c:pt>
                <c:pt idx="26">
                  <c:v>21.636526767139411</c:v>
                </c:pt>
                <c:pt idx="27">
                  <c:v>22.287944592610199</c:v>
                </c:pt>
                <c:pt idx="28">
                  <c:v>22.59225904729642</c:v>
                </c:pt>
                <c:pt idx="29">
                  <c:v>22.932776450516961</c:v>
                </c:pt>
                <c:pt idx="30">
                  <c:v>22.803432810913741</c:v>
                </c:pt>
                <c:pt idx="31">
                  <c:v>21.850362980223881</c:v>
                </c:pt>
                <c:pt idx="32">
                  <c:v>22.635844211546971</c:v>
                </c:pt>
                <c:pt idx="33">
                  <c:v>21.2483582075619</c:v>
                </c:pt>
                <c:pt idx="34">
                  <c:v>10.91293214801245</c:v>
                </c:pt>
                <c:pt idx="35">
                  <c:v>7.3360830886832176</c:v>
                </c:pt>
                <c:pt idx="36">
                  <c:v>10.672371452995041</c:v>
                </c:pt>
                <c:pt idx="37">
                  <c:v>12.16334855976493</c:v>
                </c:pt>
                <c:pt idx="38">
                  <c:v>14.056476338466929</c:v>
                </c:pt>
                <c:pt idx="39">
                  <c:v>13.317171239533669</c:v>
                </c:pt>
                <c:pt idx="40">
                  <c:v>14.43056770688505</c:v>
                </c:pt>
                <c:pt idx="41">
                  <c:v>14.85804641432247</c:v>
                </c:pt>
                <c:pt idx="42">
                  <c:v>16.08351852790582</c:v>
                </c:pt>
                <c:pt idx="43">
                  <c:v>16.779933585032271</c:v>
                </c:pt>
                <c:pt idx="44">
                  <c:v>17.48743157026162</c:v>
                </c:pt>
                <c:pt idx="45">
                  <c:v>17.599994817076741</c:v>
                </c:pt>
                <c:pt idx="46">
                  <c:v>18.254125877723041</c:v>
                </c:pt>
                <c:pt idx="47">
                  <c:v>18.068801815548149</c:v>
                </c:pt>
                <c:pt idx="48">
                  <c:v>18.60368408878956</c:v>
                </c:pt>
                <c:pt idx="49">
                  <c:v>19.034753649526369</c:v>
                </c:pt>
                <c:pt idx="50">
                  <c:v>19.66754546263515</c:v>
                </c:pt>
                <c:pt idx="51">
                  <c:v>19.479145875454421</c:v>
                </c:pt>
                <c:pt idx="52">
                  <c:v>15.479498821986571</c:v>
                </c:pt>
                <c:pt idx="53">
                  <c:v>12.97588818145857</c:v>
                </c:pt>
                <c:pt idx="54">
                  <c:v>20.397442807030899</c:v>
                </c:pt>
                <c:pt idx="55">
                  <c:v>17.144774411532921</c:v>
                </c:pt>
                <c:pt idx="56">
                  <c:v>20.104328441151509</c:v>
                </c:pt>
                <c:pt idx="57">
                  <c:v>12.39009282774154</c:v>
                </c:pt>
                <c:pt idx="58">
                  <c:v>16.820934092217371</c:v>
                </c:pt>
                <c:pt idx="59">
                  <c:v>14.64203188464664</c:v>
                </c:pt>
                <c:pt idx="60">
                  <c:v>9.5220164235366127</c:v>
                </c:pt>
                <c:pt idx="61">
                  <c:v>11.6276818362904</c:v>
                </c:pt>
                <c:pt idx="62">
                  <c:v>5.7040802130274786</c:v>
                </c:pt>
                <c:pt idx="63">
                  <c:v>11.44919383318199</c:v>
                </c:pt>
                <c:pt idx="64">
                  <c:v>9.4779654787057943</c:v>
                </c:pt>
                <c:pt idx="65">
                  <c:v>11.11404646501691</c:v>
                </c:pt>
                <c:pt idx="66">
                  <c:v>12.019424394760851</c:v>
                </c:pt>
                <c:pt idx="67">
                  <c:v>12.65258293879813</c:v>
                </c:pt>
                <c:pt idx="68">
                  <c:v>13.109542003928709</c:v>
                </c:pt>
                <c:pt idx="69">
                  <c:v>13.28107707097862</c:v>
                </c:pt>
                <c:pt idx="70">
                  <c:v>14.11885176859936</c:v>
                </c:pt>
                <c:pt idx="71">
                  <c:v>14.01209625727348</c:v>
                </c:pt>
                <c:pt idx="72">
                  <c:v>14.22193963070457</c:v>
                </c:pt>
                <c:pt idx="73">
                  <c:v>10.02705347284336</c:v>
                </c:pt>
                <c:pt idx="74">
                  <c:v>7.286468027302222</c:v>
                </c:pt>
                <c:pt idx="75">
                  <c:v>14.456719536101231</c:v>
                </c:pt>
                <c:pt idx="76">
                  <c:v>14.664379994082831</c:v>
                </c:pt>
                <c:pt idx="77">
                  <c:v>14.91832944122071</c:v>
                </c:pt>
                <c:pt idx="78">
                  <c:v>8.0439514204320339</c:v>
                </c:pt>
                <c:pt idx="79">
                  <c:v>3.362010937396084</c:v>
                </c:pt>
                <c:pt idx="80">
                  <c:v>0</c:v>
                </c:pt>
                <c:pt idx="81">
                  <c:v>16.94039227437624</c:v>
                </c:pt>
                <c:pt idx="82">
                  <c:v>18.4724139585519</c:v>
                </c:pt>
                <c:pt idx="83">
                  <c:v>18.52844842066084</c:v>
                </c:pt>
                <c:pt idx="84">
                  <c:v>17.931993999175219</c:v>
                </c:pt>
                <c:pt idx="85">
                  <c:v>18.27358991387392</c:v>
                </c:pt>
                <c:pt idx="86">
                  <c:v>18.44189468599928</c:v>
                </c:pt>
                <c:pt idx="87">
                  <c:v>0</c:v>
                </c:pt>
                <c:pt idx="88">
                  <c:v>0</c:v>
                </c:pt>
                <c:pt idx="89">
                  <c:v>0</c:v>
                </c:pt>
                <c:pt idx="90">
                  <c:v>22.327169837829281</c:v>
                </c:pt>
                <c:pt idx="91">
                  <c:v>0</c:v>
                </c:pt>
                <c:pt idx="92">
                  <c:v>0</c:v>
                </c:pt>
                <c:pt idx="93">
                  <c:v>24.159571815014711</c:v>
                </c:pt>
                <c:pt idx="94">
                  <c:v>24.159571815014711</c:v>
                </c:pt>
                <c:pt idx="95">
                  <c:v>24.159571815014711</c:v>
                </c:pt>
                <c:pt idx="96">
                  <c:v>24.159571815014711</c:v>
                </c:pt>
                <c:pt idx="97">
                  <c:v>24.159571815014711</c:v>
                </c:pt>
                <c:pt idx="98">
                  <c:v>24.159571815014711</c:v>
                </c:pt>
                <c:pt idx="99">
                  <c:v>24.159571815014711</c:v>
                </c:pt>
                <c:pt idx="100">
                  <c:v>24.159571815014711</c:v>
                </c:pt>
                <c:pt idx="101">
                  <c:v>24.159571815014711</c:v>
                </c:pt>
                <c:pt idx="102">
                  <c:v>24.159571815014711</c:v>
                </c:pt>
                <c:pt idx="103">
                  <c:v>24.159571815014711</c:v>
                </c:pt>
                <c:pt idx="104">
                  <c:v>24.159571815014711</c:v>
                </c:pt>
                <c:pt idx="105">
                  <c:v>24.159571815014711</c:v>
                </c:pt>
                <c:pt idx="106">
                  <c:v>24.159571815014711</c:v>
                </c:pt>
                <c:pt idx="107">
                  <c:v>24.069307280018801</c:v>
                </c:pt>
                <c:pt idx="108">
                  <c:v>24.159571815014711</c:v>
                </c:pt>
                <c:pt idx="109">
                  <c:v>23.88562802521054</c:v>
                </c:pt>
                <c:pt idx="110">
                  <c:v>22.351951786174752</c:v>
                </c:pt>
                <c:pt idx="111">
                  <c:v>22.213321598499171</c:v>
                </c:pt>
                <c:pt idx="112">
                  <c:v>23.005125704868419</c:v>
                </c:pt>
                <c:pt idx="113">
                  <c:v>23.374143040699689</c:v>
                </c:pt>
                <c:pt idx="114">
                  <c:v>24.159571815014711</c:v>
                </c:pt>
                <c:pt idx="115">
                  <c:v>24.159571815014711</c:v>
                </c:pt>
                <c:pt idx="116">
                  <c:v>24.159571815014711</c:v>
                </c:pt>
                <c:pt idx="117">
                  <c:v>24.159571815014711</c:v>
                </c:pt>
                <c:pt idx="118">
                  <c:v>24.159571815014711</c:v>
                </c:pt>
                <c:pt idx="119">
                  <c:v>24.159571815014711</c:v>
                </c:pt>
                <c:pt idx="120">
                  <c:v>24.159571815014711</c:v>
                </c:pt>
                <c:pt idx="121">
                  <c:v>24.159571815014711</c:v>
                </c:pt>
                <c:pt idx="122">
                  <c:v>24.159571815014711</c:v>
                </c:pt>
                <c:pt idx="123">
                  <c:v>24.159571815014711</c:v>
                </c:pt>
                <c:pt idx="124">
                  <c:v>24.159571815014711</c:v>
                </c:pt>
                <c:pt idx="125">
                  <c:v>24.159571815014711</c:v>
                </c:pt>
                <c:pt idx="126">
                  <c:v>24.159571815014711</c:v>
                </c:pt>
                <c:pt idx="127">
                  <c:v>24.159571815014711</c:v>
                </c:pt>
                <c:pt idx="128">
                  <c:v>24.159571815014711</c:v>
                </c:pt>
                <c:pt idx="129">
                  <c:v>24.159571815014711</c:v>
                </c:pt>
                <c:pt idx="130">
                  <c:v>23.012676293454891</c:v>
                </c:pt>
                <c:pt idx="131">
                  <c:v>21.301646365028411</c:v>
                </c:pt>
                <c:pt idx="132">
                  <c:v>20.060510089911979</c:v>
                </c:pt>
                <c:pt idx="133">
                  <c:v>19.211120456291251</c:v>
                </c:pt>
                <c:pt idx="134">
                  <c:v>14.510742391540781</c:v>
                </c:pt>
                <c:pt idx="135">
                  <c:v>12.204606697772119</c:v>
                </c:pt>
                <c:pt idx="136">
                  <c:v>11.60076295741773</c:v>
                </c:pt>
                <c:pt idx="137">
                  <c:v>21.071531518187641</c:v>
                </c:pt>
                <c:pt idx="138">
                  <c:v>10.179249994344509</c:v>
                </c:pt>
                <c:pt idx="139">
                  <c:v>21.91399330965401</c:v>
                </c:pt>
                <c:pt idx="140">
                  <c:v>22.57091472570518</c:v>
                </c:pt>
                <c:pt idx="141">
                  <c:v>23.293900182222341</c:v>
                </c:pt>
                <c:pt idx="142">
                  <c:v>24.159571815014711</c:v>
                </c:pt>
                <c:pt idx="143">
                  <c:v>24.159571815014711</c:v>
                </c:pt>
                <c:pt idx="144">
                  <c:v>11.060802617207379</c:v>
                </c:pt>
                <c:pt idx="145">
                  <c:v>24.159571815014711</c:v>
                </c:pt>
                <c:pt idx="146">
                  <c:v>24.159571815014711</c:v>
                </c:pt>
                <c:pt idx="147">
                  <c:v>24.159571815014711</c:v>
                </c:pt>
                <c:pt idx="148">
                  <c:v>24.159571815014711</c:v>
                </c:pt>
                <c:pt idx="149">
                  <c:v>21.355842566877939</c:v>
                </c:pt>
                <c:pt idx="150">
                  <c:v>24.159571815014711</c:v>
                </c:pt>
                <c:pt idx="151">
                  <c:v>23.174149574519209</c:v>
                </c:pt>
                <c:pt idx="152">
                  <c:v>24.159571815014711</c:v>
                </c:pt>
                <c:pt idx="153">
                  <c:v>23.367046228706311</c:v>
                </c:pt>
                <c:pt idx="154">
                  <c:v>20.409021420717469</c:v>
                </c:pt>
                <c:pt idx="155">
                  <c:v>18.114653697253079</c:v>
                </c:pt>
                <c:pt idx="156">
                  <c:v>17.258929734292831</c:v>
                </c:pt>
                <c:pt idx="157">
                  <c:v>17.048511123238431</c:v>
                </c:pt>
                <c:pt idx="158">
                  <c:v>17.01461932157628</c:v>
                </c:pt>
                <c:pt idx="159">
                  <c:v>17.525334216995709</c:v>
                </c:pt>
                <c:pt idx="160">
                  <c:v>18.41617943265334</c:v>
                </c:pt>
                <c:pt idx="161">
                  <c:v>18.393217760105092</c:v>
                </c:pt>
                <c:pt idx="162">
                  <c:v>18.368935866380699</c:v>
                </c:pt>
                <c:pt idx="163">
                  <c:v>18.292418974789431</c:v>
                </c:pt>
                <c:pt idx="164">
                  <c:v>18.081171758314671</c:v>
                </c:pt>
                <c:pt idx="165">
                  <c:v>18.566846274164529</c:v>
                </c:pt>
                <c:pt idx="166">
                  <c:v>19.4841846316844</c:v>
                </c:pt>
                <c:pt idx="167">
                  <c:v>19.511372616037669</c:v>
                </c:pt>
                <c:pt idx="168">
                  <c:v>15.55953954319928</c:v>
                </c:pt>
                <c:pt idx="169">
                  <c:v>20.520045358042221</c:v>
                </c:pt>
                <c:pt idx="170">
                  <c:v>18.76458421740988</c:v>
                </c:pt>
                <c:pt idx="171">
                  <c:v>20.50051646067968</c:v>
                </c:pt>
                <c:pt idx="172">
                  <c:v>21.971175288130731</c:v>
                </c:pt>
                <c:pt idx="173">
                  <c:v>21.670241061790659</c:v>
                </c:pt>
                <c:pt idx="174">
                  <c:v>22.757364161126539</c:v>
                </c:pt>
                <c:pt idx="175">
                  <c:v>23.020490003154421</c:v>
                </c:pt>
                <c:pt idx="176">
                  <c:v>23.05096902750115</c:v>
                </c:pt>
                <c:pt idx="177">
                  <c:v>21.44631985865983</c:v>
                </c:pt>
                <c:pt idx="178">
                  <c:v>19.05751623583582</c:v>
                </c:pt>
                <c:pt idx="179">
                  <c:v>16.88723661946748</c:v>
                </c:pt>
                <c:pt idx="180">
                  <c:v>15.20978252537201</c:v>
                </c:pt>
                <c:pt idx="181">
                  <c:v>13.969406056030531</c:v>
                </c:pt>
                <c:pt idx="182">
                  <c:v>13.43307871173325</c:v>
                </c:pt>
                <c:pt idx="183">
                  <c:v>13.859674228634351</c:v>
                </c:pt>
                <c:pt idx="184">
                  <c:v>15.094976649744689</c:v>
                </c:pt>
                <c:pt idx="185">
                  <c:v>16.214861197899719</c:v>
                </c:pt>
                <c:pt idx="186">
                  <c:v>16.854900656328361</c:v>
                </c:pt>
                <c:pt idx="187">
                  <c:v>13.672941476593749</c:v>
                </c:pt>
                <c:pt idx="188">
                  <c:v>16.282430017738029</c:v>
                </c:pt>
                <c:pt idx="189">
                  <c:v>17.73850477626203</c:v>
                </c:pt>
                <c:pt idx="190">
                  <c:v>19.448639654630931</c:v>
                </c:pt>
                <c:pt idx="191">
                  <c:v>19.393610580919201</c:v>
                </c:pt>
                <c:pt idx="192">
                  <c:v>15.622206067523461</c:v>
                </c:pt>
                <c:pt idx="193">
                  <c:v>12.83461268195833</c:v>
                </c:pt>
                <c:pt idx="194">
                  <c:v>16.282202146065469</c:v>
                </c:pt>
                <c:pt idx="195">
                  <c:v>17.858204341801809</c:v>
                </c:pt>
                <c:pt idx="196">
                  <c:v>19.613354810619569</c:v>
                </c:pt>
                <c:pt idx="197">
                  <c:v>19.224325738879841</c:v>
                </c:pt>
                <c:pt idx="198">
                  <c:v>20.41739989924401</c:v>
                </c:pt>
                <c:pt idx="199">
                  <c:v>19.220979642477211</c:v>
                </c:pt>
              </c:numCache>
            </c:numRef>
          </c:val>
          <c:extLst>
            <c:ext xmlns:c16="http://schemas.microsoft.com/office/drawing/2014/chart" uri="{C3380CC4-5D6E-409C-BE32-E72D297353CC}">
              <c16:uniqueId val="{00000000-3E4D-4C17-ACF3-DF877F33DD79}"/>
            </c:ext>
          </c:extLst>
        </c:ser>
        <c:ser>
          <c:idx val="1"/>
          <c:order val="1"/>
          <c:tx>
            <c:strRef>
              <c:f>'curb HP'!$B$1</c:f>
              <c:strCache>
                <c:ptCount val="1"/>
                <c:pt idx="0">
                  <c:v>TES discharge</c:v>
                </c:pt>
              </c:strCache>
            </c:strRef>
          </c:tx>
          <c:spPr>
            <a:solidFill>
              <a:srgbClr val="048636"/>
            </a:solidFill>
            <a:ln>
              <a:noFill/>
            </a:ln>
            <a:effectLst/>
          </c:spPr>
          <c:val>
            <c:numRef>
              <c:f>'curb HP'!$B$2:$B$201</c:f>
              <c:numCache>
                <c:formatCode>General</c:formatCode>
                <c:ptCount val="200"/>
                <c:pt idx="0">
                  <c:v>0</c:v>
                </c:pt>
                <c:pt idx="1">
                  <c:v>0</c:v>
                </c:pt>
                <c:pt idx="2">
                  <c:v>0</c:v>
                </c:pt>
                <c:pt idx="3">
                  <c:v>0</c:v>
                </c:pt>
                <c:pt idx="4">
                  <c:v>9.1516694595995176</c:v>
                </c:pt>
                <c:pt idx="5">
                  <c:v>4.5296141769734994</c:v>
                </c:pt>
                <c:pt idx="6">
                  <c:v>2.2419302492091049</c:v>
                </c:pt>
                <c:pt idx="7">
                  <c:v>0</c:v>
                </c:pt>
                <c:pt idx="8">
                  <c:v>1.1096422445580421</c:v>
                </c:pt>
                <c:pt idx="9">
                  <c:v>0</c:v>
                </c:pt>
                <c:pt idx="10">
                  <c:v>0.54921686851862694</c:v>
                </c:pt>
                <c:pt idx="11">
                  <c:v>0.27183461169103762</c:v>
                </c:pt>
                <c:pt idx="12">
                  <c:v>0</c:v>
                </c:pt>
                <c:pt idx="13">
                  <c:v>0</c:v>
                </c:pt>
                <c:pt idx="14">
                  <c:v>0.13454440376627111</c:v>
                </c:pt>
                <c:pt idx="15">
                  <c:v>0</c:v>
                </c:pt>
                <c:pt idx="16">
                  <c:v>6.6592684692396834E-2</c:v>
                </c:pt>
                <c:pt idx="17">
                  <c:v>3.2960015655832779E-2</c:v>
                </c:pt>
                <c:pt idx="18">
                  <c:v>1.6313543102381881E-2</c:v>
                </c:pt>
                <c:pt idx="19">
                  <c:v>0</c:v>
                </c:pt>
                <c:pt idx="20">
                  <c:v>0</c:v>
                </c:pt>
                <c:pt idx="21">
                  <c:v>0</c:v>
                </c:pt>
                <c:pt idx="22">
                  <c:v>2.2035345750844808</c:v>
                </c:pt>
                <c:pt idx="23">
                  <c:v>0</c:v>
                </c:pt>
                <c:pt idx="24">
                  <c:v>2.867027389415131</c:v>
                </c:pt>
                <c:pt idx="25">
                  <c:v>1.419033758397388</c:v>
                </c:pt>
                <c:pt idx="26">
                  <c:v>0.7023500420350709</c:v>
                </c:pt>
                <c:pt idx="27">
                  <c:v>0.3476277985830149</c:v>
                </c:pt>
                <c:pt idx="28">
                  <c:v>0.17205820333906799</c:v>
                </c:pt>
                <c:pt idx="29">
                  <c:v>0</c:v>
                </c:pt>
                <c:pt idx="30">
                  <c:v>0</c:v>
                </c:pt>
                <c:pt idx="31">
                  <c:v>0</c:v>
                </c:pt>
                <c:pt idx="32">
                  <c:v>0</c:v>
                </c:pt>
                <c:pt idx="33">
                  <c:v>0</c:v>
                </c:pt>
                <c:pt idx="34">
                  <c:v>8.2941573762144323</c:v>
                </c:pt>
                <c:pt idx="35">
                  <c:v>9.9481785868923183</c:v>
                </c:pt>
                <c:pt idx="36">
                  <c:v>4.9238459672497337</c:v>
                </c:pt>
                <c:pt idx="37">
                  <c:v>2.4370550746993631</c:v>
                </c:pt>
                <c:pt idx="38">
                  <c:v>0</c:v>
                </c:pt>
                <c:pt idx="39">
                  <c:v>1.206219178386553</c:v>
                </c:pt>
                <c:pt idx="40">
                  <c:v>0.59701757314081938</c:v>
                </c:pt>
                <c:pt idx="41">
                  <c:v>0.29549354630202168</c:v>
                </c:pt>
                <c:pt idx="42">
                  <c:v>0</c:v>
                </c:pt>
                <c:pt idx="43">
                  <c:v>0.14625438150302089</c:v>
                </c:pt>
                <c:pt idx="44">
                  <c:v>0</c:v>
                </c:pt>
                <c:pt idx="45">
                  <c:v>7.2388532259070937E-2</c:v>
                </c:pt>
                <c:pt idx="46">
                  <c:v>3.5828667481762382E-2</c:v>
                </c:pt>
                <c:pt idx="47">
                  <c:v>1.7733380874811681E-2</c:v>
                </c:pt>
                <c:pt idx="48">
                  <c:v>0</c:v>
                </c:pt>
                <c:pt idx="49">
                  <c:v>8.7771279077350772E-3</c:v>
                </c:pt>
                <c:pt idx="50">
                  <c:v>4.3442350250405938E-3</c:v>
                </c:pt>
                <c:pt idx="51">
                  <c:v>2.1501769315857479E-3</c:v>
                </c:pt>
                <c:pt idx="52">
                  <c:v>4.0644187227790223</c:v>
                </c:pt>
                <c:pt idx="53">
                  <c:v>6.9468827695268587</c:v>
                </c:pt>
                <c:pt idx="54">
                  <c:v>0</c:v>
                </c:pt>
                <c:pt idx="55">
                  <c:v>3.4383561182506681</c:v>
                </c:pt>
                <c:pt idx="56">
                  <c:v>0</c:v>
                </c:pt>
                <c:pt idx="57">
                  <c:v>6.5026475033943409</c:v>
                </c:pt>
                <c:pt idx="58">
                  <c:v>0</c:v>
                </c:pt>
                <c:pt idx="59">
                  <c:v>0</c:v>
                </c:pt>
                <c:pt idx="60">
                  <c:v>3.2184820976396229</c:v>
                </c:pt>
                <c:pt idx="61">
                  <c:v>0</c:v>
                </c:pt>
                <c:pt idx="62">
                  <c:v>5.6592401515151511</c:v>
                </c:pt>
                <c:pt idx="63">
                  <c:v>0</c:v>
                </c:pt>
                <c:pt idx="64">
                  <c:v>2.801038054790328</c:v>
                </c:pt>
                <c:pt idx="65">
                  <c:v>1.3863723705527891</c:v>
                </c:pt>
                <c:pt idx="66">
                  <c:v>0.68618430461703683</c:v>
                </c:pt>
                <c:pt idx="67">
                  <c:v>0.33962657501247279</c:v>
                </c:pt>
                <c:pt idx="68">
                  <c:v>0</c:v>
                </c:pt>
                <c:pt idx="69">
                  <c:v>0</c:v>
                </c:pt>
                <c:pt idx="70">
                  <c:v>0</c:v>
                </c:pt>
                <c:pt idx="71">
                  <c:v>0</c:v>
                </c:pt>
                <c:pt idx="72">
                  <c:v>0</c:v>
                </c:pt>
                <c:pt idx="73">
                  <c:v>4.3038818634146914</c:v>
                </c:pt>
                <c:pt idx="74">
                  <c:v>7.1167986393452694</c:v>
                </c:pt>
                <c:pt idx="75">
                  <c:v>0</c:v>
                </c:pt>
                <c:pt idx="76">
                  <c:v>0</c:v>
                </c:pt>
                <c:pt idx="77">
                  <c:v>0</c:v>
                </c:pt>
                <c:pt idx="78">
                  <c:v>7.1153211743002744</c:v>
                </c:pt>
                <c:pt idx="79">
                  <c:v>12.49981653877887</c:v>
                </c:pt>
                <c:pt idx="80">
                  <c:v>17.106591305277011</c:v>
                </c:pt>
                <c:pt idx="81">
                  <c:v>0</c:v>
                </c:pt>
                <c:pt idx="82">
                  <c:v>0</c:v>
                </c:pt>
                <c:pt idx="83">
                  <c:v>0</c:v>
                </c:pt>
                <c:pt idx="84">
                  <c:v>0</c:v>
                </c:pt>
                <c:pt idx="85">
                  <c:v>0</c:v>
                </c:pt>
                <c:pt idx="86">
                  <c:v>0</c:v>
                </c:pt>
                <c:pt idx="87">
                  <c:v>19.692031453221229</c:v>
                </c:pt>
                <c:pt idx="88">
                  <c:v>21.080616373406141</c:v>
                </c:pt>
                <c:pt idx="89">
                  <c:v>21.48183951711146</c:v>
                </c:pt>
                <c:pt idx="90">
                  <c:v>0</c:v>
                </c:pt>
                <c:pt idx="91">
                  <c:v>22.682605666389922</c:v>
                </c:pt>
                <c:pt idx="92">
                  <c:v>23.562141415299141</c:v>
                </c:pt>
                <c:pt idx="93">
                  <c:v>0.37091759559136511</c:v>
                </c:pt>
                <c:pt idx="94">
                  <c:v>1.9397546428586061</c:v>
                </c:pt>
                <c:pt idx="95">
                  <c:v>2.1523659969506852</c:v>
                </c:pt>
                <c:pt idx="96">
                  <c:v>2.7524181335226352</c:v>
                </c:pt>
                <c:pt idx="97">
                  <c:v>3.0928063640266039</c:v>
                </c:pt>
                <c:pt idx="98">
                  <c:v>3.545454097536993</c:v>
                </c:pt>
                <c:pt idx="99">
                  <c:v>3.6868263854205519</c:v>
                </c:pt>
                <c:pt idx="100">
                  <c:v>3.650422199496536</c:v>
                </c:pt>
                <c:pt idx="101">
                  <c:v>3.3871648011162852</c:v>
                </c:pt>
                <c:pt idx="102">
                  <c:v>3.3487221621512648</c:v>
                </c:pt>
                <c:pt idx="103">
                  <c:v>3.5052186340610159</c:v>
                </c:pt>
                <c:pt idx="104">
                  <c:v>2.984610124760501</c:v>
                </c:pt>
                <c:pt idx="105">
                  <c:v>2.1439918798463249</c:v>
                </c:pt>
                <c:pt idx="106">
                  <c:v>1.066327584357005</c:v>
                </c:pt>
                <c:pt idx="107">
                  <c:v>0</c:v>
                </c:pt>
                <c:pt idx="108">
                  <c:v>4.0341450474983283E-2</c:v>
                </c:pt>
                <c:pt idx="109">
                  <c:v>0</c:v>
                </c:pt>
                <c:pt idx="110">
                  <c:v>0</c:v>
                </c:pt>
                <c:pt idx="111">
                  <c:v>0</c:v>
                </c:pt>
                <c:pt idx="112">
                  <c:v>0</c:v>
                </c:pt>
                <c:pt idx="113">
                  <c:v>0</c:v>
                </c:pt>
                <c:pt idx="114">
                  <c:v>0.100688271373226</c:v>
                </c:pt>
                <c:pt idx="115">
                  <c:v>0.50101117435055542</c:v>
                </c:pt>
                <c:pt idx="116">
                  <c:v>1.365939284009539</c:v>
                </c:pt>
                <c:pt idx="117">
                  <c:v>2.0041964608089882</c:v>
                </c:pt>
                <c:pt idx="118">
                  <c:v>3.2647206139398079</c:v>
                </c:pt>
                <c:pt idx="119">
                  <c:v>3.085429191974157</c:v>
                </c:pt>
                <c:pt idx="120">
                  <c:v>3.2802265995600171</c:v>
                </c:pt>
                <c:pt idx="121">
                  <c:v>3.1529407901802351</c:v>
                </c:pt>
                <c:pt idx="122">
                  <c:v>3.1122310970369682</c:v>
                </c:pt>
                <c:pt idx="123">
                  <c:v>3.1700890248326519</c:v>
                </c:pt>
                <c:pt idx="124">
                  <c:v>3.3179670907483652</c:v>
                </c:pt>
                <c:pt idx="125">
                  <c:v>3.7425655888232332</c:v>
                </c:pt>
                <c:pt idx="126">
                  <c:v>3.6718687742187899</c:v>
                </c:pt>
                <c:pt idx="127">
                  <c:v>3.155075366551106</c:v>
                </c:pt>
                <c:pt idx="128">
                  <c:v>1.9010873108394899</c:v>
                </c:pt>
                <c:pt idx="129">
                  <c:v>1.4865735828817881</c:v>
                </c:pt>
                <c:pt idx="130">
                  <c:v>0.73577884405260208</c:v>
                </c:pt>
                <c:pt idx="131">
                  <c:v>0.36417336725835858</c:v>
                </c:pt>
                <c:pt idx="132">
                  <c:v>0.18024742419858161</c:v>
                </c:pt>
                <c:pt idx="133">
                  <c:v>0</c:v>
                </c:pt>
                <c:pt idx="134">
                  <c:v>4.1907911933033173</c:v>
                </c:pt>
                <c:pt idx="135">
                  <c:v>6.8709409881491057</c:v>
                </c:pt>
                <c:pt idx="136">
                  <c:v>8.6716005353888121</c:v>
                </c:pt>
                <c:pt idx="137">
                  <c:v>0</c:v>
                </c:pt>
                <c:pt idx="138">
                  <c:v>11.357750961781351</c:v>
                </c:pt>
                <c:pt idx="139">
                  <c:v>0</c:v>
                </c:pt>
                <c:pt idx="140">
                  <c:v>0</c:v>
                </c:pt>
                <c:pt idx="141">
                  <c:v>0</c:v>
                </c:pt>
                <c:pt idx="142">
                  <c:v>1.351226940904336</c:v>
                </c:pt>
                <c:pt idx="143">
                  <c:v>0.56592944609205631</c:v>
                </c:pt>
                <c:pt idx="144">
                  <c:v>14.286794929382379</c:v>
                </c:pt>
                <c:pt idx="145">
                  <c:v>2.3485462682380418</c:v>
                </c:pt>
                <c:pt idx="146">
                  <c:v>2.9044052619638241</c:v>
                </c:pt>
                <c:pt idx="147">
                  <c:v>2.729959680451294</c:v>
                </c:pt>
                <c:pt idx="148">
                  <c:v>2.533393285114983</c:v>
                </c:pt>
                <c:pt idx="149">
                  <c:v>4.9480055732047976</c:v>
                </c:pt>
                <c:pt idx="150">
                  <c:v>1.7241506910486739</c:v>
                </c:pt>
                <c:pt idx="151">
                  <c:v>2.065963922412942</c:v>
                </c:pt>
                <c:pt idx="152">
                  <c:v>1.0225477999821631</c:v>
                </c:pt>
                <c:pt idx="153">
                  <c:v>0.50610951716288888</c:v>
                </c:pt>
                <c:pt idx="154">
                  <c:v>0.25049864990890458</c:v>
                </c:pt>
                <c:pt idx="155">
                  <c:v>0.12398418025794269</c:v>
                </c:pt>
                <c:pt idx="156">
                  <c:v>6.1365907400395867E-2</c:v>
                </c:pt>
                <c:pt idx="157">
                  <c:v>3.0373024874943411E-2</c:v>
                </c:pt>
                <c:pt idx="158">
                  <c:v>1.5033113321941689E-2</c:v>
                </c:pt>
                <c:pt idx="159">
                  <c:v>7.440631846213565E-3</c:v>
                </c:pt>
                <c:pt idx="160">
                  <c:v>3.6827369743885319E-3</c:v>
                </c:pt>
                <c:pt idx="161">
                  <c:v>1.8227688055054349E-3</c:v>
                </c:pt>
                <c:pt idx="162">
                  <c:v>0</c:v>
                </c:pt>
                <c:pt idx="163">
                  <c:v>9.0217849969460948E-4</c:v>
                </c:pt>
                <c:pt idx="164">
                  <c:v>4.4653279277814009E-4</c:v>
                </c:pt>
                <c:pt idx="165">
                  <c:v>0</c:v>
                </c:pt>
                <c:pt idx="166">
                  <c:v>0</c:v>
                </c:pt>
                <c:pt idx="167">
                  <c:v>0</c:v>
                </c:pt>
                <c:pt idx="168">
                  <c:v>4.6149253822212799</c:v>
                </c:pt>
                <c:pt idx="169">
                  <c:v>0</c:v>
                </c:pt>
                <c:pt idx="170">
                  <c:v>2.284154987160028</c:v>
                </c:pt>
                <c:pt idx="171">
                  <c:v>1.130541357281226</c:v>
                </c:pt>
                <c:pt idx="172">
                  <c:v>0</c:v>
                </c:pt>
                <c:pt idx="173">
                  <c:v>0.55956087380585928</c:v>
                </c:pt>
                <c:pt idx="174">
                  <c:v>0</c:v>
                </c:pt>
                <c:pt idx="175">
                  <c:v>0.27695437188370808</c:v>
                </c:pt>
                <c:pt idx="176">
                  <c:v>0</c:v>
                </c:pt>
                <c:pt idx="177">
                  <c:v>0</c:v>
                </c:pt>
                <c:pt idx="178">
                  <c:v>0.13707842648789589</c:v>
                </c:pt>
                <c:pt idx="179">
                  <c:v>6.7846897958655575E-2</c:v>
                </c:pt>
                <c:pt idx="180">
                  <c:v>3.3580787878526502E-2</c:v>
                </c:pt>
                <c:pt idx="181">
                  <c:v>0</c:v>
                </c:pt>
                <c:pt idx="182">
                  <c:v>0</c:v>
                </c:pt>
                <c:pt idx="183">
                  <c:v>0</c:v>
                </c:pt>
                <c:pt idx="184">
                  <c:v>1.6620794000482809E-2</c:v>
                </c:pt>
                <c:pt idx="185">
                  <c:v>0</c:v>
                </c:pt>
                <c:pt idx="186">
                  <c:v>0</c:v>
                </c:pt>
                <c:pt idx="187">
                  <c:v>4.0746866390835681</c:v>
                </c:pt>
                <c:pt idx="188">
                  <c:v>2.016764094091867</c:v>
                </c:pt>
                <c:pt idx="189">
                  <c:v>0.99819636980304527</c:v>
                </c:pt>
                <c:pt idx="190">
                  <c:v>0.49405678909443662</c:v>
                </c:pt>
                <c:pt idx="191">
                  <c:v>0.24453315823866051</c:v>
                </c:pt>
                <c:pt idx="192">
                  <c:v>4.2364064240538148</c:v>
                </c:pt>
                <c:pt idx="193">
                  <c:v>7.0689200892688451</c:v>
                </c:pt>
                <c:pt idx="194">
                  <c:v>3.4987584280219539</c:v>
                </c:pt>
                <c:pt idx="195">
                  <c:v>1.7317087168997549</c:v>
                </c:pt>
                <c:pt idx="196">
                  <c:v>0</c:v>
                </c:pt>
                <c:pt idx="197">
                  <c:v>0.8571083548291718</c:v>
                </c:pt>
                <c:pt idx="198">
                  <c:v>0</c:v>
                </c:pt>
                <c:pt idx="199">
                  <c:v>0.42422534733969108</c:v>
                </c:pt>
              </c:numCache>
            </c:numRef>
          </c:val>
          <c:extLst>
            <c:ext xmlns:c16="http://schemas.microsoft.com/office/drawing/2014/chart" uri="{C3380CC4-5D6E-409C-BE32-E72D297353CC}">
              <c16:uniqueId val="{00000001-3E4D-4C17-ACF3-DF877F33DD79}"/>
            </c:ext>
          </c:extLst>
        </c:ser>
        <c:dLbls>
          <c:showLegendKey val="0"/>
          <c:showVal val="0"/>
          <c:showCatName val="0"/>
          <c:showSerName val="0"/>
          <c:showPercent val="0"/>
          <c:showBubbleSize val="0"/>
        </c:dLbls>
        <c:axId val="1285633104"/>
        <c:axId val="1285633520"/>
      </c:areaChart>
      <c:lineChart>
        <c:grouping val="standard"/>
        <c:varyColors val="0"/>
        <c:ser>
          <c:idx val="2"/>
          <c:order val="2"/>
          <c:tx>
            <c:strRef>
              <c:f>'curb HP'!$C$1</c:f>
              <c:strCache>
                <c:ptCount val="1"/>
                <c:pt idx="0">
                  <c:v>Load</c:v>
                </c:pt>
              </c:strCache>
            </c:strRef>
          </c:tx>
          <c:spPr>
            <a:ln w="28575" cap="rnd">
              <a:solidFill>
                <a:srgbClr val="000054"/>
              </a:solidFill>
              <a:round/>
            </a:ln>
            <a:effectLst/>
          </c:spPr>
          <c:marker>
            <c:symbol val="none"/>
          </c:marker>
          <c:val>
            <c:numRef>
              <c:f>'curb HP'!$C$2:$C$201</c:f>
              <c:numCache>
                <c:formatCode>General</c:formatCode>
                <c:ptCount val="200"/>
                <c:pt idx="0">
                  <c:v>18.226711964106631</c:v>
                </c:pt>
                <c:pt idx="1">
                  <c:v>16.98793805810876</c:v>
                </c:pt>
                <c:pt idx="2">
                  <c:v>17.211557910672791</c:v>
                </c:pt>
                <c:pt idx="3">
                  <c:v>17.015076499417081</c:v>
                </c:pt>
                <c:pt idx="4">
                  <c:v>17.02472892440403</c:v>
                </c:pt>
                <c:pt idx="5">
                  <c:v>17.282385326954731</c:v>
                </c:pt>
                <c:pt idx="6">
                  <c:v>17.083957186406231</c:v>
                </c:pt>
                <c:pt idx="7">
                  <c:v>17.518461664982421</c:v>
                </c:pt>
                <c:pt idx="8">
                  <c:v>17.811644562279639</c:v>
                </c:pt>
                <c:pt idx="9">
                  <c:v>17.568483742287832</c:v>
                </c:pt>
                <c:pt idx="10">
                  <c:v>17.673231077062258</c:v>
                </c:pt>
                <c:pt idx="11">
                  <c:v>17.326348389430471</c:v>
                </c:pt>
                <c:pt idx="12">
                  <c:v>17.422768220795501</c:v>
                </c:pt>
                <c:pt idx="13">
                  <c:v>16.933439742557582</c:v>
                </c:pt>
                <c:pt idx="14">
                  <c:v>17.392930200133069</c:v>
                </c:pt>
                <c:pt idx="15">
                  <c:v>17.840655111729721</c:v>
                </c:pt>
                <c:pt idx="16">
                  <c:v>18.162544824865211</c:v>
                </c:pt>
                <c:pt idx="17">
                  <c:v>18.616550018793902</c:v>
                </c:pt>
                <c:pt idx="18">
                  <c:v>18.92991546994967</c:v>
                </c:pt>
                <c:pt idx="19">
                  <c:v>19.63444281341409</c:v>
                </c:pt>
                <c:pt idx="20">
                  <c:v>19.723846114579061</c:v>
                </c:pt>
                <c:pt idx="21">
                  <c:v>19.808709892112709</c:v>
                </c:pt>
                <c:pt idx="22">
                  <c:v>20.654678801284671</c:v>
                </c:pt>
                <c:pt idx="23">
                  <c:v>20.57054084821965</c:v>
                </c:pt>
                <c:pt idx="24">
                  <c:v>21.428309844258841</c:v>
                </c:pt>
                <c:pt idx="25">
                  <c:v>21.990106885105259</c:v>
                </c:pt>
                <c:pt idx="26">
                  <c:v>22.338876809174479</c:v>
                </c:pt>
                <c:pt idx="27">
                  <c:v>22.635572391193211</c:v>
                </c:pt>
                <c:pt idx="28">
                  <c:v>22.764317250635489</c:v>
                </c:pt>
                <c:pt idx="29">
                  <c:v>22.932776450516961</c:v>
                </c:pt>
                <c:pt idx="30">
                  <c:v>22.803432810913741</c:v>
                </c:pt>
                <c:pt idx="31">
                  <c:v>21.850362980223881</c:v>
                </c:pt>
                <c:pt idx="32">
                  <c:v>22.635844211546971</c:v>
                </c:pt>
                <c:pt idx="33">
                  <c:v>21.2483582075619</c:v>
                </c:pt>
                <c:pt idx="34">
                  <c:v>19.20708952422688</c:v>
                </c:pt>
                <c:pt idx="35">
                  <c:v>17.284261675575539</c:v>
                </c:pt>
                <c:pt idx="36">
                  <c:v>15.59621742024477</c:v>
                </c:pt>
                <c:pt idx="37">
                  <c:v>14.600403634464289</c:v>
                </c:pt>
                <c:pt idx="38">
                  <c:v>14.056476338466929</c:v>
                </c:pt>
                <c:pt idx="39">
                  <c:v>14.523390417920231</c:v>
                </c:pt>
                <c:pt idx="40">
                  <c:v>15.027585280025869</c:v>
                </c:pt>
                <c:pt idx="41">
                  <c:v>15.153539960624499</c:v>
                </c:pt>
                <c:pt idx="42">
                  <c:v>16.08351852790582</c:v>
                </c:pt>
                <c:pt idx="43">
                  <c:v>16.926187966535291</c:v>
                </c:pt>
                <c:pt idx="44">
                  <c:v>17.48743157026162</c:v>
                </c:pt>
                <c:pt idx="45">
                  <c:v>17.67238334933581</c:v>
                </c:pt>
                <c:pt idx="46">
                  <c:v>18.2899545452048</c:v>
                </c:pt>
                <c:pt idx="47">
                  <c:v>18.086535196422961</c:v>
                </c:pt>
                <c:pt idx="48">
                  <c:v>18.60368408878956</c:v>
                </c:pt>
                <c:pt idx="49">
                  <c:v>19.04353077743411</c:v>
                </c:pt>
                <c:pt idx="50">
                  <c:v>19.671889697660191</c:v>
                </c:pt>
                <c:pt idx="51">
                  <c:v>19.481296052386011</c:v>
                </c:pt>
                <c:pt idx="52">
                  <c:v>19.543917544765591</c:v>
                </c:pt>
                <c:pt idx="53">
                  <c:v>19.922770950985431</c:v>
                </c:pt>
                <c:pt idx="54">
                  <c:v>20.397442807030899</c:v>
                </c:pt>
                <c:pt idx="55">
                  <c:v>20.583130529783581</c:v>
                </c:pt>
                <c:pt idx="56">
                  <c:v>20.104328441151509</c:v>
                </c:pt>
                <c:pt idx="57">
                  <c:v>18.892740331135879</c:v>
                </c:pt>
                <c:pt idx="58">
                  <c:v>16.820934092217371</c:v>
                </c:pt>
                <c:pt idx="59">
                  <c:v>14.64203188464664</c:v>
                </c:pt>
                <c:pt idx="60">
                  <c:v>12.74049852117624</c:v>
                </c:pt>
                <c:pt idx="61">
                  <c:v>11.6276818362904</c:v>
                </c:pt>
                <c:pt idx="62">
                  <c:v>11.363320364542631</c:v>
                </c:pt>
                <c:pt idx="63">
                  <c:v>11.44919383318199</c:v>
                </c:pt>
                <c:pt idx="64">
                  <c:v>12.27900353349612</c:v>
                </c:pt>
                <c:pt idx="65">
                  <c:v>12.5004188355697</c:v>
                </c:pt>
                <c:pt idx="66">
                  <c:v>12.705608699377891</c:v>
                </c:pt>
                <c:pt idx="67">
                  <c:v>12.9922095138106</c:v>
                </c:pt>
                <c:pt idx="68">
                  <c:v>13.109542003928709</c:v>
                </c:pt>
                <c:pt idx="69">
                  <c:v>13.28107707097862</c:v>
                </c:pt>
                <c:pt idx="70">
                  <c:v>14.11885176859936</c:v>
                </c:pt>
                <c:pt idx="71">
                  <c:v>14.01209625727348</c:v>
                </c:pt>
                <c:pt idx="72">
                  <c:v>14.22193963070457</c:v>
                </c:pt>
                <c:pt idx="73">
                  <c:v>14.330935336258049</c:v>
                </c:pt>
                <c:pt idx="74">
                  <c:v>14.40326666664749</c:v>
                </c:pt>
                <c:pt idx="75">
                  <c:v>14.456719536101231</c:v>
                </c:pt>
                <c:pt idx="76">
                  <c:v>14.664379994082831</c:v>
                </c:pt>
                <c:pt idx="77">
                  <c:v>14.91832944122071</c:v>
                </c:pt>
                <c:pt idx="78">
                  <c:v>15.159272594732309</c:v>
                </c:pt>
                <c:pt idx="79">
                  <c:v>15.86182747617495</c:v>
                </c:pt>
                <c:pt idx="80">
                  <c:v>17.106591305277011</c:v>
                </c:pt>
                <c:pt idx="81">
                  <c:v>16.94039227437624</c:v>
                </c:pt>
                <c:pt idx="82">
                  <c:v>18.4724139585519</c:v>
                </c:pt>
                <c:pt idx="83">
                  <c:v>18.52844842066084</c:v>
                </c:pt>
                <c:pt idx="84">
                  <c:v>17.931993999175219</c:v>
                </c:pt>
                <c:pt idx="85">
                  <c:v>18.27358991387392</c:v>
                </c:pt>
                <c:pt idx="86">
                  <c:v>18.44189468599928</c:v>
                </c:pt>
                <c:pt idx="87">
                  <c:v>19.692031453221229</c:v>
                </c:pt>
                <c:pt idx="88">
                  <c:v>21.080616373406141</c:v>
                </c:pt>
                <c:pt idx="89">
                  <c:v>21.48183951711146</c:v>
                </c:pt>
                <c:pt idx="90">
                  <c:v>22.327169837829281</c:v>
                </c:pt>
                <c:pt idx="91">
                  <c:v>22.682605666389922</c:v>
                </c:pt>
                <c:pt idx="92">
                  <c:v>23.562141415299141</c:v>
                </c:pt>
                <c:pt idx="93">
                  <c:v>24.53048941060608</c:v>
                </c:pt>
                <c:pt idx="94">
                  <c:v>26.099326457873321</c:v>
                </c:pt>
                <c:pt idx="95">
                  <c:v>26.3119378119654</c:v>
                </c:pt>
                <c:pt idx="96">
                  <c:v>26.91198994853735</c:v>
                </c:pt>
                <c:pt idx="97">
                  <c:v>27.252378179041319</c:v>
                </c:pt>
                <c:pt idx="98">
                  <c:v>27.705025912551712</c:v>
                </c:pt>
                <c:pt idx="99">
                  <c:v>27.846398200435271</c:v>
                </c:pt>
                <c:pt idx="100">
                  <c:v>27.809994014511251</c:v>
                </c:pt>
                <c:pt idx="101">
                  <c:v>27.546736616131</c:v>
                </c:pt>
                <c:pt idx="102">
                  <c:v>27.50829397716598</c:v>
                </c:pt>
                <c:pt idx="103">
                  <c:v>27.664790449075731</c:v>
                </c:pt>
                <c:pt idx="104">
                  <c:v>27.144181939775219</c:v>
                </c:pt>
                <c:pt idx="105">
                  <c:v>26.30356369486104</c:v>
                </c:pt>
                <c:pt idx="106">
                  <c:v>25.22589939937172</c:v>
                </c:pt>
                <c:pt idx="107">
                  <c:v>24.069307280018801</c:v>
                </c:pt>
                <c:pt idx="108">
                  <c:v>24.199913265489698</c:v>
                </c:pt>
                <c:pt idx="109">
                  <c:v>23.88562802521054</c:v>
                </c:pt>
                <c:pt idx="110">
                  <c:v>22.351951786174752</c:v>
                </c:pt>
                <c:pt idx="111">
                  <c:v>22.213321598499171</c:v>
                </c:pt>
                <c:pt idx="112">
                  <c:v>23.005125704868419</c:v>
                </c:pt>
                <c:pt idx="113">
                  <c:v>23.374143040699689</c:v>
                </c:pt>
                <c:pt idx="114">
                  <c:v>24.260260086387941</c:v>
                </c:pt>
                <c:pt idx="115">
                  <c:v>24.66058298936527</c:v>
                </c:pt>
                <c:pt idx="116">
                  <c:v>25.52551109902425</c:v>
                </c:pt>
                <c:pt idx="117">
                  <c:v>26.163768275823699</c:v>
                </c:pt>
                <c:pt idx="118">
                  <c:v>27.424292428954519</c:v>
                </c:pt>
                <c:pt idx="119">
                  <c:v>27.245001006988868</c:v>
                </c:pt>
                <c:pt idx="120">
                  <c:v>27.439798414574732</c:v>
                </c:pt>
                <c:pt idx="121">
                  <c:v>27.31251260519495</c:v>
                </c:pt>
                <c:pt idx="122">
                  <c:v>27.27180291205168</c:v>
                </c:pt>
                <c:pt idx="123">
                  <c:v>27.329660839847371</c:v>
                </c:pt>
                <c:pt idx="124">
                  <c:v>27.47753890576308</c:v>
                </c:pt>
                <c:pt idx="125">
                  <c:v>27.902137403837951</c:v>
                </c:pt>
                <c:pt idx="126">
                  <c:v>27.831440589233509</c:v>
                </c:pt>
                <c:pt idx="127">
                  <c:v>27.314647181565821</c:v>
                </c:pt>
                <c:pt idx="128">
                  <c:v>26.060659125854201</c:v>
                </c:pt>
                <c:pt idx="129">
                  <c:v>25.6461453978965</c:v>
                </c:pt>
                <c:pt idx="130">
                  <c:v>23.748455137507499</c:v>
                </c:pt>
                <c:pt idx="131">
                  <c:v>21.665819732286771</c:v>
                </c:pt>
                <c:pt idx="132">
                  <c:v>20.240757514110559</c:v>
                </c:pt>
                <c:pt idx="133">
                  <c:v>19.211120456291251</c:v>
                </c:pt>
                <c:pt idx="134">
                  <c:v>18.7015335848441</c:v>
                </c:pt>
                <c:pt idx="135">
                  <c:v>19.075547685921229</c:v>
                </c:pt>
                <c:pt idx="136">
                  <c:v>20.272363492806541</c:v>
                </c:pt>
                <c:pt idx="137">
                  <c:v>21.071531518187641</c:v>
                </c:pt>
                <c:pt idx="138">
                  <c:v>21.537000956125851</c:v>
                </c:pt>
                <c:pt idx="139">
                  <c:v>21.91399330965401</c:v>
                </c:pt>
                <c:pt idx="140">
                  <c:v>22.57091472570518</c:v>
                </c:pt>
                <c:pt idx="141">
                  <c:v>23.293900182222341</c:v>
                </c:pt>
                <c:pt idx="142">
                  <c:v>25.510798755919051</c:v>
                </c:pt>
                <c:pt idx="143">
                  <c:v>24.725501261106771</c:v>
                </c:pt>
                <c:pt idx="144">
                  <c:v>25.34759754658976</c:v>
                </c:pt>
                <c:pt idx="145">
                  <c:v>26.508118083252761</c:v>
                </c:pt>
                <c:pt idx="146">
                  <c:v>27.063977076978539</c:v>
                </c:pt>
                <c:pt idx="147">
                  <c:v>26.889531495466009</c:v>
                </c:pt>
                <c:pt idx="148">
                  <c:v>26.692965100129701</c:v>
                </c:pt>
                <c:pt idx="149">
                  <c:v>26.303848140082739</c:v>
                </c:pt>
                <c:pt idx="150">
                  <c:v>25.883722506063389</c:v>
                </c:pt>
                <c:pt idx="151">
                  <c:v>25.24011349693215</c:v>
                </c:pt>
                <c:pt idx="152">
                  <c:v>25.182119614996878</c:v>
                </c:pt>
                <c:pt idx="153">
                  <c:v>23.873155745869191</c:v>
                </c:pt>
                <c:pt idx="154">
                  <c:v>20.659520070626371</c:v>
                </c:pt>
                <c:pt idx="155">
                  <c:v>18.238637877511021</c:v>
                </c:pt>
                <c:pt idx="156">
                  <c:v>17.320295641693221</c:v>
                </c:pt>
                <c:pt idx="157">
                  <c:v>17.078884148113371</c:v>
                </c:pt>
                <c:pt idx="158">
                  <c:v>17.029652434898221</c:v>
                </c:pt>
                <c:pt idx="159">
                  <c:v>17.532774848841932</c:v>
                </c:pt>
                <c:pt idx="160">
                  <c:v>18.419862169627731</c:v>
                </c:pt>
                <c:pt idx="161">
                  <c:v>18.395040528910599</c:v>
                </c:pt>
                <c:pt idx="162">
                  <c:v>18.368935866380699</c:v>
                </c:pt>
                <c:pt idx="163">
                  <c:v>18.293321153289131</c:v>
                </c:pt>
                <c:pt idx="164">
                  <c:v>18.08161829110745</c:v>
                </c:pt>
                <c:pt idx="165">
                  <c:v>18.566846274164529</c:v>
                </c:pt>
                <c:pt idx="166">
                  <c:v>19.4841846316844</c:v>
                </c:pt>
                <c:pt idx="167">
                  <c:v>19.511372616037669</c:v>
                </c:pt>
                <c:pt idx="168">
                  <c:v>20.174464925420558</c:v>
                </c:pt>
                <c:pt idx="169">
                  <c:v>20.520045358042221</c:v>
                </c:pt>
                <c:pt idx="170">
                  <c:v>21.048739204569909</c:v>
                </c:pt>
                <c:pt idx="171">
                  <c:v>21.631057817960901</c:v>
                </c:pt>
                <c:pt idx="172">
                  <c:v>21.971175288130731</c:v>
                </c:pt>
                <c:pt idx="173">
                  <c:v>22.22980193559652</c:v>
                </c:pt>
                <c:pt idx="174">
                  <c:v>22.757364161126539</c:v>
                </c:pt>
                <c:pt idx="175">
                  <c:v>23.297444375038129</c:v>
                </c:pt>
                <c:pt idx="176">
                  <c:v>23.05096902750115</c:v>
                </c:pt>
                <c:pt idx="177">
                  <c:v>21.44631985865983</c:v>
                </c:pt>
                <c:pt idx="178">
                  <c:v>19.19459466232372</c:v>
                </c:pt>
                <c:pt idx="179">
                  <c:v>16.955083517426139</c:v>
                </c:pt>
                <c:pt idx="180">
                  <c:v>15.24336331325053</c:v>
                </c:pt>
                <c:pt idx="181">
                  <c:v>13.969406056030531</c:v>
                </c:pt>
                <c:pt idx="182">
                  <c:v>13.43307871173325</c:v>
                </c:pt>
                <c:pt idx="183">
                  <c:v>13.859674228634351</c:v>
                </c:pt>
                <c:pt idx="184">
                  <c:v>15.11159744374517</c:v>
                </c:pt>
                <c:pt idx="185">
                  <c:v>16.214861197899719</c:v>
                </c:pt>
                <c:pt idx="186">
                  <c:v>16.854900656328361</c:v>
                </c:pt>
                <c:pt idx="187">
                  <c:v>17.747628115677319</c:v>
                </c:pt>
                <c:pt idx="188">
                  <c:v>18.299194111829891</c:v>
                </c:pt>
                <c:pt idx="189">
                  <c:v>18.73670114606508</c:v>
                </c:pt>
                <c:pt idx="190">
                  <c:v>19.942696443725371</c:v>
                </c:pt>
                <c:pt idx="191">
                  <c:v>19.638143739157869</c:v>
                </c:pt>
                <c:pt idx="192">
                  <c:v>19.858612491577279</c:v>
                </c:pt>
                <c:pt idx="193">
                  <c:v>19.903532771227169</c:v>
                </c:pt>
                <c:pt idx="194">
                  <c:v>19.78096057408743</c:v>
                </c:pt>
                <c:pt idx="195">
                  <c:v>19.589913058701569</c:v>
                </c:pt>
                <c:pt idx="196">
                  <c:v>19.613354810619569</c:v>
                </c:pt>
                <c:pt idx="197">
                  <c:v>20.08143409370901</c:v>
                </c:pt>
                <c:pt idx="198">
                  <c:v>20.41739989924401</c:v>
                </c:pt>
                <c:pt idx="199">
                  <c:v>19.6452049898169</c:v>
                </c:pt>
              </c:numCache>
            </c:numRef>
          </c:val>
          <c:smooth val="0"/>
          <c:extLst>
            <c:ext xmlns:c16="http://schemas.microsoft.com/office/drawing/2014/chart" uri="{C3380CC4-5D6E-409C-BE32-E72D297353CC}">
              <c16:uniqueId val="{00000002-3E4D-4C17-ACF3-DF877F33DD79}"/>
            </c:ext>
          </c:extLst>
        </c:ser>
        <c:dLbls>
          <c:showLegendKey val="0"/>
          <c:showVal val="0"/>
          <c:showCatName val="0"/>
          <c:showSerName val="0"/>
          <c:showPercent val="0"/>
          <c:showBubbleSize val="0"/>
        </c:dLbls>
        <c:marker val="1"/>
        <c:smooth val="0"/>
        <c:axId val="1285633104"/>
        <c:axId val="1285633520"/>
      </c:lineChart>
      <c:lineChart>
        <c:grouping val="standard"/>
        <c:varyColors val="0"/>
        <c:ser>
          <c:idx val="3"/>
          <c:order val="3"/>
          <c:tx>
            <c:strRef>
              <c:f>'ToD TES'!$D$1</c:f>
              <c:strCache>
                <c:ptCount val="1"/>
                <c:pt idx="0">
                  <c:v>temp</c:v>
                </c:pt>
              </c:strCache>
            </c:strRef>
          </c:tx>
          <c:spPr>
            <a:ln w="28575" cap="rnd">
              <a:solidFill>
                <a:srgbClr val="FFCC00"/>
              </a:solidFill>
              <a:round/>
            </a:ln>
            <a:effectLst/>
          </c:spPr>
          <c:marker>
            <c:symbol val="none"/>
          </c:marker>
          <c:val>
            <c:numRef>
              <c:f>'ToD TES'!$D$2:$D$201</c:f>
              <c:numCache>
                <c:formatCode>General</c:formatCode>
                <c:ptCount val="200"/>
                <c:pt idx="0">
                  <c:v>-11.7</c:v>
                </c:pt>
                <c:pt idx="1">
                  <c:v>-17.2</c:v>
                </c:pt>
                <c:pt idx="2">
                  <c:v>-13.3</c:v>
                </c:pt>
                <c:pt idx="3">
                  <c:v>-15.6</c:v>
                </c:pt>
                <c:pt idx="4">
                  <c:v>-15</c:v>
                </c:pt>
                <c:pt idx="5">
                  <c:v>-15.6</c:v>
                </c:pt>
                <c:pt idx="6">
                  <c:v>-16.7</c:v>
                </c:pt>
                <c:pt idx="7">
                  <c:v>-16.7</c:v>
                </c:pt>
                <c:pt idx="8">
                  <c:v>-16.7</c:v>
                </c:pt>
                <c:pt idx="9">
                  <c:v>-15.6</c:v>
                </c:pt>
                <c:pt idx="10">
                  <c:v>-15</c:v>
                </c:pt>
                <c:pt idx="11">
                  <c:v>-16.7</c:v>
                </c:pt>
                <c:pt idx="12">
                  <c:v>-14.4</c:v>
                </c:pt>
                <c:pt idx="13">
                  <c:v>-15</c:v>
                </c:pt>
                <c:pt idx="14">
                  <c:v>-13.3</c:v>
                </c:pt>
                <c:pt idx="15">
                  <c:v>-13.3</c:v>
                </c:pt>
                <c:pt idx="16">
                  <c:v>-12.2</c:v>
                </c:pt>
                <c:pt idx="17">
                  <c:v>-12.2</c:v>
                </c:pt>
                <c:pt idx="18">
                  <c:v>-11.1</c:v>
                </c:pt>
                <c:pt idx="19">
                  <c:v>-11.1</c:v>
                </c:pt>
                <c:pt idx="20">
                  <c:v>-11.1</c:v>
                </c:pt>
                <c:pt idx="21">
                  <c:v>-10.6</c:v>
                </c:pt>
                <c:pt idx="22">
                  <c:v>-11.7</c:v>
                </c:pt>
                <c:pt idx="23">
                  <c:v>-12.2</c:v>
                </c:pt>
                <c:pt idx="24">
                  <c:v>-11.7</c:v>
                </c:pt>
                <c:pt idx="25">
                  <c:v>-11.7</c:v>
                </c:pt>
                <c:pt idx="26">
                  <c:v>-11.7</c:v>
                </c:pt>
                <c:pt idx="27">
                  <c:v>-11.7</c:v>
                </c:pt>
                <c:pt idx="28">
                  <c:v>-11.7</c:v>
                </c:pt>
                <c:pt idx="29">
                  <c:v>-11.1</c:v>
                </c:pt>
                <c:pt idx="30">
                  <c:v>-11.1</c:v>
                </c:pt>
                <c:pt idx="31">
                  <c:v>-13.3</c:v>
                </c:pt>
                <c:pt idx="32">
                  <c:v>-12.8</c:v>
                </c:pt>
                <c:pt idx="33">
                  <c:v>-12.8</c:v>
                </c:pt>
                <c:pt idx="34">
                  <c:v>-13.3</c:v>
                </c:pt>
                <c:pt idx="35">
                  <c:v>-13.9</c:v>
                </c:pt>
                <c:pt idx="36">
                  <c:v>-14.4</c:v>
                </c:pt>
                <c:pt idx="37">
                  <c:v>-15</c:v>
                </c:pt>
                <c:pt idx="38">
                  <c:v>-13.9</c:v>
                </c:pt>
                <c:pt idx="39">
                  <c:v>-13.3</c:v>
                </c:pt>
                <c:pt idx="40">
                  <c:v>-12.2</c:v>
                </c:pt>
                <c:pt idx="41">
                  <c:v>-13.9</c:v>
                </c:pt>
                <c:pt idx="42">
                  <c:v>-12.8</c:v>
                </c:pt>
                <c:pt idx="43">
                  <c:v>-12.8</c:v>
                </c:pt>
                <c:pt idx="44">
                  <c:v>-12.2</c:v>
                </c:pt>
                <c:pt idx="45">
                  <c:v>-13.9</c:v>
                </c:pt>
                <c:pt idx="46">
                  <c:v>-14.4</c:v>
                </c:pt>
                <c:pt idx="47">
                  <c:v>-15</c:v>
                </c:pt>
                <c:pt idx="48">
                  <c:v>-15.6</c:v>
                </c:pt>
                <c:pt idx="49">
                  <c:v>-15.6</c:v>
                </c:pt>
                <c:pt idx="50">
                  <c:v>-16.100000000000001</c:v>
                </c:pt>
                <c:pt idx="51">
                  <c:v>-16.7</c:v>
                </c:pt>
                <c:pt idx="52">
                  <c:v>-17.2</c:v>
                </c:pt>
                <c:pt idx="53">
                  <c:v>-17.2</c:v>
                </c:pt>
                <c:pt idx="54">
                  <c:v>-16.100000000000001</c:v>
                </c:pt>
                <c:pt idx="55">
                  <c:v>-16.100000000000001</c:v>
                </c:pt>
                <c:pt idx="56">
                  <c:v>-15.6</c:v>
                </c:pt>
                <c:pt idx="57">
                  <c:v>-16.100000000000001</c:v>
                </c:pt>
                <c:pt idx="58">
                  <c:v>-16.7</c:v>
                </c:pt>
                <c:pt idx="59">
                  <c:v>-16.100000000000001</c:v>
                </c:pt>
                <c:pt idx="60">
                  <c:v>-15.6</c:v>
                </c:pt>
                <c:pt idx="61">
                  <c:v>-15.6</c:v>
                </c:pt>
                <c:pt idx="62">
                  <c:v>-12.8</c:v>
                </c:pt>
                <c:pt idx="63">
                  <c:v>-12.2</c:v>
                </c:pt>
                <c:pt idx="64">
                  <c:v>-11.7</c:v>
                </c:pt>
                <c:pt idx="65">
                  <c:v>-11.1</c:v>
                </c:pt>
                <c:pt idx="66">
                  <c:v>-10</c:v>
                </c:pt>
                <c:pt idx="67">
                  <c:v>-10</c:v>
                </c:pt>
                <c:pt idx="68">
                  <c:v>-9.4</c:v>
                </c:pt>
                <c:pt idx="69">
                  <c:v>-9.4</c:v>
                </c:pt>
                <c:pt idx="70">
                  <c:v>-9.4</c:v>
                </c:pt>
                <c:pt idx="71">
                  <c:v>-8.9</c:v>
                </c:pt>
                <c:pt idx="72">
                  <c:v>-8.9</c:v>
                </c:pt>
                <c:pt idx="73">
                  <c:v>-8.9</c:v>
                </c:pt>
                <c:pt idx="74">
                  <c:v>-8.9</c:v>
                </c:pt>
                <c:pt idx="75">
                  <c:v>-8.9</c:v>
                </c:pt>
                <c:pt idx="76">
                  <c:v>-8.9</c:v>
                </c:pt>
                <c:pt idx="77">
                  <c:v>-8.3000000000000007</c:v>
                </c:pt>
                <c:pt idx="78">
                  <c:v>-8.9</c:v>
                </c:pt>
                <c:pt idx="79">
                  <c:v>-8.9</c:v>
                </c:pt>
                <c:pt idx="80">
                  <c:v>-11.7</c:v>
                </c:pt>
                <c:pt idx="81">
                  <c:v>-11.1</c:v>
                </c:pt>
                <c:pt idx="82">
                  <c:v>-10.6</c:v>
                </c:pt>
                <c:pt idx="83">
                  <c:v>-12.8</c:v>
                </c:pt>
                <c:pt idx="84">
                  <c:v>-13.3</c:v>
                </c:pt>
                <c:pt idx="85">
                  <c:v>-13.3</c:v>
                </c:pt>
                <c:pt idx="86">
                  <c:v>-11.7</c:v>
                </c:pt>
                <c:pt idx="87">
                  <c:v>-12.2</c:v>
                </c:pt>
                <c:pt idx="88">
                  <c:v>-11.7</c:v>
                </c:pt>
                <c:pt idx="89">
                  <c:v>-12.2</c:v>
                </c:pt>
                <c:pt idx="90">
                  <c:v>-12.2</c:v>
                </c:pt>
                <c:pt idx="91">
                  <c:v>-12.2</c:v>
                </c:pt>
                <c:pt idx="92">
                  <c:v>-11.7</c:v>
                </c:pt>
                <c:pt idx="93">
                  <c:v>-12.8</c:v>
                </c:pt>
                <c:pt idx="94">
                  <c:v>-13.3</c:v>
                </c:pt>
                <c:pt idx="95">
                  <c:v>-13.9</c:v>
                </c:pt>
                <c:pt idx="96">
                  <c:v>-15</c:v>
                </c:pt>
                <c:pt idx="97">
                  <c:v>-15</c:v>
                </c:pt>
                <c:pt idx="98">
                  <c:v>-16.100000000000001</c:v>
                </c:pt>
                <c:pt idx="99">
                  <c:v>-16.7</c:v>
                </c:pt>
                <c:pt idx="100">
                  <c:v>-17.2</c:v>
                </c:pt>
                <c:pt idx="101">
                  <c:v>-17.2</c:v>
                </c:pt>
                <c:pt idx="102">
                  <c:v>-17.8</c:v>
                </c:pt>
                <c:pt idx="103">
                  <c:v>-17.8</c:v>
                </c:pt>
                <c:pt idx="104">
                  <c:v>-18.3</c:v>
                </c:pt>
                <c:pt idx="105">
                  <c:v>-18.899999999999999</c:v>
                </c:pt>
                <c:pt idx="106">
                  <c:v>-19.399999999999999</c:v>
                </c:pt>
                <c:pt idx="107">
                  <c:v>-20</c:v>
                </c:pt>
                <c:pt idx="108">
                  <c:v>-20</c:v>
                </c:pt>
                <c:pt idx="109">
                  <c:v>-20</c:v>
                </c:pt>
                <c:pt idx="110">
                  <c:v>-18.3</c:v>
                </c:pt>
                <c:pt idx="111">
                  <c:v>-16.7</c:v>
                </c:pt>
                <c:pt idx="112">
                  <c:v>-15.6</c:v>
                </c:pt>
                <c:pt idx="113">
                  <c:v>-15.6</c:v>
                </c:pt>
                <c:pt idx="114">
                  <c:v>-14.4</c:v>
                </c:pt>
                <c:pt idx="115">
                  <c:v>-14.4</c:v>
                </c:pt>
                <c:pt idx="116">
                  <c:v>-14.4</c:v>
                </c:pt>
                <c:pt idx="117">
                  <c:v>-14.4</c:v>
                </c:pt>
                <c:pt idx="118">
                  <c:v>-15</c:v>
                </c:pt>
                <c:pt idx="119">
                  <c:v>-15.6</c:v>
                </c:pt>
                <c:pt idx="120">
                  <c:v>-16.100000000000001</c:v>
                </c:pt>
                <c:pt idx="121">
                  <c:v>-16.100000000000001</c:v>
                </c:pt>
                <c:pt idx="122">
                  <c:v>-16.100000000000001</c:v>
                </c:pt>
                <c:pt idx="123">
                  <c:v>-17.2</c:v>
                </c:pt>
                <c:pt idx="124">
                  <c:v>-16.7</c:v>
                </c:pt>
                <c:pt idx="125">
                  <c:v>-16.7</c:v>
                </c:pt>
                <c:pt idx="126">
                  <c:v>-17.2</c:v>
                </c:pt>
                <c:pt idx="127">
                  <c:v>-17.2</c:v>
                </c:pt>
                <c:pt idx="128">
                  <c:v>-18.3</c:v>
                </c:pt>
                <c:pt idx="129">
                  <c:v>-17.2</c:v>
                </c:pt>
                <c:pt idx="130">
                  <c:v>-18.899999999999999</c:v>
                </c:pt>
                <c:pt idx="131">
                  <c:v>-18.899999999999999</c:v>
                </c:pt>
                <c:pt idx="132">
                  <c:v>-18.899999999999999</c:v>
                </c:pt>
                <c:pt idx="133">
                  <c:v>-18.899999999999999</c:v>
                </c:pt>
                <c:pt idx="134">
                  <c:v>-18.3</c:v>
                </c:pt>
                <c:pt idx="135">
                  <c:v>-16.7</c:v>
                </c:pt>
                <c:pt idx="136">
                  <c:v>-14.4</c:v>
                </c:pt>
                <c:pt idx="137">
                  <c:v>-13.3</c:v>
                </c:pt>
                <c:pt idx="138">
                  <c:v>-12.8</c:v>
                </c:pt>
                <c:pt idx="139">
                  <c:v>-12.8</c:v>
                </c:pt>
                <c:pt idx="140">
                  <c:v>-12.2</c:v>
                </c:pt>
                <c:pt idx="141">
                  <c:v>-12.2</c:v>
                </c:pt>
                <c:pt idx="142">
                  <c:v>-13.3</c:v>
                </c:pt>
                <c:pt idx="143">
                  <c:v>-14.4</c:v>
                </c:pt>
                <c:pt idx="144">
                  <c:v>-15</c:v>
                </c:pt>
                <c:pt idx="145">
                  <c:v>-15</c:v>
                </c:pt>
                <c:pt idx="146">
                  <c:v>-18.899999999999999</c:v>
                </c:pt>
                <c:pt idx="147">
                  <c:v>-18.899999999999999</c:v>
                </c:pt>
                <c:pt idx="148">
                  <c:v>-18.899999999999999</c:v>
                </c:pt>
                <c:pt idx="149">
                  <c:v>-20</c:v>
                </c:pt>
                <c:pt idx="150">
                  <c:v>-21.1</c:v>
                </c:pt>
                <c:pt idx="151">
                  <c:v>-21.1</c:v>
                </c:pt>
                <c:pt idx="152">
                  <c:v>-18.899999999999999</c:v>
                </c:pt>
                <c:pt idx="153">
                  <c:v>-18.899999999999999</c:v>
                </c:pt>
                <c:pt idx="154">
                  <c:v>-16.7</c:v>
                </c:pt>
                <c:pt idx="155">
                  <c:v>-15</c:v>
                </c:pt>
                <c:pt idx="156">
                  <c:v>-14.4</c:v>
                </c:pt>
                <c:pt idx="157">
                  <c:v>-14.4</c:v>
                </c:pt>
                <c:pt idx="158">
                  <c:v>-11.7</c:v>
                </c:pt>
                <c:pt idx="159">
                  <c:v>-10.6</c:v>
                </c:pt>
                <c:pt idx="160">
                  <c:v>-10</c:v>
                </c:pt>
                <c:pt idx="161">
                  <c:v>-8.9</c:v>
                </c:pt>
                <c:pt idx="162">
                  <c:v>-8.3000000000000007</c:v>
                </c:pt>
                <c:pt idx="163">
                  <c:v>-8.3000000000000007</c:v>
                </c:pt>
                <c:pt idx="164">
                  <c:v>-6.1</c:v>
                </c:pt>
                <c:pt idx="165">
                  <c:v>-5</c:v>
                </c:pt>
                <c:pt idx="166">
                  <c:v>-5</c:v>
                </c:pt>
                <c:pt idx="167">
                  <c:v>-4.4000000000000004</c:v>
                </c:pt>
                <c:pt idx="168">
                  <c:v>-3.9</c:v>
                </c:pt>
                <c:pt idx="169">
                  <c:v>-3.9</c:v>
                </c:pt>
                <c:pt idx="170">
                  <c:v>-3.3</c:v>
                </c:pt>
                <c:pt idx="171">
                  <c:v>-2.8</c:v>
                </c:pt>
                <c:pt idx="172">
                  <c:v>-1.7</c:v>
                </c:pt>
                <c:pt idx="173">
                  <c:v>-1.1000000000000001</c:v>
                </c:pt>
                <c:pt idx="174">
                  <c:v>-1.7</c:v>
                </c:pt>
                <c:pt idx="175">
                  <c:v>-1.7</c:v>
                </c:pt>
                <c:pt idx="176">
                  <c:v>-1.7</c:v>
                </c:pt>
                <c:pt idx="177">
                  <c:v>-0.6</c:v>
                </c:pt>
                <c:pt idx="178">
                  <c:v>0</c:v>
                </c:pt>
                <c:pt idx="179">
                  <c:v>0.6</c:v>
                </c:pt>
                <c:pt idx="180">
                  <c:v>1.1000000000000001</c:v>
                </c:pt>
                <c:pt idx="181">
                  <c:v>1.1000000000000001</c:v>
                </c:pt>
                <c:pt idx="182">
                  <c:v>1.1000000000000001</c:v>
                </c:pt>
                <c:pt idx="183">
                  <c:v>1.7</c:v>
                </c:pt>
                <c:pt idx="184">
                  <c:v>2.2000000000000002</c:v>
                </c:pt>
                <c:pt idx="185">
                  <c:v>1.7</c:v>
                </c:pt>
                <c:pt idx="186">
                  <c:v>2.2000000000000002</c:v>
                </c:pt>
                <c:pt idx="187">
                  <c:v>2.2000000000000002</c:v>
                </c:pt>
                <c:pt idx="188">
                  <c:v>2.8</c:v>
                </c:pt>
                <c:pt idx="189">
                  <c:v>2.8</c:v>
                </c:pt>
                <c:pt idx="190">
                  <c:v>2.2000000000000002</c:v>
                </c:pt>
                <c:pt idx="191">
                  <c:v>1.7</c:v>
                </c:pt>
                <c:pt idx="192">
                  <c:v>1.1000000000000001</c:v>
                </c:pt>
                <c:pt idx="193">
                  <c:v>1.1000000000000001</c:v>
                </c:pt>
                <c:pt idx="194">
                  <c:v>0</c:v>
                </c:pt>
                <c:pt idx="195">
                  <c:v>-0.6</c:v>
                </c:pt>
                <c:pt idx="196">
                  <c:v>-0.6</c:v>
                </c:pt>
                <c:pt idx="197">
                  <c:v>-1.7</c:v>
                </c:pt>
                <c:pt idx="198">
                  <c:v>-1.7</c:v>
                </c:pt>
                <c:pt idx="199">
                  <c:v>-1.7</c:v>
                </c:pt>
              </c:numCache>
            </c:numRef>
          </c:val>
          <c:smooth val="0"/>
          <c:extLst>
            <c:ext xmlns:c16="http://schemas.microsoft.com/office/drawing/2014/chart" uri="{C3380CC4-5D6E-409C-BE32-E72D297353CC}">
              <c16:uniqueId val="{00000003-3E4D-4C17-ACF3-DF877F33DD79}"/>
            </c:ext>
          </c:extLst>
        </c:ser>
        <c:ser>
          <c:idx val="4"/>
          <c:order val="4"/>
          <c:tx>
            <c:strRef>
              <c:f>'ToD TES'!$E$1</c:f>
              <c:strCache>
                <c:ptCount val="1"/>
                <c:pt idx="0">
                  <c:v>price</c:v>
                </c:pt>
              </c:strCache>
            </c:strRef>
          </c:tx>
          <c:spPr>
            <a:ln w="28575" cap="rnd">
              <a:solidFill>
                <a:schemeClr val="accent5">
                  <a:lumMod val="60000"/>
                  <a:lumOff val="40000"/>
                </a:schemeClr>
              </a:solidFill>
              <a:round/>
            </a:ln>
            <a:effectLst/>
          </c:spPr>
          <c:marker>
            <c:symbol val="none"/>
          </c:marker>
          <c:val>
            <c:numRef>
              <c:f>'ToD TES'!$E$2:$E$201</c:f>
              <c:numCache>
                <c:formatCode>General</c:formatCode>
                <c:ptCount val="200"/>
                <c:pt idx="0">
                  <c:v>12</c:v>
                </c:pt>
                <c:pt idx="1">
                  <c:v>12</c:v>
                </c:pt>
                <c:pt idx="2">
                  <c:v>12</c:v>
                </c:pt>
                <c:pt idx="3">
                  <c:v>12</c:v>
                </c:pt>
                <c:pt idx="4">
                  <c:v>12</c:v>
                </c:pt>
                <c:pt idx="5">
                  <c:v>12</c:v>
                </c:pt>
                <c:pt idx="6">
                  <c:v>12</c:v>
                </c:pt>
                <c:pt idx="7">
                  <c:v>12</c:v>
                </c:pt>
                <c:pt idx="8">
                  <c:v>12</c:v>
                </c:pt>
                <c:pt idx="9">
                  <c:v>12</c:v>
                </c:pt>
                <c:pt idx="10">
                  <c:v>12</c:v>
                </c:pt>
                <c:pt idx="11">
                  <c:v>23</c:v>
                </c:pt>
                <c:pt idx="12">
                  <c:v>23</c:v>
                </c:pt>
                <c:pt idx="13">
                  <c:v>23</c:v>
                </c:pt>
                <c:pt idx="14">
                  <c:v>23</c:v>
                </c:pt>
                <c:pt idx="15">
                  <c:v>23</c:v>
                </c:pt>
                <c:pt idx="16">
                  <c:v>23</c:v>
                </c:pt>
                <c:pt idx="17">
                  <c:v>23</c:v>
                </c:pt>
                <c:pt idx="18">
                  <c:v>23</c:v>
                </c:pt>
                <c:pt idx="19">
                  <c:v>23</c:v>
                </c:pt>
                <c:pt idx="20">
                  <c:v>12</c:v>
                </c:pt>
                <c:pt idx="21">
                  <c:v>12</c:v>
                </c:pt>
                <c:pt idx="22">
                  <c:v>12</c:v>
                </c:pt>
                <c:pt idx="23">
                  <c:v>12</c:v>
                </c:pt>
                <c:pt idx="24">
                  <c:v>12</c:v>
                </c:pt>
                <c:pt idx="25">
                  <c:v>12</c:v>
                </c:pt>
                <c:pt idx="26">
                  <c:v>12</c:v>
                </c:pt>
                <c:pt idx="27">
                  <c:v>12</c:v>
                </c:pt>
                <c:pt idx="28">
                  <c:v>12</c:v>
                </c:pt>
                <c:pt idx="29">
                  <c:v>12</c:v>
                </c:pt>
                <c:pt idx="30">
                  <c:v>12</c:v>
                </c:pt>
                <c:pt idx="31">
                  <c:v>12</c:v>
                </c:pt>
                <c:pt idx="32">
                  <c:v>12</c:v>
                </c:pt>
                <c:pt idx="33">
                  <c:v>12</c:v>
                </c:pt>
                <c:pt idx="34">
                  <c:v>12</c:v>
                </c:pt>
                <c:pt idx="35">
                  <c:v>23</c:v>
                </c:pt>
                <c:pt idx="36">
                  <c:v>23</c:v>
                </c:pt>
                <c:pt idx="37">
                  <c:v>23</c:v>
                </c:pt>
                <c:pt idx="38">
                  <c:v>23</c:v>
                </c:pt>
                <c:pt idx="39">
                  <c:v>23</c:v>
                </c:pt>
                <c:pt idx="40">
                  <c:v>23</c:v>
                </c:pt>
                <c:pt idx="41">
                  <c:v>23</c:v>
                </c:pt>
                <c:pt idx="42">
                  <c:v>23</c:v>
                </c:pt>
                <c:pt idx="43">
                  <c:v>23</c:v>
                </c:pt>
                <c:pt idx="44">
                  <c:v>12</c:v>
                </c:pt>
                <c:pt idx="45">
                  <c:v>12</c:v>
                </c:pt>
                <c:pt idx="46">
                  <c:v>12</c:v>
                </c:pt>
                <c:pt idx="47">
                  <c:v>12</c:v>
                </c:pt>
                <c:pt idx="48">
                  <c:v>12</c:v>
                </c:pt>
                <c:pt idx="49">
                  <c:v>12</c:v>
                </c:pt>
                <c:pt idx="50">
                  <c:v>12</c:v>
                </c:pt>
                <c:pt idx="51">
                  <c:v>12</c:v>
                </c:pt>
                <c:pt idx="52">
                  <c:v>12</c:v>
                </c:pt>
                <c:pt idx="53">
                  <c:v>12</c:v>
                </c:pt>
                <c:pt idx="54">
                  <c:v>12</c:v>
                </c:pt>
                <c:pt idx="55">
                  <c:v>12</c:v>
                </c:pt>
                <c:pt idx="56">
                  <c:v>12</c:v>
                </c:pt>
                <c:pt idx="57">
                  <c:v>12</c:v>
                </c:pt>
                <c:pt idx="58">
                  <c:v>12</c:v>
                </c:pt>
                <c:pt idx="59">
                  <c:v>23</c:v>
                </c:pt>
                <c:pt idx="60">
                  <c:v>23</c:v>
                </c:pt>
                <c:pt idx="61">
                  <c:v>23</c:v>
                </c:pt>
                <c:pt idx="62">
                  <c:v>23</c:v>
                </c:pt>
                <c:pt idx="63">
                  <c:v>23</c:v>
                </c:pt>
                <c:pt idx="64">
                  <c:v>23</c:v>
                </c:pt>
                <c:pt idx="65">
                  <c:v>23</c:v>
                </c:pt>
                <c:pt idx="66">
                  <c:v>23</c:v>
                </c:pt>
                <c:pt idx="67">
                  <c:v>23</c:v>
                </c:pt>
                <c:pt idx="68">
                  <c:v>12</c:v>
                </c:pt>
                <c:pt idx="69">
                  <c:v>12</c:v>
                </c:pt>
                <c:pt idx="70">
                  <c:v>12</c:v>
                </c:pt>
                <c:pt idx="71">
                  <c:v>12</c:v>
                </c:pt>
                <c:pt idx="72">
                  <c:v>12</c:v>
                </c:pt>
                <c:pt idx="73">
                  <c:v>12</c:v>
                </c:pt>
                <c:pt idx="74">
                  <c:v>12</c:v>
                </c:pt>
                <c:pt idx="75">
                  <c:v>12</c:v>
                </c:pt>
                <c:pt idx="76">
                  <c:v>12</c:v>
                </c:pt>
                <c:pt idx="77">
                  <c:v>12</c:v>
                </c:pt>
                <c:pt idx="78">
                  <c:v>12</c:v>
                </c:pt>
                <c:pt idx="79">
                  <c:v>12</c:v>
                </c:pt>
                <c:pt idx="80">
                  <c:v>12</c:v>
                </c:pt>
                <c:pt idx="81">
                  <c:v>12</c:v>
                </c:pt>
                <c:pt idx="82">
                  <c:v>12</c:v>
                </c:pt>
                <c:pt idx="83">
                  <c:v>23</c:v>
                </c:pt>
                <c:pt idx="84">
                  <c:v>23</c:v>
                </c:pt>
                <c:pt idx="85">
                  <c:v>23</c:v>
                </c:pt>
                <c:pt idx="86">
                  <c:v>23</c:v>
                </c:pt>
                <c:pt idx="87">
                  <c:v>23</c:v>
                </c:pt>
                <c:pt idx="88">
                  <c:v>23</c:v>
                </c:pt>
                <c:pt idx="89">
                  <c:v>23</c:v>
                </c:pt>
                <c:pt idx="90">
                  <c:v>23</c:v>
                </c:pt>
                <c:pt idx="91">
                  <c:v>23</c:v>
                </c:pt>
                <c:pt idx="92">
                  <c:v>12</c:v>
                </c:pt>
                <c:pt idx="93">
                  <c:v>12</c:v>
                </c:pt>
                <c:pt idx="94">
                  <c:v>12</c:v>
                </c:pt>
                <c:pt idx="95">
                  <c:v>12</c:v>
                </c:pt>
                <c:pt idx="96">
                  <c:v>12</c:v>
                </c:pt>
                <c:pt idx="97">
                  <c:v>12</c:v>
                </c:pt>
                <c:pt idx="98">
                  <c:v>12</c:v>
                </c:pt>
                <c:pt idx="99">
                  <c:v>12</c:v>
                </c:pt>
                <c:pt idx="100">
                  <c:v>12</c:v>
                </c:pt>
                <c:pt idx="101">
                  <c:v>12</c:v>
                </c:pt>
                <c:pt idx="102">
                  <c:v>12</c:v>
                </c:pt>
                <c:pt idx="103">
                  <c:v>12</c:v>
                </c:pt>
                <c:pt idx="104">
                  <c:v>12</c:v>
                </c:pt>
                <c:pt idx="105">
                  <c:v>12</c:v>
                </c:pt>
                <c:pt idx="106">
                  <c:v>12</c:v>
                </c:pt>
                <c:pt idx="107">
                  <c:v>23</c:v>
                </c:pt>
                <c:pt idx="108">
                  <c:v>23</c:v>
                </c:pt>
                <c:pt idx="109">
                  <c:v>23</c:v>
                </c:pt>
                <c:pt idx="110">
                  <c:v>23</c:v>
                </c:pt>
                <c:pt idx="111">
                  <c:v>23</c:v>
                </c:pt>
                <c:pt idx="112">
                  <c:v>23</c:v>
                </c:pt>
                <c:pt idx="113">
                  <c:v>23</c:v>
                </c:pt>
                <c:pt idx="114">
                  <c:v>23</c:v>
                </c:pt>
                <c:pt idx="115">
                  <c:v>23</c:v>
                </c:pt>
                <c:pt idx="116">
                  <c:v>12</c:v>
                </c:pt>
                <c:pt idx="117">
                  <c:v>12</c:v>
                </c:pt>
                <c:pt idx="118">
                  <c:v>12</c:v>
                </c:pt>
                <c:pt idx="119">
                  <c:v>12</c:v>
                </c:pt>
                <c:pt idx="120">
                  <c:v>12</c:v>
                </c:pt>
                <c:pt idx="121">
                  <c:v>12</c:v>
                </c:pt>
                <c:pt idx="122">
                  <c:v>12</c:v>
                </c:pt>
                <c:pt idx="123">
                  <c:v>12</c:v>
                </c:pt>
                <c:pt idx="124">
                  <c:v>12</c:v>
                </c:pt>
                <c:pt idx="125">
                  <c:v>12</c:v>
                </c:pt>
                <c:pt idx="126">
                  <c:v>12</c:v>
                </c:pt>
                <c:pt idx="127">
                  <c:v>12</c:v>
                </c:pt>
                <c:pt idx="128">
                  <c:v>12</c:v>
                </c:pt>
                <c:pt idx="129">
                  <c:v>12</c:v>
                </c:pt>
                <c:pt idx="130">
                  <c:v>12</c:v>
                </c:pt>
                <c:pt idx="131">
                  <c:v>23</c:v>
                </c:pt>
                <c:pt idx="132">
                  <c:v>23</c:v>
                </c:pt>
                <c:pt idx="133">
                  <c:v>23</c:v>
                </c:pt>
                <c:pt idx="134">
                  <c:v>23</c:v>
                </c:pt>
                <c:pt idx="135">
                  <c:v>23</c:v>
                </c:pt>
                <c:pt idx="136">
                  <c:v>23</c:v>
                </c:pt>
                <c:pt idx="137">
                  <c:v>23</c:v>
                </c:pt>
                <c:pt idx="138">
                  <c:v>23</c:v>
                </c:pt>
                <c:pt idx="139">
                  <c:v>23</c:v>
                </c:pt>
                <c:pt idx="140">
                  <c:v>12</c:v>
                </c:pt>
                <c:pt idx="141">
                  <c:v>12</c:v>
                </c:pt>
                <c:pt idx="142">
                  <c:v>12</c:v>
                </c:pt>
                <c:pt idx="143">
                  <c:v>12</c:v>
                </c:pt>
                <c:pt idx="144">
                  <c:v>12</c:v>
                </c:pt>
                <c:pt idx="145">
                  <c:v>12</c:v>
                </c:pt>
                <c:pt idx="146">
                  <c:v>12</c:v>
                </c:pt>
                <c:pt idx="147">
                  <c:v>12</c:v>
                </c:pt>
                <c:pt idx="148">
                  <c:v>12</c:v>
                </c:pt>
                <c:pt idx="149">
                  <c:v>12</c:v>
                </c:pt>
                <c:pt idx="150">
                  <c:v>12</c:v>
                </c:pt>
                <c:pt idx="151">
                  <c:v>12</c:v>
                </c:pt>
                <c:pt idx="152">
                  <c:v>12</c:v>
                </c:pt>
                <c:pt idx="153">
                  <c:v>12</c:v>
                </c:pt>
                <c:pt idx="154">
                  <c:v>12</c:v>
                </c:pt>
                <c:pt idx="155">
                  <c:v>23</c:v>
                </c:pt>
                <c:pt idx="156">
                  <c:v>23</c:v>
                </c:pt>
                <c:pt idx="157">
                  <c:v>23</c:v>
                </c:pt>
                <c:pt idx="158">
                  <c:v>23</c:v>
                </c:pt>
                <c:pt idx="159">
                  <c:v>23</c:v>
                </c:pt>
                <c:pt idx="160">
                  <c:v>23</c:v>
                </c:pt>
                <c:pt idx="161">
                  <c:v>23</c:v>
                </c:pt>
                <c:pt idx="162">
                  <c:v>23</c:v>
                </c:pt>
                <c:pt idx="163">
                  <c:v>23</c:v>
                </c:pt>
                <c:pt idx="164">
                  <c:v>12</c:v>
                </c:pt>
                <c:pt idx="165">
                  <c:v>12</c:v>
                </c:pt>
                <c:pt idx="166">
                  <c:v>12</c:v>
                </c:pt>
                <c:pt idx="167">
                  <c:v>12</c:v>
                </c:pt>
                <c:pt idx="168">
                  <c:v>12</c:v>
                </c:pt>
                <c:pt idx="169">
                  <c:v>12</c:v>
                </c:pt>
                <c:pt idx="170">
                  <c:v>12</c:v>
                </c:pt>
                <c:pt idx="171">
                  <c:v>12</c:v>
                </c:pt>
                <c:pt idx="172">
                  <c:v>12</c:v>
                </c:pt>
                <c:pt idx="173">
                  <c:v>12</c:v>
                </c:pt>
                <c:pt idx="174">
                  <c:v>12</c:v>
                </c:pt>
                <c:pt idx="175">
                  <c:v>12</c:v>
                </c:pt>
                <c:pt idx="176">
                  <c:v>12</c:v>
                </c:pt>
                <c:pt idx="177">
                  <c:v>12</c:v>
                </c:pt>
                <c:pt idx="178">
                  <c:v>12</c:v>
                </c:pt>
                <c:pt idx="179">
                  <c:v>23</c:v>
                </c:pt>
                <c:pt idx="180">
                  <c:v>23</c:v>
                </c:pt>
                <c:pt idx="181">
                  <c:v>23</c:v>
                </c:pt>
                <c:pt idx="182">
                  <c:v>23</c:v>
                </c:pt>
                <c:pt idx="183">
                  <c:v>23</c:v>
                </c:pt>
                <c:pt idx="184">
                  <c:v>23</c:v>
                </c:pt>
                <c:pt idx="185">
                  <c:v>23</c:v>
                </c:pt>
                <c:pt idx="186">
                  <c:v>23</c:v>
                </c:pt>
                <c:pt idx="187">
                  <c:v>23</c:v>
                </c:pt>
                <c:pt idx="188">
                  <c:v>12</c:v>
                </c:pt>
                <c:pt idx="189">
                  <c:v>12</c:v>
                </c:pt>
                <c:pt idx="190">
                  <c:v>12</c:v>
                </c:pt>
                <c:pt idx="191">
                  <c:v>12</c:v>
                </c:pt>
                <c:pt idx="192">
                  <c:v>12</c:v>
                </c:pt>
                <c:pt idx="193">
                  <c:v>12</c:v>
                </c:pt>
                <c:pt idx="194">
                  <c:v>12</c:v>
                </c:pt>
                <c:pt idx="195">
                  <c:v>12</c:v>
                </c:pt>
                <c:pt idx="196">
                  <c:v>12</c:v>
                </c:pt>
                <c:pt idx="197">
                  <c:v>12</c:v>
                </c:pt>
                <c:pt idx="198">
                  <c:v>12</c:v>
                </c:pt>
                <c:pt idx="199">
                  <c:v>12</c:v>
                </c:pt>
              </c:numCache>
            </c:numRef>
          </c:val>
          <c:smooth val="0"/>
          <c:extLst>
            <c:ext xmlns:c16="http://schemas.microsoft.com/office/drawing/2014/chart" uri="{C3380CC4-5D6E-409C-BE32-E72D297353CC}">
              <c16:uniqueId val="{00000004-3E4D-4C17-ACF3-DF877F33DD79}"/>
            </c:ext>
          </c:extLst>
        </c:ser>
        <c:dLbls>
          <c:showLegendKey val="0"/>
          <c:showVal val="0"/>
          <c:showCatName val="0"/>
          <c:showSerName val="0"/>
          <c:showPercent val="0"/>
          <c:showBubbleSize val="0"/>
        </c:dLbls>
        <c:marker val="1"/>
        <c:smooth val="0"/>
        <c:axId val="1298680816"/>
        <c:axId val="1298683728"/>
      </c:lineChart>
      <c:catAx>
        <c:axId val="12856331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285633520"/>
        <c:crosses val="autoZero"/>
        <c:auto val="1"/>
        <c:lblAlgn val="ctr"/>
        <c:lblOffset val="100"/>
        <c:noMultiLvlLbl val="0"/>
      </c:catAx>
      <c:valAx>
        <c:axId val="1285633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285633104"/>
        <c:crosses val="autoZero"/>
        <c:crossBetween val="between"/>
      </c:valAx>
      <c:valAx>
        <c:axId val="12986837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680816"/>
        <c:crosses val="max"/>
        <c:crossBetween val="between"/>
      </c:valAx>
      <c:catAx>
        <c:axId val="1298680816"/>
        <c:scaling>
          <c:orientation val="minMax"/>
        </c:scaling>
        <c:delete val="1"/>
        <c:axPos val="b"/>
        <c:majorTickMark val="out"/>
        <c:minorTickMark val="none"/>
        <c:tickLblPos val="nextTo"/>
        <c:crossAx val="129868372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F125E-A561-434C-936C-5513102E9DEF}" type="datetimeFigureOut">
              <a:rPr lang="en-US" smtClean="0"/>
              <a:t>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10E92-BC59-4E27-B389-6E028F5F253F}" type="slidenum">
              <a:rPr lang="en-US" smtClean="0"/>
              <a:t>‹#›</a:t>
            </a:fld>
            <a:endParaRPr lang="en-US"/>
          </a:p>
        </p:txBody>
      </p:sp>
    </p:spTree>
    <p:extLst>
      <p:ext uri="{BB962C8B-B14F-4D97-AF65-F5344CB8AC3E}">
        <p14:creationId xmlns:p14="http://schemas.microsoft.com/office/powerpoint/2010/main" val="3533601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p>
          <a:p>
            <a:r>
              <a:rPr lang="en-US" dirty="0"/>
              <a:t>Slide numbers</a:t>
            </a:r>
          </a:p>
          <a:p>
            <a:r>
              <a:rPr lang="en-US" dirty="0"/>
              <a:t>Subscript CO2 and other chemical</a:t>
            </a:r>
          </a:p>
        </p:txBody>
      </p:sp>
      <p:sp>
        <p:nvSpPr>
          <p:cNvPr id="4" name="Slide Number Placeholder 3"/>
          <p:cNvSpPr>
            <a:spLocks noGrp="1"/>
          </p:cNvSpPr>
          <p:nvPr>
            <p:ph type="sldNum" sz="quarter" idx="5"/>
          </p:nvPr>
        </p:nvSpPr>
        <p:spPr/>
        <p:txBody>
          <a:bodyPr/>
          <a:lstStyle/>
          <a:p>
            <a:fld id="{C3710E92-BC59-4E27-B389-6E028F5F253F}" type="slidenum">
              <a:rPr lang="en-US" smtClean="0"/>
              <a:t>1</a:t>
            </a:fld>
            <a:endParaRPr lang="en-US"/>
          </a:p>
        </p:txBody>
      </p:sp>
    </p:spTree>
    <p:extLst>
      <p:ext uri="{BB962C8B-B14F-4D97-AF65-F5344CB8AC3E}">
        <p14:creationId xmlns:p14="http://schemas.microsoft.com/office/powerpoint/2010/main" val="3030185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MgSO4 results in a lot more TES discharge</a:t>
            </a:r>
          </a:p>
          <a:p>
            <a:endParaRPr lang="en-US" dirty="0"/>
          </a:p>
          <a:p>
            <a:r>
              <a:rPr lang="en-US" dirty="0"/>
              <a:t>Even though K2CO3 salt mass is higher</a:t>
            </a:r>
          </a:p>
          <a:p>
            <a:endParaRPr lang="en-US" dirty="0"/>
          </a:p>
          <a:p>
            <a:r>
              <a:rPr lang="en-US" dirty="0"/>
              <a:t>K2CO3 has lower specific energy so it takes more salt to draw out the same kWh</a:t>
            </a:r>
          </a:p>
          <a:p>
            <a:endParaRPr lang="en-US" dirty="0"/>
          </a:p>
          <a:p>
            <a:endParaRPr lang="en-US" dirty="0"/>
          </a:p>
          <a:p>
            <a:r>
              <a:rPr lang="en-US" dirty="0"/>
              <a:t>MgSO4 has much higher specific energy (0.75 kWh/kg vs K2CO3’s 0.18 kWh/kg)</a:t>
            </a:r>
          </a:p>
          <a:p>
            <a:endParaRPr lang="en-US" dirty="0"/>
          </a:p>
          <a:p>
            <a:r>
              <a:rPr lang="en-US" dirty="0"/>
              <a:t>K2CO3 has higher specific power</a:t>
            </a:r>
          </a:p>
          <a:p>
            <a:endParaRPr lang="en-US" dirty="0"/>
          </a:p>
          <a:p>
            <a:r>
              <a:rPr lang="en-US" dirty="0"/>
              <a:t>MgSO4 salt mass is decided by power requirements</a:t>
            </a:r>
          </a:p>
          <a:p>
            <a:r>
              <a:rPr lang="en-US" dirty="0"/>
              <a:t>K2CO3 salt mass is decided by energy requirements</a:t>
            </a:r>
          </a:p>
          <a:p>
            <a:endParaRPr lang="en-US" dirty="0"/>
          </a:p>
        </p:txBody>
      </p:sp>
      <p:sp>
        <p:nvSpPr>
          <p:cNvPr id="4" name="Slide Number Placeholder 3"/>
          <p:cNvSpPr>
            <a:spLocks noGrp="1"/>
          </p:cNvSpPr>
          <p:nvPr>
            <p:ph type="sldNum" sz="quarter" idx="5"/>
          </p:nvPr>
        </p:nvSpPr>
        <p:spPr/>
        <p:txBody>
          <a:bodyPr/>
          <a:lstStyle/>
          <a:p>
            <a:fld id="{C3710E92-BC59-4E27-B389-6E028F5F253F}" type="slidenum">
              <a:rPr lang="en-US" smtClean="0"/>
              <a:t>13</a:t>
            </a:fld>
            <a:endParaRPr lang="en-US"/>
          </a:p>
        </p:txBody>
      </p:sp>
    </p:spTree>
    <p:extLst>
      <p:ext uri="{BB962C8B-B14F-4D97-AF65-F5344CB8AC3E}">
        <p14:creationId xmlns:p14="http://schemas.microsoft.com/office/powerpoint/2010/main" val="4211125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10E92-BC59-4E27-B389-6E028F5F253F}" type="slidenum">
              <a:rPr lang="en-US" smtClean="0"/>
              <a:t>14</a:t>
            </a:fld>
            <a:endParaRPr lang="en-US"/>
          </a:p>
        </p:txBody>
      </p:sp>
    </p:spTree>
    <p:extLst>
      <p:ext uri="{BB962C8B-B14F-4D97-AF65-F5344CB8AC3E}">
        <p14:creationId xmlns:p14="http://schemas.microsoft.com/office/powerpoint/2010/main" val="2935182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point of comparison from flat rates somewhere on this slide  (or show graphs side by side)</a:t>
            </a:r>
          </a:p>
          <a:p>
            <a:r>
              <a:rPr lang="en-US" dirty="0"/>
              <a:t>Fixed y axis</a:t>
            </a:r>
          </a:p>
        </p:txBody>
      </p:sp>
      <p:sp>
        <p:nvSpPr>
          <p:cNvPr id="4" name="Slide Number Placeholder 3"/>
          <p:cNvSpPr>
            <a:spLocks noGrp="1"/>
          </p:cNvSpPr>
          <p:nvPr>
            <p:ph type="sldNum" sz="quarter" idx="5"/>
          </p:nvPr>
        </p:nvSpPr>
        <p:spPr/>
        <p:txBody>
          <a:bodyPr/>
          <a:lstStyle/>
          <a:p>
            <a:fld id="{C3710E92-BC59-4E27-B389-6E028F5F253F}" type="slidenum">
              <a:rPr lang="en-US" smtClean="0"/>
              <a:t>15</a:t>
            </a:fld>
            <a:endParaRPr lang="en-US"/>
          </a:p>
        </p:txBody>
      </p:sp>
    </p:spTree>
    <p:extLst>
      <p:ext uri="{BB962C8B-B14F-4D97-AF65-F5344CB8AC3E}">
        <p14:creationId xmlns:p14="http://schemas.microsoft.com/office/powerpoint/2010/main" val="1281911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change?</a:t>
            </a:r>
          </a:p>
          <a:p>
            <a:endParaRPr lang="en-US" dirty="0"/>
          </a:p>
          <a:p>
            <a:r>
              <a:rPr lang="en-US" dirty="0"/>
              <a:t>I will just say it &gt;&gt; Applying TOU results in TES being discharged when rate is high or when COP is really inefficient. While with fixed rate, TES discharges completely based on COP, which depends on outdoor temperature</a:t>
            </a:r>
          </a:p>
        </p:txBody>
      </p:sp>
      <p:sp>
        <p:nvSpPr>
          <p:cNvPr id="4" name="Slide Number Placeholder 3"/>
          <p:cNvSpPr>
            <a:spLocks noGrp="1"/>
          </p:cNvSpPr>
          <p:nvPr>
            <p:ph type="sldNum" sz="quarter" idx="5"/>
          </p:nvPr>
        </p:nvSpPr>
        <p:spPr/>
        <p:txBody>
          <a:bodyPr/>
          <a:lstStyle/>
          <a:p>
            <a:fld id="{C3710E92-BC59-4E27-B389-6E028F5F253F}" type="slidenum">
              <a:rPr lang="en-US" smtClean="0"/>
              <a:t>16</a:t>
            </a:fld>
            <a:endParaRPr lang="en-US"/>
          </a:p>
        </p:txBody>
      </p:sp>
    </p:spTree>
    <p:extLst>
      <p:ext uri="{BB962C8B-B14F-4D97-AF65-F5344CB8AC3E}">
        <p14:creationId xmlns:p14="http://schemas.microsoft.com/office/powerpoint/2010/main" val="2193505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10E92-BC59-4E27-B389-6E028F5F253F}" type="slidenum">
              <a:rPr lang="en-US" smtClean="0"/>
              <a:t>17</a:t>
            </a:fld>
            <a:endParaRPr lang="en-US"/>
          </a:p>
        </p:txBody>
      </p:sp>
    </p:spTree>
    <p:extLst>
      <p:ext uri="{BB962C8B-B14F-4D97-AF65-F5344CB8AC3E}">
        <p14:creationId xmlns:p14="http://schemas.microsoft.com/office/powerpoint/2010/main" val="2558092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10E92-BC59-4E27-B389-6E028F5F253F}" type="slidenum">
              <a:rPr lang="en-US" smtClean="0"/>
              <a:t>18</a:t>
            </a:fld>
            <a:endParaRPr lang="en-US"/>
          </a:p>
        </p:txBody>
      </p:sp>
    </p:spTree>
    <p:extLst>
      <p:ext uri="{BB962C8B-B14F-4D97-AF65-F5344CB8AC3E}">
        <p14:creationId xmlns:p14="http://schemas.microsoft.com/office/powerpoint/2010/main" val="193808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10E92-BC59-4E27-B389-6E028F5F253F}" type="slidenum">
              <a:rPr lang="en-US" smtClean="0"/>
              <a:t>2</a:t>
            </a:fld>
            <a:endParaRPr lang="en-US"/>
          </a:p>
        </p:txBody>
      </p:sp>
    </p:spTree>
    <p:extLst>
      <p:ext uri="{BB962C8B-B14F-4D97-AF65-F5344CB8AC3E}">
        <p14:creationId xmlns:p14="http://schemas.microsoft.com/office/powerpoint/2010/main" val="4264810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Simplify this slide. Write out or skip COP</a:t>
            </a:r>
          </a:p>
          <a:p>
            <a:endParaRPr lang="en-US" dirty="0"/>
          </a:p>
          <a:p>
            <a:pPr lvl="1"/>
            <a:r>
              <a:rPr lang="en-US" sz="1200" dirty="0">
                <a:latin typeface="Century Gothic" panose="020B0502020202020204" pitchFamily="34" charset="0"/>
              </a:rPr>
              <a:t>ASHP has COP greater than 1.0, indicating higher efficiency rates than traditional heating devices</a:t>
            </a:r>
          </a:p>
          <a:p>
            <a:pPr lvl="1"/>
            <a:endParaRPr lang="en-US" sz="1200" dirty="0">
              <a:latin typeface="Century Gothic" panose="020B0502020202020204" pitchFamily="34" charset="0"/>
            </a:endParaRPr>
          </a:p>
          <a:p>
            <a:pPr lvl="1"/>
            <a:r>
              <a:rPr lang="en-US" sz="1200" dirty="0">
                <a:latin typeface="Century Gothic" panose="020B0502020202020204" pitchFamily="34" charset="0"/>
              </a:rPr>
              <a:t>However, ASHP can be inefficient in colder climate areas during cold periods</a:t>
            </a:r>
          </a:p>
          <a:p>
            <a:endParaRPr lang="en-US" dirty="0"/>
          </a:p>
        </p:txBody>
      </p:sp>
      <p:sp>
        <p:nvSpPr>
          <p:cNvPr id="4" name="Slide Number Placeholder 3"/>
          <p:cNvSpPr>
            <a:spLocks noGrp="1"/>
          </p:cNvSpPr>
          <p:nvPr>
            <p:ph type="sldNum" sz="quarter" idx="5"/>
          </p:nvPr>
        </p:nvSpPr>
        <p:spPr/>
        <p:txBody>
          <a:bodyPr/>
          <a:lstStyle/>
          <a:p>
            <a:fld id="{C3710E92-BC59-4E27-B389-6E028F5F253F}" type="slidenum">
              <a:rPr lang="en-US" smtClean="0"/>
              <a:t>3</a:t>
            </a:fld>
            <a:endParaRPr lang="en-US"/>
          </a:p>
        </p:txBody>
      </p:sp>
    </p:spTree>
    <p:extLst>
      <p:ext uri="{BB962C8B-B14F-4D97-AF65-F5344CB8AC3E}">
        <p14:creationId xmlns:p14="http://schemas.microsoft.com/office/powerpoint/2010/main" val="65335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don’t they offer insights into efficacy of different TES materials &amp; designs? Will need to flesh this out a bit more.</a:t>
            </a:r>
          </a:p>
          <a:p>
            <a:endParaRPr lang="en-US" dirty="0"/>
          </a:p>
          <a:p>
            <a:r>
              <a:rPr lang="en-US" dirty="0"/>
              <a:t>In these papers with heat pump-TES system applied to simulated buildings or one single actual building all consider water tank for TES. </a:t>
            </a:r>
          </a:p>
          <a:p>
            <a:r>
              <a:rPr lang="en-US" dirty="0"/>
              <a:t>Engineering papers considering different characteristics of TES salt but do not study how they perform in buildings.</a:t>
            </a:r>
          </a:p>
          <a:p>
            <a:endParaRPr lang="en-US" dirty="0"/>
          </a:p>
          <a:p>
            <a:r>
              <a:rPr lang="en-US" dirty="0"/>
              <a:t>One thing missing here I think is the reason for choice of salt hydrates as TES and the specific 4 salts we use</a:t>
            </a:r>
          </a:p>
          <a:p>
            <a:endParaRPr lang="en-US" dirty="0"/>
          </a:p>
          <a:p>
            <a:r>
              <a:rPr lang="en-US" dirty="0"/>
              <a:t>Simplify these</a:t>
            </a:r>
          </a:p>
        </p:txBody>
      </p:sp>
      <p:sp>
        <p:nvSpPr>
          <p:cNvPr id="4" name="Slide Number Placeholder 3"/>
          <p:cNvSpPr>
            <a:spLocks noGrp="1"/>
          </p:cNvSpPr>
          <p:nvPr>
            <p:ph type="sldNum" sz="quarter" idx="5"/>
          </p:nvPr>
        </p:nvSpPr>
        <p:spPr/>
        <p:txBody>
          <a:bodyPr/>
          <a:lstStyle/>
          <a:p>
            <a:fld id="{C3710E92-BC59-4E27-B389-6E028F5F253F}" type="slidenum">
              <a:rPr lang="en-US" smtClean="0"/>
              <a:t>4</a:t>
            </a:fld>
            <a:endParaRPr lang="en-US"/>
          </a:p>
        </p:txBody>
      </p:sp>
    </p:spTree>
    <p:extLst>
      <p:ext uri="{BB962C8B-B14F-4D97-AF65-F5344CB8AC3E}">
        <p14:creationId xmlns:p14="http://schemas.microsoft.com/office/powerpoint/2010/main" val="691558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10E92-BC59-4E27-B389-6E028F5F253F}" type="slidenum">
              <a:rPr lang="en-US" smtClean="0"/>
              <a:t>5</a:t>
            </a:fld>
            <a:endParaRPr lang="en-US"/>
          </a:p>
        </p:txBody>
      </p:sp>
    </p:spTree>
    <p:extLst>
      <p:ext uri="{BB962C8B-B14F-4D97-AF65-F5344CB8AC3E}">
        <p14:creationId xmlns:p14="http://schemas.microsoft.com/office/powerpoint/2010/main" val="159125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10E92-BC59-4E27-B389-6E028F5F253F}" type="slidenum">
              <a:rPr lang="en-US" smtClean="0"/>
              <a:t>6</a:t>
            </a:fld>
            <a:endParaRPr lang="en-US"/>
          </a:p>
        </p:txBody>
      </p:sp>
    </p:spTree>
    <p:extLst>
      <p:ext uri="{BB962C8B-B14F-4D97-AF65-F5344CB8AC3E}">
        <p14:creationId xmlns:p14="http://schemas.microsoft.com/office/powerpoint/2010/main" val="1288279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it out loud</a:t>
            </a:r>
          </a:p>
          <a:p>
            <a:r>
              <a:rPr lang="en-US" dirty="0"/>
              <a:t>Why pick these salts</a:t>
            </a:r>
          </a:p>
          <a:p>
            <a:endParaRPr lang="en-US" dirty="0"/>
          </a:p>
        </p:txBody>
      </p:sp>
      <p:sp>
        <p:nvSpPr>
          <p:cNvPr id="4" name="Slide Number Placeholder 3"/>
          <p:cNvSpPr>
            <a:spLocks noGrp="1"/>
          </p:cNvSpPr>
          <p:nvPr>
            <p:ph type="sldNum" sz="quarter" idx="5"/>
          </p:nvPr>
        </p:nvSpPr>
        <p:spPr/>
        <p:txBody>
          <a:bodyPr/>
          <a:lstStyle/>
          <a:p>
            <a:fld id="{C3710E92-BC59-4E27-B389-6E028F5F253F}" type="slidenum">
              <a:rPr lang="en-US" smtClean="0"/>
              <a:t>8</a:t>
            </a:fld>
            <a:endParaRPr lang="en-US"/>
          </a:p>
        </p:txBody>
      </p:sp>
    </p:spTree>
    <p:extLst>
      <p:ext uri="{BB962C8B-B14F-4D97-AF65-F5344CB8AC3E}">
        <p14:creationId xmlns:p14="http://schemas.microsoft.com/office/powerpoint/2010/main" val="71381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Annual HEATING load I think you mean?</a:t>
            </a:r>
          </a:p>
        </p:txBody>
      </p:sp>
      <p:sp>
        <p:nvSpPr>
          <p:cNvPr id="4" name="Slide Number Placeholder 3"/>
          <p:cNvSpPr>
            <a:spLocks noGrp="1"/>
          </p:cNvSpPr>
          <p:nvPr>
            <p:ph type="sldNum" sz="quarter" idx="5"/>
          </p:nvPr>
        </p:nvSpPr>
        <p:spPr/>
        <p:txBody>
          <a:bodyPr/>
          <a:lstStyle/>
          <a:p>
            <a:fld id="{C3710E92-BC59-4E27-B389-6E028F5F253F}" type="slidenum">
              <a:rPr lang="en-US" smtClean="0"/>
              <a:t>10</a:t>
            </a:fld>
            <a:endParaRPr lang="en-US"/>
          </a:p>
        </p:txBody>
      </p:sp>
    </p:spTree>
    <p:extLst>
      <p:ext uri="{BB962C8B-B14F-4D97-AF65-F5344CB8AC3E}">
        <p14:creationId xmlns:p14="http://schemas.microsoft.com/office/powerpoint/2010/main" val="1546740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charging</a:t>
            </a:r>
          </a:p>
          <a:p>
            <a:r>
              <a:rPr lang="en-US" dirty="0"/>
              <a:t>TES only transfers load not serves load</a:t>
            </a:r>
          </a:p>
          <a:p>
            <a:endParaRPr lang="en-US" dirty="0"/>
          </a:p>
          <a:p>
            <a:r>
              <a:rPr lang="en-US" dirty="0"/>
              <a:t>Emphasize on PCM</a:t>
            </a:r>
          </a:p>
          <a:p>
            <a:r>
              <a:rPr lang="en-US" dirty="0" err="1"/>
              <a:t>Resstock</a:t>
            </a:r>
            <a:r>
              <a:rPr lang="en-US" dirty="0"/>
              <a:t> is also modeled buildings</a:t>
            </a:r>
          </a:p>
          <a:p>
            <a:endParaRPr lang="en-US" dirty="0"/>
          </a:p>
          <a:p>
            <a:r>
              <a:rPr lang="en-US" dirty="0"/>
              <a:t>Axis label</a:t>
            </a:r>
          </a:p>
          <a:p>
            <a:r>
              <a:rPr lang="en-US" dirty="0"/>
              <a:t>Explain labels figure first</a:t>
            </a:r>
          </a:p>
        </p:txBody>
      </p:sp>
      <p:sp>
        <p:nvSpPr>
          <p:cNvPr id="4" name="Slide Number Placeholder 3"/>
          <p:cNvSpPr>
            <a:spLocks noGrp="1"/>
          </p:cNvSpPr>
          <p:nvPr>
            <p:ph type="sldNum" sz="quarter" idx="5"/>
          </p:nvPr>
        </p:nvSpPr>
        <p:spPr/>
        <p:txBody>
          <a:bodyPr/>
          <a:lstStyle/>
          <a:p>
            <a:fld id="{C3710E92-BC59-4E27-B389-6E028F5F253F}" type="slidenum">
              <a:rPr lang="en-US" smtClean="0"/>
              <a:t>11</a:t>
            </a:fld>
            <a:endParaRPr lang="en-US"/>
          </a:p>
        </p:txBody>
      </p:sp>
    </p:spTree>
    <p:extLst>
      <p:ext uri="{BB962C8B-B14F-4D97-AF65-F5344CB8AC3E}">
        <p14:creationId xmlns:p14="http://schemas.microsoft.com/office/powerpoint/2010/main" val="1952791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lstStyle>
            <a:lvl1pPr>
              <a:defRPr sz="4000" b="1" i="0">
                <a:solidFill>
                  <a:srgbClr val="000054"/>
                </a:solidFill>
                <a:latin typeface="+mj-lt"/>
                <a:cs typeface="Myriad Pro"/>
              </a:defRPr>
            </a:lvl1pPr>
          </a:lstStyle>
          <a:p>
            <a:r>
              <a:rPr lang="en-US"/>
              <a:t>Click to edit Master title style</a:t>
            </a:r>
            <a:endParaRPr lang="en-US" dirty="0"/>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rgbClr val="00005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5" name="Picture 2" descr="umsnre-header-blue.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5410201"/>
            <a:ext cx="121920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5364162"/>
            <a:ext cx="12192000" cy="46038"/>
          </a:xfrm>
          <a:prstGeom prst="rect">
            <a:avLst/>
          </a:prstGeom>
          <a:solidFill>
            <a:srgbClr val="E397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2057" name="Picture 9" descr="C:\Users\dekleine\CSS Desktop\css-foote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00300" y="5592763"/>
            <a:ext cx="739140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723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lstStyle>
            <a:lvl1pPr>
              <a:defRPr>
                <a:solidFill>
                  <a:schemeClr val="bg1"/>
                </a:solidFill>
                <a:latin typeface="+mj-lt"/>
                <a:cs typeface="Myriad Pro"/>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129EBE4-434C-4ADA-8A06-ECBB65E766C5}" type="datetime1">
              <a:rPr lang="en-US" smtClean="0"/>
              <a:t>2/14/2023</a:t>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F86167B4-5A9A-2245-8C2F-1B6A69A5EBA0}" type="slidenum">
              <a:rPr lang="en-US"/>
              <a:pPr>
                <a:defRPr/>
              </a:pPr>
              <a:t>‹#›</a:t>
            </a:fld>
            <a:endParaRPr lang="en-US" dirty="0"/>
          </a:p>
        </p:txBody>
      </p:sp>
    </p:spTree>
    <p:extLst>
      <p:ext uri="{BB962C8B-B14F-4D97-AF65-F5344CB8AC3E}">
        <p14:creationId xmlns:p14="http://schemas.microsoft.com/office/powerpoint/2010/main" val="309268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6" name="Rectangle 5"/>
          <p:cNvSpPr/>
          <p:nvPr userDrawn="1"/>
        </p:nvSpPr>
        <p:spPr>
          <a:xfrm>
            <a:off x="0" y="-304800"/>
            <a:ext cx="12192000" cy="2133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Vertical Title 1"/>
          <p:cNvSpPr>
            <a:spLocks noGrp="1"/>
          </p:cNvSpPr>
          <p:nvPr>
            <p:ph type="title" orient="vert"/>
          </p:nvPr>
        </p:nvSpPr>
        <p:spPr>
          <a:xfrm>
            <a:off x="8839200" y="1219201"/>
            <a:ext cx="2743200" cy="4906963"/>
          </a:xfrm>
        </p:spPr>
        <p:txBody>
          <a:bodyPr vert="eaVert"/>
          <a:lstStyle>
            <a:lvl1pPr>
              <a:defRPr>
                <a:solidFill>
                  <a:srgbClr val="000054"/>
                </a:solidFill>
                <a:latin typeface="+mj-lt"/>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219201"/>
            <a:ext cx="8026400" cy="4906963"/>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6C5103A-A998-4D97-8DDC-88BCF19B739C}" type="datetime1">
              <a:rPr lang="en-US" smtClean="0"/>
              <a:t>2/14/2023</a:t>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8167CBDF-D281-EA45-8FD6-FD02F4B8D6C7}" type="slidenum">
              <a:rPr lang="en-US"/>
              <a:pPr>
                <a:defRPr/>
              </a:pPr>
              <a:t>‹#›</a:t>
            </a:fld>
            <a:endParaRPr lang="en-US" dirty="0"/>
          </a:p>
        </p:txBody>
      </p:sp>
    </p:spTree>
    <p:extLst>
      <p:ext uri="{BB962C8B-B14F-4D97-AF65-F5344CB8AC3E}">
        <p14:creationId xmlns:p14="http://schemas.microsoft.com/office/powerpoint/2010/main" val="165551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44562"/>
          </a:xfrm>
        </p:spPr>
        <p:txBody>
          <a:bodyPr/>
          <a:lstStyle>
            <a:lvl1pPr>
              <a:defRPr sz="3400">
                <a:solidFill>
                  <a:srgbClr val="FFFFFF"/>
                </a:solidFill>
                <a:latin typeface="+mj-lt"/>
                <a:cs typeface="Myriad Pro"/>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454A154D-AD2E-41F6-8301-19EB6368A52E}" type="datetime1">
              <a:rPr lang="en-US" smtClean="0"/>
              <a:t>2/14/2023</a:t>
            </a:fld>
            <a:endParaRPr lang="en-US" dirty="0"/>
          </a:p>
        </p:txBody>
      </p:sp>
      <p:sp>
        <p:nvSpPr>
          <p:cNvPr id="5" name="Slide Number Placeholder 5"/>
          <p:cNvSpPr>
            <a:spLocks noGrp="1"/>
          </p:cNvSpPr>
          <p:nvPr>
            <p:ph type="sldNum" sz="quarter" idx="11"/>
          </p:nvPr>
        </p:nvSpPr>
        <p:spPr/>
        <p:txBody>
          <a:bodyPr/>
          <a:lstStyle>
            <a:lvl1pPr>
              <a:defRPr sz="2000">
                <a:latin typeface="Century Gothic" panose="020B0502020202020204" pitchFamily="34" charset="0"/>
              </a:defRPr>
            </a:lvl1pPr>
          </a:lstStyle>
          <a:p>
            <a:pPr>
              <a:defRPr/>
            </a:pPr>
            <a:fld id="{EE6A46C6-F615-E347-8ACE-924FB609EF98}" type="slidenum">
              <a:rPr lang="en-US" smtClean="0"/>
              <a:pPr>
                <a:defRPr/>
              </a:pPr>
              <a:t>‹#›</a:t>
            </a:fld>
            <a:endParaRPr lang="en-US" dirty="0"/>
          </a:p>
        </p:txBody>
      </p:sp>
    </p:spTree>
    <p:extLst>
      <p:ext uri="{BB962C8B-B14F-4D97-AF65-F5344CB8AC3E}">
        <p14:creationId xmlns:p14="http://schemas.microsoft.com/office/powerpoint/2010/main" val="326275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6" name="Rectangle 5"/>
          <p:cNvSpPr/>
          <p:nvPr userDrawn="1"/>
        </p:nvSpPr>
        <p:spPr>
          <a:xfrm>
            <a:off x="0" y="-304800"/>
            <a:ext cx="12192000" cy="2133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963084" y="4406901"/>
            <a:ext cx="10363200" cy="1362075"/>
          </a:xfrm>
        </p:spPr>
        <p:txBody>
          <a:bodyPr anchor="t"/>
          <a:lstStyle>
            <a:lvl1pPr algn="l">
              <a:defRPr sz="4000" b="1" cap="all">
                <a:solidFill>
                  <a:srgbClr val="000054"/>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rgbClr val="000054"/>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57B8793-7AE1-46E7-ACB5-B6B3D38D6D5A}" type="datetime1">
              <a:rPr lang="en-US" smtClean="0"/>
              <a:t>2/14/2023</a:t>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06BE0BAD-AB33-2346-BC8A-B7358415D526}" type="slidenum">
              <a:rPr lang="en-US"/>
              <a:pPr>
                <a:defRPr/>
              </a:pPr>
              <a:t>‹#›</a:t>
            </a:fld>
            <a:endParaRPr lang="en-US" dirty="0"/>
          </a:p>
        </p:txBody>
      </p:sp>
    </p:spTree>
    <p:extLst>
      <p:ext uri="{BB962C8B-B14F-4D97-AF65-F5344CB8AC3E}">
        <p14:creationId xmlns:p14="http://schemas.microsoft.com/office/powerpoint/2010/main" val="162356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0054"/>
                </a:solidFill>
                <a:latin typeface="+mn-lt"/>
              </a:defRPr>
            </a:lvl1pPr>
            <a:lvl2pPr>
              <a:defRPr sz="2400">
                <a:solidFill>
                  <a:srgbClr val="000054"/>
                </a:solidFill>
                <a:latin typeface="+mn-lt"/>
              </a:defRPr>
            </a:lvl2pPr>
            <a:lvl3pPr>
              <a:defRPr sz="2000">
                <a:solidFill>
                  <a:srgbClr val="000054"/>
                </a:solidFill>
                <a:latin typeface="+mn-lt"/>
              </a:defRPr>
            </a:lvl3pPr>
            <a:lvl4pPr>
              <a:defRPr sz="1800">
                <a:solidFill>
                  <a:srgbClr val="000054"/>
                </a:solidFill>
                <a:latin typeface="+mn-lt"/>
              </a:defRPr>
            </a:lvl4pPr>
            <a:lvl5pPr>
              <a:defRPr sz="1800">
                <a:solidFill>
                  <a:srgbClr val="000054"/>
                </a:solidFill>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000054"/>
                </a:solidFill>
                <a:latin typeface="+mn-lt"/>
              </a:defRPr>
            </a:lvl1pPr>
            <a:lvl2pPr>
              <a:defRPr sz="2400">
                <a:solidFill>
                  <a:srgbClr val="000054"/>
                </a:solidFill>
                <a:latin typeface="+mn-lt"/>
              </a:defRPr>
            </a:lvl2pPr>
            <a:lvl3pPr>
              <a:defRPr sz="2000">
                <a:solidFill>
                  <a:srgbClr val="000054"/>
                </a:solidFill>
                <a:latin typeface="+mn-lt"/>
              </a:defRPr>
            </a:lvl3pPr>
            <a:lvl4pPr>
              <a:defRPr sz="1800">
                <a:solidFill>
                  <a:srgbClr val="000054"/>
                </a:solidFill>
                <a:latin typeface="+mn-lt"/>
              </a:defRPr>
            </a:lvl4pPr>
            <a:lvl5pPr>
              <a:defRPr sz="1800">
                <a:solidFill>
                  <a:srgbClr val="000054"/>
                </a:solidFill>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A8B3142-C6B6-4363-8CCF-ADDDEC3ECF97}" type="datetime1">
              <a:rPr lang="en-US" smtClean="0"/>
              <a:t>2/14/2023</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F4AB081C-D715-1349-98B9-4931C907FEB5}" type="slidenum">
              <a:rPr lang="en-US"/>
              <a:pPr>
                <a:defRPr/>
              </a:pPr>
              <a:t>‹#›</a:t>
            </a:fld>
            <a:endParaRPr lang="en-US" dirty="0"/>
          </a:p>
        </p:txBody>
      </p:sp>
    </p:spTree>
    <p:extLst>
      <p:ext uri="{BB962C8B-B14F-4D97-AF65-F5344CB8AC3E}">
        <p14:creationId xmlns:p14="http://schemas.microsoft.com/office/powerpoint/2010/main" val="29744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2F6C9B2-1826-48EE-801A-2E102CEC3C0B}" type="datetime1">
              <a:rPr lang="en-US" smtClean="0"/>
              <a:t>2/14/2023</a:t>
            </a:fld>
            <a:endParaRPr lang="en-US" dirty="0"/>
          </a:p>
        </p:txBody>
      </p:sp>
      <p:sp>
        <p:nvSpPr>
          <p:cNvPr id="8" name="Slide Number Placeholder 5"/>
          <p:cNvSpPr>
            <a:spLocks noGrp="1"/>
          </p:cNvSpPr>
          <p:nvPr>
            <p:ph type="sldNum" sz="quarter" idx="11"/>
          </p:nvPr>
        </p:nvSpPr>
        <p:spPr/>
        <p:txBody>
          <a:bodyPr/>
          <a:lstStyle>
            <a:lvl1pPr>
              <a:defRPr/>
            </a:lvl1pPr>
          </a:lstStyle>
          <a:p>
            <a:pPr>
              <a:defRPr/>
            </a:pPr>
            <a:fld id="{9310AA5C-3F2C-214D-8196-1A7E0CB4C95E}" type="slidenum">
              <a:rPr lang="en-US"/>
              <a:pPr>
                <a:defRPr/>
              </a:pPr>
              <a:t>‹#›</a:t>
            </a:fld>
            <a:endParaRPr lang="en-US" dirty="0"/>
          </a:p>
        </p:txBody>
      </p:sp>
    </p:spTree>
    <p:extLst>
      <p:ext uri="{BB962C8B-B14F-4D97-AF65-F5344CB8AC3E}">
        <p14:creationId xmlns:p14="http://schemas.microsoft.com/office/powerpoint/2010/main" val="342466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98438"/>
            <a:ext cx="10972800" cy="792162"/>
          </a:xfrm>
        </p:spPr>
        <p:txBody>
          <a:bodyPr/>
          <a:lstStyle>
            <a:lvl1pPr>
              <a:defRPr>
                <a:solidFill>
                  <a:srgbClr val="FFFFFF"/>
                </a:solidFill>
                <a:latin typeface="+mj-lt"/>
                <a:cs typeface="Myriad Pro"/>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81BB882-2174-44E2-AB82-E0A42018E8DB}" type="datetime1">
              <a:rPr lang="en-US" smtClean="0"/>
              <a:t>2/14/2023</a:t>
            </a:fld>
            <a:endParaRPr lang="en-US" dirty="0"/>
          </a:p>
        </p:txBody>
      </p:sp>
      <p:sp>
        <p:nvSpPr>
          <p:cNvPr id="4" name="Slide Number Placeholder 5"/>
          <p:cNvSpPr>
            <a:spLocks noGrp="1"/>
          </p:cNvSpPr>
          <p:nvPr>
            <p:ph type="sldNum" sz="quarter" idx="11"/>
          </p:nvPr>
        </p:nvSpPr>
        <p:spPr/>
        <p:txBody>
          <a:bodyPr/>
          <a:lstStyle>
            <a:lvl1pPr>
              <a:defRPr/>
            </a:lvl1pPr>
          </a:lstStyle>
          <a:p>
            <a:pPr>
              <a:defRPr/>
            </a:pPr>
            <a:fld id="{8BDD051A-E08A-7E46-B98B-C8DAE773F098}" type="slidenum">
              <a:rPr lang="en-US"/>
              <a:pPr>
                <a:defRPr/>
              </a:pPr>
              <a:t>‹#›</a:t>
            </a:fld>
            <a:endParaRPr lang="en-US" dirty="0"/>
          </a:p>
        </p:txBody>
      </p:sp>
    </p:spTree>
    <p:extLst>
      <p:ext uri="{BB962C8B-B14F-4D97-AF65-F5344CB8AC3E}">
        <p14:creationId xmlns:p14="http://schemas.microsoft.com/office/powerpoint/2010/main" val="137497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B469FAB-DF05-467F-9C05-9760C8B64E84}" type="datetime1">
              <a:rPr lang="en-US" smtClean="0"/>
              <a:t>2/14/2023</a:t>
            </a:fld>
            <a:endParaRPr lang="en-US" dirty="0"/>
          </a:p>
        </p:txBody>
      </p:sp>
      <p:sp>
        <p:nvSpPr>
          <p:cNvPr id="3" name="Slide Number Placeholder 5"/>
          <p:cNvSpPr>
            <a:spLocks noGrp="1"/>
          </p:cNvSpPr>
          <p:nvPr>
            <p:ph type="sldNum" sz="quarter" idx="11"/>
          </p:nvPr>
        </p:nvSpPr>
        <p:spPr/>
        <p:txBody>
          <a:bodyPr/>
          <a:lstStyle>
            <a:lvl1pPr>
              <a:defRPr/>
            </a:lvl1pPr>
          </a:lstStyle>
          <a:p>
            <a:pPr>
              <a:defRPr/>
            </a:pPr>
            <a:fld id="{47BFF07A-7D23-6247-9F65-46C944770B3C}" type="slidenum">
              <a:rPr lang="en-US"/>
              <a:pPr>
                <a:defRPr/>
              </a:pPr>
              <a:t>‹#›</a:t>
            </a:fld>
            <a:endParaRPr lang="en-US" dirty="0"/>
          </a:p>
        </p:txBody>
      </p:sp>
      <p:sp>
        <p:nvSpPr>
          <p:cNvPr id="4" name="Rectangle 3"/>
          <p:cNvSpPr/>
          <p:nvPr userDrawn="1"/>
        </p:nvSpPr>
        <p:spPr>
          <a:xfrm>
            <a:off x="0" y="-304800"/>
            <a:ext cx="12192000" cy="2133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72830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21920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219201"/>
            <a:ext cx="6815667" cy="490696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438401"/>
            <a:ext cx="4011084" cy="3687763"/>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1CA036-A8BB-45CC-A2E8-BDCCE0F6BEC3}" type="datetime1">
              <a:rPr lang="en-US" smtClean="0"/>
              <a:t>2/14/2023</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F462ECCA-19C0-614F-A5A7-6535537F72A8}" type="slidenum">
              <a:rPr lang="en-US"/>
              <a:pPr>
                <a:defRPr/>
              </a:pPr>
              <a:t>‹#›</a:t>
            </a:fld>
            <a:endParaRPr lang="en-US" dirty="0"/>
          </a:p>
        </p:txBody>
      </p:sp>
      <p:sp>
        <p:nvSpPr>
          <p:cNvPr id="7" name="TextBox 6"/>
          <p:cNvSpPr txBox="1"/>
          <p:nvPr userDrawn="1"/>
        </p:nvSpPr>
        <p:spPr>
          <a:xfrm>
            <a:off x="609600" y="304801"/>
            <a:ext cx="11074400" cy="615553"/>
          </a:xfrm>
          <a:prstGeom prst="rect">
            <a:avLst/>
          </a:prstGeom>
          <a:noFill/>
        </p:spPr>
        <p:txBody>
          <a:bodyPr wrap="square" rtlCol="0">
            <a:spAutoFit/>
          </a:bodyPr>
          <a:lstStyle/>
          <a:p>
            <a:pPr algn="ctr"/>
            <a:r>
              <a:rPr lang="en-US" sz="3400" dirty="0">
                <a:solidFill>
                  <a:srgbClr val="FFFFFF"/>
                </a:solidFill>
                <a:latin typeface="Myriad Pro"/>
                <a:cs typeface="Myriad Pro"/>
              </a:rPr>
              <a:t>Click</a:t>
            </a:r>
            <a:r>
              <a:rPr lang="en-US" sz="3400" baseline="0" dirty="0">
                <a:solidFill>
                  <a:srgbClr val="FFFFFF"/>
                </a:solidFill>
                <a:latin typeface="Myriad Pro"/>
                <a:cs typeface="Myriad Pro"/>
              </a:rPr>
              <a:t> to edit</a:t>
            </a:r>
            <a:endParaRPr lang="en-US" sz="3400" dirty="0">
              <a:solidFill>
                <a:srgbClr val="FFFFFF"/>
              </a:solidFill>
              <a:latin typeface="Myriad Pro"/>
              <a:cs typeface="Myriad Pro"/>
            </a:endParaRPr>
          </a:p>
        </p:txBody>
      </p:sp>
    </p:spTree>
    <p:extLst>
      <p:ext uri="{BB962C8B-B14F-4D97-AF65-F5344CB8AC3E}">
        <p14:creationId xmlns:p14="http://schemas.microsoft.com/office/powerpoint/2010/main" val="162308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p:cNvSpPr/>
          <p:nvPr userDrawn="1"/>
        </p:nvSpPr>
        <p:spPr>
          <a:xfrm>
            <a:off x="0" y="-304800"/>
            <a:ext cx="12192000" cy="2133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219200"/>
            <a:ext cx="7315200" cy="3508375"/>
          </a:xfrm>
        </p:spPr>
        <p:txBody>
          <a:bodyPr rtlCol="0">
            <a:normAutofit/>
          </a:bodyPr>
          <a:lstStyle>
            <a:lvl1pPr marL="0" indent="0">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EA17994-CE02-44D6-85DD-F91F0AA88D86}" type="datetime1">
              <a:rPr lang="en-US" smtClean="0"/>
              <a:t>2/14/2023</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EEF682C5-E796-884A-9FF4-E736273E725D}" type="slidenum">
              <a:rPr lang="en-US"/>
              <a:pPr>
                <a:defRPr/>
              </a:pPr>
              <a:t>‹#›</a:t>
            </a:fld>
            <a:endParaRPr lang="en-US" dirty="0"/>
          </a:p>
        </p:txBody>
      </p:sp>
    </p:spTree>
    <p:extLst>
      <p:ext uri="{BB962C8B-B14F-4D97-AF65-F5344CB8AC3E}">
        <p14:creationId xmlns:p14="http://schemas.microsoft.com/office/powerpoint/2010/main" val="377523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2" descr="umsnre-header-blue.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250825"/>
            <a:ext cx="121920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itle Placeholder 1"/>
          <p:cNvSpPr>
            <a:spLocks noGrp="1"/>
          </p:cNvSpPr>
          <p:nvPr>
            <p:ph type="title"/>
          </p:nvPr>
        </p:nvSpPr>
        <p:spPr bwMode="auto">
          <a:xfrm>
            <a:off x="609600" y="152401"/>
            <a:ext cx="109728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946400" y="6376989"/>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000054"/>
                </a:solidFill>
                <a:latin typeface="Myriad Pro"/>
                <a:cs typeface="+mn-cs"/>
              </a:defRPr>
            </a:lvl1pPr>
          </a:lstStyle>
          <a:p>
            <a:pPr>
              <a:defRPr/>
            </a:pPr>
            <a:fld id="{954CD764-6379-41B9-803B-A1A0B061FF85}" type="datetime1">
              <a:rPr lang="en-US" smtClean="0"/>
              <a:t>2/14/2023</a:t>
            </a:fld>
            <a:endParaRPr lang="en-US" dirty="0"/>
          </a:p>
        </p:txBody>
      </p:sp>
      <p:sp>
        <p:nvSpPr>
          <p:cNvPr id="6" name="Slide Number Placeholder 5"/>
          <p:cNvSpPr>
            <a:spLocks noGrp="1"/>
          </p:cNvSpPr>
          <p:nvPr>
            <p:ph type="sldNum" sz="quarter" idx="4"/>
          </p:nvPr>
        </p:nvSpPr>
        <p:spPr>
          <a:xfrm>
            <a:off x="8737600" y="6376989"/>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2000">
                <a:solidFill>
                  <a:srgbClr val="000054"/>
                </a:solidFill>
                <a:latin typeface="Century Gothic" panose="020B0502020202020204" pitchFamily="34" charset="0"/>
                <a:cs typeface="+mn-cs"/>
              </a:defRPr>
            </a:lvl1pPr>
          </a:lstStyle>
          <a:p>
            <a:pPr>
              <a:defRPr/>
            </a:pPr>
            <a:fld id="{75A64677-C6E8-4E44-9D2C-481E2C595499}" type="slidenum">
              <a:rPr lang="en-US" smtClean="0"/>
              <a:pPr>
                <a:defRPr/>
              </a:pPr>
              <a:t>‹#›</a:t>
            </a:fld>
            <a:endParaRPr lang="en-US" dirty="0"/>
          </a:p>
        </p:txBody>
      </p:sp>
      <p:pic>
        <p:nvPicPr>
          <p:cNvPr id="3" name="Picture 3" descr="C:\Users\dekleine\CSS Desktop\css-icon.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3723" y="6226792"/>
            <a:ext cx="1522677" cy="5524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D69FAF1-CB47-49EF-A7D7-0FFDE0F0BA7C}"/>
              </a:ext>
            </a:extLst>
          </p:cNvPr>
          <p:cNvSpPr/>
          <p:nvPr userDrawn="1"/>
        </p:nvSpPr>
        <p:spPr>
          <a:xfrm>
            <a:off x="0" y="1219201"/>
            <a:ext cx="12192000" cy="46037"/>
          </a:xfrm>
          <a:prstGeom prst="rect">
            <a:avLst/>
          </a:prstGeom>
          <a:solidFill>
            <a:srgbClr val="FFCC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3400" kern="1200">
          <a:solidFill>
            <a:schemeClr val="bg1"/>
          </a:solidFill>
          <a:latin typeface="Myriad Pro"/>
          <a:ea typeface="ＭＳ Ｐゴシック" charset="0"/>
          <a:cs typeface="ＭＳ Ｐゴシック" charset="0"/>
        </a:defRPr>
      </a:lvl1pPr>
      <a:lvl2pPr algn="ctr" rtl="0" eaLnBrk="1" fontAlgn="base" hangingPunct="1">
        <a:spcBef>
          <a:spcPct val="0"/>
        </a:spcBef>
        <a:spcAft>
          <a:spcPct val="0"/>
        </a:spcAft>
        <a:defRPr sz="3400">
          <a:solidFill>
            <a:srgbClr val="000054"/>
          </a:solidFill>
          <a:latin typeface="Myriad Pro" charset="0"/>
          <a:ea typeface="ＭＳ Ｐゴシック" charset="0"/>
          <a:cs typeface="ＭＳ Ｐゴシック" charset="0"/>
        </a:defRPr>
      </a:lvl2pPr>
      <a:lvl3pPr algn="ctr" rtl="0" eaLnBrk="1" fontAlgn="base" hangingPunct="1">
        <a:spcBef>
          <a:spcPct val="0"/>
        </a:spcBef>
        <a:spcAft>
          <a:spcPct val="0"/>
        </a:spcAft>
        <a:defRPr sz="3400">
          <a:solidFill>
            <a:srgbClr val="000054"/>
          </a:solidFill>
          <a:latin typeface="Myriad Pro" charset="0"/>
          <a:ea typeface="ＭＳ Ｐゴシック" charset="0"/>
          <a:cs typeface="ＭＳ Ｐゴシック" charset="0"/>
        </a:defRPr>
      </a:lvl3pPr>
      <a:lvl4pPr algn="ctr" rtl="0" eaLnBrk="1" fontAlgn="base" hangingPunct="1">
        <a:spcBef>
          <a:spcPct val="0"/>
        </a:spcBef>
        <a:spcAft>
          <a:spcPct val="0"/>
        </a:spcAft>
        <a:defRPr sz="3400">
          <a:solidFill>
            <a:srgbClr val="000054"/>
          </a:solidFill>
          <a:latin typeface="Myriad Pro" charset="0"/>
          <a:ea typeface="ＭＳ Ｐゴシック" charset="0"/>
          <a:cs typeface="ＭＳ Ｐゴシック" charset="0"/>
        </a:defRPr>
      </a:lvl4pPr>
      <a:lvl5pPr algn="ctr" rtl="0" eaLnBrk="1" fontAlgn="base" hangingPunct="1">
        <a:spcBef>
          <a:spcPct val="0"/>
        </a:spcBef>
        <a:spcAft>
          <a:spcPct val="0"/>
        </a:spcAft>
        <a:defRPr sz="3400">
          <a:solidFill>
            <a:srgbClr val="000054"/>
          </a:solidFill>
          <a:latin typeface="Myriad Pro"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rgbClr val="000054"/>
          </a:solidFill>
          <a:latin typeface="Myriad Pro"/>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rgbClr val="000054"/>
          </a:solidFill>
          <a:latin typeface="Myriad Pro"/>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rgbClr val="000054"/>
          </a:solidFill>
          <a:latin typeface="Myriad Pro"/>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rgbClr val="000054"/>
          </a:solidFill>
          <a:latin typeface="Myriad Pro"/>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rgbClr val="000054"/>
          </a:solidFill>
          <a:latin typeface="Myriad Pro"/>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1371601"/>
            <a:ext cx="11277600" cy="2057399"/>
          </a:xfrm>
        </p:spPr>
        <p:txBody>
          <a:bodyPr/>
          <a:lstStyle/>
          <a:p>
            <a:pPr eaLnBrk="1" hangingPunct="1"/>
            <a:r>
              <a:rPr lang="en-US" b="1" dirty="0">
                <a:latin typeface="Century Gothic" panose="020B0502020202020204" pitchFamily="34" charset="0"/>
                <a:cs typeface="Myriad Pro" charset="0"/>
              </a:rPr>
              <a:t>ASSESSING THE VALUE OF THERMAL ENERGY STORAGE COUPLED WITH HEAT PUMPS FOR RESIDENTIAL SPACE HEATING IN U.S. CITIES</a:t>
            </a:r>
          </a:p>
        </p:txBody>
      </p:sp>
      <p:pic>
        <p:nvPicPr>
          <p:cNvPr id="2" name="Picture 1">
            <a:extLst>
              <a:ext uri="{FF2B5EF4-FFF2-40B4-BE49-F238E27FC236}">
                <a16:creationId xmlns:a16="http://schemas.microsoft.com/office/drawing/2014/main" id="{B5A1D267-1AA3-24F6-3FEE-BCA7BCCB359A}"/>
              </a:ext>
            </a:extLst>
          </p:cNvPr>
          <p:cNvPicPr>
            <a:picLocks noChangeAspect="1"/>
          </p:cNvPicPr>
          <p:nvPr/>
        </p:nvPicPr>
        <p:blipFill>
          <a:blip r:embed="rId3"/>
          <a:stretch>
            <a:fillRect/>
          </a:stretch>
        </p:blipFill>
        <p:spPr>
          <a:xfrm>
            <a:off x="9757904" y="5410200"/>
            <a:ext cx="2209800" cy="1586346"/>
          </a:xfrm>
          <a:prstGeom prst="rect">
            <a:avLst/>
          </a:prstGeom>
        </p:spPr>
      </p:pic>
      <p:pic>
        <p:nvPicPr>
          <p:cNvPr id="3" name="Picture 2">
            <a:extLst>
              <a:ext uri="{FF2B5EF4-FFF2-40B4-BE49-F238E27FC236}">
                <a16:creationId xmlns:a16="http://schemas.microsoft.com/office/drawing/2014/main" id="{CDEDA97D-8BFC-63E3-8072-4E6EE3562E72}"/>
              </a:ext>
            </a:extLst>
          </p:cNvPr>
          <p:cNvPicPr>
            <a:picLocks noChangeAspect="1"/>
          </p:cNvPicPr>
          <p:nvPr/>
        </p:nvPicPr>
        <p:blipFill>
          <a:blip r:embed="rId4"/>
          <a:stretch>
            <a:fillRect/>
          </a:stretch>
        </p:blipFill>
        <p:spPr>
          <a:xfrm>
            <a:off x="9982200" y="4495800"/>
            <a:ext cx="1993572" cy="7719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1C8F-4E05-4C16-7140-89562C818C2E}"/>
              </a:ext>
            </a:extLst>
          </p:cNvPr>
          <p:cNvSpPr>
            <a:spLocks noGrp="1"/>
          </p:cNvSpPr>
          <p:nvPr>
            <p:ph type="title"/>
          </p:nvPr>
        </p:nvSpPr>
        <p:spPr/>
        <p:txBody>
          <a:bodyPr/>
          <a:lstStyle/>
          <a:p>
            <a:r>
              <a:rPr lang="en-US" dirty="0">
                <a:latin typeface="Century Gothic" panose="020B0502020202020204" pitchFamily="34" charset="0"/>
              </a:rPr>
              <a:t>TES CAN SERVE UP TO 24% TO 42% OF ANNUAL SPACE HEATING LOAD IN AN INDIVIDUAL BUILDING</a:t>
            </a:r>
          </a:p>
        </p:txBody>
      </p:sp>
      <p:sp>
        <p:nvSpPr>
          <p:cNvPr id="3" name="Content Placeholder 2">
            <a:extLst>
              <a:ext uri="{FF2B5EF4-FFF2-40B4-BE49-F238E27FC236}">
                <a16:creationId xmlns:a16="http://schemas.microsoft.com/office/drawing/2014/main" id="{48AC691B-B359-4A47-205A-4946B9BC761E}"/>
              </a:ext>
            </a:extLst>
          </p:cNvPr>
          <p:cNvSpPr>
            <a:spLocks noGrp="1"/>
          </p:cNvSpPr>
          <p:nvPr>
            <p:ph idx="1"/>
          </p:nvPr>
        </p:nvSpPr>
        <p:spPr>
          <a:xfrm>
            <a:off x="6477000" y="1385885"/>
            <a:ext cx="1905000" cy="883708"/>
          </a:xfrm>
        </p:spPr>
        <p:txBody>
          <a:bodyPr>
            <a:normAutofit/>
          </a:bodyPr>
          <a:lstStyle/>
          <a:p>
            <a:pPr marL="0" indent="0">
              <a:buNone/>
            </a:pPr>
            <a:r>
              <a:rPr lang="en-US" sz="1200" b="1" dirty="0">
                <a:solidFill>
                  <a:schemeClr val="tx1"/>
                </a:solidFill>
                <a:latin typeface="Century Gothic" panose="020B0502020202020204" pitchFamily="34" charset="0"/>
              </a:rPr>
              <a:t>MgCl2</a:t>
            </a:r>
          </a:p>
          <a:p>
            <a:pPr marL="0" indent="0">
              <a:buNone/>
            </a:pPr>
            <a:endParaRPr lang="en-US" sz="800" b="1" dirty="0">
              <a:solidFill>
                <a:schemeClr val="tx1"/>
              </a:solidFill>
              <a:latin typeface="Century Gothic" panose="020B0502020202020204" pitchFamily="34" charset="0"/>
            </a:endParaRPr>
          </a:p>
          <a:p>
            <a:pPr marL="0" indent="0">
              <a:buNone/>
            </a:pPr>
            <a:r>
              <a:rPr lang="en-US" sz="1200" b="1" dirty="0">
                <a:solidFill>
                  <a:schemeClr val="tx1"/>
                </a:solidFill>
                <a:latin typeface="Century Gothic" panose="020B0502020202020204" pitchFamily="34" charset="0"/>
              </a:rPr>
              <a:t>21% to 42% </a:t>
            </a:r>
            <a:r>
              <a:rPr lang="en-US" sz="1200" dirty="0">
                <a:solidFill>
                  <a:schemeClr val="tx1"/>
                </a:solidFill>
                <a:latin typeface="Century Gothic" panose="020B0502020202020204" pitchFamily="34" charset="0"/>
              </a:rPr>
              <a:t>of load annually.</a:t>
            </a:r>
          </a:p>
        </p:txBody>
      </p:sp>
      <p:pic>
        <p:nvPicPr>
          <p:cNvPr id="5" name="Picture 4">
            <a:extLst>
              <a:ext uri="{FF2B5EF4-FFF2-40B4-BE49-F238E27FC236}">
                <a16:creationId xmlns:a16="http://schemas.microsoft.com/office/drawing/2014/main" id="{1F6778BE-B023-6351-C3B5-66E0AD7A610F}"/>
              </a:ext>
            </a:extLst>
          </p:cNvPr>
          <p:cNvPicPr>
            <a:picLocks noChangeAspect="1"/>
          </p:cNvPicPr>
          <p:nvPr/>
        </p:nvPicPr>
        <p:blipFill>
          <a:blip r:embed="rId3"/>
          <a:stretch>
            <a:fillRect/>
          </a:stretch>
        </p:blipFill>
        <p:spPr>
          <a:xfrm>
            <a:off x="8059737" y="1295400"/>
            <a:ext cx="3827463" cy="2832977"/>
          </a:xfrm>
          <a:prstGeom prst="rect">
            <a:avLst/>
          </a:prstGeom>
        </p:spPr>
      </p:pic>
      <p:pic>
        <p:nvPicPr>
          <p:cNvPr id="7" name="Picture 6">
            <a:extLst>
              <a:ext uri="{FF2B5EF4-FFF2-40B4-BE49-F238E27FC236}">
                <a16:creationId xmlns:a16="http://schemas.microsoft.com/office/drawing/2014/main" id="{031D94C1-34D1-EA0D-51D6-1F635AE828E8}"/>
              </a:ext>
            </a:extLst>
          </p:cNvPr>
          <p:cNvPicPr>
            <a:picLocks noChangeAspect="1"/>
          </p:cNvPicPr>
          <p:nvPr/>
        </p:nvPicPr>
        <p:blipFill>
          <a:blip r:embed="rId4"/>
          <a:stretch>
            <a:fillRect/>
          </a:stretch>
        </p:blipFill>
        <p:spPr>
          <a:xfrm>
            <a:off x="2402415" y="1330506"/>
            <a:ext cx="3899432" cy="2832976"/>
          </a:xfrm>
          <a:prstGeom prst="rect">
            <a:avLst/>
          </a:prstGeom>
        </p:spPr>
      </p:pic>
      <p:sp>
        <p:nvSpPr>
          <p:cNvPr id="8" name="Content Placeholder 2">
            <a:extLst>
              <a:ext uri="{FF2B5EF4-FFF2-40B4-BE49-F238E27FC236}">
                <a16:creationId xmlns:a16="http://schemas.microsoft.com/office/drawing/2014/main" id="{D960B6D2-1E46-3906-9860-AD69BDBA9A5E}"/>
              </a:ext>
            </a:extLst>
          </p:cNvPr>
          <p:cNvSpPr txBox="1">
            <a:spLocks/>
          </p:cNvSpPr>
          <p:nvPr/>
        </p:nvSpPr>
        <p:spPr>
          <a:xfrm>
            <a:off x="497415" y="1487223"/>
            <a:ext cx="1905000" cy="883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latin typeface="Century Gothic" panose="020B0502020202020204" pitchFamily="34" charset="0"/>
              </a:rPr>
              <a:t>MgSO4</a:t>
            </a:r>
          </a:p>
          <a:p>
            <a:pPr marL="0" indent="0">
              <a:buNone/>
            </a:pPr>
            <a:r>
              <a:rPr lang="en-US" sz="1200" b="1" dirty="0">
                <a:latin typeface="Century Gothic" panose="020B0502020202020204" pitchFamily="34" charset="0"/>
              </a:rPr>
              <a:t>20% to 39% </a:t>
            </a:r>
            <a:r>
              <a:rPr lang="en-US" sz="1200" dirty="0">
                <a:latin typeface="Century Gothic" panose="020B0502020202020204" pitchFamily="34" charset="0"/>
              </a:rPr>
              <a:t>of load annually.</a:t>
            </a:r>
          </a:p>
        </p:txBody>
      </p:sp>
      <p:pic>
        <p:nvPicPr>
          <p:cNvPr id="10" name="Picture 9">
            <a:extLst>
              <a:ext uri="{FF2B5EF4-FFF2-40B4-BE49-F238E27FC236}">
                <a16:creationId xmlns:a16="http://schemas.microsoft.com/office/drawing/2014/main" id="{B46E6AA7-0759-993C-4C24-52A9247D0016}"/>
              </a:ext>
            </a:extLst>
          </p:cNvPr>
          <p:cNvPicPr>
            <a:picLocks noChangeAspect="1"/>
          </p:cNvPicPr>
          <p:nvPr/>
        </p:nvPicPr>
        <p:blipFill>
          <a:blip r:embed="rId5"/>
          <a:stretch>
            <a:fillRect/>
          </a:stretch>
        </p:blipFill>
        <p:spPr>
          <a:xfrm>
            <a:off x="2402415" y="3937354"/>
            <a:ext cx="3899432" cy="2832977"/>
          </a:xfrm>
          <a:prstGeom prst="rect">
            <a:avLst/>
          </a:prstGeom>
        </p:spPr>
      </p:pic>
      <p:sp>
        <p:nvSpPr>
          <p:cNvPr id="11" name="Content Placeholder 2">
            <a:extLst>
              <a:ext uri="{FF2B5EF4-FFF2-40B4-BE49-F238E27FC236}">
                <a16:creationId xmlns:a16="http://schemas.microsoft.com/office/drawing/2014/main" id="{F3EAC0F6-69FE-6C77-8323-ACA96E7966BB}"/>
              </a:ext>
            </a:extLst>
          </p:cNvPr>
          <p:cNvSpPr txBox="1">
            <a:spLocks/>
          </p:cNvSpPr>
          <p:nvPr/>
        </p:nvSpPr>
        <p:spPr>
          <a:xfrm>
            <a:off x="497415" y="4045216"/>
            <a:ext cx="1905000" cy="883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latin typeface="Century Gothic" panose="020B0502020202020204" pitchFamily="34" charset="0"/>
              </a:rPr>
              <a:t>K2CO3</a:t>
            </a:r>
          </a:p>
          <a:p>
            <a:pPr marL="0" indent="0">
              <a:buNone/>
            </a:pPr>
            <a:r>
              <a:rPr lang="en-US" sz="1200" b="1" dirty="0">
                <a:latin typeface="Century Gothic" panose="020B0502020202020204" pitchFamily="34" charset="0"/>
              </a:rPr>
              <a:t>10% to 24% </a:t>
            </a:r>
            <a:r>
              <a:rPr lang="en-US" sz="1200" dirty="0">
                <a:latin typeface="Century Gothic" panose="020B0502020202020204" pitchFamily="34" charset="0"/>
              </a:rPr>
              <a:t>of load annually.</a:t>
            </a:r>
          </a:p>
        </p:txBody>
      </p:sp>
      <p:sp>
        <p:nvSpPr>
          <p:cNvPr id="12" name="Content Placeholder 2">
            <a:extLst>
              <a:ext uri="{FF2B5EF4-FFF2-40B4-BE49-F238E27FC236}">
                <a16:creationId xmlns:a16="http://schemas.microsoft.com/office/drawing/2014/main" id="{0D026A19-2D11-2BEF-9BF6-4682767C009D}"/>
              </a:ext>
            </a:extLst>
          </p:cNvPr>
          <p:cNvSpPr txBox="1">
            <a:spLocks/>
          </p:cNvSpPr>
          <p:nvPr/>
        </p:nvSpPr>
        <p:spPr>
          <a:xfrm>
            <a:off x="6464700" y="4024041"/>
            <a:ext cx="1742147" cy="776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latin typeface="Century Gothic" panose="020B0502020202020204" pitchFamily="34" charset="0"/>
              </a:rPr>
              <a:t>SrBr2</a:t>
            </a:r>
          </a:p>
          <a:p>
            <a:pPr marL="0" indent="0">
              <a:buNone/>
            </a:pPr>
            <a:r>
              <a:rPr lang="en-US" sz="1200" b="1" dirty="0">
                <a:latin typeface="Century Gothic" panose="020B0502020202020204" pitchFamily="34" charset="0"/>
              </a:rPr>
              <a:t>10% to 35% </a:t>
            </a:r>
            <a:r>
              <a:rPr lang="en-US" sz="1200" dirty="0">
                <a:latin typeface="Century Gothic" panose="020B0502020202020204" pitchFamily="34" charset="0"/>
              </a:rPr>
              <a:t>of load annually.</a:t>
            </a:r>
          </a:p>
        </p:txBody>
      </p:sp>
      <p:pic>
        <p:nvPicPr>
          <p:cNvPr id="14" name="Picture 13">
            <a:extLst>
              <a:ext uri="{FF2B5EF4-FFF2-40B4-BE49-F238E27FC236}">
                <a16:creationId xmlns:a16="http://schemas.microsoft.com/office/drawing/2014/main" id="{B66ED7D1-C67B-2E8C-35DE-9984AFFADE4A}"/>
              </a:ext>
            </a:extLst>
          </p:cNvPr>
          <p:cNvPicPr>
            <a:picLocks noChangeAspect="1"/>
          </p:cNvPicPr>
          <p:nvPr/>
        </p:nvPicPr>
        <p:blipFill>
          <a:blip r:embed="rId6"/>
          <a:stretch>
            <a:fillRect/>
          </a:stretch>
        </p:blipFill>
        <p:spPr>
          <a:xfrm>
            <a:off x="7987768" y="3886200"/>
            <a:ext cx="3899432" cy="2832977"/>
          </a:xfrm>
          <a:prstGeom prst="rect">
            <a:avLst/>
          </a:prstGeom>
        </p:spPr>
      </p:pic>
      <p:sp>
        <p:nvSpPr>
          <p:cNvPr id="4" name="Slide Number Placeholder 3">
            <a:extLst>
              <a:ext uri="{FF2B5EF4-FFF2-40B4-BE49-F238E27FC236}">
                <a16:creationId xmlns:a16="http://schemas.microsoft.com/office/drawing/2014/main" id="{6A157C45-B8DA-A32D-96E2-B5173F48D647}"/>
              </a:ext>
            </a:extLst>
          </p:cNvPr>
          <p:cNvSpPr>
            <a:spLocks noGrp="1"/>
          </p:cNvSpPr>
          <p:nvPr>
            <p:ph type="sldNum" sz="quarter" idx="11"/>
          </p:nvPr>
        </p:nvSpPr>
        <p:spPr>
          <a:xfrm>
            <a:off x="8737600" y="6376989"/>
            <a:ext cx="2844800" cy="365125"/>
          </a:xfrm>
        </p:spPr>
        <p:txBody>
          <a:bodyPr/>
          <a:lstStyle/>
          <a:p>
            <a:pPr>
              <a:defRPr/>
            </a:pPr>
            <a:fld id="{EE6A46C6-F615-E347-8ACE-924FB609EF98}" type="slidenum">
              <a:rPr lang="en-US" smtClean="0"/>
              <a:pPr>
                <a:defRPr/>
              </a:pPr>
              <a:t>10</a:t>
            </a:fld>
            <a:endParaRPr lang="en-US" dirty="0"/>
          </a:p>
        </p:txBody>
      </p:sp>
    </p:spTree>
    <p:extLst>
      <p:ext uri="{BB962C8B-B14F-4D97-AF65-F5344CB8AC3E}">
        <p14:creationId xmlns:p14="http://schemas.microsoft.com/office/powerpoint/2010/main" val="37315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1C8F-4E05-4C16-7140-89562C818C2E}"/>
              </a:ext>
            </a:extLst>
          </p:cNvPr>
          <p:cNvSpPr>
            <a:spLocks noGrp="1"/>
          </p:cNvSpPr>
          <p:nvPr>
            <p:ph type="title"/>
          </p:nvPr>
        </p:nvSpPr>
        <p:spPr/>
        <p:txBody>
          <a:bodyPr/>
          <a:lstStyle/>
          <a:p>
            <a:r>
              <a:rPr lang="en-US" dirty="0">
                <a:latin typeface="Century Gothic" panose="020B0502020202020204" pitchFamily="34" charset="0"/>
              </a:rPr>
              <a:t>TES DISCHARGES WHEN COP DECLINES (OUTDOOR TEMP FALLS)</a:t>
            </a:r>
          </a:p>
        </p:txBody>
      </p:sp>
      <p:sp>
        <p:nvSpPr>
          <p:cNvPr id="3" name="Content Placeholder 2">
            <a:extLst>
              <a:ext uri="{FF2B5EF4-FFF2-40B4-BE49-F238E27FC236}">
                <a16:creationId xmlns:a16="http://schemas.microsoft.com/office/drawing/2014/main" id="{48AC691B-B359-4A47-205A-4946B9BC761E}"/>
              </a:ext>
            </a:extLst>
          </p:cNvPr>
          <p:cNvSpPr>
            <a:spLocks noGrp="1"/>
          </p:cNvSpPr>
          <p:nvPr>
            <p:ph idx="1"/>
          </p:nvPr>
        </p:nvSpPr>
        <p:spPr>
          <a:xfrm>
            <a:off x="201203" y="5410200"/>
            <a:ext cx="11685997" cy="1157288"/>
          </a:xfrm>
        </p:spPr>
        <p:txBody>
          <a:bodyPr>
            <a:normAutofit/>
          </a:bodyPr>
          <a:lstStyle/>
          <a:p>
            <a:pPr marL="0" indent="0" algn="ctr">
              <a:buNone/>
            </a:pPr>
            <a:r>
              <a:rPr lang="en-US" sz="2600" dirty="0">
                <a:latin typeface="Century Gothic" panose="020B0502020202020204" pitchFamily="34" charset="0"/>
              </a:rPr>
              <a:t>Building 5 (High Load Building) in January – TES Material: MgSO4</a:t>
            </a:r>
          </a:p>
        </p:txBody>
      </p:sp>
      <p:pic>
        <p:nvPicPr>
          <p:cNvPr id="7" name="Picture 6">
            <a:extLst>
              <a:ext uri="{FF2B5EF4-FFF2-40B4-BE49-F238E27FC236}">
                <a16:creationId xmlns:a16="http://schemas.microsoft.com/office/drawing/2014/main" id="{EA84F3F8-D463-FBD5-C689-FF8C7BD6D92F}"/>
              </a:ext>
            </a:extLst>
          </p:cNvPr>
          <p:cNvPicPr>
            <a:picLocks noChangeAspect="1"/>
          </p:cNvPicPr>
          <p:nvPr/>
        </p:nvPicPr>
        <p:blipFill>
          <a:blip r:embed="rId3"/>
          <a:stretch>
            <a:fillRect/>
          </a:stretch>
        </p:blipFill>
        <p:spPr>
          <a:xfrm>
            <a:off x="0" y="1734873"/>
            <a:ext cx="12192000" cy="3388253"/>
          </a:xfrm>
          <a:prstGeom prst="rect">
            <a:avLst/>
          </a:prstGeom>
        </p:spPr>
      </p:pic>
      <p:sp>
        <p:nvSpPr>
          <p:cNvPr id="4" name="TextBox 3">
            <a:extLst>
              <a:ext uri="{FF2B5EF4-FFF2-40B4-BE49-F238E27FC236}">
                <a16:creationId xmlns:a16="http://schemas.microsoft.com/office/drawing/2014/main" id="{F8953FDE-D037-2537-1DDC-63DD56B0A615}"/>
              </a:ext>
            </a:extLst>
          </p:cNvPr>
          <p:cNvSpPr txBox="1"/>
          <p:nvPr/>
        </p:nvSpPr>
        <p:spPr>
          <a:xfrm>
            <a:off x="5791200" y="4983637"/>
            <a:ext cx="1219200" cy="323165"/>
          </a:xfrm>
          <a:prstGeom prst="rect">
            <a:avLst/>
          </a:prstGeom>
          <a:noFill/>
        </p:spPr>
        <p:txBody>
          <a:bodyPr wrap="square" rtlCol="0">
            <a:spAutoFit/>
          </a:bodyPr>
          <a:lstStyle/>
          <a:p>
            <a:pPr algn="ctr"/>
            <a:r>
              <a:rPr lang="en-US" sz="1500" b="1" dirty="0">
                <a:latin typeface="Century Gothic" panose="020B0502020202020204" pitchFamily="34" charset="0"/>
              </a:rPr>
              <a:t>hours</a:t>
            </a:r>
          </a:p>
        </p:txBody>
      </p:sp>
      <p:sp>
        <p:nvSpPr>
          <p:cNvPr id="5" name="TextBox 4">
            <a:extLst>
              <a:ext uri="{FF2B5EF4-FFF2-40B4-BE49-F238E27FC236}">
                <a16:creationId xmlns:a16="http://schemas.microsoft.com/office/drawing/2014/main" id="{99266F99-649D-0A21-EA32-D68277FC5214}"/>
              </a:ext>
            </a:extLst>
          </p:cNvPr>
          <p:cNvSpPr txBox="1"/>
          <p:nvPr/>
        </p:nvSpPr>
        <p:spPr>
          <a:xfrm rot="16200000">
            <a:off x="-338483" y="3267417"/>
            <a:ext cx="1573002" cy="323165"/>
          </a:xfrm>
          <a:prstGeom prst="rect">
            <a:avLst/>
          </a:prstGeom>
          <a:noFill/>
        </p:spPr>
        <p:txBody>
          <a:bodyPr wrap="square" rtlCol="0">
            <a:spAutoFit/>
          </a:bodyPr>
          <a:lstStyle/>
          <a:p>
            <a:pPr algn="ctr"/>
            <a:r>
              <a:rPr lang="en-US" sz="1500" b="1" dirty="0">
                <a:latin typeface="Century Gothic" panose="020B0502020202020204" pitchFamily="34" charset="0"/>
              </a:rPr>
              <a:t>kWh</a:t>
            </a:r>
          </a:p>
        </p:txBody>
      </p:sp>
      <p:sp>
        <p:nvSpPr>
          <p:cNvPr id="6" name="Slide Number Placeholder 3">
            <a:extLst>
              <a:ext uri="{FF2B5EF4-FFF2-40B4-BE49-F238E27FC236}">
                <a16:creationId xmlns:a16="http://schemas.microsoft.com/office/drawing/2014/main" id="{A475EA91-0491-AC45-B46D-A97518339475}"/>
              </a:ext>
            </a:extLst>
          </p:cNvPr>
          <p:cNvSpPr>
            <a:spLocks noGrp="1"/>
          </p:cNvSpPr>
          <p:nvPr>
            <p:ph type="sldNum" sz="quarter" idx="11"/>
          </p:nvPr>
        </p:nvSpPr>
        <p:spPr>
          <a:xfrm>
            <a:off x="8737600" y="6376989"/>
            <a:ext cx="2844800" cy="365125"/>
          </a:xfrm>
        </p:spPr>
        <p:txBody>
          <a:bodyPr/>
          <a:lstStyle/>
          <a:p>
            <a:pPr>
              <a:defRPr/>
            </a:pPr>
            <a:fld id="{EE6A46C6-F615-E347-8ACE-924FB609EF98}" type="slidenum">
              <a:rPr lang="en-US" smtClean="0"/>
              <a:pPr>
                <a:defRPr/>
              </a:pPr>
              <a:t>11</a:t>
            </a:fld>
            <a:endParaRPr lang="en-US" dirty="0"/>
          </a:p>
        </p:txBody>
      </p:sp>
    </p:spTree>
    <p:extLst>
      <p:ext uri="{BB962C8B-B14F-4D97-AF65-F5344CB8AC3E}">
        <p14:creationId xmlns:p14="http://schemas.microsoft.com/office/powerpoint/2010/main" val="388006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1C8F-4E05-4C16-7140-89562C818C2E}"/>
              </a:ext>
            </a:extLst>
          </p:cNvPr>
          <p:cNvSpPr>
            <a:spLocks noGrp="1"/>
          </p:cNvSpPr>
          <p:nvPr>
            <p:ph type="title"/>
          </p:nvPr>
        </p:nvSpPr>
        <p:spPr/>
        <p:txBody>
          <a:bodyPr/>
          <a:lstStyle/>
          <a:p>
            <a:r>
              <a:rPr lang="en-US" dirty="0">
                <a:latin typeface="Century Gothic" panose="020B0502020202020204" pitchFamily="34" charset="0"/>
              </a:rPr>
              <a:t>TES CHARGES (HEAT PUMP INCREASES OUTPUT) WHEN COP IS HIGH OR IS INCREASING</a:t>
            </a:r>
          </a:p>
        </p:txBody>
      </p:sp>
      <p:sp>
        <p:nvSpPr>
          <p:cNvPr id="3" name="Content Placeholder 2">
            <a:extLst>
              <a:ext uri="{FF2B5EF4-FFF2-40B4-BE49-F238E27FC236}">
                <a16:creationId xmlns:a16="http://schemas.microsoft.com/office/drawing/2014/main" id="{48AC691B-B359-4A47-205A-4946B9BC761E}"/>
              </a:ext>
            </a:extLst>
          </p:cNvPr>
          <p:cNvSpPr>
            <a:spLocks noGrp="1"/>
          </p:cNvSpPr>
          <p:nvPr>
            <p:ph idx="1"/>
          </p:nvPr>
        </p:nvSpPr>
        <p:spPr>
          <a:xfrm>
            <a:off x="179799" y="5167312"/>
            <a:ext cx="11789594" cy="776288"/>
          </a:xfrm>
        </p:spPr>
        <p:txBody>
          <a:bodyPr>
            <a:normAutofit/>
          </a:bodyPr>
          <a:lstStyle/>
          <a:p>
            <a:pPr marL="0" indent="0" algn="ctr">
              <a:buNone/>
            </a:pPr>
            <a:r>
              <a:rPr lang="en-US" sz="2600" dirty="0">
                <a:latin typeface="Century Gothic" panose="020B0502020202020204" pitchFamily="34" charset="0"/>
              </a:rPr>
              <a:t>Building 5 (High Load Building) in January – TES Material: MgSO4</a:t>
            </a:r>
          </a:p>
        </p:txBody>
      </p:sp>
      <p:pic>
        <p:nvPicPr>
          <p:cNvPr id="8" name="Picture 7">
            <a:extLst>
              <a:ext uri="{FF2B5EF4-FFF2-40B4-BE49-F238E27FC236}">
                <a16:creationId xmlns:a16="http://schemas.microsoft.com/office/drawing/2014/main" id="{891E2D31-E25E-69CE-17FB-1FEF17D3F883}"/>
              </a:ext>
            </a:extLst>
          </p:cNvPr>
          <p:cNvPicPr>
            <a:picLocks noChangeAspect="1"/>
          </p:cNvPicPr>
          <p:nvPr/>
        </p:nvPicPr>
        <p:blipFill>
          <a:blip r:embed="rId2"/>
          <a:stretch>
            <a:fillRect/>
          </a:stretch>
        </p:blipFill>
        <p:spPr>
          <a:xfrm>
            <a:off x="0" y="1734873"/>
            <a:ext cx="12192000" cy="3388253"/>
          </a:xfrm>
          <a:prstGeom prst="rect">
            <a:avLst/>
          </a:prstGeom>
        </p:spPr>
      </p:pic>
      <p:sp>
        <p:nvSpPr>
          <p:cNvPr id="4" name="Slide Number Placeholder 3">
            <a:extLst>
              <a:ext uri="{FF2B5EF4-FFF2-40B4-BE49-F238E27FC236}">
                <a16:creationId xmlns:a16="http://schemas.microsoft.com/office/drawing/2014/main" id="{E0B40D93-B194-97BC-99A0-1A648C5B3B62}"/>
              </a:ext>
            </a:extLst>
          </p:cNvPr>
          <p:cNvSpPr>
            <a:spLocks noGrp="1"/>
          </p:cNvSpPr>
          <p:nvPr>
            <p:ph type="sldNum" sz="quarter" idx="11"/>
          </p:nvPr>
        </p:nvSpPr>
        <p:spPr>
          <a:xfrm>
            <a:off x="8737600" y="6376989"/>
            <a:ext cx="2844800" cy="365125"/>
          </a:xfrm>
        </p:spPr>
        <p:txBody>
          <a:bodyPr/>
          <a:lstStyle/>
          <a:p>
            <a:pPr>
              <a:defRPr/>
            </a:pPr>
            <a:fld id="{EE6A46C6-F615-E347-8ACE-924FB609EF98}" type="slidenum">
              <a:rPr lang="en-US" smtClean="0"/>
              <a:pPr>
                <a:defRPr/>
              </a:pPr>
              <a:t>12</a:t>
            </a:fld>
            <a:endParaRPr lang="en-US" dirty="0"/>
          </a:p>
        </p:txBody>
      </p:sp>
      <p:sp>
        <p:nvSpPr>
          <p:cNvPr id="5" name="TextBox 4">
            <a:extLst>
              <a:ext uri="{FF2B5EF4-FFF2-40B4-BE49-F238E27FC236}">
                <a16:creationId xmlns:a16="http://schemas.microsoft.com/office/drawing/2014/main" id="{5F5287B8-0264-2E58-B468-7A95067B6626}"/>
              </a:ext>
            </a:extLst>
          </p:cNvPr>
          <p:cNvSpPr txBox="1"/>
          <p:nvPr/>
        </p:nvSpPr>
        <p:spPr>
          <a:xfrm rot="16200000">
            <a:off x="-338483" y="3267417"/>
            <a:ext cx="1573002" cy="323165"/>
          </a:xfrm>
          <a:prstGeom prst="rect">
            <a:avLst/>
          </a:prstGeom>
          <a:noFill/>
        </p:spPr>
        <p:txBody>
          <a:bodyPr wrap="square" rtlCol="0">
            <a:spAutoFit/>
          </a:bodyPr>
          <a:lstStyle/>
          <a:p>
            <a:pPr algn="ctr"/>
            <a:r>
              <a:rPr lang="en-US" sz="1500" b="1" dirty="0">
                <a:latin typeface="Century Gothic" panose="020B0502020202020204" pitchFamily="34" charset="0"/>
              </a:rPr>
              <a:t>kWh</a:t>
            </a:r>
          </a:p>
        </p:txBody>
      </p:sp>
    </p:spTree>
    <p:extLst>
      <p:ext uri="{BB962C8B-B14F-4D97-AF65-F5344CB8AC3E}">
        <p14:creationId xmlns:p14="http://schemas.microsoft.com/office/powerpoint/2010/main" val="398363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9FB2-F1E9-3431-91FD-83A75183B0F2}"/>
              </a:ext>
            </a:extLst>
          </p:cNvPr>
          <p:cNvSpPr>
            <a:spLocks noGrp="1"/>
          </p:cNvSpPr>
          <p:nvPr>
            <p:ph type="title"/>
          </p:nvPr>
        </p:nvSpPr>
        <p:spPr/>
        <p:txBody>
          <a:bodyPr/>
          <a:lstStyle/>
          <a:p>
            <a:r>
              <a:rPr lang="en-US" dirty="0">
                <a:latin typeface="Century Gothic" panose="020B0502020202020204" pitchFamily="34" charset="0"/>
              </a:rPr>
              <a:t>TES CHARGING AND DISCHARGING BEHAVIORS VARY WITH DIFFERENT SALTS</a:t>
            </a:r>
          </a:p>
        </p:txBody>
      </p:sp>
      <p:sp>
        <p:nvSpPr>
          <p:cNvPr id="3" name="Content Placeholder 2">
            <a:extLst>
              <a:ext uri="{FF2B5EF4-FFF2-40B4-BE49-F238E27FC236}">
                <a16:creationId xmlns:a16="http://schemas.microsoft.com/office/drawing/2014/main" id="{7E14F536-704D-4DDA-22F5-AC9B1B734E3D}"/>
              </a:ext>
            </a:extLst>
          </p:cNvPr>
          <p:cNvSpPr>
            <a:spLocks noGrp="1"/>
          </p:cNvSpPr>
          <p:nvPr>
            <p:ph idx="1"/>
          </p:nvPr>
        </p:nvSpPr>
        <p:spPr>
          <a:xfrm>
            <a:off x="228600" y="1492725"/>
            <a:ext cx="4021665" cy="4684238"/>
          </a:xfrm>
        </p:spPr>
        <p:txBody>
          <a:bodyPr>
            <a:normAutofit/>
          </a:bodyPr>
          <a:lstStyle/>
          <a:p>
            <a:r>
              <a:rPr lang="en-US" sz="2400" dirty="0">
                <a:latin typeface="Century Gothic" panose="020B0502020202020204" pitchFamily="34" charset="0"/>
              </a:rPr>
              <a:t>Salts with lower specific energy (K2CO3) relative to specific power require more salt mass to draw out the same kWh of energy.</a:t>
            </a:r>
          </a:p>
          <a:p>
            <a:pPr lvl="1"/>
            <a:r>
              <a:rPr lang="en-US" sz="2400" dirty="0">
                <a:latin typeface="Century Gothic" panose="020B0502020202020204" pitchFamily="34" charset="0"/>
              </a:rPr>
              <a:t>Less TES discharge</a:t>
            </a:r>
          </a:p>
        </p:txBody>
      </p:sp>
      <p:pic>
        <p:nvPicPr>
          <p:cNvPr id="6" name="Picture 5">
            <a:extLst>
              <a:ext uri="{FF2B5EF4-FFF2-40B4-BE49-F238E27FC236}">
                <a16:creationId xmlns:a16="http://schemas.microsoft.com/office/drawing/2014/main" id="{7C9DC841-E887-756D-E312-50536DC8135F}"/>
              </a:ext>
            </a:extLst>
          </p:cNvPr>
          <p:cNvPicPr>
            <a:picLocks noChangeAspect="1"/>
          </p:cNvPicPr>
          <p:nvPr/>
        </p:nvPicPr>
        <p:blipFill>
          <a:blip r:embed="rId3"/>
          <a:stretch>
            <a:fillRect/>
          </a:stretch>
        </p:blipFill>
        <p:spPr>
          <a:xfrm>
            <a:off x="4114800" y="1893249"/>
            <a:ext cx="7408333" cy="2058834"/>
          </a:xfrm>
          <a:prstGeom prst="rect">
            <a:avLst/>
          </a:prstGeom>
        </p:spPr>
      </p:pic>
      <p:sp>
        <p:nvSpPr>
          <p:cNvPr id="7" name="Content Placeholder 2">
            <a:extLst>
              <a:ext uri="{FF2B5EF4-FFF2-40B4-BE49-F238E27FC236}">
                <a16:creationId xmlns:a16="http://schemas.microsoft.com/office/drawing/2014/main" id="{B7FBBCFF-2B29-737D-28F9-DF158688827B}"/>
              </a:ext>
            </a:extLst>
          </p:cNvPr>
          <p:cNvSpPr txBox="1">
            <a:spLocks/>
          </p:cNvSpPr>
          <p:nvPr/>
        </p:nvSpPr>
        <p:spPr>
          <a:xfrm>
            <a:off x="7067548" y="1492725"/>
            <a:ext cx="1905000" cy="299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dirty="0">
                <a:latin typeface="Century Gothic" panose="020B0502020202020204" pitchFamily="34" charset="0"/>
              </a:rPr>
              <a:t>MgSO4</a:t>
            </a:r>
          </a:p>
        </p:txBody>
      </p:sp>
      <p:pic>
        <p:nvPicPr>
          <p:cNvPr id="9" name="Picture 8">
            <a:extLst>
              <a:ext uri="{FF2B5EF4-FFF2-40B4-BE49-F238E27FC236}">
                <a16:creationId xmlns:a16="http://schemas.microsoft.com/office/drawing/2014/main" id="{46D574D1-BE54-C866-E740-41F3E83E4F18}"/>
              </a:ext>
            </a:extLst>
          </p:cNvPr>
          <p:cNvPicPr>
            <a:picLocks noChangeAspect="1"/>
          </p:cNvPicPr>
          <p:nvPr/>
        </p:nvPicPr>
        <p:blipFill>
          <a:blip r:embed="rId4"/>
          <a:stretch>
            <a:fillRect/>
          </a:stretch>
        </p:blipFill>
        <p:spPr>
          <a:xfrm>
            <a:off x="4152452" y="4398907"/>
            <a:ext cx="7370681" cy="2021188"/>
          </a:xfrm>
          <a:prstGeom prst="rect">
            <a:avLst/>
          </a:prstGeom>
        </p:spPr>
      </p:pic>
      <p:sp>
        <p:nvSpPr>
          <p:cNvPr id="10" name="Content Placeholder 2">
            <a:extLst>
              <a:ext uri="{FF2B5EF4-FFF2-40B4-BE49-F238E27FC236}">
                <a16:creationId xmlns:a16="http://schemas.microsoft.com/office/drawing/2014/main" id="{4F18CF09-3658-16D6-F9BC-3340170BF0BC}"/>
              </a:ext>
            </a:extLst>
          </p:cNvPr>
          <p:cNvSpPr txBox="1">
            <a:spLocks/>
          </p:cNvSpPr>
          <p:nvPr/>
        </p:nvSpPr>
        <p:spPr>
          <a:xfrm>
            <a:off x="6866466" y="4099664"/>
            <a:ext cx="1905000" cy="299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dirty="0">
                <a:latin typeface="Century Gothic" panose="020B0502020202020204" pitchFamily="34" charset="0"/>
              </a:rPr>
              <a:t>K2CO3</a:t>
            </a:r>
          </a:p>
        </p:txBody>
      </p:sp>
      <p:sp>
        <p:nvSpPr>
          <p:cNvPr id="4" name="TextBox 3">
            <a:extLst>
              <a:ext uri="{FF2B5EF4-FFF2-40B4-BE49-F238E27FC236}">
                <a16:creationId xmlns:a16="http://schemas.microsoft.com/office/drawing/2014/main" id="{DC0D6206-5F71-6C19-800E-49A88CD3D47A}"/>
              </a:ext>
            </a:extLst>
          </p:cNvPr>
          <p:cNvSpPr txBox="1"/>
          <p:nvPr/>
        </p:nvSpPr>
        <p:spPr>
          <a:xfrm>
            <a:off x="7410448" y="3847168"/>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hours</a:t>
            </a:r>
          </a:p>
        </p:txBody>
      </p:sp>
      <p:sp>
        <p:nvSpPr>
          <p:cNvPr id="5" name="TextBox 4">
            <a:extLst>
              <a:ext uri="{FF2B5EF4-FFF2-40B4-BE49-F238E27FC236}">
                <a16:creationId xmlns:a16="http://schemas.microsoft.com/office/drawing/2014/main" id="{80F0C89F-7C73-BF6C-BFE5-9F74C163653A}"/>
              </a:ext>
            </a:extLst>
          </p:cNvPr>
          <p:cNvSpPr txBox="1"/>
          <p:nvPr/>
        </p:nvSpPr>
        <p:spPr>
          <a:xfrm rot="16200000">
            <a:off x="3856911" y="2724354"/>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kWh</a:t>
            </a:r>
          </a:p>
        </p:txBody>
      </p:sp>
      <p:sp>
        <p:nvSpPr>
          <p:cNvPr id="8" name="TextBox 7">
            <a:extLst>
              <a:ext uri="{FF2B5EF4-FFF2-40B4-BE49-F238E27FC236}">
                <a16:creationId xmlns:a16="http://schemas.microsoft.com/office/drawing/2014/main" id="{31748B3D-2D6A-EB31-8962-C3AEF524DBF1}"/>
              </a:ext>
            </a:extLst>
          </p:cNvPr>
          <p:cNvSpPr txBox="1"/>
          <p:nvPr/>
        </p:nvSpPr>
        <p:spPr>
          <a:xfrm rot="16200000">
            <a:off x="3856912" y="5430432"/>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kWh</a:t>
            </a:r>
          </a:p>
        </p:txBody>
      </p:sp>
      <p:sp>
        <p:nvSpPr>
          <p:cNvPr id="11" name="TextBox 10">
            <a:extLst>
              <a:ext uri="{FF2B5EF4-FFF2-40B4-BE49-F238E27FC236}">
                <a16:creationId xmlns:a16="http://schemas.microsoft.com/office/drawing/2014/main" id="{F4347B6E-8BD4-40F0-5B46-07C8A09EC4F5}"/>
              </a:ext>
            </a:extLst>
          </p:cNvPr>
          <p:cNvSpPr txBox="1"/>
          <p:nvPr/>
        </p:nvSpPr>
        <p:spPr>
          <a:xfrm>
            <a:off x="7410448" y="6296984"/>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hours</a:t>
            </a:r>
          </a:p>
        </p:txBody>
      </p:sp>
      <p:sp>
        <p:nvSpPr>
          <p:cNvPr id="12" name="Slide Number Placeholder 3">
            <a:extLst>
              <a:ext uri="{FF2B5EF4-FFF2-40B4-BE49-F238E27FC236}">
                <a16:creationId xmlns:a16="http://schemas.microsoft.com/office/drawing/2014/main" id="{9463BF9E-BF6A-E867-2BE5-7E1DB7D15920}"/>
              </a:ext>
            </a:extLst>
          </p:cNvPr>
          <p:cNvSpPr>
            <a:spLocks noGrp="1"/>
          </p:cNvSpPr>
          <p:nvPr>
            <p:ph type="sldNum" sz="quarter" idx="11"/>
          </p:nvPr>
        </p:nvSpPr>
        <p:spPr>
          <a:xfrm>
            <a:off x="8737600" y="6376989"/>
            <a:ext cx="2844800" cy="365125"/>
          </a:xfrm>
        </p:spPr>
        <p:txBody>
          <a:bodyPr/>
          <a:lstStyle/>
          <a:p>
            <a:pPr>
              <a:defRPr/>
            </a:pPr>
            <a:fld id="{EE6A46C6-F615-E347-8ACE-924FB609EF98}" type="slidenum">
              <a:rPr lang="en-US" smtClean="0"/>
              <a:pPr>
                <a:defRPr/>
              </a:pPr>
              <a:t>13</a:t>
            </a:fld>
            <a:endParaRPr lang="en-US" dirty="0"/>
          </a:p>
        </p:txBody>
      </p:sp>
    </p:spTree>
    <p:extLst>
      <p:ext uri="{BB962C8B-B14F-4D97-AF65-F5344CB8AC3E}">
        <p14:creationId xmlns:p14="http://schemas.microsoft.com/office/powerpoint/2010/main" val="280130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1C8F-4E05-4C16-7140-89562C818C2E}"/>
              </a:ext>
            </a:extLst>
          </p:cNvPr>
          <p:cNvSpPr>
            <a:spLocks noGrp="1"/>
          </p:cNvSpPr>
          <p:nvPr>
            <p:ph type="title"/>
          </p:nvPr>
        </p:nvSpPr>
        <p:spPr/>
        <p:txBody>
          <a:bodyPr/>
          <a:lstStyle/>
          <a:p>
            <a:r>
              <a:rPr lang="en-US" dirty="0">
                <a:latin typeface="Century Gothic" panose="020B0502020202020204" pitchFamily="34" charset="0"/>
              </a:rPr>
              <a:t>ANNUAL COST SAVINGS DUE TO TES BETWEEN $122M to $230M ACROSS SALTS (UP TO 4% SAVING)</a:t>
            </a:r>
          </a:p>
        </p:txBody>
      </p:sp>
      <p:sp>
        <p:nvSpPr>
          <p:cNvPr id="3" name="Content Placeholder 2">
            <a:extLst>
              <a:ext uri="{FF2B5EF4-FFF2-40B4-BE49-F238E27FC236}">
                <a16:creationId xmlns:a16="http://schemas.microsoft.com/office/drawing/2014/main" id="{48AC691B-B359-4A47-205A-4946B9BC761E}"/>
              </a:ext>
            </a:extLst>
          </p:cNvPr>
          <p:cNvSpPr>
            <a:spLocks noGrp="1"/>
          </p:cNvSpPr>
          <p:nvPr>
            <p:ph idx="1"/>
          </p:nvPr>
        </p:nvSpPr>
        <p:spPr>
          <a:xfrm>
            <a:off x="6182617" y="1386860"/>
            <a:ext cx="2022677" cy="1120245"/>
          </a:xfrm>
        </p:spPr>
        <p:txBody>
          <a:bodyPr>
            <a:normAutofit/>
          </a:bodyPr>
          <a:lstStyle/>
          <a:p>
            <a:pPr marL="0" indent="0">
              <a:buNone/>
            </a:pPr>
            <a:r>
              <a:rPr lang="en-US" sz="1200" b="1" dirty="0">
                <a:solidFill>
                  <a:schemeClr val="tx1"/>
                </a:solidFill>
                <a:latin typeface="Century Gothic" panose="020B0502020202020204" pitchFamily="34" charset="0"/>
              </a:rPr>
              <a:t>MgCl2</a:t>
            </a:r>
          </a:p>
          <a:p>
            <a:r>
              <a:rPr lang="en-US" sz="1200" b="1" dirty="0">
                <a:solidFill>
                  <a:schemeClr val="tx1"/>
                </a:solidFill>
                <a:latin typeface="Century Gothic" panose="020B0502020202020204" pitchFamily="34" charset="0"/>
              </a:rPr>
              <a:t>3% to 7% </a:t>
            </a:r>
            <a:r>
              <a:rPr lang="en-US" sz="1200" dirty="0">
                <a:solidFill>
                  <a:schemeClr val="tx1"/>
                </a:solidFill>
                <a:latin typeface="Century Gothic" panose="020B0502020202020204" pitchFamily="34" charset="0"/>
              </a:rPr>
              <a:t>annually</a:t>
            </a:r>
          </a:p>
          <a:p>
            <a:r>
              <a:rPr lang="en-US" sz="1200" dirty="0">
                <a:solidFill>
                  <a:schemeClr val="tx1"/>
                </a:solidFill>
                <a:latin typeface="Century Gothic" panose="020B0502020202020204" pitchFamily="34" charset="0"/>
              </a:rPr>
              <a:t>$226 million (or </a:t>
            </a:r>
            <a:r>
              <a:rPr lang="en-US" sz="1200" b="1" dirty="0">
                <a:solidFill>
                  <a:schemeClr val="tx1"/>
                </a:solidFill>
                <a:latin typeface="Century Gothic" panose="020B0502020202020204" pitchFamily="34" charset="0"/>
              </a:rPr>
              <a:t>4%</a:t>
            </a:r>
            <a:r>
              <a:rPr lang="en-US" sz="1200" dirty="0">
                <a:solidFill>
                  <a:schemeClr val="tx1"/>
                </a:solidFill>
                <a:latin typeface="Century Gothic" panose="020B0502020202020204" pitchFamily="34" charset="0"/>
              </a:rPr>
              <a:t>)</a:t>
            </a:r>
          </a:p>
          <a:p>
            <a:r>
              <a:rPr lang="en-US" sz="1200" dirty="0">
                <a:solidFill>
                  <a:schemeClr val="tx1"/>
                </a:solidFill>
                <a:latin typeface="Century Gothic" panose="020B0502020202020204" pitchFamily="34" charset="0"/>
              </a:rPr>
              <a:t>Max size: 400 kg</a:t>
            </a:r>
          </a:p>
        </p:txBody>
      </p:sp>
      <p:sp>
        <p:nvSpPr>
          <p:cNvPr id="12" name="Content Placeholder 2">
            <a:extLst>
              <a:ext uri="{FF2B5EF4-FFF2-40B4-BE49-F238E27FC236}">
                <a16:creationId xmlns:a16="http://schemas.microsoft.com/office/drawing/2014/main" id="{DB54DFF9-E1AF-7D48-F132-FCECB387BBAF}"/>
              </a:ext>
            </a:extLst>
          </p:cNvPr>
          <p:cNvSpPr txBox="1">
            <a:spLocks/>
          </p:cNvSpPr>
          <p:nvPr/>
        </p:nvSpPr>
        <p:spPr>
          <a:xfrm>
            <a:off x="137012" y="1556218"/>
            <a:ext cx="1975224" cy="11202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latin typeface="Century Gothic" panose="020B0502020202020204" pitchFamily="34" charset="0"/>
              </a:rPr>
              <a:t>MgSO4</a:t>
            </a:r>
          </a:p>
          <a:p>
            <a:r>
              <a:rPr lang="en-US" sz="1200" b="1" dirty="0">
                <a:latin typeface="Century Gothic" panose="020B0502020202020204" pitchFamily="34" charset="0"/>
              </a:rPr>
              <a:t>3% to 6% </a:t>
            </a:r>
            <a:r>
              <a:rPr lang="en-US" sz="1200" dirty="0">
                <a:latin typeface="Century Gothic" panose="020B0502020202020204" pitchFamily="34" charset="0"/>
              </a:rPr>
              <a:t>annually</a:t>
            </a:r>
          </a:p>
          <a:p>
            <a:r>
              <a:rPr lang="en-US" sz="1200" dirty="0">
                <a:latin typeface="Century Gothic" panose="020B0502020202020204" pitchFamily="34" charset="0"/>
              </a:rPr>
              <a:t>$230 million (or </a:t>
            </a:r>
            <a:r>
              <a:rPr lang="en-US" sz="1200" b="1" dirty="0">
                <a:latin typeface="Century Gothic" panose="020B0502020202020204" pitchFamily="34" charset="0"/>
              </a:rPr>
              <a:t>4%</a:t>
            </a:r>
            <a:r>
              <a:rPr lang="en-US" sz="1200" dirty="0">
                <a:latin typeface="Century Gothic" panose="020B0502020202020204" pitchFamily="34" charset="0"/>
              </a:rPr>
              <a:t>)</a:t>
            </a:r>
          </a:p>
          <a:p>
            <a:r>
              <a:rPr lang="en-US" sz="1200" dirty="0">
                <a:latin typeface="Century Gothic" panose="020B0502020202020204" pitchFamily="34" charset="0"/>
              </a:rPr>
              <a:t>Max size: 120 kg</a:t>
            </a:r>
          </a:p>
          <a:p>
            <a:endParaRPr lang="en-US" sz="1200" dirty="0">
              <a:latin typeface="Century Gothic" panose="020B0502020202020204" pitchFamily="34" charset="0"/>
            </a:endParaRPr>
          </a:p>
        </p:txBody>
      </p:sp>
      <p:sp>
        <p:nvSpPr>
          <p:cNvPr id="15" name="Content Placeholder 2">
            <a:extLst>
              <a:ext uri="{FF2B5EF4-FFF2-40B4-BE49-F238E27FC236}">
                <a16:creationId xmlns:a16="http://schemas.microsoft.com/office/drawing/2014/main" id="{CB76988E-B94F-B56E-6E38-E536F905FA70}"/>
              </a:ext>
            </a:extLst>
          </p:cNvPr>
          <p:cNvSpPr txBox="1">
            <a:spLocks/>
          </p:cNvSpPr>
          <p:nvPr/>
        </p:nvSpPr>
        <p:spPr>
          <a:xfrm>
            <a:off x="76889" y="3961745"/>
            <a:ext cx="2028622" cy="1120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latin typeface="Century Gothic" panose="020B0502020202020204" pitchFamily="34" charset="0"/>
              </a:rPr>
              <a:t>K2CO3</a:t>
            </a:r>
          </a:p>
          <a:p>
            <a:r>
              <a:rPr lang="en-US" sz="1200" b="1" dirty="0">
                <a:latin typeface="Century Gothic" panose="020B0502020202020204" pitchFamily="34" charset="0"/>
              </a:rPr>
              <a:t>2% to 4% </a:t>
            </a:r>
            <a:r>
              <a:rPr lang="en-US" sz="1200" dirty="0">
                <a:latin typeface="Century Gothic" panose="020B0502020202020204" pitchFamily="34" charset="0"/>
              </a:rPr>
              <a:t>annually</a:t>
            </a:r>
          </a:p>
          <a:p>
            <a:r>
              <a:rPr lang="en-US" sz="1200" dirty="0">
                <a:latin typeface="Century Gothic" panose="020B0502020202020204" pitchFamily="34" charset="0"/>
              </a:rPr>
              <a:t>$122 million (or </a:t>
            </a:r>
            <a:r>
              <a:rPr lang="en-US" sz="1200" b="1" dirty="0">
                <a:latin typeface="Century Gothic" panose="020B0502020202020204" pitchFamily="34" charset="0"/>
              </a:rPr>
              <a:t>2%</a:t>
            </a:r>
            <a:r>
              <a:rPr lang="en-US" sz="1200" dirty="0">
                <a:latin typeface="Century Gothic" panose="020B0502020202020204" pitchFamily="34" charset="0"/>
              </a:rPr>
              <a:t>)</a:t>
            </a:r>
          </a:p>
          <a:p>
            <a:r>
              <a:rPr lang="en-US" sz="1200" dirty="0">
                <a:latin typeface="Century Gothic" panose="020B0502020202020204" pitchFamily="34" charset="0"/>
              </a:rPr>
              <a:t>Max size: 175 kg</a:t>
            </a:r>
          </a:p>
        </p:txBody>
      </p:sp>
      <p:sp>
        <p:nvSpPr>
          <p:cNvPr id="16" name="Content Placeholder 2">
            <a:extLst>
              <a:ext uri="{FF2B5EF4-FFF2-40B4-BE49-F238E27FC236}">
                <a16:creationId xmlns:a16="http://schemas.microsoft.com/office/drawing/2014/main" id="{43A88E7E-1CB0-6437-C104-601F2CEBE9BD}"/>
              </a:ext>
            </a:extLst>
          </p:cNvPr>
          <p:cNvSpPr txBox="1">
            <a:spLocks/>
          </p:cNvSpPr>
          <p:nvPr/>
        </p:nvSpPr>
        <p:spPr>
          <a:xfrm>
            <a:off x="6187099" y="3993449"/>
            <a:ext cx="2022677" cy="1120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latin typeface="Century Gothic" panose="020B0502020202020204" pitchFamily="34" charset="0"/>
              </a:rPr>
              <a:t>SrBr2</a:t>
            </a:r>
          </a:p>
          <a:p>
            <a:r>
              <a:rPr lang="en-US" sz="1200" b="1" dirty="0">
                <a:latin typeface="Century Gothic" panose="020B0502020202020204" pitchFamily="34" charset="0"/>
              </a:rPr>
              <a:t>1.4% to 6% </a:t>
            </a:r>
            <a:r>
              <a:rPr lang="en-US" sz="1200" dirty="0">
                <a:latin typeface="Century Gothic" panose="020B0502020202020204" pitchFamily="34" charset="0"/>
              </a:rPr>
              <a:t>annually</a:t>
            </a:r>
          </a:p>
          <a:p>
            <a:r>
              <a:rPr lang="en-US" sz="1200" dirty="0">
                <a:latin typeface="Century Gothic" panose="020B0502020202020204" pitchFamily="34" charset="0"/>
              </a:rPr>
              <a:t>$121 million (or </a:t>
            </a:r>
            <a:r>
              <a:rPr lang="en-US" sz="1200" b="1" dirty="0">
                <a:latin typeface="Century Gothic" panose="020B0502020202020204" pitchFamily="34" charset="0"/>
              </a:rPr>
              <a:t>2%</a:t>
            </a:r>
            <a:r>
              <a:rPr lang="en-US" sz="1200" dirty="0">
                <a:latin typeface="Century Gothic" panose="020B0502020202020204" pitchFamily="34" charset="0"/>
              </a:rPr>
              <a:t>)</a:t>
            </a:r>
          </a:p>
          <a:p>
            <a:r>
              <a:rPr lang="en-US" sz="1200" dirty="0">
                <a:latin typeface="Century Gothic" panose="020B0502020202020204" pitchFamily="34" charset="0"/>
              </a:rPr>
              <a:t>Max size: 300 kg</a:t>
            </a:r>
          </a:p>
        </p:txBody>
      </p:sp>
      <p:pic>
        <p:nvPicPr>
          <p:cNvPr id="5" name="Picture 4">
            <a:extLst>
              <a:ext uri="{FF2B5EF4-FFF2-40B4-BE49-F238E27FC236}">
                <a16:creationId xmlns:a16="http://schemas.microsoft.com/office/drawing/2014/main" id="{B12F1683-3B9D-E4B5-ADB5-CD3076F8241C}"/>
              </a:ext>
            </a:extLst>
          </p:cNvPr>
          <p:cNvPicPr>
            <a:picLocks noChangeAspect="1"/>
          </p:cNvPicPr>
          <p:nvPr/>
        </p:nvPicPr>
        <p:blipFill>
          <a:blip r:embed="rId3"/>
          <a:stretch>
            <a:fillRect/>
          </a:stretch>
        </p:blipFill>
        <p:spPr>
          <a:xfrm>
            <a:off x="2152308" y="1336517"/>
            <a:ext cx="3560704" cy="2659949"/>
          </a:xfrm>
          <a:prstGeom prst="rect">
            <a:avLst/>
          </a:prstGeom>
        </p:spPr>
      </p:pic>
      <p:pic>
        <p:nvPicPr>
          <p:cNvPr id="8" name="Picture 7">
            <a:extLst>
              <a:ext uri="{FF2B5EF4-FFF2-40B4-BE49-F238E27FC236}">
                <a16:creationId xmlns:a16="http://schemas.microsoft.com/office/drawing/2014/main" id="{21842BFF-F98C-87B8-87D7-3AA4A16CCE6B}"/>
              </a:ext>
            </a:extLst>
          </p:cNvPr>
          <p:cNvPicPr>
            <a:picLocks noChangeAspect="1"/>
          </p:cNvPicPr>
          <p:nvPr/>
        </p:nvPicPr>
        <p:blipFill>
          <a:blip r:embed="rId4"/>
          <a:stretch>
            <a:fillRect/>
          </a:stretch>
        </p:blipFill>
        <p:spPr>
          <a:xfrm>
            <a:off x="8175828" y="1346488"/>
            <a:ext cx="3560704" cy="2659949"/>
          </a:xfrm>
          <a:prstGeom prst="rect">
            <a:avLst/>
          </a:prstGeom>
        </p:spPr>
      </p:pic>
      <p:pic>
        <p:nvPicPr>
          <p:cNvPr id="11" name="Picture 10">
            <a:extLst>
              <a:ext uri="{FF2B5EF4-FFF2-40B4-BE49-F238E27FC236}">
                <a16:creationId xmlns:a16="http://schemas.microsoft.com/office/drawing/2014/main" id="{62382658-6EE6-7142-7F6E-2F0D42D128C6}"/>
              </a:ext>
            </a:extLst>
          </p:cNvPr>
          <p:cNvPicPr>
            <a:picLocks noChangeAspect="1"/>
          </p:cNvPicPr>
          <p:nvPr/>
        </p:nvPicPr>
        <p:blipFill>
          <a:blip r:embed="rId5"/>
          <a:stretch>
            <a:fillRect/>
          </a:stretch>
        </p:blipFill>
        <p:spPr>
          <a:xfrm>
            <a:off x="2154296" y="3986487"/>
            <a:ext cx="3560704" cy="2659949"/>
          </a:xfrm>
          <a:prstGeom prst="rect">
            <a:avLst/>
          </a:prstGeom>
        </p:spPr>
      </p:pic>
      <p:pic>
        <p:nvPicPr>
          <p:cNvPr id="17" name="Picture 16">
            <a:extLst>
              <a:ext uri="{FF2B5EF4-FFF2-40B4-BE49-F238E27FC236}">
                <a16:creationId xmlns:a16="http://schemas.microsoft.com/office/drawing/2014/main" id="{4F2FC750-3D12-6D52-E5A5-85E7473057D4}"/>
              </a:ext>
            </a:extLst>
          </p:cNvPr>
          <p:cNvPicPr>
            <a:picLocks noChangeAspect="1"/>
          </p:cNvPicPr>
          <p:nvPr/>
        </p:nvPicPr>
        <p:blipFill>
          <a:blip r:embed="rId6"/>
          <a:stretch>
            <a:fillRect/>
          </a:stretch>
        </p:blipFill>
        <p:spPr>
          <a:xfrm>
            <a:off x="8203562" y="4046809"/>
            <a:ext cx="3531238" cy="2637937"/>
          </a:xfrm>
          <a:prstGeom prst="rect">
            <a:avLst/>
          </a:prstGeom>
        </p:spPr>
      </p:pic>
      <p:sp>
        <p:nvSpPr>
          <p:cNvPr id="4" name="Slide Number Placeholder 3">
            <a:extLst>
              <a:ext uri="{FF2B5EF4-FFF2-40B4-BE49-F238E27FC236}">
                <a16:creationId xmlns:a16="http://schemas.microsoft.com/office/drawing/2014/main" id="{44D77516-50AB-D213-BC90-3DAADA77FA39}"/>
              </a:ext>
            </a:extLst>
          </p:cNvPr>
          <p:cNvSpPr>
            <a:spLocks noGrp="1"/>
          </p:cNvSpPr>
          <p:nvPr>
            <p:ph type="sldNum" sz="quarter" idx="11"/>
          </p:nvPr>
        </p:nvSpPr>
        <p:spPr>
          <a:xfrm>
            <a:off x="8737600" y="6376989"/>
            <a:ext cx="2844800" cy="365125"/>
          </a:xfrm>
        </p:spPr>
        <p:txBody>
          <a:bodyPr/>
          <a:lstStyle/>
          <a:p>
            <a:pPr>
              <a:defRPr/>
            </a:pPr>
            <a:fld id="{EE6A46C6-F615-E347-8ACE-924FB609EF98}" type="slidenum">
              <a:rPr lang="en-US" smtClean="0"/>
              <a:pPr>
                <a:defRPr/>
              </a:pPr>
              <a:t>14</a:t>
            </a:fld>
            <a:endParaRPr lang="en-US" dirty="0"/>
          </a:p>
        </p:txBody>
      </p:sp>
    </p:spTree>
    <p:extLst>
      <p:ext uri="{BB962C8B-B14F-4D97-AF65-F5344CB8AC3E}">
        <p14:creationId xmlns:p14="http://schemas.microsoft.com/office/powerpoint/2010/main" val="420034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3F3A-4FD6-7BBF-DC84-E946A7525B71}"/>
              </a:ext>
            </a:extLst>
          </p:cNvPr>
          <p:cNvSpPr>
            <a:spLocks noGrp="1"/>
          </p:cNvSpPr>
          <p:nvPr>
            <p:ph type="title"/>
          </p:nvPr>
        </p:nvSpPr>
        <p:spPr>
          <a:xfrm>
            <a:off x="381000" y="76200"/>
            <a:ext cx="11201400" cy="944562"/>
          </a:xfrm>
        </p:spPr>
        <p:txBody>
          <a:bodyPr/>
          <a:lstStyle/>
          <a:p>
            <a:r>
              <a:rPr lang="en-US" dirty="0">
                <a:latin typeface="Century Gothic" panose="020B0502020202020204" pitchFamily="34" charset="0"/>
              </a:rPr>
              <a:t>COST SAVINGS DUE TO TES INCREASES SIGNIFICANTLY WHEN USING TIME OF USE (TOU) RATE</a:t>
            </a:r>
          </a:p>
        </p:txBody>
      </p:sp>
      <p:sp>
        <p:nvSpPr>
          <p:cNvPr id="3" name="Content Placeholder 2">
            <a:extLst>
              <a:ext uri="{FF2B5EF4-FFF2-40B4-BE49-F238E27FC236}">
                <a16:creationId xmlns:a16="http://schemas.microsoft.com/office/drawing/2014/main" id="{0E831CFC-EFAE-6470-C7AF-F7193BAC2820}"/>
              </a:ext>
            </a:extLst>
          </p:cNvPr>
          <p:cNvSpPr>
            <a:spLocks noGrp="1"/>
          </p:cNvSpPr>
          <p:nvPr>
            <p:ph idx="1"/>
          </p:nvPr>
        </p:nvSpPr>
        <p:spPr>
          <a:xfrm>
            <a:off x="609600" y="4790283"/>
            <a:ext cx="10820400" cy="1477964"/>
          </a:xfrm>
        </p:spPr>
        <p:txBody>
          <a:bodyPr/>
          <a:lstStyle/>
          <a:p>
            <a:r>
              <a:rPr lang="en-US" sz="2600" dirty="0">
                <a:latin typeface="Century Gothic" panose="020B0502020202020204" pitchFamily="34" charset="0"/>
              </a:rPr>
              <a:t>MgSO4 as TES salt, Detroit</a:t>
            </a:r>
          </a:p>
          <a:p>
            <a:r>
              <a:rPr lang="en-US" sz="2600" dirty="0">
                <a:latin typeface="Century Gothic" panose="020B0502020202020204" pitchFamily="34" charset="0"/>
              </a:rPr>
              <a:t>Annual cost saving increases from 4% - 7% with fixed rate to 13% - 24% with TOU rate</a:t>
            </a:r>
          </a:p>
          <a:p>
            <a:endParaRPr lang="en-US" sz="2600" dirty="0">
              <a:latin typeface="Century Gothic" panose="020B0502020202020204" pitchFamily="34" charset="0"/>
            </a:endParaRPr>
          </a:p>
          <a:p>
            <a:endParaRPr lang="en-US" dirty="0"/>
          </a:p>
        </p:txBody>
      </p:sp>
      <p:sp>
        <p:nvSpPr>
          <p:cNvPr id="4" name="Slide Number Placeholder 3">
            <a:extLst>
              <a:ext uri="{FF2B5EF4-FFF2-40B4-BE49-F238E27FC236}">
                <a16:creationId xmlns:a16="http://schemas.microsoft.com/office/drawing/2014/main" id="{2EF954D2-A547-33C7-7DCF-1CF42AD7718D}"/>
              </a:ext>
            </a:extLst>
          </p:cNvPr>
          <p:cNvSpPr>
            <a:spLocks noGrp="1"/>
          </p:cNvSpPr>
          <p:nvPr>
            <p:ph type="sldNum" sz="quarter" idx="11"/>
          </p:nvPr>
        </p:nvSpPr>
        <p:spPr/>
        <p:txBody>
          <a:bodyPr/>
          <a:lstStyle/>
          <a:p>
            <a:pPr>
              <a:defRPr/>
            </a:pPr>
            <a:fld id="{EE6A46C6-F615-E347-8ACE-924FB609EF98}" type="slidenum">
              <a:rPr lang="en-US" smtClean="0"/>
              <a:pPr>
                <a:defRPr/>
              </a:pPr>
              <a:t>15</a:t>
            </a:fld>
            <a:endParaRPr lang="en-US" dirty="0"/>
          </a:p>
        </p:txBody>
      </p:sp>
      <p:sp>
        <p:nvSpPr>
          <p:cNvPr id="10" name="Content Placeholder 2">
            <a:extLst>
              <a:ext uri="{FF2B5EF4-FFF2-40B4-BE49-F238E27FC236}">
                <a16:creationId xmlns:a16="http://schemas.microsoft.com/office/drawing/2014/main" id="{C6B2F0F2-601A-4497-83C1-6E86723F5E6C}"/>
              </a:ext>
            </a:extLst>
          </p:cNvPr>
          <p:cNvSpPr txBox="1">
            <a:spLocks/>
          </p:cNvSpPr>
          <p:nvPr/>
        </p:nvSpPr>
        <p:spPr>
          <a:xfrm>
            <a:off x="2819400" y="1356673"/>
            <a:ext cx="929788" cy="3487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latin typeface="Century Gothic" panose="020B0502020202020204" pitchFamily="34" charset="0"/>
              </a:rPr>
              <a:t>Fixed Rate</a:t>
            </a:r>
          </a:p>
          <a:p>
            <a:pPr marL="0" indent="0">
              <a:buNone/>
            </a:pPr>
            <a:endParaRPr lang="en-US" sz="12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DBF25B9F-31CF-FB51-DA9E-81C885B6962C}"/>
              </a:ext>
            </a:extLst>
          </p:cNvPr>
          <p:cNvSpPr txBox="1">
            <a:spLocks/>
          </p:cNvSpPr>
          <p:nvPr/>
        </p:nvSpPr>
        <p:spPr>
          <a:xfrm>
            <a:off x="8272706" y="1336367"/>
            <a:ext cx="1343882" cy="3487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latin typeface="Century Gothic" panose="020B0502020202020204" pitchFamily="34" charset="0"/>
              </a:rPr>
              <a:t>Time of Use Rate</a:t>
            </a:r>
          </a:p>
          <a:p>
            <a:pPr marL="0" indent="0">
              <a:buNone/>
            </a:pPr>
            <a:endParaRPr lang="en-US" sz="1200" dirty="0">
              <a:latin typeface="Century Gothic" panose="020B0502020202020204" pitchFamily="34" charset="0"/>
            </a:endParaRPr>
          </a:p>
        </p:txBody>
      </p:sp>
      <p:pic>
        <p:nvPicPr>
          <p:cNvPr id="8" name="Picture 7">
            <a:extLst>
              <a:ext uri="{FF2B5EF4-FFF2-40B4-BE49-F238E27FC236}">
                <a16:creationId xmlns:a16="http://schemas.microsoft.com/office/drawing/2014/main" id="{5755790B-EBDE-618A-5E64-9E0EF7719974}"/>
              </a:ext>
            </a:extLst>
          </p:cNvPr>
          <p:cNvPicPr>
            <a:picLocks noChangeAspect="1"/>
          </p:cNvPicPr>
          <p:nvPr/>
        </p:nvPicPr>
        <p:blipFill>
          <a:blip r:embed="rId3"/>
          <a:stretch>
            <a:fillRect/>
          </a:stretch>
        </p:blipFill>
        <p:spPr>
          <a:xfrm>
            <a:off x="6553200" y="1534067"/>
            <a:ext cx="4386691" cy="3206219"/>
          </a:xfrm>
          <a:prstGeom prst="rect">
            <a:avLst/>
          </a:prstGeom>
        </p:spPr>
      </p:pic>
      <p:pic>
        <p:nvPicPr>
          <p:cNvPr id="14" name="Picture 13">
            <a:extLst>
              <a:ext uri="{FF2B5EF4-FFF2-40B4-BE49-F238E27FC236}">
                <a16:creationId xmlns:a16="http://schemas.microsoft.com/office/drawing/2014/main" id="{195F23A7-A7EF-E11D-8BD6-695A6BDC154C}"/>
              </a:ext>
            </a:extLst>
          </p:cNvPr>
          <p:cNvPicPr>
            <a:picLocks noChangeAspect="1"/>
          </p:cNvPicPr>
          <p:nvPr/>
        </p:nvPicPr>
        <p:blipFill>
          <a:blip r:embed="rId4"/>
          <a:stretch>
            <a:fillRect/>
          </a:stretch>
        </p:blipFill>
        <p:spPr>
          <a:xfrm>
            <a:off x="1019400" y="1473337"/>
            <a:ext cx="4390800" cy="3209222"/>
          </a:xfrm>
          <a:prstGeom prst="rect">
            <a:avLst/>
          </a:prstGeom>
        </p:spPr>
      </p:pic>
    </p:spTree>
    <p:extLst>
      <p:ext uri="{BB962C8B-B14F-4D97-AF65-F5344CB8AC3E}">
        <p14:creationId xmlns:p14="http://schemas.microsoft.com/office/powerpoint/2010/main" val="378581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22CC-07CB-4A18-F242-BA4FA7D71761}"/>
              </a:ext>
            </a:extLst>
          </p:cNvPr>
          <p:cNvSpPr>
            <a:spLocks noGrp="1"/>
          </p:cNvSpPr>
          <p:nvPr>
            <p:ph type="title"/>
          </p:nvPr>
        </p:nvSpPr>
        <p:spPr/>
        <p:txBody>
          <a:bodyPr/>
          <a:lstStyle/>
          <a:p>
            <a:r>
              <a:rPr lang="en-US" dirty="0">
                <a:latin typeface="Century Gothic" panose="020B0502020202020204" pitchFamily="34" charset="0"/>
              </a:rPr>
              <a:t>APPLYING TIME OF USE RATE CHANGES TES OPERATIONAL BEHAVIORS</a:t>
            </a:r>
          </a:p>
        </p:txBody>
      </p:sp>
      <p:graphicFrame>
        <p:nvGraphicFramePr>
          <p:cNvPr id="5" name="Chart 4">
            <a:extLst>
              <a:ext uri="{FF2B5EF4-FFF2-40B4-BE49-F238E27FC236}">
                <a16:creationId xmlns:a16="http://schemas.microsoft.com/office/drawing/2014/main" id="{39F33569-12A6-4663-48D4-3B6261DBEE3E}"/>
              </a:ext>
            </a:extLst>
          </p:cNvPr>
          <p:cNvGraphicFramePr>
            <a:graphicFrameLocks/>
          </p:cNvGraphicFramePr>
          <p:nvPr>
            <p:extLst>
              <p:ext uri="{D42A27DB-BD31-4B8C-83A1-F6EECF244321}">
                <p14:modId xmlns:p14="http://schemas.microsoft.com/office/powerpoint/2010/main" val="3535555022"/>
              </p:ext>
            </p:extLst>
          </p:nvPr>
        </p:nvGraphicFramePr>
        <p:xfrm>
          <a:off x="152400" y="3951150"/>
          <a:ext cx="11811000" cy="26782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A481D410-7714-4CE4-B08B-FAC69A91379C}"/>
              </a:ext>
            </a:extLst>
          </p:cNvPr>
          <p:cNvGraphicFramePr>
            <a:graphicFrameLocks/>
          </p:cNvGraphicFramePr>
          <p:nvPr>
            <p:extLst>
              <p:ext uri="{D42A27DB-BD31-4B8C-83A1-F6EECF244321}">
                <p14:modId xmlns:p14="http://schemas.microsoft.com/office/powerpoint/2010/main" val="640432683"/>
              </p:ext>
            </p:extLst>
          </p:nvPr>
        </p:nvGraphicFramePr>
        <p:xfrm>
          <a:off x="152400" y="1208684"/>
          <a:ext cx="11811000" cy="2742466"/>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F139653E-A2CD-BA23-53AD-E85B6326FB20}"/>
              </a:ext>
            </a:extLst>
          </p:cNvPr>
          <p:cNvSpPr txBox="1"/>
          <p:nvPr/>
        </p:nvSpPr>
        <p:spPr>
          <a:xfrm rot="16200000">
            <a:off x="-457201" y="2315289"/>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kWh</a:t>
            </a:r>
          </a:p>
        </p:txBody>
      </p:sp>
      <p:sp>
        <p:nvSpPr>
          <p:cNvPr id="4" name="TextBox 3">
            <a:extLst>
              <a:ext uri="{FF2B5EF4-FFF2-40B4-BE49-F238E27FC236}">
                <a16:creationId xmlns:a16="http://schemas.microsoft.com/office/drawing/2014/main" id="{B1BD4BB8-7021-46BC-DA6B-8854280BFA76}"/>
              </a:ext>
            </a:extLst>
          </p:cNvPr>
          <p:cNvSpPr txBox="1"/>
          <p:nvPr/>
        </p:nvSpPr>
        <p:spPr>
          <a:xfrm rot="16200000">
            <a:off x="-457201" y="4954257"/>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kWh</a:t>
            </a:r>
          </a:p>
        </p:txBody>
      </p:sp>
      <p:sp>
        <p:nvSpPr>
          <p:cNvPr id="6" name="TextBox 5">
            <a:extLst>
              <a:ext uri="{FF2B5EF4-FFF2-40B4-BE49-F238E27FC236}">
                <a16:creationId xmlns:a16="http://schemas.microsoft.com/office/drawing/2014/main" id="{6B41939E-8AEA-0D0F-4784-371509E39BDE}"/>
              </a:ext>
            </a:extLst>
          </p:cNvPr>
          <p:cNvSpPr txBox="1"/>
          <p:nvPr/>
        </p:nvSpPr>
        <p:spPr>
          <a:xfrm>
            <a:off x="5562600" y="3517007"/>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hours</a:t>
            </a:r>
          </a:p>
        </p:txBody>
      </p:sp>
      <p:sp>
        <p:nvSpPr>
          <p:cNvPr id="7" name="TextBox 6">
            <a:extLst>
              <a:ext uri="{FF2B5EF4-FFF2-40B4-BE49-F238E27FC236}">
                <a16:creationId xmlns:a16="http://schemas.microsoft.com/office/drawing/2014/main" id="{BA9DC86C-2629-E932-866A-C65CC23C83AE}"/>
              </a:ext>
            </a:extLst>
          </p:cNvPr>
          <p:cNvSpPr txBox="1"/>
          <p:nvPr/>
        </p:nvSpPr>
        <p:spPr>
          <a:xfrm>
            <a:off x="5638800" y="6172200"/>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hours</a:t>
            </a:r>
          </a:p>
        </p:txBody>
      </p:sp>
      <p:sp>
        <p:nvSpPr>
          <p:cNvPr id="9" name="Slide Number Placeholder 3">
            <a:extLst>
              <a:ext uri="{FF2B5EF4-FFF2-40B4-BE49-F238E27FC236}">
                <a16:creationId xmlns:a16="http://schemas.microsoft.com/office/drawing/2014/main" id="{3F2A3C75-EC4B-6562-2BDB-3728E40EB91F}"/>
              </a:ext>
            </a:extLst>
          </p:cNvPr>
          <p:cNvSpPr>
            <a:spLocks noGrp="1"/>
          </p:cNvSpPr>
          <p:nvPr>
            <p:ph type="sldNum" sz="quarter" idx="11"/>
          </p:nvPr>
        </p:nvSpPr>
        <p:spPr>
          <a:xfrm>
            <a:off x="8737600" y="6376989"/>
            <a:ext cx="2844800" cy="365125"/>
          </a:xfrm>
        </p:spPr>
        <p:txBody>
          <a:bodyPr/>
          <a:lstStyle/>
          <a:p>
            <a:pPr>
              <a:defRPr/>
            </a:pPr>
            <a:fld id="{EE6A46C6-F615-E347-8ACE-924FB609EF98}" type="slidenum">
              <a:rPr lang="en-US" smtClean="0"/>
              <a:pPr>
                <a:defRPr/>
              </a:pPr>
              <a:t>16</a:t>
            </a:fld>
            <a:endParaRPr lang="en-US" dirty="0"/>
          </a:p>
        </p:txBody>
      </p:sp>
      <p:sp>
        <p:nvSpPr>
          <p:cNvPr id="10" name="Oval 9">
            <a:extLst>
              <a:ext uri="{FF2B5EF4-FFF2-40B4-BE49-F238E27FC236}">
                <a16:creationId xmlns:a16="http://schemas.microsoft.com/office/drawing/2014/main" id="{D199D5D3-0D2F-674C-47F9-3ED9B75349DA}"/>
              </a:ext>
            </a:extLst>
          </p:cNvPr>
          <p:cNvSpPr/>
          <p:nvPr/>
        </p:nvSpPr>
        <p:spPr>
          <a:xfrm>
            <a:off x="10287000" y="1600200"/>
            <a:ext cx="762000" cy="5029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52D9948-3868-2058-5982-C78D2EE8B0DB}"/>
              </a:ext>
            </a:extLst>
          </p:cNvPr>
          <p:cNvSpPr/>
          <p:nvPr/>
        </p:nvSpPr>
        <p:spPr>
          <a:xfrm>
            <a:off x="8356600" y="1600200"/>
            <a:ext cx="762000" cy="5029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23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024C-E785-298B-4998-4470F66C797F}"/>
              </a:ext>
            </a:extLst>
          </p:cNvPr>
          <p:cNvSpPr>
            <a:spLocks noGrp="1"/>
          </p:cNvSpPr>
          <p:nvPr>
            <p:ph type="title"/>
          </p:nvPr>
        </p:nvSpPr>
        <p:spPr/>
        <p:txBody>
          <a:bodyPr/>
          <a:lstStyle/>
          <a:p>
            <a:r>
              <a:rPr lang="en-US" dirty="0">
                <a:latin typeface="Century Gothic" panose="020B0502020202020204" pitchFamily="34" charset="0"/>
              </a:rPr>
              <a:t>TES CAN REDUCE UP TO 26% OF PEAK LOAD IN INDIVIDUAL BUILDING</a:t>
            </a:r>
          </a:p>
        </p:txBody>
      </p:sp>
      <p:graphicFrame>
        <p:nvGraphicFramePr>
          <p:cNvPr id="4" name="Chart 3">
            <a:extLst>
              <a:ext uri="{FF2B5EF4-FFF2-40B4-BE49-F238E27FC236}">
                <a16:creationId xmlns:a16="http://schemas.microsoft.com/office/drawing/2014/main" id="{8CEE5495-A14D-0192-2824-AE95C95F5549}"/>
              </a:ext>
            </a:extLst>
          </p:cNvPr>
          <p:cNvGraphicFramePr>
            <a:graphicFrameLocks/>
          </p:cNvGraphicFramePr>
          <p:nvPr>
            <p:extLst>
              <p:ext uri="{D42A27DB-BD31-4B8C-83A1-F6EECF244321}">
                <p14:modId xmlns:p14="http://schemas.microsoft.com/office/powerpoint/2010/main" val="3035732907"/>
              </p:ext>
            </p:extLst>
          </p:nvPr>
        </p:nvGraphicFramePr>
        <p:xfrm>
          <a:off x="152400" y="1202813"/>
          <a:ext cx="11734800" cy="26929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2C6B4639-7A1A-4EEB-ACEC-376B076F3630}"/>
              </a:ext>
            </a:extLst>
          </p:cNvPr>
          <p:cNvGraphicFramePr>
            <a:graphicFrameLocks/>
          </p:cNvGraphicFramePr>
          <p:nvPr>
            <p:extLst>
              <p:ext uri="{D42A27DB-BD31-4B8C-83A1-F6EECF244321}">
                <p14:modId xmlns:p14="http://schemas.microsoft.com/office/powerpoint/2010/main" val="3043539090"/>
              </p:ext>
            </p:extLst>
          </p:nvPr>
        </p:nvGraphicFramePr>
        <p:xfrm>
          <a:off x="152400" y="3895725"/>
          <a:ext cx="11734800" cy="269291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0FEBA566-1C7F-AAAB-AA9E-83D4A21DACE3}"/>
              </a:ext>
            </a:extLst>
          </p:cNvPr>
          <p:cNvSpPr txBox="1"/>
          <p:nvPr/>
        </p:nvSpPr>
        <p:spPr>
          <a:xfrm>
            <a:off x="5486400" y="3429000"/>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hours</a:t>
            </a:r>
          </a:p>
        </p:txBody>
      </p:sp>
      <p:sp>
        <p:nvSpPr>
          <p:cNvPr id="6" name="TextBox 5">
            <a:extLst>
              <a:ext uri="{FF2B5EF4-FFF2-40B4-BE49-F238E27FC236}">
                <a16:creationId xmlns:a16="http://schemas.microsoft.com/office/drawing/2014/main" id="{58D0B5F7-5345-06DC-375E-9E6697476CDB}"/>
              </a:ext>
            </a:extLst>
          </p:cNvPr>
          <p:cNvSpPr txBox="1"/>
          <p:nvPr/>
        </p:nvSpPr>
        <p:spPr>
          <a:xfrm>
            <a:off x="5638800" y="6121912"/>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hours</a:t>
            </a:r>
          </a:p>
        </p:txBody>
      </p:sp>
      <p:sp>
        <p:nvSpPr>
          <p:cNvPr id="7" name="TextBox 6">
            <a:extLst>
              <a:ext uri="{FF2B5EF4-FFF2-40B4-BE49-F238E27FC236}">
                <a16:creationId xmlns:a16="http://schemas.microsoft.com/office/drawing/2014/main" id="{02A4DAAC-111E-FBF8-065B-A1F0F9E68628}"/>
              </a:ext>
            </a:extLst>
          </p:cNvPr>
          <p:cNvSpPr txBox="1"/>
          <p:nvPr/>
        </p:nvSpPr>
        <p:spPr>
          <a:xfrm rot="16200000">
            <a:off x="-457201" y="2315289"/>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kWh</a:t>
            </a:r>
          </a:p>
        </p:txBody>
      </p:sp>
      <p:sp>
        <p:nvSpPr>
          <p:cNvPr id="8" name="TextBox 7">
            <a:extLst>
              <a:ext uri="{FF2B5EF4-FFF2-40B4-BE49-F238E27FC236}">
                <a16:creationId xmlns:a16="http://schemas.microsoft.com/office/drawing/2014/main" id="{0DE96A6D-9D81-CAE0-12EF-139792F92CAE}"/>
              </a:ext>
            </a:extLst>
          </p:cNvPr>
          <p:cNvSpPr txBox="1"/>
          <p:nvPr/>
        </p:nvSpPr>
        <p:spPr>
          <a:xfrm rot="16200000">
            <a:off x="-490679" y="5008202"/>
            <a:ext cx="1219200" cy="246221"/>
          </a:xfrm>
          <a:prstGeom prst="rect">
            <a:avLst/>
          </a:prstGeom>
          <a:noFill/>
        </p:spPr>
        <p:txBody>
          <a:bodyPr wrap="square" rtlCol="0">
            <a:spAutoFit/>
          </a:bodyPr>
          <a:lstStyle/>
          <a:p>
            <a:pPr algn="ctr"/>
            <a:r>
              <a:rPr lang="en-US" sz="1000" b="1" dirty="0">
                <a:latin typeface="Century Gothic" panose="020B0502020202020204" pitchFamily="34" charset="0"/>
              </a:rPr>
              <a:t>kWh</a:t>
            </a:r>
          </a:p>
        </p:txBody>
      </p:sp>
      <p:sp>
        <p:nvSpPr>
          <p:cNvPr id="9" name="Slide Number Placeholder 3">
            <a:extLst>
              <a:ext uri="{FF2B5EF4-FFF2-40B4-BE49-F238E27FC236}">
                <a16:creationId xmlns:a16="http://schemas.microsoft.com/office/drawing/2014/main" id="{0C0560C9-F3C1-A708-6873-17876A52B9F2}"/>
              </a:ext>
            </a:extLst>
          </p:cNvPr>
          <p:cNvSpPr>
            <a:spLocks noGrp="1"/>
          </p:cNvSpPr>
          <p:nvPr>
            <p:ph type="sldNum" sz="quarter" idx="11"/>
          </p:nvPr>
        </p:nvSpPr>
        <p:spPr>
          <a:xfrm>
            <a:off x="8737600" y="6376989"/>
            <a:ext cx="2844800" cy="365125"/>
          </a:xfrm>
        </p:spPr>
        <p:txBody>
          <a:bodyPr/>
          <a:lstStyle/>
          <a:p>
            <a:pPr>
              <a:defRPr/>
            </a:pPr>
            <a:fld id="{EE6A46C6-F615-E347-8ACE-924FB609EF98}" type="slidenum">
              <a:rPr lang="en-US" smtClean="0"/>
              <a:pPr>
                <a:defRPr/>
              </a:pPr>
              <a:t>17</a:t>
            </a:fld>
            <a:endParaRPr lang="en-US" dirty="0"/>
          </a:p>
        </p:txBody>
      </p:sp>
      <p:sp>
        <p:nvSpPr>
          <p:cNvPr id="10" name="Oval 9">
            <a:extLst>
              <a:ext uri="{FF2B5EF4-FFF2-40B4-BE49-F238E27FC236}">
                <a16:creationId xmlns:a16="http://schemas.microsoft.com/office/drawing/2014/main" id="{C9BD5639-FA96-5D01-55B3-01BEC0895848}"/>
              </a:ext>
            </a:extLst>
          </p:cNvPr>
          <p:cNvSpPr/>
          <p:nvPr/>
        </p:nvSpPr>
        <p:spPr>
          <a:xfrm>
            <a:off x="5486400" y="4267200"/>
            <a:ext cx="2514600" cy="83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22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10C-84B5-E026-F177-1322DEFE1447}"/>
              </a:ext>
            </a:extLst>
          </p:cNvPr>
          <p:cNvSpPr>
            <a:spLocks noGrp="1"/>
          </p:cNvSpPr>
          <p:nvPr>
            <p:ph type="title"/>
          </p:nvPr>
        </p:nvSpPr>
        <p:spPr/>
        <p:txBody>
          <a:bodyPr/>
          <a:lstStyle/>
          <a:p>
            <a:r>
              <a:rPr lang="en-US" dirty="0">
                <a:latin typeface="Century Gothic" panose="020B0502020202020204" pitchFamily="34" charset="0"/>
              </a:rPr>
              <a:t>CONCLUSION</a:t>
            </a:r>
          </a:p>
        </p:txBody>
      </p:sp>
      <p:sp>
        <p:nvSpPr>
          <p:cNvPr id="3" name="Content Placeholder 2">
            <a:extLst>
              <a:ext uri="{FF2B5EF4-FFF2-40B4-BE49-F238E27FC236}">
                <a16:creationId xmlns:a16="http://schemas.microsoft.com/office/drawing/2014/main" id="{E945EDB7-784C-357F-F8A7-77CE63CFC8C9}"/>
              </a:ext>
            </a:extLst>
          </p:cNvPr>
          <p:cNvSpPr>
            <a:spLocks noGrp="1"/>
          </p:cNvSpPr>
          <p:nvPr>
            <p:ph idx="1"/>
          </p:nvPr>
        </p:nvSpPr>
        <p:spPr/>
        <p:txBody>
          <a:bodyPr/>
          <a:lstStyle/>
          <a:p>
            <a:r>
              <a:rPr lang="en-US" sz="2600" dirty="0">
                <a:latin typeface="Century Gothic" panose="020B0502020202020204" pitchFamily="34" charset="0"/>
              </a:rPr>
              <a:t>TES can reduce annual space heating cost in buildings</a:t>
            </a:r>
          </a:p>
          <a:p>
            <a:pPr lvl="1"/>
            <a:r>
              <a:rPr lang="en-US" sz="2600" dirty="0">
                <a:latin typeface="Century Gothic" panose="020B0502020202020204" pitchFamily="34" charset="0"/>
              </a:rPr>
              <a:t>Up to 7% with fixed rate</a:t>
            </a:r>
          </a:p>
          <a:p>
            <a:pPr lvl="1"/>
            <a:r>
              <a:rPr lang="en-US" sz="2600" dirty="0">
                <a:latin typeface="Century Gothic" panose="020B0502020202020204" pitchFamily="34" charset="0"/>
              </a:rPr>
              <a:t>Up to 24% with TOU rate</a:t>
            </a:r>
          </a:p>
          <a:p>
            <a:pPr lvl="1"/>
            <a:endParaRPr lang="en-US" sz="2600" dirty="0">
              <a:latin typeface="Century Gothic" panose="020B0502020202020204" pitchFamily="34" charset="0"/>
            </a:endParaRPr>
          </a:p>
          <a:p>
            <a:r>
              <a:rPr lang="en-US" sz="2600" dirty="0">
                <a:latin typeface="Century Gothic" panose="020B0502020202020204" pitchFamily="34" charset="0"/>
              </a:rPr>
              <a:t>TES can reduce peak load between 13%-26% at the same cost as just using heat pumps</a:t>
            </a:r>
          </a:p>
          <a:p>
            <a:endParaRPr lang="en-US" sz="2600" dirty="0">
              <a:latin typeface="Century Gothic" panose="020B0502020202020204" pitchFamily="34" charset="0"/>
            </a:endParaRPr>
          </a:p>
          <a:p>
            <a:r>
              <a:rPr lang="en-US" sz="2600" dirty="0">
                <a:latin typeface="Century Gothic" panose="020B0502020202020204" pitchFamily="34" charset="0"/>
              </a:rPr>
              <a:t>TES operations depend on types of TES materials, designs, and sizes.</a:t>
            </a:r>
          </a:p>
          <a:p>
            <a:endParaRPr lang="en-US" dirty="0"/>
          </a:p>
        </p:txBody>
      </p:sp>
      <p:sp>
        <p:nvSpPr>
          <p:cNvPr id="4" name="Slide Number Placeholder 3">
            <a:extLst>
              <a:ext uri="{FF2B5EF4-FFF2-40B4-BE49-F238E27FC236}">
                <a16:creationId xmlns:a16="http://schemas.microsoft.com/office/drawing/2014/main" id="{1C167AE8-C285-740A-9E27-6FB97BD59095}"/>
              </a:ext>
            </a:extLst>
          </p:cNvPr>
          <p:cNvSpPr>
            <a:spLocks noGrp="1"/>
          </p:cNvSpPr>
          <p:nvPr>
            <p:ph type="sldNum" sz="quarter" idx="11"/>
          </p:nvPr>
        </p:nvSpPr>
        <p:spPr/>
        <p:txBody>
          <a:bodyPr/>
          <a:lstStyle/>
          <a:p>
            <a:pPr>
              <a:defRPr/>
            </a:pPr>
            <a:fld id="{EE6A46C6-F615-E347-8ACE-924FB609EF98}" type="slidenum">
              <a:rPr lang="en-US" smtClean="0"/>
              <a:pPr>
                <a:defRPr/>
              </a:pPr>
              <a:t>18</a:t>
            </a:fld>
            <a:endParaRPr lang="en-US" dirty="0"/>
          </a:p>
        </p:txBody>
      </p:sp>
    </p:spTree>
    <p:extLst>
      <p:ext uri="{BB962C8B-B14F-4D97-AF65-F5344CB8AC3E}">
        <p14:creationId xmlns:p14="http://schemas.microsoft.com/office/powerpoint/2010/main" val="82367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10C-84B5-E026-F177-1322DEFE1447}"/>
              </a:ext>
            </a:extLst>
          </p:cNvPr>
          <p:cNvSpPr>
            <a:spLocks noGrp="1"/>
          </p:cNvSpPr>
          <p:nvPr>
            <p:ph type="title"/>
          </p:nvPr>
        </p:nvSpPr>
        <p:spPr/>
        <p:txBody>
          <a:bodyPr/>
          <a:lstStyle/>
          <a:p>
            <a:r>
              <a:rPr lang="en-US" dirty="0">
                <a:latin typeface="Century Gothic" panose="020B0502020202020204" pitchFamily="34" charset="0"/>
              </a:rPr>
              <a:t>NEXT STEPS</a:t>
            </a:r>
          </a:p>
        </p:txBody>
      </p:sp>
      <p:sp>
        <p:nvSpPr>
          <p:cNvPr id="3" name="Content Placeholder 2">
            <a:extLst>
              <a:ext uri="{FF2B5EF4-FFF2-40B4-BE49-F238E27FC236}">
                <a16:creationId xmlns:a16="http://schemas.microsoft.com/office/drawing/2014/main" id="{E945EDB7-784C-357F-F8A7-77CE63CFC8C9}"/>
              </a:ext>
            </a:extLst>
          </p:cNvPr>
          <p:cNvSpPr>
            <a:spLocks noGrp="1"/>
          </p:cNvSpPr>
          <p:nvPr>
            <p:ph idx="1"/>
          </p:nvPr>
        </p:nvSpPr>
        <p:spPr/>
        <p:txBody>
          <a:bodyPr/>
          <a:lstStyle/>
          <a:p>
            <a:r>
              <a:rPr lang="en-US" sz="2600" dirty="0">
                <a:latin typeface="Century Gothic" panose="020B0502020202020204" pitchFamily="34" charset="0"/>
              </a:rPr>
              <a:t>Quantify TES values in other US. Cities.</a:t>
            </a:r>
          </a:p>
          <a:p>
            <a:endParaRPr lang="en-US" sz="2600" dirty="0">
              <a:latin typeface="Century Gothic" panose="020B0502020202020204" pitchFamily="34" charset="0"/>
            </a:endParaRPr>
          </a:p>
          <a:p>
            <a:r>
              <a:rPr lang="en-US" sz="2600" dirty="0">
                <a:latin typeface="Century Gothic" panose="020B0502020202020204" pitchFamily="34" charset="0"/>
              </a:rPr>
              <a:t>Quantify TES values with more TES designs besides TES materials</a:t>
            </a:r>
          </a:p>
          <a:p>
            <a:endParaRPr lang="en-US" sz="2600" dirty="0">
              <a:latin typeface="Century Gothic" panose="020B0502020202020204" pitchFamily="34" charset="0"/>
            </a:endParaRPr>
          </a:p>
          <a:p>
            <a:r>
              <a:rPr lang="en-US" sz="2600" dirty="0">
                <a:latin typeface="Century Gothic" panose="020B0502020202020204" pitchFamily="34" charset="0"/>
              </a:rPr>
              <a:t>Emission impacts</a:t>
            </a:r>
          </a:p>
          <a:p>
            <a:endParaRPr lang="en-US" dirty="0"/>
          </a:p>
        </p:txBody>
      </p:sp>
      <p:sp>
        <p:nvSpPr>
          <p:cNvPr id="4" name="Slide Number Placeholder 3">
            <a:extLst>
              <a:ext uri="{FF2B5EF4-FFF2-40B4-BE49-F238E27FC236}">
                <a16:creationId xmlns:a16="http://schemas.microsoft.com/office/drawing/2014/main" id="{1C167AE8-C285-740A-9E27-6FB97BD59095}"/>
              </a:ext>
            </a:extLst>
          </p:cNvPr>
          <p:cNvSpPr>
            <a:spLocks noGrp="1"/>
          </p:cNvSpPr>
          <p:nvPr>
            <p:ph type="sldNum" sz="quarter" idx="11"/>
          </p:nvPr>
        </p:nvSpPr>
        <p:spPr/>
        <p:txBody>
          <a:bodyPr/>
          <a:lstStyle/>
          <a:p>
            <a:pPr>
              <a:defRPr/>
            </a:pPr>
            <a:fld id="{EE6A46C6-F615-E347-8ACE-924FB609EF98}" type="slidenum">
              <a:rPr lang="en-US" smtClean="0"/>
              <a:pPr>
                <a:defRPr/>
              </a:pPr>
              <a:t>19</a:t>
            </a:fld>
            <a:endParaRPr lang="en-US" dirty="0"/>
          </a:p>
        </p:txBody>
      </p:sp>
    </p:spTree>
    <p:extLst>
      <p:ext uri="{BB962C8B-B14F-4D97-AF65-F5344CB8AC3E}">
        <p14:creationId xmlns:p14="http://schemas.microsoft.com/office/powerpoint/2010/main" val="213881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panose="020B0502020202020204" pitchFamily="34" charset="0"/>
              </a:rPr>
              <a:t>INTRODUCTION</a:t>
            </a:r>
          </a:p>
        </p:txBody>
      </p:sp>
      <p:sp>
        <p:nvSpPr>
          <p:cNvPr id="3" name="Content Placeholder 2"/>
          <p:cNvSpPr>
            <a:spLocks noGrp="1"/>
          </p:cNvSpPr>
          <p:nvPr>
            <p:ph idx="1"/>
          </p:nvPr>
        </p:nvSpPr>
        <p:spPr/>
        <p:txBody>
          <a:bodyPr/>
          <a:lstStyle/>
          <a:p>
            <a:r>
              <a:rPr lang="en-US" sz="2600" b="1" dirty="0">
                <a:latin typeface="Century Gothic" panose="020B0502020202020204" pitchFamily="34" charset="0"/>
              </a:rPr>
              <a:t>Decarbonization of the residential sector </a:t>
            </a:r>
            <a:r>
              <a:rPr lang="en-US" sz="2600" dirty="0">
                <a:latin typeface="Century Gothic" panose="020B0502020202020204" pitchFamily="34" charset="0"/>
              </a:rPr>
              <a:t>is imperative to global decarbonization efforts</a:t>
            </a:r>
          </a:p>
          <a:p>
            <a:pPr lvl="1"/>
            <a:r>
              <a:rPr lang="en-US" sz="2600" dirty="0">
                <a:latin typeface="Century Gothic" panose="020B0502020202020204" pitchFamily="34" charset="0"/>
              </a:rPr>
              <a:t>17% of global energy sector’s CO</a:t>
            </a:r>
            <a:r>
              <a:rPr lang="en-US" sz="2600" baseline="-25000" dirty="0">
                <a:latin typeface="Century Gothic" panose="020B0502020202020204" pitchFamily="34" charset="0"/>
              </a:rPr>
              <a:t>2</a:t>
            </a:r>
            <a:r>
              <a:rPr lang="en-US" sz="2600" dirty="0">
                <a:latin typeface="Century Gothic" panose="020B0502020202020204" pitchFamily="34" charset="0"/>
              </a:rPr>
              <a:t> emission</a:t>
            </a:r>
          </a:p>
          <a:p>
            <a:pPr lvl="1"/>
            <a:r>
              <a:rPr lang="en-US" sz="2600" dirty="0">
                <a:latin typeface="Century Gothic" panose="020B0502020202020204" pitchFamily="34" charset="0"/>
              </a:rPr>
              <a:t>Residential sector is 22% of U.S. primary energy consumption</a:t>
            </a:r>
          </a:p>
        </p:txBody>
      </p:sp>
      <p:sp>
        <p:nvSpPr>
          <p:cNvPr id="4" name="Slide Number Placeholder 3">
            <a:extLst>
              <a:ext uri="{FF2B5EF4-FFF2-40B4-BE49-F238E27FC236}">
                <a16:creationId xmlns:a16="http://schemas.microsoft.com/office/drawing/2014/main" id="{6D1BD617-2A13-AAC5-567E-1F61CB889F3C}"/>
              </a:ext>
            </a:extLst>
          </p:cNvPr>
          <p:cNvSpPr>
            <a:spLocks noGrp="1"/>
          </p:cNvSpPr>
          <p:nvPr>
            <p:ph type="sldNum" sz="quarter" idx="11"/>
          </p:nvPr>
        </p:nvSpPr>
        <p:spPr/>
        <p:txBody>
          <a:bodyPr/>
          <a:lstStyle/>
          <a:p>
            <a:pPr>
              <a:defRPr/>
            </a:pPr>
            <a:fld id="{EE6A46C6-F615-E347-8ACE-924FB609EF98}" type="slidenum">
              <a:rPr lang="en-US" smtClean="0"/>
              <a:pPr>
                <a:defRPr/>
              </a:pPr>
              <a:t>2</a:t>
            </a:fld>
            <a:endParaRPr lang="en-US" dirty="0"/>
          </a:p>
        </p:txBody>
      </p:sp>
      <p:pic>
        <p:nvPicPr>
          <p:cNvPr id="8" name="Picture 7">
            <a:extLst>
              <a:ext uri="{FF2B5EF4-FFF2-40B4-BE49-F238E27FC236}">
                <a16:creationId xmlns:a16="http://schemas.microsoft.com/office/drawing/2014/main" id="{095F8A5E-AE99-A7D1-CA6E-FC3C1C43844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87511" y="3447826"/>
            <a:ext cx="7372489" cy="3372522"/>
          </a:xfrm>
          <a:prstGeom prst="rect">
            <a:avLst/>
          </a:prstGeom>
        </p:spPr>
      </p:pic>
      <p:sp>
        <p:nvSpPr>
          <p:cNvPr id="5" name="Oval 4">
            <a:extLst>
              <a:ext uri="{FF2B5EF4-FFF2-40B4-BE49-F238E27FC236}">
                <a16:creationId xmlns:a16="http://schemas.microsoft.com/office/drawing/2014/main" id="{B4417D87-CE2E-40AA-FBAC-28A1CEB6FD2C}"/>
              </a:ext>
            </a:extLst>
          </p:cNvPr>
          <p:cNvSpPr/>
          <p:nvPr/>
        </p:nvSpPr>
        <p:spPr>
          <a:xfrm>
            <a:off x="3429000" y="5029199"/>
            <a:ext cx="13716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74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7133-99ED-6CD9-2DBB-2AD2752A95C0}"/>
              </a:ext>
            </a:extLst>
          </p:cNvPr>
          <p:cNvSpPr>
            <a:spLocks noGrp="1"/>
          </p:cNvSpPr>
          <p:nvPr>
            <p:ph type="title"/>
          </p:nvPr>
        </p:nvSpPr>
        <p:spPr/>
        <p:txBody>
          <a:bodyPr/>
          <a:lstStyle/>
          <a:p>
            <a:r>
              <a:rPr lang="en-US" dirty="0">
                <a:latin typeface="Century Gothic" panose="020B0502020202020204" pitchFamily="34" charset="0"/>
              </a:rPr>
              <a:t>ACKNOWLEDGEMENT </a:t>
            </a:r>
          </a:p>
        </p:txBody>
      </p:sp>
      <p:sp>
        <p:nvSpPr>
          <p:cNvPr id="3" name="Content Placeholder 2">
            <a:extLst>
              <a:ext uri="{FF2B5EF4-FFF2-40B4-BE49-F238E27FC236}">
                <a16:creationId xmlns:a16="http://schemas.microsoft.com/office/drawing/2014/main" id="{B27643CD-C0AC-8BD8-BB88-1A2276BC3497}"/>
              </a:ext>
            </a:extLst>
          </p:cNvPr>
          <p:cNvSpPr>
            <a:spLocks noGrp="1"/>
          </p:cNvSpPr>
          <p:nvPr>
            <p:ph idx="1"/>
          </p:nvPr>
        </p:nvSpPr>
        <p:spPr>
          <a:xfrm>
            <a:off x="609600" y="1828800"/>
            <a:ext cx="10972800" cy="4297364"/>
          </a:xfrm>
        </p:spPr>
        <p:txBody>
          <a:bodyPr/>
          <a:lstStyle/>
          <a:p>
            <a:pPr marL="0" indent="0">
              <a:buNone/>
            </a:pPr>
            <a:r>
              <a:rPr lang="en-US" sz="2600" b="1" dirty="0">
                <a:latin typeface="Century Gothic" panose="020B0502020202020204" pitchFamily="34" charset="0"/>
              </a:rPr>
              <a:t>Collaborators from ME:</a:t>
            </a:r>
          </a:p>
          <a:p>
            <a:pPr marL="0" indent="0">
              <a:buNone/>
            </a:pPr>
            <a:r>
              <a:rPr lang="en-US" sz="2600" dirty="0">
                <a:latin typeface="Century Gothic" panose="020B0502020202020204" pitchFamily="34" charset="0"/>
              </a:rPr>
              <a:t>Rohini Chandran</a:t>
            </a:r>
          </a:p>
          <a:p>
            <a:pPr marL="0" indent="0">
              <a:buNone/>
            </a:pPr>
            <a:r>
              <a:rPr lang="en-US" sz="2600" dirty="0">
                <a:latin typeface="Century Gothic" panose="020B0502020202020204" pitchFamily="34" charset="0"/>
              </a:rPr>
              <a:t>Bryan Kinzer </a:t>
            </a:r>
          </a:p>
          <a:p>
            <a:pPr marL="0" indent="0">
              <a:buNone/>
            </a:pPr>
            <a:endParaRPr lang="en-US" sz="2600" dirty="0">
              <a:latin typeface="Century Gothic" panose="020B0502020202020204" pitchFamily="34" charset="0"/>
            </a:endParaRPr>
          </a:p>
          <a:p>
            <a:pPr marL="0" indent="0" algn="ctr">
              <a:buNone/>
            </a:pPr>
            <a:r>
              <a:rPr lang="en-US" sz="5000" b="1" dirty="0">
                <a:latin typeface="Century Gothic" panose="020B0502020202020204" pitchFamily="34" charset="0"/>
              </a:rPr>
              <a:t>Questions?</a:t>
            </a:r>
          </a:p>
          <a:p>
            <a:pPr marL="0" indent="0" algn="ctr">
              <a:buNone/>
            </a:pPr>
            <a:r>
              <a:rPr lang="en-US" dirty="0">
                <a:latin typeface="Century Gothic" panose="020B0502020202020204" pitchFamily="34" charset="0"/>
              </a:rPr>
              <a:t>Contact: anph@umich.edu</a:t>
            </a:r>
          </a:p>
        </p:txBody>
      </p:sp>
      <p:sp>
        <p:nvSpPr>
          <p:cNvPr id="4" name="Slide Number Placeholder 3">
            <a:extLst>
              <a:ext uri="{FF2B5EF4-FFF2-40B4-BE49-F238E27FC236}">
                <a16:creationId xmlns:a16="http://schemas.microsoft.com/office/drawing/2014/main" id="{9E57FF09-CF31-6DA2-D6D5-BDD1286FB321}"/>
              </a:ext>
            </a:extLst>
          </p:cNvPr>
          <p:cNvSpPr>
            <a:spLocks noGrp="1"/>
          </p:cNvSpPr>
          <p:nvPr>
            <p:ph type="sldNum" sz="quarter" idx="11"/>
          </p:nvPr>
        </p:nvSpPr>
        <p:spPr/>
        <p:txBody>
          <a:bodyPr/>
          <a:lstStyle/>
          <a:p>
            <a:pPr>
              <a:defRPr/>
            </a:pPr>
            <a:fld id="{EE6A46C6-F615-E347-8ACE-924FB609EF98}" type="slidenum">
              <a:rPr lang="en-US" smtClean="0"/>
              <a:pPr>
                <a:defRPr/>
              </a:pPr>
              <a:t>20</a:t>
            </a:fld>
            <a:endParaRPr lang="en-US" dirty="0"/>
          </a:p>
        </p:txBody>
      </p:sp>
      <p:sp>
        <p:nvSpPr>
          <p:cNvPr id="5" name="TextBox 4">
            <a:extLst>
              <a:ext uri="{FF2B5EF4-FFF2-40B4-BE49-F238E27FC236}">
                <a16:creationId xmlns:a16="http://schemas.microsoft.com/office/drawing/2014/main" id="{21B832AA-D0DB-2A33-C009-CBDD0B706C48}"/>
              </a:ext>
            </a:extLst>
          </p:cNvPr>
          <p:cNvSpPr txBox="1"/>
          <p:nvPr/>
        </p:nvSpPr>
        <p:spPr>
          <a:xfrm>
            <a:off x="6858000" y="1828800"/>
            <a:ext cx="4572000" cy="1692771"/>
          </a:xfrm>
          <a:prstGeom prst="rect">
            <a:avLst/>
          </a:prstGeom>
          <a:noFill/>
        </p:spPr>
        <p:txBody>
          <a:bodyPr wrap="square" rtlCol="0">
            <a:spAutoFit/>
          </a:bodyPr>
          <a:lstStyle/>
          <a:p>
            <a:pPr marL="0" indent="0">
              <a:buNone/>
            </a:pPr>
            <a:r>
              <a:rPr lang="en-US" sz="2600" b="1" dirty="0">
                <a:solidFill>
                  <a:srgbClr val="000054"/>
                </a:solidFill>
                <a:latin typeface="Century Gothic" panose="020B0502020202020204" pitchFamily="34" charset="0"/>
              </a:rPr>
              <a:t>Inputs and Feedback from:</a:t>
            </a:r>
          </a:p>
          <a:p>
            <a:pPr marL="0" indent="0">
              <a:buNone/>
            </a:pPr>
            <a:r>
              <a:rPr lang="en-US" sz="2600" dirty="0">
                <a:solidFill>
                  <a:srgbClr val="000054"/>
                </a:solidFill>
                <a:latin typeface="Century Gothic" panose="020B0502020202020204" pitchFamily="34" charset="0"/>
              </a:rPr>
              <a:t>Parth Vaishnav</a:t>
            </a:r>
          </a:p>
          <a:p>
            <a:pPr marL="0" indent="0">
              <a:buNone/>
            </a:pPr>
            <a:r>
              <a:rPr lang="en-US" sz="2600" dirty="0">
                <a:solidFill>
                  <a:srgbClr val="000054"/>
                </a:solidFill>
                <a:latin typeface="Century Gothic" panose="020B0502020202020204" pitchFamily="34" charset="0"/>
              </a:rPr>
              <a:t>Claire McKenna </a:t>
            </a:r>
          </a:p>
          <a:p>
            <a:pPr marL="0" indent="0">
              <a:buNone/>
            </a:pPr>
            <a:r>
              <a:rPr lang="en-US" sz="2600" dirty="0">
                <a:solidFill>
                  <a:srgbClr val="000054"/>
                </a:solidFill>
                <a:latin typeface="Century Gothic" panose="020B0502020202020204" pitchFamily="34" charset="0"/>
              </a:rPr>
              <a:t>Pamela Wildstein </a:t>
            </a:r>
          </a:p>
        </p:txBody>
      </p:sp>
    </p:spTree>
    <p:extLst>
      <p:ext uri="{BB962C8B-B14F-4D97-AF65-F5344CB8AC3E}">
        <p14:creationId xmlns:p14="http://schemas.microsoft.com/office/powerpoint/2010/main" val="146416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panose="020B0502020202020204" pitchFamily="34" charset="0"/>
              </a:rPr>
              <a:t>INTRODUCTION</a:t>
            </a:r>
          </a:p>
        </p:txBody>
      </p:sp>
      <p:sp>
        <p:nvSpPr>
          <p:cNvPr id="3" name="Content Placeholder 2"/>
          <p:cNvSpPr>
            <a:spLocks noGrp="1"/>
          </p:cNvSpPr>
          <p:nvPr>
            <p:ph idx="1"/>
          </p:nvPr>
        </p:nvSpPr>
        <p:spPr/>
        <p:txBody>
          <a:bodyPr/>
          <a:lstStyle/>
          <a:p>
            <a:r>
              <a:rPr lang="en-US" sz="2600" dirty="0">
                <a:latin typeface="Century Gothic" panose="020B0502020202020204" pitchFamily="34" charset="0"/>
              </a:rPr>
              <a:t>In the near- and long-run, </a:t>
            </a:r>
            <a:r>
              <a:rPr lang="en-US" sz="2600" b="1" dirty="0">
                <a:latin typeface="Century Gothic" panose="020B0502020202020204" pitchFamily="34" charset="0"/>
              </a:rPr>
              <a:t>space heating will continue to be electrified</a:t>
            </a:r>
          </a:p>
          <a:p>
            <a:pPr lvl="1"/>
            <a:r>
              <a:rPr lang="en-US" sz="2100" dirty="0">
                <a:latin typeface="Century Gothic" panose="020B0502020202020204" pitchFamily="34" charset="0"/>
              </a:rPr>
              <a:t>One of the most common ways is via air-source heat pump (ASHP)</a:t>
            </a:r>
          </a:p>
          <a:p>
            <a:pPr lvl="1"/>
            <a:endParaRPr lang="en-US" sz="2100" dirty="0">
              <a:latin typeface="Century Gothic" panose="020B0502020202020204" pitchFamily="34" charset="0"/>
            </a:endParaRPr>
          </a:p>
          <a:p>
            <a:pPr lvl="1"/>
            <a:endParaRPr lang="en-US" sz="2100" dirty="0">
              <a:latin typeface="Century Gothic" panose="020B0502020202020204" pitchFamily="34" charset="0"/>
            </a:endParaRPr>
          </a:p>
          <a:p>
            <a:r>
              <a:rPr lang="en-US" sz="2500" b="1" dirty="0">
                <a:latin typeface="Century Gothic" panose="020B0502020202020204" pitchFamily="34" charset="0"/>
              </a:rPr>
              <a:t>Thermal energy storage (TES) can enhance ASHP’s efficiency</a:t>
            </a:r>
            <a:r>
              <a:rPr lang="en-US" sz="2500" dirty="0">
                <a:latin typeface="Century Gothic" panose="020B0502020202020204" pitchFamily="34" charset="0"/>
              </a:rPr>
              <a:t> during cold climates/periods</a:t>
            </a:r>
          </a:p>
          <a:p>
            <a:pPr lvl="1"/>
            <a:endParaRPr lang="en-US" sz="2200" dirty="0">
              <a:latin typeface="Century Gothic" panose="020B0502020202020204" pitchFamily="34" charset="0"/>
            </a:endParaRPr>
          </a:p>
        </p:txBody>
      </p:sp>
      <p:sp>
        <p:nvSpPr>
          <p:cNvPr id="4" name="Slide Number Placeholder 3">
            <a:extLst>
              <a:ext uri="{FF2B5EF4-FFF2-40B4-BE49-F238E27FC236}">
                <a16:creationId xmlns:a16="http://schemas.microsoft.com/office/drawing/2014/main" id="{6D1BD617-2A13-AAC5-567E-1F61CB889F3C}"/>
              </a:ext>
            </a:extLst>
          </p:cNvPr>
          <p:cNvSpPr>
            <a:spLocks noGrp="1"/>
          </p:cNvSpPr>
          <p:nvPr>
            <p:ph type="sldNum" sz="quarter" idx="11"/>
          </p:nvPr>
        </p:nvSpPr>
        <p:spPr/>
        <p:txBody>
          <a:bodyPr/>
          <a:lstStyle/>
          <a:p>
            <a:pPr>
              <a:defRPr/>
            </a:pPr>
            <a:fld id="{EE6A46C6-F615-E347-8ACE-924FB609EF98}" type="slidenum">
              <a:rPr lang="en-US" smtClean="0"/>
              <a:pPr>
                <a:defRPr/>
              </a:pPr>
              <a:t>3</a:t>
            </a:fld>
            <a:endParaRPr lang="en-US" dirty="0"/>
          </a:p>
        </p:txBody>
      </p:sp>
    </p:spTree>
    <p:extLst>
      <p:ext uri="{BB962C8B-B14F-4D97-AF65-F5344CB8AC3E}">
        <p14:creationId xmlns:p14="http://schemas.microsoft.com/office/powerpoint/2010/main" val="50797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84B8-93DD-5EAB-D134-1A637C88E62C}"/>
              </a:ext>
            </a:extLst>
          </p:cNvPr>
          <p:cNvSpPr>
            <a:spLocks noGrp="1"/>
          </p:cNvSpPr>
          <p:nvPr>
            <p:ph type="title"/>
          </p:nvPr>
        </p:nvSpPr>
        <p:spPr/>
        <p:txBody>
          <a:bodyPr/>
          <a:lstStyle/>
          <a:p>
            <a:r>
              <a:rPr lang="en-US" dirty="0">
                <a:latin typeface="Century Gothic" panose="020B0502020202020204" pitchFamily="34" charset="0"/>
              </a:rPr>
              <a:t>INTRODUCTION</a:t>
            </a:r>
          </a:p>
        </p:txBody>
      </p:sp>
      <p:sp>
        <p:nvSpPr>
          <p:cNvPr id="3" name="Content Placeholder 2">
            <a:extLst>
              <a:ext uri="{FF2B5EF4-FFF2-40B4-BE49-F238E27FC236}">
                <a16:creationId xmlns:a16="http://schemas.microsoft.com/office/drawing/2014/main" id="{919936DC-B7FE-AF56-86B7-C36758D381CA}"/>
              </a:ext>
            </a:extLst>
          </p:cNvPr>
          <p:cNvSpPr>
            <a:spLocks noGrp="1"/>
          </p:cNvSpPr>
          <p:nvPr>
            <p:ph idx="1"/>
          </p:nvPr>
        </p:nvSpPr>
        <p:spPr/>
        <p:txBody>
          <a:bodyPr/>
          <a:lstStyle/>
          <a:p>
            <a:r>
              <a:rPr lang="en-US" sz="2500" dirty="0">
                <a:latin typeface="Century Gothic" panose="020B0502020202020204" pitchFamily="34" charset="0"/>
              </a:rPr>
              <a:t>Literature exploring different heat pump-TES designs in experimental and actual systems is abundant</a:t>
            </a:r>
          </a:p>
          <a:p>
            <a:pPr lvl="1"/>
            <a:r>
              <a:rPr lang="en-US" sz="2100" dirty="0">
                <a:latin typeface="Century Gothic" panose="020B0502020202020204" pitchFamily="34" charset="0"/>
              </a:rPr>
              <a:t>Do not offer insights into the effectiveness of different TES materials and designs</a:t>
            </a:r>
          </a:p>
          <a:p>
            <a:pPr lvl="1"/>
            <a:r>
              <a:rPr lang="en-US" sz="2100" dirty="0">
                <a:latin typeface="Century Gothic" panose="020B0502020202020204" pitchFamily="34" charset="0"/>
              </a:rPr>
              <a:t>Ignore actual building characteristics that might effect heating loads. </a:t>
            </a:r>
          </a:p>
          <a:p>
            <a:pPr lvl="1"/>
            <a:endParaRPr lang="en-US" sz="2100" dirty="0">
              <a:latin typeface="Century Gothic" panose="020B0502020202020204" pitchFamily="34" charset="0"/>
            </a:endParaRPr>
          </a:p>
          <a:p>
            <a:r>
              <a:rPr lang="en-US" sz="2500" dirty="0">
                <a:latin typeface="Century Gothic" panose="020B0502020202020204" pitchFamily="34" charset="0"/>
              </a:rPr>
              <a:t>Studies that explore the performance and economic analysis of different TES materials and designs are rare</a:t>
            </a:r>
          </a:p>
          <a:p>
            <a:pPr lvl="1"/>
            <a:r>
              <a:rPr lang="en-US" sz="2100" dirty="0">
                <a:latin typeface="Century Gothic" panose="020B0502020202020204" pitchFamily="34" charset="0"/>
              </a:rPr>
              <a:t>All focus on grid-scale TES storage materials and characteristics that are not suitable to be applied to building applications</a:t>
            </a:r>
          </a:p>
        </p:txBody>
      </p:sp>
      <p:sp>
        <p:nvSpPr>
          <p:cNvPr id="4" name="Slide Number Placeholder 3">
            <a:extLst>
              <a:ext uri="{FF2B5EF4-FFF2-40B4-BE49-F238E27FC236}">
                <a16:creationId xmlns:a16="http://schemas.microsoft.com/office/drawing/2014/main" id="{757C5923-432A-65BE-4C6A-79BFCF7B005D}"/>
              </a:ext>
            </a:extLst>
          </p:cNvPr>
          <p:cNvSpPr>
            <a:spLocks noGrp="1"/>
          </p:cNvSpPr>
          <p:nvPr>
            <p:ph type="sldNum" sz="quarter" idx="11"/>
          </p:nvPr>
        </p:nvSpPr>
        <p:spPr/>
        <p:txBody>
          <a:bodyPr/>
          <a:lstStyle/>
          <a:p>
            <a:pPr>
              <a:defRPr/>
            </a:pPr>
            <a:fld id="{EE6A46C6-F615-E347-8ACE-924FB609EF98}" type="slidenum">
              <a:rPr lang="en-US" smtClean="0"/>
              <a:pPr>
                <a:defRPr/>
              </a:pPr>
              <a:t>4</a:t>
            </a:fld>
            <a:endParaRPr lang="en-US" dirty="0"/>
          </a:p>
        </p:txBody>
      </p:sp>
    </p:spTree>
    <p:extLst>
      <p:ext uri="{BB962C8B-B14F-4D97-AF65-F5344CB8AC3E}">
        <p14:creationId xmlns:p14="http://schemas.microsoft.com/office/powerpoint/2010/main" val="412164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8BBD-2FCB-ECB0-F336-24420FDEF52B}"/>
              </a:ext>
            </a:extLst>
          </p:cNvPr>
          <p:cNvSpPr>
            <a:spLocks noGrp="1"/>
          </p:cNvSpPr>
          <p:nvPr>
            <p:ph type="title"/>
          </p:nvPr>
        </p:nvSpPr>
        <p:spPr/>
        <p:txBody>
          <a:bodyPr/>
          <a:lstStyle/>
          <a:p>
            <a:r>
              <a:rPr lang="en-US" dirty="0">
                <a:latin typeface="Century Gothic" panose="020B0502020202020204" pitchFamily="34" charset="0"/>
              </a:rPr>
              <a:t>RESEARCH QUESTION</a:t>
            </a:r>
          </a:p>
        </p:txBody>
      </p:sp>
      <p:sp>
        <p:nvSpPr>
          <p:cNvPr id="3" name="Content Placeholder 2">
            <a:extLst>
              <a:ext uri="{FF2B5EF4-FFF2-40B4-BE49-F238E27FC236}">
                <a16:creationId xmlns:a16="http://schemas.microsoft.com/office/drawing/2014/main" id="{2A1E01CF-C575-8E7D-F244-8FB25C28F6D9}"/>
              </a:ext>
            </a:extLst>
          </p:cNvPr>
          <p:cNvSpPr>
            <a:spLocks noGrp="1"/>
          </p:cNvSpPr>
          <p:nvPr>
            <p:ph idx="1"/>
          </p:nvPr>
        </p:nvSpPr>
        <p:spPr/>
        <p:txBody>
          <a:bodyPr/>
          <a:lstStyle/>
          <a:p>
            <a:r>
              <a:rPr lang="en-US" sz="3000" dirty="0">
                <a:latin typeface="Century Gothic" panose="020B0502020202020204" pitchFamily="34" charset="0"/>
              </a:rPr>
              <a:t>What are the relationships between various TES system design parameters and their impacts on total system cost and energy consumption for space heating in U.S. residential buildings?</a:t>
            </a:r>
          </a:p>
          <a:p>
            <a:endParaRPr lang="en-US" sz="3000" dirty="0">
              <a:latin typeface="Century Gothic" panose="020B0502020202020204" pitchFamily="34" charset="0"/>
            </a:endParaRPr>
          </a:p>
        </p:txBody>
      </p:sp>
      <p:sp>
        <p:nvSpPr>
          <p:cNvPr id="4" name="Slide Number Placeholder 3">
            <a:extLst>
              <a:ext uri="{FF2B5EF4-FFF2-40B4-BE49-F238E27FC236}">
                <a16:creationId xmlns:a16="http://schemas.microsoft.com/office/drawing/2014/main" id="{AEA3BE1C-587E-1F03-ADD8-04490CB0FE8D}"/>
              </a:ext>
            </a:extLst>
          </p:cNvPr>
          <p:cNvSpPr>
            <a:spLocks noGrp="1"/>
          </p:cNvSpPr>
          <p:nvPr>
            <p:ph type="sldNum" sz="quarter" idx="11"/>
          </p:nvPr>
        </p:nvSpPr>
        <p:spPr/>
        <p:txBody>
          <a:bodyPr/>
          <a:lstStyle/>
          <a:p>
            <a:pPr>
              <a:defRPr/>
            </a:pPr>
            <a:fld id="{EE6A46C6-F615-E347-8ACE-924FB609EF98}" type="slidenum">
              <a:rPr lang="en-US" smtClean="0"/>
              <a:pPr>
                <a:defRPr/>
              </a:pPr>
              <a:t>5</a:t>
            </a:fld>
            <a:endParaRPr lang="en-US" dirty="0"/>
          </a:p>
        </p:txBody>
      </p:sp>
    </p:spTree>
    <p:extLst>
      <p:ext uri="{BB962C8B-B14F-4D97-AF65-F5344CB8AC3E}">
        <p14:creationId xmlns:p14="http://schemas.microsoft.com/office/powerpoint/2010/main" val="118564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22A2-B89D-2F51-F7C9-0F5C9C136FF8}"/>
              </a:ext>
            </a:extLst>
          </p:cNvPr>
          <p:cNvSpPr>
            <a:spLocks noGrp="1"/>
          </p:cNvSpPr>
          <p:nvPr>
            <p:ph type="title"/>
          </p:nvPr>
        </p:nvSpPr>
        <p:spPr/>
        <p:txBody>
          <a:bodyPr/>
          <a:lstStyle/>
          <a:p>
            <a:r>
              <a:rPr lang="en-US" dirty="0">
                <a:latin typeface="Century Gothic" panose="020B0502020202020204" pitchFamily="34" charset="0"/>
              </a:rPr>
              <a:t>METHODS</a:t>
            </a:r>
          </a:p>
        </p:txBody>
      </p:sp>
      <p:sp>
        <p:nvSpPr>
          <p:cNvPr id="4" name="Slide Number Placeholder 3">
            <a:extLst>
              <a:ext uri="{FF2B5EF4-FFF2-40B4-BE49-F238E27FC236}">
                <a16:creationId xmlns:a16="http://schemas.microsoft.com/office/drawing/2014/main" id="{8270292F-0AB8-3C0C-D843-5E918AD7C7E4}"/>
              </a:ext>
            </a:extLst>
          </p:cNvPr>
          <p:cNvSpPr>
            <a:spLocks noGrp="1"/>
          </p:cNvSpPr>
          <p:nvPr>
            <p:ph type="sldNum" sz="quarter" idx="11"/>
          </p:nvPr>
        </p:nvSpPr>
        <p:spPr/>
        <p:txBody>
          <a:bodyPr/>
          <a:lstStyle/>
          <a:p>
            <a:pPr>
              <a:defRPr/>
            </a:pPr>
            <a:fld id="{EE6A46C6-F615-E347-8ACE-924FB609EF98}" type="slidenum">
              <a:rPr lang="en-US" smtClean="0"/>
              <a:pPr>
                <a:defRPr/>
              </a:pPr>
              <a:t>6</a:t>
            </a:fld>
            <a:endParaRPr lang="en-US" dirty="0"/>
          </a:p>
        </p:txBody>
      </p:sp>
      <p:grpSp>
        <p:nvGrpSpPr>
          <p:cNvPr id="6" name="Group 5">
            <a:extLst>
              <a:ext uri="{FF2B5EF4-FFF2-40B4-BE49-F238E27FC236}">
                <a16:creationId xmlns:a16="http://schemas.microsoft.com/office/drawing/2014/main" id="{A378E11E-8E5E-AB9E-0638-8CDFA5412902}"/>
              </a:ext>
            </a:extLst>
          </p:cNvPr>
          <p:cNvGrpSpPr/>
          <p:nvPr/>
        </p:nvGrpSpPr>
        <p:grpSpPr>
          <a:xfrm>
            <a:off x="4782846" y="2209806"/>
            <a:ext cx="2743200" cy="2882896"/>
            <a:chOff x="643467" y="1690688"/>
            <a:chExt cx="1803400" cy="2862322"/>
          </a:xfrm>
        </p:grpSpPr>
        <p:sp>
          <p:nvSpPr>
            <p:cNvPr id="7" name="Rectangle 6">
              <a:extLst>
                <a:ext uri="{FF2B5EF4-FFF2-40B4-BE49-F238E27FC236}">
                  <a16:creationId xmlns:a16="http://schemas.microsoft.com/office/drawing/2014/main" id="{B3B19F72-B3E3-6AE1-BFE4-FCF167EF810E}"/>
                </a:ext>
              </a:extLst>
            </p:cNvPr>
            <p:cNvSpPr/>
            <p:nvPr/>
          </p:nvSpPr>
          <p:spPr>
            <a:xfrm>
              <a:off x="643467" y="1690688"/>
              <a:ext cx="1803400" cy="286232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438FFF8-CCF8-F310-C78A-028982D3766C}"/>
                </a:ext>
              </a:extLst>
            </p:cNvPr>
            <p:cNvSpPr txBox="1"/>
            <p:nvPr/>
          </p:nvSpPr>
          <p:spPr>
            <a:xfrm>
              <a:off x="643467" y="1829168"/>
              <a:ext cx="1803400" cy="2658547"/>
            </a:xfrm>
            <a:prstGeom prst="rect">
              <a:avLst/>
            </a:prstGeom>
            <a:noFill/>
            <a:ln>
              <a:noFill/>
            </a:ln>
          </p:spPr>
          <p:txBody>
            <a:bodyPr wrap="square" rtlCol="0">
              <a:spAutoFit/>
            </a:bodyPr>
            <a:lstStyle/>
            <a:p>
              <a:pPr algn="ctr"/>
              <a:r>
                <a:rPr lang="en-US" b="1" dirty="0">
                  <a:latin typeface="Century Gothic" panose="020B0502020202020204" pitchFamily="34" charset="0"/>
                </a:rPr>
                <a:t>TES Model:</a:t>
              </a:r>
            </a:p>
            <a:p>
              <a:pPr algn="ctr"/>
              <a:r>
                <a:rPr lang="en-US" sz="2000" b="1" dirty="0">
                  <a:latin typeface="Century Gothic" panose="020B0502020202020204" pitchFamily="34" charset="0"/>
                </a:rPr>
                <a:t>Optimization Model for space heating in residential buildings:</a:t>
              </a:r>
            </a:p>
            <a:p>
              <a:pPr algn="ctr"/>
              <a:endParaRPr lang="en-US" sz="2000" b="1" dirty="0">
                <a:latin typeface="Century Gothic" panose="020B0502020202020204" pitchFamily="34" charset="0"/>
              </a:endParaRPr>
            </a:p>
            <a:p>
              <a:pPr algn="ctr"/>
              <a:r>
                <a:rPr lang="en-US" b="1" dirty="0">
                  <a:latin typeface="Century Gothic" panose="020B0502020202020204" pitchFamily="34" charset="0"/>
                </a:rPr>
                <a:t>Minimizes</a:t>
              </a:r>
              <a:r>
                <a:rPr lang="en-US" sz="2000" b="1" dirty="0">
                  <a:latin typeface="Century Gothic" panose="020B0502020202020204" pitchFamily="34" charset="0"/>
                </a:rPr>
                <a:t> </a:t>
              </a:r>
              <a:r>
                <a:rPr lang="en-US" sz="2000" dirty="0">
                  <a:latin typeface="Century Gothic" panose="020B0502020202020204" pitchFamily="34" charset="0"/>
                </a:rPr>
                <a:t>Operational System Cost</a:t>
              </a:r>
            </a:p>
          </p:txBody>
        </p:sp>
      </p:grpSp>
      <p:grpSp>
        <p:nvGrpSpPr>
          <p:cNvPr id="9" name="Group 8">
            <a:extLst>
              <a:ext uri="{FF2B5EF4-FFF2-40B4-BE49-F238E27FC236}">
                <a16:creationId xmlns:a16="http://schemas.microsoft.com/office/drawing/2014/main" id="{8D51E5B2-7DF0-65BF-F80B-51EA5038256E}"/>
              </a:ext>
            </a:extLst>
          </p:cNvPr>
          <p:cNvGrpSpPr/>
          <p:nvPr/>
        </p:nvGrpSpPr>
        <p:grpSpPr>
          <a:xfrm>
            <a:off x="8032380" y="2624239"/>
            <a:ext cx="3733800" cy="2117125"/>
            <a:chOff x="643467" y="1690688"/>
            <a:chExt cx="1803400" cy="5427783"/>
          </a:xfrm>
        </p:grpSpPr>
        <p:sp>
          <p:nvSpPr>
            <p:cNvPr id="10" name="Rectangle 9">
              <a:extLst>
                <a:ext uri="{FF2B5EF4-FFF2-40B4-BE49-F238E27FC236}">
                  <a16:creationId xmlns:a16="http://schemas.microsoft.com/office/drawing/2014/main" id="{EA13B43A-6A02-E503-0C0B-DF9C22085B44}"/>
                </a:ext>
              </a:extLst>
            </p:cNvPr>
            <p:cNvSpPr/>
            <p:nvPr/>
          </p:nvSpPr>
          <p:spPr>
            <a:xfrm>
              <a:off x="643467" y="1690688"/>
              <a:ext cx="1803400" cy="527466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280F12-0313-278C-E51C-B326916D0BDC}"/>
                </a:ext>
              </a:extLst>
            </p:cNvPr>
            <p:cNvSpPr txBox="1"/>
            <p:nvPr/>
          </p:nvSpPr>
          <p:spPr>
            <a:xfrm>
              <a:off x="650666" y="1792297"/>
              <a:ext cx="1796201" cy="5326174"/>
            </a:xfrm>
            <a:prstGeom prst="rect">
              <a:avLst/>
            </a:prstGeom>
            <a:noFill/>
            <a:ln>
              <a:noFill/>
            </a:ln>
          </p:spPr>
          <p:txBody>
            <a:bodyPr wrap="square" rtlCol="0">
              <a:spAutoFit/>
            </a:bodyPr>
            <a:lstStyle/>
            <a:p>
              <a:r>
                <a:rPr lang="en-US" b="1" dirty="0">
                  <a:latin typeface="Century Gothic" panose="020B0502020202020204" pitchFamily="34" charset="0"/>
                </a:rPr>
                <a:t>Optimizes:</a:t>
              </a:r>
              <a:endParaRPr lang="en-US" dirty="0">
                <a:latin typeface="Century Gothic" panose="020B0502020202020204" pitchFamily="34" charset="0"/>
              </a:endParaRPr>
            </a:p>
            <a:p>
              <a:pPr marL="285750" indent="-285750">
                <a:buFont typeface="Arial" panose="020B0604020202020204" pitchFamily="34" charset="0"/>
                <a:buChar char="•"/>
              </a:pPr>
              <a:r>
                <a:rPr lang="en-US" sz="1500" dirty="0">
                  <a:latin typeface="Century Gothic" panose="020B0502020202020204" pitchFamily="34" charset="0"/>
                </a:rPr>
                <a:t>Hourly heat pump’s output to load</a:t>
              </a:r>
            </a:p>
            <a:p>
              <a:pPr marL="285750" indent="-285750">
                <a:buFont typeface="Arial" panose="020B0604020202020204" pitchFamily="34" charset="0"/>
                <a:buChar char="•"/>
              </a:pPr>
              <a:r>
                <a:rPr lang="en-US" sz="1500" dirty="0">
                  <a:latin typeface="Century Gothic" panose="020B0502020202020204" pitchFamily="34" charset="0"/>
                </a:rPr>
                <a:t>Hourly heat pump’s output to TES</a:t>
              </a:r>
            </a:p>
            <a:p>
              <a:pPr marL="285750" indent="-285750">
                <a:buFont typeface="Arial" panose="020B0604020202020204" pitchFamily="34" charset="0"/>
                <a:buChar char="•"/>
              </a:pPr>
              <a:r>
                <a:rPr lang="en-US" sz="1500" dirty="0">
                  <a:latin typeface="Century Gothic" panose="020B0502020202020204" pitchFamily="34" charset="0"/>
                </a:rPr>
                <a:t>Hourly TES discharging</a:t>
              </a:r>
            </a:p>
            <a:p>
              <a:pPr marL="285750" indent="-285750">
                <a:buFont typeface="Arial" panose="020B0604020202020204" pitchFamily="34" charset="0"/>
                <a:buChar char="•"/>
              </a:pPr>
              <a:r>
                <a:rPr lang="en-US" sz="1500" dirty="0">
                  <a:latin typeface="Century Gothic" panose="020B0502020202020204" pitchFamily="34" charset="0"/>
                </a:rPr>
                <a:t>Hourly TES charging</a:t>
              </a:r>
            </a:p>
            <a:p>
              <a:pPr marL="285750" indent="-285750">
                <a:buFont typeface="Arial" panose="020B0604020202020204" pitchFamily="34" charset="0"/>
                <a:buChar char="•"/>
              </a:pPr>
              <a:r>
                <a:rPr lang="en-US" sz="1500" dirty="0">
                  <a:latin typeface="Century Gothic" panose="020B0502020202020204" pitchFamily="34" charset="0"/>
                </a:rPr>
                <a:t>Hourly TES SOC</a:t>
              </a:r>
            </a:p>
            <a:p>
              <a:pPr marL="285750" indent="-285750">
                <a:buFont typeface="Arial" panose="020B0604020202020204" pitchFamily="34" charset="0"/>
                <a:buChar char="•"/>
              </a:pPr>
              <a:r>
                <a:rPr lang="en-US" sz="1500" dirty="0">
                  <a:latin typeface="Century Gothic" panose="020B0502020202020204" pitchFamily="34" charset="0"/>
                </a:rPr>
                <a:t>Hourly TES power rating</a:t>
              </a:r>
            </a:p>
            <a:p>
              <a:pPr marL="285750" indent="-285750">
                <a:buFont typeface="Arial" panose="020B0604020202020204" pitchFamily="34" charset="0"/>
                <a:buChar char="•"/>
              </a:pPr>
              <a:endParaRPr lang="en-US" sz="1500" dirty="0"/>
            </a:p>
          </p:txBody>
        </p:sp>
      </p:grpSp>
      <p:grpSp>
        <p:nvGrpSpPr>
          <p:cNvPr id="12" name="Group 11">
            <a:extLst>
              <a:ext uri="{FF2B5EF4-FFF2-40B4-BE49-F238E27FC236}">
                <a16:creationId xmlns:a16="http://schemas.microsoft.com/office/drawing/2014/main" id="{12CE516E-EAA9-2467-FEDB-4B3EFC3DC379}"/>
              </a:ext>
            </a:extLst>
          </p:cNvPr>
          <p:cNvGrpSpPr/>
          <p:nvPr/>
        </p:nvGrpSpPr>
        <p:grpSpPr>
          <a:xfrm>
            <a:off x="228600" y="2514600"/>
            <a:ext cx="4077719" cy="3358846"/>
            <a:chOff x="643467" y="2576937"/>
            <a:chExt cx="1803400" cy="2947114"/>
          </a:xfrm>
        </p:grpSpPr>
        <p:sp>
          <p:nvSpPr>
            <p:cNvPr id="13" name="Rectangle 12">
              <a:extLst>
                <a:ext uri="{FF2B5EF4-FFF2-40B4-BE49-F238E27FC236}">
                  <a16:creationId xmlns:a16="http://schemas.microsoft.com/office/drawing/2014/main" id="{00289423-781D-64F0-9E04-576FCA35FEF0}"/>
                </a:ext>
              </a:extLst>
            </p:cNvPr>
            <p:cNvSpPr/>
            <p:nvPr/>
          </p:nvSpPr>
          <p:spPr>
            <a:xfrm>
              <a:off x="643467" y="2576937"/>
              <a:ext cx="1803400" cy="20114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26F794B4-FEE3-58D0-6B23-6F623D19EC02}"/>
                </a:ext>
              </a:extLst>
            </p:cNvPr>
            <p:cNvSpPr txBox="1"/>
            <p:nvPr/>
          </p:nvSpPr>
          <p:spPr>
            <a:xfrm>
              <a:off x="685728" y="2634528"/>
              <a:ext cx="1761138" cy="2889523"/>
            </a:xfrm>
            <a:prstGeom prst="rect">
              <a:avLst/>
            </a:prstGeom>
            <a:noFill/>
            <a:ln>
              <a:noFill/>
            </a:ln>
          </p:spPr>
          <p:txBody>
            <a:bodyPr wrap="square" rtlCol="0">
              <a:spAutoFit/>
            </a:bodyPr>
            <a:lstStyle/>
            <a:p>
              <a:r>
                <a:rPr lang="en-US" sz="2200" b="1" dirty="0">
                  <a:latin typeface="Century Gothic" panose="020B0502020202020204" pitchFamily="34" charset="0"/>
                </a:rPr>
                <a:t>Inputs</a:t>
              </a:r>
              <a:r>
                <a:rPr lang="en-US" dirty="0">
                  <a:latin typeface="Century Gothic" panose="020B0502020202020204" pitchFamily="34" charset="0"/>
                </a:rPr>
                <a:t>:</a:t>
              </a:r>
            </a:p>
            <a:p>
              <a:pPr marL="285750" indent="-285750">
                <a:buFont typeface="Arial" panose="020B0604020202020204" pitchFamily="34" charset="0"/>
                <a:buChar char="•"/>
              </a:pPr>
              <a:r>
                <a:rPr lang="en-US" sz="1600" dirty="0">
                  <a:latin typeface="Century Gothic" panose="020B0502020202020204" pitchFamily="34" charset="0"/>
                </a:rPr>
                <a:t>COPs</a:t>
              </a:r>
            </a:p>
            <a:p>
              <a:pPr marL="285750" indent="-285750">
                <a:buFont typeface="Arial" panose="020B0604020202020204" pitchFamily="34" charset="0"/>
                <a:buChar char="•"/>
              </a:pPr>
              <a:r>
                <a:rPr lang="en-US" sz="1600" dirty="0">
                  <a:latin typeface="Century Gothic" panose="020B0502020202020204" pitchFamily="34" charset="0"/>
                </a:rPr>
                <a:t>Heating load (NREL’s </a:t>
              </a:r>
              <a:r>
                <a:rPr lang="en-US" sz="1600" dirty="0" err="1">
                  <a:latin typeface="Century Gothic" panose="020B0502020202020204" pitchFamily="34" charset="0"/>
                </a:rPr>
                <a:t>Resstock</a:t>
              </a:r>
              <a:r>
                <a:rPr lang="en-US" sz="1600" dirty="0">
                  <a:latin typeface="Century Gothic" panose="020B0502020202020204" pitchFamily="34" charset="0"/>
                </a:rPr>
                <a:t>)</a:t>
              </a:r>
            </a:p>
            <a:p>
              <a:pPr marL="285750" indent="-285750">
                <a:buFont typeface="Arial" panose="020B0604020202020204" pitchFamily="34" charset="0"/>
                <a:buChar char="•"/>
              </a:pPr>
              <a:r>
                <a:rPr lang="en-US" sz="1600" dirty="0">
                  <a:latin typeface="Century Gothic" panose="020B0502020202020204" pitchFamily="34" charset="0"/>
                </a:rPr>
                <a:t>TES roundtrip efficiency</a:t>
              </a:r>
            </a:p>
            <a:p>
              <a:pPr marL="285750" indent="-285750">
                <a:buFont typeface="Arial" panose="020B0604020202020204" pitchFamily="34" charset="0"/>
                <a:buChar char="•"/>
              </a:pPr>
              <a:r>
                <a:rPr lang="en-US" sz="1600" dirty="0">
                  <a:latin typeface="Century Gothic" panose="020B0502020202020204" pitchFamily="34" charset="0"/>
                </a:rPr>
                <a:t>TES energy capacity (storage size)</a:t>
              </a:r>
            </a:p>
            <a:p>
              <a:pPr marL="285750" indent="-285750">
                <a:buFont typeface="Arial" panose="020B0604020202020204" pitchFamily="34" charset="0"/>
                <a:buChar char="•"/>
              </a:pPr>
              <a:r>
                <a:rPr lang="en-US" sz="1600" dirty="0">
                  <a:latin typeface="Century Gothic" panose="020B0502020202020204" pitchFamily="34" charset="0"/>
                </a:rPr>
                <a:t>Heat pump capacity</a:t>
              </a:r>
            </a:p>
            <a:p>
              <a:pPr marL="285750" indent="-285750">
                <a:buFont typeface="Arial" panose="020B0604020202020204" pitchFamily="34" charset="0"/>
                <a:buChar char="•"/>
              </a:pPr>
              <a:r>
                <a:rPr lang="en-US" sz="1600" dirty="0">
                  <a:latin typeface="Century Gothic" panose="020B0502020202020204" pitchFamily="34" charset="0"/>
                </a:rPr>
                <a:t>TES power rating as function of SOC</a:t>
              </a:r>
              <a:br>
                <a:rPr lang="en-US" sz="1600" dirty="0"/>
              </a:br>
              <a:endParaRPr lang="en-US" sz="1600" dirty="0"/>
            </a:p>
            <a:p>
              <a:endParaRPr lang="en-US" dirty="0"/>
            </a:p>
            <a:p>
              <a:endParaRPr lang="en-US" dirty="0"/>
            </a:p>
            <a:p>
              <a:endParaRPr lang="en-US" dirty="0"/>
            </a:p>
          </p:txBody>
        </p:sp>
      </p:grpSp>
      <p:cxnSp>
        <p:nvCxnSpPr>
          <p:cNvPr id="16" name="Straight Arrow Connector 15">
            <a:extLst>
              <a:ext uri="{FF2B5EF4-FFF2-40B4-BE49-F238E27FC236}">
                <a16:creationId xmlns:a16="http://schemas.microsoft.com/office/drawing/2014/main" id="{822CC117-6A1D-836C-7417-DBE3B11051B0}"/>
              </a:ext>
            </a:extLst>
          </p:cNvPr>
          <p:cNvCxnSpPr>
            <a:cxnSpLocks/>
            <a:stCxn id="13" idx="3"/>
          </p:cNvCxnSpPr>
          <p:nvPr/>
        </p:nvCxnSpPr>
        <p:spPr>
          <a:xfrm flipV="1">
            <a:off x="4306319" y="3660855"/>
            <a:ext cx="4914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0D01FDAC-9DA2-1BB8-5EEC-67B7AC825EB1}"/>
              </a:ext>
            </a:extLst>
          </p:cNvPr>
          <p:cNvCxnSpPr/>
          <p:nvPr/>
        </p:nvCxnSpPr>
        <p:spPr>
          <a:xfrm flipV="1">
            <a:off x="7533498" y="3621908"/>
            <a:ext cx="49143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Oval 17">
            <a:extLst>
              <a:ext uri="{FF2B5EF4-FFF2-40B4-BE49-F238E27FC236}">
                <a16:creationId xmlns:a16="http://schemas.microsoft.com/office/drawing/2014/main" id="{E12C2774-3B55-8B20-33B2-AD996B795D5A}"/>
              </a:ext>
            </a:extLst>
          </p:cNvPr>
          <p:cNvSpPr/>
          <p:nvPr/>
        </p:nvSpPr>
        <p:spPr>
          <a:xfrm>
            <a:off x="1795707" y="1559462"/>
            <a:ext cx="3115018" cy="72653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A67E060-D74F-CBA1-270C-3B49DD578ECE}"/>
              </a:ext>
            </a:extLst>
          </p:cNvPr>
          <p:cNvSpPr txBox="1"/>
          <p:nvPr/>
        </p:nvSpPr>
        <p:spPr>
          <a:xfrm>
            <a:off x="2086766" y="1607635"/>
            <a:ext cx="2793479" cy="553998"/>
          </a:xfrm>
          <a:prstGeom prst="rect">
            <a:avLst/>
          </a:prstGeom>
          <a:noFill/>
        </p:spPr>
        <p:txBody>
          <a:bodyPr wrap="square" rtlCol="0">
            <a:spAutoFit/>
          </a:bodyPr>
          <a:lstStyle/>
          <a:p>
            <a:r>
              <a:rPr lang="en-US" sz="1500" dirty="0">
                <a:latin typeface="Century Gothic" panose="020B0502020202020204" pitchFamily="34" charset="0"/>
              </a:rPr>
              <a:t>Function of outdoor temps (Waite and Modi, 2020)</a:t>
            </a:r>
          </a:p>
        </p:txBody>
      </p:sp>
      <p:cxnSp>
        <p:nvCxnSpPr>
          <p:cNvPr id="20" name="Straight Arrow Connector 19">
            <a:extLst>
              <a:ext uri="{FF2B5EF4-FFF2-40B4-BE49-F238E27FC236}">
                <a16:creationId xmlns:a16="http://schemas.microsoft.com/office/drawing/2014/main" id="{D01C6137-5DBE-80D5-D8F2-2BF6E85358CA}"/>
              </a:ext>
            </a:extLst>
          </p:cNvPr>
          <p:cNvCxnSpPr>
            <a:cxnSpLocks/>
          </p:cNvCxnSpPr>
          <p:nvPr/>
        </p:nvCxnSpPr>
        <p:spPr>
          <a:xfrm flipV="1">
            <a:off x="1244762" y="2268136"/>
            <a:ext cx="1727038" cy="881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6" name="Group 25">
            <a:extLst>
              <a:ext uri="{FF2B5EF4-FFF2-40B4-BE49-F238E27FC236}">
                <a16:creationId xmlns:a16="http://schemas.microsoft.com/office/drawing/2014/main" id="{614B7616-81F4-F0C9-D645-9C6CC327EBF0}"/>
              </a:ext>
            </a:extLst>
          </p:cNvPr>
          <p:cNvGrpSpPr/>
          <p:nvPr/>
        </p:nvGrpSpPr>
        <p:grpSpPr>
          <a:xfrm>
            <a:off x="8294518" y="5410200"/>
            <a:ext cx="3224428" cy="623941"/>
            <a:chOff x="301382" y="2331996"/>
            <a:chExt cx="2117614" cy="2862322"/>
          </a:xfrm>
        </p:grpSpPr>
        <p:sp>
          <p:nvSpPr>
            <p:cNvPr id="27" name="Rectangle 26">
              <a:extLst>
                <a:ext uri="{FF2B5EF4-FFF2-40B4-BE49-F238E27FC236}">
                  <a16:creationId xmlns:a16="http://schemas.microsoft.com/office/drawing/2014/main" id="{D31ABF48-911B-CE27-719B-8CC18286CEAF}"/>
                </a:ext>
              </a:extLst>
            </p:cNvPr>
            <p:cNvSpPr/>
            <p:nvPr/>
          </p:nvSpPr>
          <p:spPr>
            <a:xfrm>
              <a:off x="301382" y="2331996"/>
              <a:ext cx="2117614" cy="2862322"/>
            </a:xfrm>
            <a:prstGeom prst="rect">
              <a:avLst/>
            </a:prstGeom>
            <a:solidFill>
              <a:srgbClr val="E1E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ED89EA85-2F37-B18F-0C73-271950C4F297}"/>
                </a:ext>
              </a:extLst>
            </p:cNvPr>
            <p:cNvSpPr txBox="1"/>
            <p:nvPr/>
          </p:nvSpPr>
          <p:spPr>
            <a:xfrm>
              <a:off x="301382" y="2711005"/>
              <a:ext cx="2117614" cy="1835500"/>
            </a:xfrm>
            <a:prstGeom prst="rect">
              <a:avLst/>
            </a:prstGeom>
            <a:noFill/>
            <a:ln>
              <a:noFill/>
            </a:ln>
          </p:spPr>
          <p:txBody>
            <a:bodyPr wrap="square" rtlCol="0">
              <a:spAutoFit/>
            </a:bodyPr>
            <a:lstStyle/>
            <a:p>
              <a:pPr algn="ctr"/>
              <a:r>
                <a:rPr lang="en-US" sz="2000" b="1" dirty="0">
                  <a:latin typeface="Century Gothic" panose="020B0502020202020204" pitchFamily="34" charset="0"/>
                </a:rPr>
                <a:t>Economic values of TES</a:t>
              </a:r>
            </a:p>
          </p:txBody>
        </p:sp>
      </p:grpSp>
      <p:cxnSp>
        <p:nvCxnSpPr>
          <p:cNvPr id="30" name="Straight Arrow Connector 29">
            <a:extLst>
              <a:ext uri="{FF2B5EF4-FFF2-40B4-BE49-F238E27FC236}">
                <a16:creationId xmlns:a16="http://schemas.microsoft.com/office/drawing/2014/main" id="{2203ACCE-806E-013C-E8ED-BD2A880CEB02}"/>
              </a:ext>
            </a:extLst>
          </p:cNvPr>
          <p:cNvCxnSpPr>
            <a:cxnSpLocks/>
            <a:endCxn id="27" idx="0"/>
          </p:cNvCxnSpPr>
          <p:nvPr/>
        </p:nvCxnSpPr>
        <p:spPr>
          <a:xfrm>
            <a:off x="9899280" y="4690069"/>
            <a:ext cx="7452" cy="7201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064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anim calcmode="lin" valueType="num">
                                      <p:cBhvr>
                                        <p:cTn id="60" dur="1000" fill="hold"/>
                                        <p:tgtEl>
                                          <p:spTgt spid="30"/>
                                        </p:tgtEl>
                                        <p:attrNameLst>
                                          <p:attrName>ppt_x</p:attrName>
                                        </p:attrNameLst>
                                      </p:cBhvr>
                                      <p:tavLst>
                                        <p:tav tm="0">
                                          <p:val>
                                            <p:strVal val="#ppt_x"/>
                                          </p:val>
                                        </p:tav>
                                        <p:tav tm="100000">
                                          <p:val>
                                            <p:strVal val="#ppt_x"/>
                                          </p:val>
                                        </p:tav>
                                      </p:tavLst>
                                    </p:anim>
                                    <p:anim calcmode="lin" valueType="num">
                                      <p:cBhvr>
                                        <p:cTn id="6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2812-562F-946C-E71B-AF2A9E915DA6}"/>
              </a:ext>
            </a:extLst>
          </p:cNvPr>
          <p:cNvSpPr>
            <a:spLocks noGrp="1"/>
          </p:cNvSpPr>
          <p:nvPr>
            <p:ph type="title"/>
          </p:nvPr>
        </p:nvSpPr>
        <p:spPr/>
        <p:txBody>
          <a:bodyPr/>
          <a:lstStyle/>
          <a:p>
            <a:r>
              <a:rPr lang="en-US" dirty="0">
                <a:latin typeface="Century Gothic" panose="020B0502020202020204" pitchFamily="34" charset="0"/>
              </a:rPr>
              <a:t>METHODS</a:t>
            </a:r>
            <a:endParaRPr lang="en-US" dirty="0"/>
          </a:p>
        </p:txBody>
      </p:sp>
      <p:sp>
        <p:nvSpPr>
          <p:cNvPr id="4" name="Slide Number Placeholder 3">
            <a:extLst>
              <a:ext uri="{FF2B5EF4-FFF2-40B4-BE49-F238E27FC236}">
                <a16:creationId xmlns:a16="http://schemas.microsoft.com/office/drawing/2014/main" id="{82F0B138-912E-4B9B-B4F6-3CADE399EE63}"/>
              </a:ext>
            </a:extLst>
          </p:cNvPr>
          <p:cNvSpPr>
            <a:spLocks noGrp="1"/>
          </p:cNvSpPr>
          <p:nvPr>
            <p:ph type="sldNum" sz="quarter" idx="11"/>
          </p:nvPr>
        </p:nvSpPr>
        <p:spPr/>
        <p:txBody>
          <a:bodyPr/>
          <a:lstStyle/>
          <a:p>
            <a:pPr>
              <a:defRPr/>
            </a:pPr>
            <a:fld id="{EE6A46C6-F615-E347-8ACE-924FB609EF98}" type="slidenum">
              <a:rPr lang="en-US" smtClean="0"/>
              <a:pPr>
                <a:defRPr/>
              </a:pPr>
              <a:t>7</a:t>
            </a:fld>
            <a:endParaRPr lang="en-US" dirty="0"/>
          </a:p>
        </p:txBody>
      </p:sp>
      <p:grpSp>
        <p:nvGrpSpPr>
          <p:cNvPr id="5" name="Group 4">
            <a:extLst>
              <a:ext uri="{FF2B5EF4-FFF2-40B4-BE49-F238E27FC236}">
                <a16:creationId xmlns:a16="http://schemas.microsoft.com/office/drawing/2014/main" id="{763C438C-D69B-5727-D584-1CC7AE026D45}"/>
              </a:ext>
            </a:extLst>
          </p:cNvPr>
          <p:cNvGrpSpPr/>
          <p:nvPr/>
        </p:nvGrpSpPr>
        <p:grpSpPr>
          <a:xfrm>
            <a:off x="321237" y="2519393"/>
            <a:ext cx="2765612" cy="1671607"/>
            <a:chOff x="643467" y="1690688"/>
            <a:chExt cx="1818134" cy="2862322"/>
          </a:xfrm>
        </p:grpSpPr>
        <p:sp>
          <p:nvSpPr>
            <p:cNvPr id="6" name="Rectangle 5">
              <a:extLst>
                <a:ext uri="{FF2B5EF4-FFF2-40B4-BE49-F238E27FC236}">
                  <a16:creationId xmlns:a16="http://schemas.microsoft.com/office/drawing/2014/main" id="{93E9ECAB-8F71-534C-7DB6-7B260DFD3C08}"/>
                </a:ext>
              </a:extLst>
            </p:cNvPr>
            <p:cNvSpPr/>
            <p:nvPr/>
          </p:nvSpPr>
          <p:spPr>
            <a:xfrm>
              <a:off x="643467" y="1690688"/>
              <a:ext cx="1803400" cy="286232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164B554-1D2D-1714-6B95-0088DC33FC08}"/>
                </a:ext>
              </a:extLst>
            </p:cNvPr>
            <p:cNvSpPr txBox="1"/>
            <p:nvPr/>
          </p:nvSpPr>
          <p:spPr>
            <a:xfrm>
              <a:off x="658201" y="2610497"/>
              <a:ext cx="1803400" cy="790517"/>
            </a:xfrm>
            <a:prstGeom prst="rect">
              <a:avLst/>
            </a:prstGeom>
            <a:noFill/>
            <a:ln>
              <a:noFill/>
            </a:ln>
          </p:spPr>
          <p:txBody>
            <a:bodyPr wrap="square" rtlCol="0">
              <a:spAutoFit/>
            </a:bodyPr>
            <a:lstStyle/>
            <a:p>
              <a:pPr algn="ctr"/>
              <a:r>
                <a:rPr lang="en-US" b="1" dirty="0">
                  <a:latin typeface="Century Gothic" panose="020B0502020202020204" pitchFamily="34" charset="0"/>
                </a:rPr>
                <a:t>TES Model</a:t>
              </a:r>
            </a:p>
          </p:txBody>
        </p:sp>
      </p:grpSp>
      <p:grpSp>
        <p:nvGrpSpPr>
          <p:cNvPr id="8" name="Group 7">
            <a:extLst>
              <a:ext uri="{FF2B5EF4-FFF2-40B4-BE49-F238E27FC236}">
                <a16:creationId xmlns:a16="http://schemas.microsoft.com/office/drawing/2014/main" id="{5D8DAD69-77FA-97C3-11E5-D3F322EB2576}"/>
              </a:ext>
            </a:extLst>
          </p:cNvPr>
          <p:cNvGrpSpPr/>
          <p:nvPr/>
        </p:nvGrpSpPr>
        <p:grpSpPr>
          <a:xfrm>
            <a:off x="4045324" y="2133600"/>
            <a:ext cx="3733800" cy="2057400"/>
            <a:chOff x="643467" y="1690688"/>
            <a:chExt cx="1803400" cy="5274663"/>
          </a:xfrm>
        </p:grpSpPr>
        <p:sp>
          <p:nvSpPr>
            <p:cNvPr id="9" name="Rectangle 8">
              <a:extLst>
                <a:ext uri="{FF2B5EF4-FFF2-40B4-BE49-F238E27FC236}">
                  <a16:creationId xmlns:a16="http://schemas.microsoft.com/office/drawing/2014/main" id="{27ED24D3-9331-098C-C160-9F8CDE1147D8}"/>
                </a:ext>
              </a:extLst>
            </p:cNvPr>
            <p:cNvSpPr/>
            <p:nvPr/>
          </p:nvSpPr>
          <p:spPr>
            <a:xfrm>
              <a:off x="643467" y="1690688"/>
              <a:ext cx="1803400" cy="527466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BB06E01-C051-E12E-B5DE-E5B9BB4FEF1E}"/>
                </a:ext>
              </a:extLst>
            </p:cNvPr>
            <p:cNvSpPr txBox="1"/>
            <p:nvPr/>
          </p:nvSpPr>
          <p:spPr>
            <a:xfrm>
              <a:off x="717076" y="2552626"/>
              <a:ext cx="1692988" cy="3550783"/>
            </a:xfrm>
            <a:prstGeom prst="rect">
              <a:avLst/>
            </a:prstGeom>
            <a:noFill/>
            <a:ln>
              <a:noFill/>
            </a:ln>
          </p:spPr>
          <p:txBody>
            <a:bodyPr wrap="square" rtlCol="0">
              <a:spAutoFit/>
            </a:bodyPr>
            <a:lstStyle/>
            <a:p>
              <a:r>
                <a:rPr lang="en-US" b="1" dirty="0">
                  <a:latin typeface="Century Gothic" panose="020B0502020202020204" pitchFamily="34" charset="0"/>
                </a:rPr>
                <a:t>Multiple U.S. Cities:</a:t>
              </a:r>
            </a:p>
            <a:p>
              <a:pPr marL="285750" indent="-285750">
                <a:buFont typeface="Arial" panose="020B0604020202020204" pitchFamily="34" charset="0"/>
                <a:buChar char="•"/>
              </a:pPr>
              <a:r>
                <a:rPr lang="en-US" sz="1500" dirty="0">
                  <a:latin typeface="Century Gothic" panose="020B0502020202020204" pitchFamily="34" charset="0"/>
                </a:rPr>
                <a:t>Different climate areas</a:t>
              </a:r>
            </a:p>
            <a:p>
              <a:pPr marL="285750" indent="-285750">
                <a:buFont typeface="Arial" panose="020B0604020202020204" pitchFamily="34" charset="0"/>
                <a:buChar char="•"/>
              </a:pPr>
              <a:r>
                <a:rPr lang="en-US" sz="1500" dirty="0">
                  <a:latin typeface="Century Gothic" panose="020B0502020202020204" pitchFamily="34" charset="0"/>
                </a:rPr>
                <a:t>400 representative buildings in each city (</a:t>
              </a:r>
              <a:r>
                <a:rPr lang="en-US" sz="1500" dirty="0" err="1">
                  <a:latin typeface="Century Gothic" panose="020B0502020202020204" pitchFamily="34" charset="0"/>
                </a:rPr>
                <a:t>Deetjen</a:t>
              </a:r>
              <a:r>
                <a:rPr lang="en-US" sz="1500" dirty="0">
                  <a:latin typeface="Century Gothic" panose="020B0502020202020204" pitchFamily="34" charset="0"/>
                </a:rPr>
                <a:t> et al, 2021)</a:t>
              </a:r>
            </a:p>
            <a:p>
              <a:pPr marL="285750" indent="-285750">
                <a:buFont typeface="Arial" panose="020B0604020202020204" pitchFamily="34" charset="0"/>
                <a:buChar char="•"/>
              </a:pPr>
              <a:endParaRPr lang="en-US" sz="1500" dirty="0"/>
            </a:p>
          </p:txBody>
        </p:sp>
      </p:grpSp>
      <p:pic>
        <p:nvPicPr>
          <p:cNvPr id="11" name="Picture 10">
            <a:extLst>
              <a:ext uri="{FF2B5EF4-FFF2-40B4-BE49-F238E27FC236}">
                <a16:creationId xmlns:a16="http://schemas.microsoft.com/office/drawing/2014/main" id="{D8B2B12D-7A72-28B7-519E-B0CCFA382B96}"/>
              </a:ext>
            </a:extLst>
          </p:cNvPr>
          <p:cNvPicPr>
            <a:picLocks noChangeAspect="1"/>
          </p:cNvPicPr>
          <p:nvPr/>
        </p:nvPicPr>
        <p:blipFill>
          <a:blip r:embed="rId2"/>
          <a:stretch>
            <a:fillRect/>
          </a:stretch>
        </p:blipFill>
        <p:spPr>
          <a:xfrm>
            <a:off x="3805995" y="4494560"/>
            <a:ext cx="4394199" cy="2351092"/>
          </a:xfrm>
          <a:prstGeom prst="rect">
            <a:avLst/>
          </a:prstGeom>
        </p:spPr>
      </p:pic>
      <p:grpSp>
        <p:nvGrpSpPr>
          <p:cNvPr id="12" name="Group 11">
            <a:extLst>
              <a:ext uri="{FF2B5EF4-FFF2-40B4-BE49-F238E27FC236}">
                <a16:creationId xmlns:a16="http://schemas.microsoft.com/office/drawing/2014/main" id="{B3DE936C-6BE2-9296-E0F3-4A2F47FA4834}"/>
              </a:ext>
            </a:extLst>
          </p:cNvPr>
          <p:cNvGrpSpPr/>
          <p:nvPr/>
        </p:nvGrpSpPr>
        <p:grpSpPr>
          <a:xfrm>
            <a:off x="8610600" y="3243958"/>
            <a:ext cx="1866897" cy="944562"/>
            <a:chOff x="643467" y="1690688"/>
            <a:chExt cx="1803400" cy="5274663"/>
          </a:xfrm>
        </p:grpSpPr>
        <p:sp>
          <p:nvSpPr>
            <p:cNvPr id="13" name="Rectangle 12">
              <a:extLst>
                <a:ext uri="{FF2B5EF4-FFF2-40B4-BE49-F238E27FC236}">
                  <a16:creationId xmlns:a16="http://schemas.microsoft.com/office/drawing/2014/main" id="{2010BAD1-66DE-2378-DC6C-9C438E360D35}"/>
                </a:ext>
              </a:extLst>
            </p:cNvPr>
            <p:cNvSpPr/>
            <p:nvPr/>
          </p:nvSpPr>
          <p:spPr>
            <a:xfrm>
              <a:off x="643467" y="1690688"/>
              <a:ext cx="1803400" cy="527466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161691F-251D-0DFA-0705-2EEA478BE3C4}"/>
                </a:ext>
              </a:extLst>
            </p:cNvPr>
            <p:cNvSpPr txBox="1"/>
            <p:nvPr/>
          </p:nvSpPr>
          <p:spPr>
            <a:xfrm>
              <a:off x="825325" y="2939402"/>
              <a:ext cx="1508966" cy="3226885"/>
            </a:xfrm>
            <a:prstGeom prst="rect">
              <a:avLst/>
            </a:prstGeom>
            <a:noFill/>
            <a:ln>
              <a:noFill/>
            </a:ln>
          </p:spPr>
          <p:txBody>
            <a:bodyPr wrap="square" rtlCol="0">
              <a:spAutoFit/>
            </a:bodyPr>
            <a:lstStyle/>
            <a:p>
              <a:pPr algn="ctr"/>
              <a:r>
                <a:rPr lang="en-US" b="1" dirty="0">
                  <a:latin typeface="Century Gothic" panose="020B0502020202020204" pitchFamily="34" charset="0"/>
                </a:rPr>
                <a:t>Detroit</a:t>
              </a:r>
              <a:endParaRPr lang="en-US" sz="1500" dirty="0">
                <a:latin typeface="Century Gothic" panose="020B0502020202020204" pitchFamily="34" charset="0"/>
              </a:endParaRPr>
            </a:p>
            <a:p>
              <a:pPr marL="285750" indent="-285750" algn="ctr">
                <a:buFont typeface="Arial" panose="020B0604020202020204" pitchFamily="34" charset="0"/>
                <a:buChar char="•"/>
              </a:pPr>
              <a:endParaRPr lang="en-US" sz="1500" dirty="0"/>
            </a:p>
          </p:txBody>
        </p:sp>
      </p:grpSp>
      <p:grpSp>
        <p:nvGrpSpPr>
          <p:cNvPr id="15" name="Group 14">
            <a:extLst>
              <a:ext uri="{FF2B5EF4-FFF2-40B4-BE49-F238E27FC236}">
                <a16:creationId xmlns:a16="http://schemas.microsoft.com/office/drawing/2014/main" id="{09B9E0DF-998C-F5ED-8944-670A9A33E69C}"/>
              </a:ext>
            </a:extLst>
          </p:cNvPr>
          <p:cNvGrpSpPr/>
          <p:nvPr/>
        </p:nvGrpSpPr>
        <p:grpSpPr>
          <a:xfrm>
            <a:off x="8483598" y="1968738"/>
            <a:ext cx="2131357" cy="1101309"/>
            <a:chOff x="515734" y="1690688"/>
            <a:chExt cx="2058865" cy="6149977"/>
          </a:xfrm>
        </p:grpSpPr>
        <p:sp>
          <p:nvSpPr>
            <p:cNvPr id="16" name="Rectangle 15">
              <a:extLst>
                <a:ext uri="{FF2B5EF4-FFF2-40B4-BE49-F238E27FC236}">
                  <a16:creationId xmlns:a16="http://schemas.microsoft.com/office/drawing/2014/main" id="{0B2B1A87-3EAC-DD77-52F2-EDA23CB504F3}"/>
                </a:ext>
              </a:extLst>
            </p:cNvPr>
            <p:cNvSpPr/>
            <p:nvPr/>
          </p:nvSpPr>
          <p:spPr>
            <a:xfrm>
              <a:off x="643467" y="1690688"/>
              <a:ext cx="1803400" cy="527466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BF15AF5-736C-ED54-711C-DDA2FF392999}"/>
                </a:ext>
              </a:extLst>
            </p:cNvPr>
            <p:cNvSpPr txBox="1"/>
            <p:nvPr/>
          </p:nvSpPr>
          <p:spPr>
            <a:xfrm>
              <a:off x="515734" y="1911154"/>
              <a:ext cx="2058865" cy="5929511"/>
            </a:xfrm>
            <a:prstGeom prst="rect">
              <a:avLst/>
            </a:prstGeom>
            <a:noFill/>
            <a:ln>
              <a:noFill/>
            </a:ln>
          </p:spPr>
          <p:txBody>
            <a:bodyPr wrap="square" rtlCol="0">
              <a:spAutoFit/>
            </a:bodyPr>
            <a:lstStyle/>
            <a:p>
              <a:pPr algn="ctr"/>
              <a:r>
                <a:rPr lang="en-US" b="1" dirty="0">
                  <a:latin typeface="Century Gothic" panose="020B0502020202020204" pitchFamily="34" charset="0"/>
                </a:rPr>
                <a:t>Other cities (WIP)</a:t>
              </a:r>
              <a:endParaRPr lang="en-US" sz="1500" dirty="0">
                <a:latin typeface="Century Gothic" panose="020B0502020202020204" pitchFamily="34" charset="0"/>
              </a:endParaRPr>
            </a:p>
            <a:p>
              <a:pPr marL="285750" indent="-285750" algn="ctr">
                <a:buFont typeface="Arial" panose="020B0604020202020204" pitchFamily="34" charset="0"/>
                <a:buChar char="•"/>
              </a:pPr>
              <a:endParaRPr lang="en-US" sz="1500" dirty="0"/>
            </a:p>
          </p:txBody>
        </p:sp>
      </p:grpSp>
      <p:cxnSp>
        <p:nvCxnSpPr>
          <p:cNvPr id="18" name="Straight Arrow Connector 17">
            <a:extLst>
              <a:ext uri="{FF2B5EF4-FFF2-40B4-BE49-F238E27FC236}">
                <a16:creationId xmlns:a16="http://schemas.microsoft.com/office/drawing/2014/main" id="{409A1C49-BF0F-B7BA-88B9-697C878D253F}"/>
              </a:ext>
            </a:extLst>
          </p:cNvPr>
          <p:cNvCxnSpPr>
            <a:cxnSpLocks/>
          </p:cNvCxnSpPr>
          <p:nvPr/>
        </p:nvCxnSpPr>
        <p:spPr>
          <a:xfrm>
            <a:off x="3071739" y="3296362"/>
            <a:ext cx="9735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A4A6A874-F926-535F-C35D-704C43668B93}"/>
              </a:ext>
            </a:extLst>
          </p:cNvPr>
          <p:cNvCxnSpPr>
            <a:cxnSpLocks/>
            <a:endCxn id="13" idx="1"/>
          </p:cNvCxnSpPr>
          <p:nvPr/>
        </p:nvCxnSpPr>
        <p:spPr>
          <a:xfrm>
            <a:off x="7764015" y="3162299"/>
            <a:ext cx="846585" cy="5539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5FAD930-7341-F956-B3CF-15FC090E61B2}"/>
              </a:ext>
            </a:extLst>
          </p:cNvPr>
          <p:cNvCxnSpPr>
            <a:cxnSpLocks/>
          </p:cNvCxnSpPr>
          <p:nvPr/>
        </p:nvCxnSpPr>
        <p:spPr>
          <a:xfrm flipV="1">
            <a:off x="7789790" y="2469802"/>
            <a:ext cx="820809" cy="6262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7A3866F6-4555-B9DD-CCDC-FF73E84C71DF}"/>
              </a:ext>
            </a:extLst>
          </p:cNvPr>
          <p:cNvCxnSpPr>
            <a:cxnSpLocks/>
            <a:endCxn id="29" idx="0"/>
          </p:cNvCxnSpPr>
          <p:nvPr/>
        </p:nvCxnSpPr>
        <p:spPr>
          <a:xfrm>
            <a:off x="9637429" y="4191000"/>
            <a:ext cx="651755" cy="609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Oval 26">
            <a:extLst>
              <a:ext uri="{FF2B5EF4-FFF2-40B4-BE49-F238E27FC236}">
                <a16:creationId xmlns:a16="http://schemas.microsoft.com/office/drawing/2014/main" id="{AEFE6438-38F7-452D-E863-4BA4FC61A0AC}"/>
              </a:ext>
            </a:extLst>
          </p:cNvPr>
          <p:cNvSpPr/>
          <p:nvPr/>
        </p:nvSpPr>
        <p:spPr>
          <a:xfrm>
            <a:off x="8619564" y="3248952"/>
            <a:ext cx="2006601" cy="93457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C038382-5824-A09D-85CA-6C1F1B8F77C3}"/>
              </a:ext>
            </a:extLst>
          </p:cNvPr>
          <p:cNvGrpSpPr/>
          <p:nvPr/>
        </p:nvGrpSpPr>
        <p:grpSpPr>
          <a:xfrm>
            <a:off x="9220200" y="4800600"/>
            <a:ext cx="2153395" cy="1073151"/>
            <a:chOff x="643467" y="1690688"/>
            <a:chExt cx="1816413" cy="2862322"/>
          </a:xfrm>
        </p:grpSpPr>
        <p:sp>
          <p:nvSpPr>
            <p:cNvPr id="29" name="Rectangle 28">
              <a:extLst>
                <a:ext uri="{FF2B5EF4-FFF2-40B4-BE49-F238E27FC236}">
                  <a16:creationId xmlns:a16="http://schemas.microsoft.com/office/drawing/2014/main" id="{8F7A94F7-DF0D-6000-BE5A-7C7A28730A8C}"/>
                </a:ext>
              </a:extLst>
            </p:cNvPr>
            <p:cNvSpPr/>
            <p:nvPr/>
          </p:nvSpPr>
          <p:spPr>
            <a:xfrm>
              <a:off x="643467" y="1690688"/>
              <a:ext cx="1803400" cy="286232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9720C643-1094-41A8-9B9B-A7EE7C1571E3}"/>
                </a:ext>
              </a:extLst>
            </p:cNvPr>
            <p:cNvSpPr txBox="1"/>
            <p:nvPr/>
          </p:nvSpPr>
          <p:spPr>
            <a:xfrm>
              <a:off x="656480" y="2176626"/>
              <a:ext cx="1803400" cy="1589429"/>
            </a:xfrm>
            <a:prstGeom prst="rect">
              <a:avLst/>
            </a:prstGeom>
            <a:noFill/>
            <a:ln>
              <a:noFill/>
            </a:ln>
          </p:spPr>
          <p:txBody>
            <a:bodyPr wrap="square" rtlCol="0">
              <a:spAutoFit/>
            </a:bodyPr>
            <a:lstStyle/>
            <a:p>
              <a:pPr algn="ctr"/>
              <a:r>
                <a:rPr lang="en-US" sz="2000" b="1" dirty="0">
                  <a:latin typeface="Century Gothic" panose="020B0502020202020204" pitchFamily="34" charset="0"/>
                </a:rPr>
                <a:t>Fixed Rate:</a:t>
              </a:r>
            </a:p>
            <a:p>
              <a:pPr algn="ctr"/>
              <a:r>
                <a:rPr lang="en-US" sz="2000" b="1" dirty="0">
                  <a:latin typeface="Century Gothic" panose="020B0502020202020204" pitchFamily="34" charset="0"/>
                </a:rPr>
                <a:t>$0.183/kWh</a:t>
              </a:r>
            </a:p>
          </p:txBody>
        </p:sp>
      </p:grpSp>
      <p:cxnSp>
        <p:nvCxnSpPr>
          <p:cNvPr id="32" name="Straight Arrow Connector 31">
            <a:extLst>
              <a:ext uri="{FF2B5EF4-FFF2-40B4-BE49-F238E27FC236}">
                <a16:creationId xmlns:a16="http://schemas.microsoft.com/office/drawing/2014/main" id="{29A3B1D4-6A4E-30FD-6D81-534A14A2D369}"/>
              </a:ext>
            </a:extLst>
          </p:cNvPr>
          <p:cNvCxnSpPr>
            <a:cxnSpLocks/>
          </p:cNvCxnSpPr>
          <p:nvPr/>
        </p:nvCxnSpPr>
        <p:spPr>
          <a:xfrm flipH="1">
            <a:off x="8187307" y="4205895"/>
            <a:ext cx="1433758" cy="12117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888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1000"/>
                                        <p:tgtEl>
                                          <p:spTgt spid="24"/>
                                        </p:tgtEl>
                                      </p:cBhvr>
                                    </p:animEffect>
                                    <p:anim calcmode="lin" valueType="num">
                                      <p:cBhvr>
                                        <p:cTn id="64" dur="1000" fill="hold"/>
                                        <p:tgtEl>
                                          <p:spTgt spid="24"/>
                                        </p:tgtEl>
                                        <p:attrNameLst>
                                          <p:attrName>ppt_x</p:attrName>
                                        </p:attrNameLst>
                                      </p:cBhvr>
                                      <p:tavLst>
                                        <p:tav tm="0">
                                          <p:val>
                                            <p:strVal val="#ppt_x"/>
                                          </p:val>
                                        </p:tav>
                                        <p:tav tm="100000">
                                          <p:val>
                                            <p:strVal val="#ppt_x"/>
                                          </p:val>
                                        </p:tav>
                                      </p:tavLst>
                                    </p:anim>
                                    <p:anim calcmode="lin" valueType="num">
                                      <p:cBhvr>
                                        <p:cTn id="6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1000"/>
                                        <p:tgtEl>
                                          <p:spTgt spid="32"/>
                                        </p:tgtEl>
                                      </p:cBhvr>
                                    </p:animEffect>
                                    <p:anim calcmode="lin" valueType="num">
                                      <p:cBhvr>
                                        <p:cTn id="78" dur="1000" fill="hold"/>
                                        <p:tgtEl>
                                          <p:spTgt spid="32"/>
                                        </p:tgtEl>
                                        <p:attrNameLst>
                                          <p:attrName>ppt_x</p:attrName>
                                        </p:attrNameLst>
                                      </p:cBhvr>
                                      <p:tavLst>
                                        <p:tav tm="0">
                                          <p:val>
                                            <p:strVal val="#ppt_x"/>
                                          </p:val>
                                        </p:tav>
                                        <p:tav tm="100000">
                                          <p:val>
                                            <p:strVal val="#ppt_x"/>
                                          </p:val>
                                        </p:tav>
                                      </p:tavLst>
                                    </p:anim>
                                    <p:anim calcmode="lin" valueType="num">
                                      <p:cBhvr>
                                        <p:cTn id="7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1000"/>
                                        <p:tgtEl>
                                          <p:spTgt spid="11"/>
                                        </p:tgtEl>
                                      </p:cBhvr>
                                    </p:animEffect>
                                    <p:anim calcmode="lin" valueType="num">
                                      <p:cBhvr>
                                        <p:cTn id="85" dur="1000" fill="hold"/>
                                        <p:tgtEl>
                                          <p:spTgt spid="11"/>
                                        </p:tgtEl>
                                        <p:attrNameLst>
                                          <p:attrName>ppt_x</p:attrName>
                                        </p:attrNameLst>
                                      </p:cBhvr>
                                      <p:tavLst>
                                        <p:tav tm="0">
                                          <p:val>
                                            <p:strVal val="#ppt_x"/>
                                          </p:val>
                                        </p:tav>
                                        <p:tav tm="100000">
                                          <p:val>
                                            <p:strVal val="#ppt_x"/>
                                          </p:val>
                                        </p:tav>
                                      </p:tavLst>
                                    </p:anim>
                                    <p:anim calcmode="lin" valueType="num">
                                      <p:cBhvr>
                                        <p:cTn id="8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0410-D794-FF56-BE1A-E94B921E8952}"/>
              </a:ext>
            </a:extLst>
          </p:cNvPr>
          <p:cNvSpPr>
            <a:spLocks noGrp="1"/>
          </p:cNvSpPr>
          <p:nvPr>
            <p:ph type="title"/>
          </p:nvPr>
        </p:nvSpPr>
        <p:spPr/>
        <p:txBody>
          <a:bodyPr/>
          <a:lstStyle/>
          <a:p>
            <a:r>
              <a:rPr lang="en-US" dirty="0">
                <a:latin typeface="Century Gothic" panose="020B0502020202020204" pitchFamily="34" charset="0"/>
              </a:rPr>
              <a:t>TES MATERIALS CONSIDERED</a:t>
            </a:r>
            <a:endParaRPr lang="en-US" dirty="0"/>
          </a:p>
        </p:txBody>
      </p:sp>
      <p:sp>
        <p:nvSpPr>
          <p:cNvPr id="4" name="Slide Number Placeholder 3">
            <a:extLst>
              <a:ext uri="{FF2B5EF4-FFF2-40B4-BE49-F238E27FC236}">
                <a16:creationId xmlns:a16="http://schemas.microsoft.com/office/drawing/2014/main" id="{CCF81B0C-8ADC-B75D-3C81-2154BBEAA7F4}"/>
              </a:ext>
            </a:extLst>
          </p:cNvPr>
          <p:cNvSpPr>
            <a:spLocks noGrp="1"/>
          </p:cNvSpPr>
          <p:nvPr>
            <p:ph type="sldNum" sz="quarter" idx="11"/>
          </p:nvPr>
        </p:nvSpPr>
        <p:spPr/>
        <p:txBody>
          <a:bodyPr/>
          <a:lstStyle/>
          <a:p>
            <a:pPr>
              <a:defRPr/>
            </a:pPr>
            <a:fld id="{EE6A46C6-F615-E347-8ACE-924FB609EF98}" type="slidenum">
              <a:rPr lang="en-US" smtClean="0"/>
              <a:pPr>
                <a:defRPr/>
              </a:pPr>
              <a:t>8</a:t>
            </a:fld>
            <a:endParaRPr lang="en-US" dirty="0"/>
          </a:p>
        </p:txBody>
      </p:sp>
      <p:graphicFrame>
        <p:nvGraphicFramePr>
          <p:cNvPr id="6" name="Chart 5">
            <a:extLst>
              <a:ext uri="{FF2B5EF4-FFF2-40B4-BE49-F238E27FC236}">
                <a16:creationId xmlns:a16="http://schemas.microsoft.com/office/drawing/2014/main" id="{45AD6C67-0539-4843-DA50-F68ACC296586}"/>
              </a:ext>
            </a:extLst>
          </p:cNvPr>
          <p:cNvGraphicFramePr>
            <a:graphicFrameLocks/>
          </p:cNvGraphicFramePr>
          <p:nvPr>
            <p:extLst>
              <p:ext uri="{D42A27DB-BD31-4B8C-83A1-F6EECF244321}">
                <p14:modId xmlns:p14="http://schemas.microsoft.com/office/powerpoint/2010/main" val="1348657441"/>
              </p:ext>
            </p:extLst>
          </p:nvPr>
        </p:nvGraphicFramePr>
        <p:xfrm>
          <a:off x="6317059" y="1219200"/>
          <a:ext cx="4841082" cy="28199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BCE19EF-D419-F0EF-D3ED-BFDE935FCB43}"/>
              </a:ext>
            </a:extLst>
          </p:cNvPr>
          <p:cNvGraphicFramePr>
            <a:graphicFrameLocks/>
          </p:cNvGraphicFramePr>
          <p:nvPr>
            <p:extLst>
              <p:ext uri="{D42A27DB-BD31-4B8C-83A1-F6EECF244321}">
                <p14:modId xmlns:p14="http://schemas.microsoft.com/office/powerpoint/2010/main" val="2353214686"/>
              </p:ext>
            </p:extLst>
          </p:nvPr>
        </p:nvGraphicFramePr>
        <p:xfrm>
          <a:off x="838200" y="1279525"/>
          <a:ext cx="4354249" cy="27590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FC48E245-6106-EBCC-08D7-4C09E01F7898}"/>
              </a:ext>
            </a:extLst>
          </p:cNvPr>
          <p:cNvGraphicFramePr>
            <a:graphicFrameLocks/>
          </p:cNvGraphicFramePr>
          <p:nvPr>
            <p:extLst>
              <p:ext uri="{D42A27DB-BD31-4B8C-83A1-F6EECF244321}">
                <p14:modId xmlns:p14="http://schemas.microsoft.com/office/powerpoint/2010/main" val="3608471004"/>
              </p:ext>
            </p:extLst>
          </p:nvPr>
        </p:nvGraphicFramePr>
        <p:xfrm>
          <a:off x="762000" y="3800476"/>
          <a:ext cx="4445531" cy="27590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84977AA8-2136-C156-D848-437F541DDCC5}"/>
              </a:ext>
            </a:extLst>
          </p:cNvPr>
          <p:cNvGraphicFramePr>
            <a:graphicFrameLocks/>
          </p:cNvGraphicFramePr>
          <p:nvPr>
            <p:extLst>
              <p:ext uri="{D42A27DB-BD31-4B8C-83A1-F6EECF244321}">
                <p14:modId xmlns:p14="http://schemas.microsoft.com/office/powerpoint/2010/main" val="179520252"/>
              </p:ext>
            </p:extLst>
          </p:nvPr>
        </p:nvGraphicFramePr>
        <p:xfrm>
          <a:off x="6279565" y="3739622"/>
          <a:ext cx="4841082" cy="2819929"/>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9783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39E0-040F-2E9F-5272-1B7F6F2698D4}"/>
              </a:ext>
            </a:extLst>
          </p:cNvPr>
          <p:cNvSpPr>
            <a:spLocks noGrp="1"/>
          </p:cNvSpPr>
          <p:nvPr>
            <p:ph type="title"/>
          </p:nvPr>
        </p:nvSpPr>
        <p:spPr/>
        <p:txBody>
          <a:bodyPr/>
          <a:lstStyle/>
          <a:p>
            <a:r>
              <a:rPr lang="en-US" dirty="0">
                <a:latin typeface="Century Gothic" panose="020B0502020202020204" pitchFamily="34" charset="0"/>
              </a:rPr>
              <a:t>TES SIZING</a:t>
            </a:r>
          </a:p>
        </p:txBody>
      </p:sp>
      <p:sp>
        <p:nvSpPr>
          <p:cNvPr id="3" name="Content Placeholder 2">
            <a:extLst>
              <a:ext uri="{FF2B5EF4-FFF2-40B4-BE49-F238E27FC236}">
                <a16:creationId xmlns:a16="http://schemas.microsoft.com/office/drawing/2014/main" id="{C2EEA4F0-3C8F-841B-EEC5-7F75B7653375}"/>
              </a:ext>
            </a:extLst>
          </p:cNvPr>
          <p:cNvSpPr>
            <a:spLocks noGrp="1"/>
          </p:cNvSpPr>
          <p:nvPr>
            <p:ph idx="1"/>
          </p:nvPr>
        </p:nvSpPr>
        <p:spPr>
          <a:xfrm>
            <a:off x="497540" y="4383554"/>
            <a:ext cx="3810000" cy="1993435"/>
          </a:xfrm>
        </p:spPr>
        <p:txBody>
          <a:bodyPr/>
          <a:lstStyle/>
          <a:p>
            <a:r>
              <a:rPr lang="en-US" sz="2400" dirty="0">
                <a:latin typeface="Century Gothic" panose="020B0502020202020204" pitchFamily="34" charset="0"/>
              </a:rPr>
              <a:t>TES is sized based on peak load</a:t>
            </a:r>
          </a:p>
          <a:p>
            <a:pPr lvl="1"/>
            <a:r>
              <a:rPr lang="en-US" sz="2400" dirty="0">
                <a:latin typeface="Century Gothic" panose="020B0502020202020204" pitchFamily="34" charset="0"/>
              </a:rPr>
              <a:t>25 kg or 100 kg increment</a:t>
            </a:r>
          </a:p>
          <a:p>
            <a:endParaRPr lang="en-US" dirty="0"/>
          </a:p>
        </p:txBody>
      </p:sp>
      <p:sp>
        <p:nvSpPr>
          <p:cNvPr id="4" name="Slide Number Placeholder 3">
            <a:extLst>
              <a:ext uri="{FF2B5EF4-FFF2-40B4-BE49-F238E27FC236}">
                <a16:creationId xmlns:a16="http://schemas.microsoft.com/office/drawing/2014/main" id="{AB9E0B19-3CC4-1BF8-B4C1-B462886A9629}"/>
              </a:ext>
            </a:extLst>
          </p:cNvPr>
          <p:cNvSpPr>
            <a:spLocks noGrp="1"/>
          </p:cNvSpPr>
          <p:nvPr>
            <p:ph type="sldNum" sz="quarter" idx="11"/>
          </p:nvPr>
        </p:nvSpPr>
        <p:spPr/>
        <p:txBody>
          <a:bodyPr/>
          <a:lstStyle/>
          <a:p>
            <a:pPr>
              <a:defRPr/>
            </a:pPr>
            <a:fld id="{EE6A46C6-F615-E347-8ACE-924FB609EF98}" type="slidenum">
              <a:rPr lang="en-US" smtClean="0"/>
              <a:pPr>
                <a:defRPr/>
              </a:pPr>
              <a:t>9</a:t>
            </a:fld>
            <a:endParaRPr lang="en-US" dirty="0"/>
          </a:p>
        </p:txBody>
      </p:sp>
      <p:pic>
        <p:nvPicPr>
          <p:cNvPr id="5" name="Picture 4">
            <a:extLst>
              <a:ext uri="{FF2B5EF4-FFF2-40B4-BE49-F238E27FC236}">
                <a16:creationId xmlns:a16="http://schemas.microsoft.com/office/drawing/2014/main" id="{1A7B7BD4-B750-47DF-5C88-DC8E476373D5}"/>
              </a:ext>
            </a:extLst>
          </p:cNvPr>
          <p:cNvPicPr>
            <a:picLocks noChangeAspect="1"/>
          </p:cNvPicPr>
          <p:nvPr/>
        </p:nvPicPr>
        <p:blipFill>
          <a:blip r:embed="rId2"/>
          <a:stretch>
            <a:fillRect/>
          </a:stretch>
        </p:blipFill>
        <p:spPr>
          <a:xfrm>
            <a:off x="4615070" y="1295400"/>
            <a:ext cx="3690730" cy="2655808"/>
          </a:xfrm>
          <a:prstGeom prst="rect">
            <a:avLst/>
          </a:prstGeom>
        </p:spPr>
      </p:pic>
      <p:pic>
        <p:nvPicPr>
          <p:cNvPr id="6" name="Picture 5">
            <a:extLst>
              <a:ext uri="{FF2B5EF4-FFF2-40B4-BE49-F238E27FC236}">
                <a16:creationId xmlns:a16="http://schemas.microsoft.com/office/drawing/2014/main" id="{D03AED5D-EDC2-49DD-9BE1-0C6A672A7E3D}"/>
              </a:ext>
            </a:extLst>
          </p:cNvPr>
          <p:cNvPicPr>
            <a:picLocks noChangeAspect="1"/>
          </p:cNvPicPr>
          <p:nvPr/>
        </p:nvPicPr>
        <p:blipFill>
          <a:blip r:embed="rId3"/>
          <a:stretch>
            <a:fillRect/>
          </a:stretch>
        </p:blipFill>
        <p:spPr>
          <a:xfrm>
            <a:off x="8382000" y="1295400"/>
            <a:ext cx="3690731" cy="2704038"/>
          </a:xfrm>
          <a:prstGeom prst="rect">
            <a:avLst/>
          </a:prstGeom>
        </p:spPr>
      </p:pic>
      <p:pic>
        <p:nvPicPr>
          <p:cNvPr id="7" name="Picture 6">
            <a:extLst>
              <a:ext uri="{FF2B5EF4-FFF2-40B4-BE49-F238E27FC236}">
                <a16:creationId xmlns:a16="http://schemas.microsoft.com/office/drawing/2014/main" id="{F91F88C9-85BB-2569-6C82-06140C07129F}"/>
              </a:ext>
            </a:extLst>
          </p:cNvPr>
          <p:cNvPicPr>
            <a:picLocks noChangeAspect="1"/>
          </p:cNvPicPr>
          <p:nvPr/>
        </p:nvPicPr>
        <p:blipFill>
          <a:blip r:embed="rId4"/>
          <a:stretch>
            <a:fillRect/>
          </a:stretch>
        </p:blipFill>
        <p:spPr>
          <a:xfrm>
            <a:off x="4615070" y="3886200"/>
            <a:ext cx="3690730" cy="2704037"/>
          </a:xfrm>
          <a:prstGeom prst="rect">
            <a:avLst/>
          </a:prstGeom>
        </p:spPr>
      </p:pic>
      <p:pic>
        <p:nvPicPr>
          <p:cNvPr id="8" name="Picture 7">
            <a:extLst>
              <a:ext uri="{FF2B5EF4-FFF2-40B4-BE49-F238E27FC236}">
                <a16:creationId xmlns:a16="http://schemas.microsoft.com/office/drawing/2014/main" id="{0CF9A78B-9B90-026F-792D-D373F3226D57}"/>
              </a:ext>
            </a:extLst>
          </p:cNvPr>
          <p:cNvPicPr>
            <a:picLocks noChangeAspect="1"/>
          </p:cNvPicPr>
          <p:nvPr/>
        </p:nvPicPr>
        <p:blipFill>
          <a:blip r:embed="rId5"/>
          <a:stretch>
            <a:fillRect/>
          </a:stretch>
        </p:blipFill>
        <p:spPr>
          <a:xfrm>
            <a:off x="8382000" y="3925362"/>
            <a:ext cx="3690730" cy="2704038"/>
          </a:xfrm>
          <a:prstGeom prst="rect">
            <a:avLst/>
          </a:prstGeom>
        </p:spPr>
      </p:pic>
      <p:pic>
        <p:nvPicPr>
          <p:cNvPr id="9" name="Picture 8">
            <a:extLst>
              <a:ext uri="{FF2B5EF4-FFF2-40B4-BE49-F238E27FC236}">
                <a16:creationId xmlns:a16="http://schemas.microsoft.com/office/drawing/2014/main" id="{E348B246-9042-0AB0-9C6A-EA4FB4AC63F8}"/>
              </a:ext>
            </a:extLst>
          </p:cNvPr>
          <p:cNvPicPr>
            <a:picLocks noChangeAspect="1"/>
          </p:cNvPicPr>
          <p:nvPr/>
        </p:nvPicPr>
        <p:blipFill>
          <a:blip r:embed="rId6"/>
          <a:stretch>
            <a:fillRect/>
          </a:stretch>
        </p:blipFill>
        <p:spPr>
          <a:xfrm>
            <a:off x="391718" y="1385234"/>
            <a:ext cx="3810000" cy="2844361"/>
          </a:xfrm>
          <a:prstGeom prst="rect">
            <a:avLst/>
          </a:prstGeom>
        </p:spPr>
      </p:pic>
    </p:spTree>
    <p:extLst>
      <p:ext uri="{BB962C8B-B14F-4D97-AF65-F5344CB8AC3E}">
        <p14:creationId xmlns:p14="http://schemas.microsoft.com/office/powerpoint/2010/main" val="1623275074"/>
      </p:ext>
    </p:extLst>
  </p:cSld>
  <p:clrMapOvr>
    <a:masterClrMapping/>
  </p:clrMapOvr>
</p:sld>
</file>

<file path=ppt/theme/theme1.xml><?xml version="1.0" encoding="utf-8"?>
<a:theme xmlns:a="http://schemas.openxmlformats.org/drawingml/2006/main" name="snre-template.po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B92025C8-FE3F-438A-9AF1-E96AC48DC902}" vid="{B2903C45-8456-4BAA-A229-4681105609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864</TotalTime>
  <Words>1196</Words>
  <Application>Microsoft Office PowerPoint</Application>
  <PresentationFormat>Widescreen</PresentationFormat>
  <Paragraphs>233</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Myriad Pro</vt:lpstr>
      <vt:lpstr>snre-template.pox</vt:lpstr>
      <vt:lpstr>ASSESSING THE VALUE OF THERMAL ENERGY STORAGE COUPLED WITH HEAT PUMPS FOR RESIDENTIAL SPACE HEATING IN U.S. CITIES</vt:lpstr>
      <vt:lpstr>INTRODUCTION</vt:lpstr>
      <vt:lpstr>INTRODUCTION</vt:lpstr>
      <vt:lpstr>INTRODUCTION</vt:lpstr>
      <vt:lpstr>RESEARCH QUESTION</vt:lpstr>
      <vt:lpstr>METHODS</vt:lpstr>
      <vt:lpstr>METHODS</vt:lpstr>
      <vt:lpstr>TES MATERIALS CONSIDERED</vt:lpstr>
      <vt:lpstr>TES SIZING</vt:lpstr>
      <vt:lpstr>TES CAN SERVE UP TO 24% TO 42% OF ANNUAL SPACE HEATING LOAD IN AN INDIVIDUAL BUILDING</vt:lpstr>
      <vt:lpstr>TES DISCHARGES WHEN COP DECLINES (OUTDOOR TEMP FALLS)</vt:lpstr>
      <vt:lpstr>TES CHARGES (HEAT PUMP INCREASES OUTPUT) WHEN COP IS HIGH OR IS INCREASING</vt:lpstr>
      <vt:lpstr>TES CHARGING AND DISCHARGING BEHAVIORS VARY WITH DIFFERENT SALTS</vt:lpstr>
      <vt:lpstr>ANNUAL COST SAVINGS DUE TO TES BETWEEN $122M to $230M ACROSS SALTS (UP TO 4% SAVING)</vt:lpstr>
      <vt:lpstr>COST SAVINGS DUE TO TES INCREASES SIGNIFICANTLY WHEN USING TIME OF USE (TOU) RATE</vt:lpstr>
      <vt:lpstr>APPLYING TIME OF USE RATE CHANGES TES OPERATIONAL BEHAVIORS</vt:lpstr>
      <vt:lpstr>TES CAN REDUCE UP TO 26% OF PEAK LOAD IN INDIVIDUAL BUILDING</vt:lpstr>
      <vt:lpstr>CONCLUSION</vt:lpstr>
      <vt:lpstr>NEXT STEPS</vt:lpstr>
      <vt:lpstr>ACKNOWLEDGEMENT </vt:lpstr>
    </vt:vector>
  </TitlesOfParts>
  <Company>University of Michigan School of Natural Resources and Environment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Lewis, Geoffrey</dc:creator>
  <cp:lastModifiedBy>An Pham</cp:lastModifiedBy>
  <cp:revision>87</cp:revision>
  <dcterms:created xsi:type="dcterms:W3CDTF">2022-03-16T19:58:22Z</dcterms:created>
  <dcterms:modified xsi:type="dcterms:W3CDTF">2023-02-14T16:26:03Z</dcterms:modified>
</cp:coreProperties>
</file>