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50" r:id="rId2"/>
    <p:sldId id="356" r:id="rId3"/>
    <p:sldId id="699" r:id="rId4"/>
    <p:sldId id="705" r:id="rId5"/>
    <p:sldId id="706" r:id="rId6"/>
    <p:sldId id="707" r:id="rId7"/>
    <p:sldId id="353" r:id="rId8"/>
    <p:sldId id="708" r:id="rId9"/>
    <p:sldId id="718" r:id="rId10"/>
    <p:sldId id="716" r:id="rId11"/>
    <p:sldId id="717" r:id="rId12"/>
    <p:sldId id="719" r:id="rId13"/>
    <p:sldId id="720" r:id="rId14"/>
    <p:sldId id="721" r:id="rId15"/>
    <p:sldId id="722" r:id="rId16"/>
    <p:sldId id="724" r:id="rId17"/>
    <p:sldId id="723" r:id="rId18"/>
    <p:sldId id="725" r:id="rId19"/>
    <p:sldId id="726" r:id="rId20"/>
    <p:sldId id="714" r:id="rId21"/>
    <p:sldId id="727" r:id="rId22"/>
    <p:sldId id="728" r:id="rId23"/>
    <p:sldId id="729" r:id="rId24"/>
    <p:sldId id="730" r:id="rId25"/>
    <p:sldId id="733" r:id="rId26"/>
    <p:sldId id="734" r:id="rId27"/>
    <p:sldId id="735" r:id="rId28"/>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lvl9pPr>
  </p:defaultTextStyle>
  <p:extLst>
    <p:ext uri="{521415D9-36F7-43E2-AB2F-B90AF26B5E84}">
      <p14:sectionLst xmlns:p14="http://schemas.microsoft.com/office/powerpoint/2010/main">
        <p14:section name="Presentation" id="{48D64C5C-5D70-4FB5-B20A-F7246DFE5BB2}">
          <p14:sldIdLst>
            <p14:sldId id="350"/>
            <p14:sldId id="356"/>
            <p14:sldId id="699"/>
            <p14:sldId id="705"/>
            <p14:sldId id="706"/>
            <p14:sldId id="707"/>
            <p14:sldId id="353"/>
            <p14:sldId id="708"/>
            <p14:sldId id="718"/>
            <p14:sldId id="716"/>
            <p14:sldId id="717"/>
            <p14:sldId id="719"/>
            <p14:sldId id="720"/>
            <p14:sldId id="721"/>
            <p14:sldId id="722"/>
            <p14:sldId id="724"/>
            <p14:sldId id="723"/>
            <p14:sldId id="725"/>
            <p14:sldId id="726"/>
            <p14:sldId id="714"/>
            <p14:sldId id="727"/>
            <p14:sldId id="728"/>
            <p14:sldId id="729"/>
            <p14:sldId id="730"/>
            <p14:sldId id="733"/>
            <p14:sldId id="734"/>
            <p14:sldId id="735"/>
          </p14:sldIdLst>
        </p14:section>
        <p14:section name="Master 1" id="{84F78FB4-A8E8-48DB-B4A7-E63D1BCD5003}">
          <p14:sldIdLst/>
        </p14:section>
        <p14:section name="Master 2" id="{1C7D64F1-07C7-453F-9DAE-A0563CFFE173}">
          <p14:sldIdLst/>
        </p14:section>
        <p14:section name="Default Section" id="{13053DEF-E967-E94F-A56C-46F0E1DF14C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3366FF"/>
    <a:srgbClr val="E64526"/>
    <a:srgbClr val="029DDA"/>
    <a:srgbClr val="ADBF37"/>
    <a:srgbClr val="E1165C"/>
    <a:srgbClr val="9F9FFF"/>
    <a:srgbClr val="E74626"/>
    <a:srgbClr val="2C70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5CECB"/>
          </a:solidFill>
        </a:fill>
      </a:tcStyle>
    </a:wholeTbl>
    <a:band2H>
      <a:tcTxStyle/>
      <a:tcStyle>
        <a:tcBdr/>
        <a:fill>
          <a:solidFill>
            <a:srgbClr val="FAE8E7"/>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Row>
  </a:tblStyle>
  <a:tblStyle styleId="{C7B018BB-80A7-4F77-B60F-C8B233D01FF8}"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E6CA"/>
          </a:solidFill>
        </a:fill>
      </a:tcStyle>
    </a:wholeTbl>
    <a:band2H>
      <a:tcTxStyle/>
      <a:tcStyle>
        <a:tcBdr/>
        <a:fill>
          <a:solidFill>
            <a:srgbClr val="FFF3E6"/>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3"/>
          </a:solidFill>
        </a:fill>
      </a:tcStyle>
    </a:firstRow>
  </a:tblStyle>
  <a:tblStyle styleId="{EEE7283C-3CF3-47DC-8721-378D4A62B228}"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EE0"/>
          </a:solidFill>
        </a:fill>
      </a:tcStyle>
    </a:wholeTbl>
    <a:band2H>
      <a:tcTxStyle/>
      <a:tcStyle>
        <a:tcBdr/>
        <a:fill>
          <a:solidFill>
            <a:srgbClr val="E6E8F0"/>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6"/>
          </a:solidFill>
        </a:fill>
      </a:tcStyle>
    </a:firstRow>
  </a:tblStyle>
  <a:tblStyle styleId="{CF821DB8-F4EB-4A41-A1BA-3FCAFE7338EE}" styleName="">
    <a:tblBg/>
    <a:wholeTbl>
      <a:tcTxStyle b="on" i="on">
        <a:font>
          <a:latin typeface="Tw Cen MT"/>
          <a:ea typeface="Tw Cen MT"/>
          <a:cs typeface="Tw Cen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w Cen MT"/>
          <a:ea typeface="Tw Cen MT"/>
          <a:cs typeface="Tw Cen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
          <a:latin typeface="Tw Cen MT"/>
          <a:ea typeface="Tw Cen MT"/>
          <a:cs typeface="Tw Cen MT"/>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w Cen MT"/>
          <a:ea typeface="Tw Cen MT"/>
          <a:cs typeface="Tw Cen MT"/>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
          <a:latin typeface="Tw Cen MT"/>
          <a:ea typeface="Tw Cen MT"/>
          <a:cs typeface="Tw Cen MT"/>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Col>
    <a:la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lastRow>
    <a:firstRow>
      <a:tcTxStyle b="on" i="on">
        <a:font>
          <a:latin typeface="Tw Cen MT"/>
          <a:ea typeface="Tw Cen MT"/>
          <a:cs typeface="Tw Cen MT"/>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00"/>
          </a:solidFill>
        </a:fill>
      </a:tcStyle>
    </a:firstRow>
  </a:tblStyle>
  <a:tblStyle styleId="{2708684C-4D16-4618-839F-0558EEFCDFE6}" styleName="">
    <a:tblBg/>
    <a:wholeTbl>
      <a:tcTxStyle b="on" i="on">
        <a:font>
          <a:latin typeface="Tw Cen MT"/>
          <a:ea typeface="Tw Cen MT"/>
          <a:cs typeface="Tw Cen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w Cen MT"/>
          <a:ea typeface="Tw Cen MT"/>
          <a:cs typeface="Tw Cen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w Cen MT"/>
          <a:ea typeface="Tw Cen MT"/>
          <a:cs typeface="Tw Cen MT"/>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w Cen MT"/>
          <a:ea typeface="Tw Cen MT"/>
          <a:cs typeface="Tw Cen MT"/>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37"/>
    <p:restoredTop sz="89452"/>
  </p:normalViewPr>
  <p:slideViewPr>
    <p:cSldViewPr snapToGrid="0" snapToObjects="1">
      <p:cViewPr varScale="1">
        <p:scale>
          <a:sx n="145" d="100"/>
          <a:sy n="145" d="100"/>
        </p:scale>
        <p:origin x="1624" y="176"/>
      </p:cViewPr>
      <p:guideLst/>
    </p:cSldViewPr>
  </p:slideViewPr>
  <p:notesTextViewPr>
    <p:cViewPr>
      <p:scale>
        <a:sx n="145" d="100"/>
        <a:sy n="14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xfrm>
            <a:off x="381000" y="685800"/>
            <a:ext cx="6096000" cy="3429000"/>
          </a:xfrm>
          <a:prstGeom prst="rect">
            <a:avLst/>
          </a:prstGeom>
        </p:spPr>
        <p:txBody>
          <a:bodyPr/>
          <a:lstStyle/>
          <a:p>
            <a:endParaRPr/>
          </a:p>
        </p:txBody>
      </p:sp>
      <p:sp>
        <p:nvSpPr>
          <p:cNvPr id="265" name="Shape 26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859195410"/>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j-lt"/>
        <a:ea typeface="+mj-ea"/>
        <a:cs typeface="+mj-cs"/>
        <a:sym typeface="Helvetica Neue"/>
      </a:defRPr>
    </a:lvl1pPr>
    <a:lvl2pPr indent="228600" defTabSz="457200" latinLnBrk="0">
      <a:lnSpc>
        <a:spcPct val="117999"/>
      </a:lnSpc>
      <a:defRPr sz="2200">
        <a:latin typeface="+mj-lt"/>
        <a:ea typeface="+mj-ea"/>
        <a:cs typeface="+mj-cs"/>
        <a:sym typeface="Helvetica Neue"/>
      </a:defRPr>
    </a:lvl2pPr>
    <a:lvl3pPr indent="457200" defTabSz="457200" latinLnBrk="0">
      <a:lnSpc>
        <a:spcPct val="117999"/>
      </a:lnSpc>
      <a:defRPr sz="2200">
        <a:latin typeface="+mj-lt"/>
        <a:ea typeface="+mj-ea"/>
        <a:cs typeface="+mj-cs"/>
        <a:sym typeface="Helvetica Neue"/>
      </a:defRPr>
    </a:lvl3pPr>
    <a:lvl4pPr indent="685800" defTabSz="457200" latinLnBrk="0">
      <a:lnSpc>
        <a:spcPct val="117999"/>
      </a:lnSpc>
      <a:defRPr sz="2200">
        <a:latin typeface="+mj-lt"/>
        <a:ea typeface="+mj-ea"/>
        <a:cs typeface="+mj-cs"/>
        <a:sym typeface="Helvetica Neue"/>
      </a:defRPr>
    </a:lvl4pPr>
    <a:lvl5pPr indent="914400" defTabSz="457200" latinLnBrk="0">
      <a:lnSpc>
        <a:spcPct val="117999"/>
      </a:lnSpc>
      <a:defRPr sz="2200">
        <a:latin typeface="+mj-lt"/>
        <a:ea typeface="+mj-ea"/>
        <a:cs typeface="+mj-cs"/>
        <a:sym typeface="Helvetica Neue"/>
      </a:defRPr>
    </a:lvl5pPr>
    <a:lvl6pPr indent="1143000" defTabSz="457200" latinLnBrk="0">
      <a:lnSpc>
        <a:spcPct val="117999"/>
      </a:lnSpc>
      <a:defRPr sz="2200">
        <a:latin typeface="+mj-lt"/>
        <a:ea typeface="+mj-ea"/>
        <a:cs typeface="+mj-cs"/>
        <a:sym typeface="Helvetica Neue"/>
      </a:defRPr>
    </a:lvl6pPr>
    <a:lvl7pPr indent="1371600" defTabSz="457200" latinLnBrk="0">
      <a:lnSpc>
        <a:spcPct val="117999"/>
      </a:lnSpc>
      <a:defRPr sz="2200">
        <a:latin typeface="+mj-lt"/>
        <a:ea typeface="+mj-ea"/>
        <a:cs typeface="+mj-cs"/>
        <a:sym typeface="Helvetica Neue"/>
      </a:defRPr>
    </a:lvl7pPr>
    <a:lvl8pPr indent="1600200" defTabSz="457200" latinLnBrk="0">
      <a:lnSpc>
        <a:spcPct val="117999"/>
      </a:lnSpc>
      <a:defRPr sz="2200">
        <a:latin typeface="+mj-lt"/>
        <a:ea typeface="+mj-ea"/>
        <a:cs typeface="+mj-cs"/>
        <a:sym typeface="Helvetica Neue"/>
      </a:defRPr>
    </a:lvl8pPr>
    <a:lvl9pPr indent="1828800" defTabSz="457200" latinLnBrk="0">
      <a:lnSpc>
        <a:spcPct val="117999"/>
      </a:lnSpc>
      <a:defRPr sz="2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Hello and welcome to a lecture for regression modelling for biostatistics 1. I am Tim Schlub, from the University of Sydney.</a:t>
            </a:r>
          </a:p>
          <a:p>
            <a:endParaRPr lang="en-AU" dirty="0"/>
          </a:p>
          <a:p>
            <a:r>
              <a:rPr lang="en-AU" dirty="0"/>
              <a:t>In this lecture we will:</a:t>
            </a:r>
          </a:p>
          <a:p>
            <a:r>
              <a:rPr lang="en-AU" sz="2500" dirty="0">
                <a:latin typeface="Calibri" panose="020F0502020204030204" pitchFamily="34" charset="0"/>
                <a:ea typeface="Calibri" panose="020F0502020204030204" pitchFamily="34" charset="0"/>
                <a:cs typeface="Times New Roman" panose="02020603050405020304" pitchFamily="18" charset="0"/>
              </a:rPr>
              <a:t>1. </a:t>
            </a:r>
            <a:r>
              <a:rPr lang="en-US" sz="2500" dirty="0">
                <a:latin typeface="Calibri" panose="020F0502020204030204" pitchFamily="34" charset="0"/>
                <a:ea typeface="Calibri" panose="020F0502020204030204" pitchFamily="34" charset="0"/>
                <a:cs typeface="Times New Roman" panose="02020603050405020304" pitchFamily="18" charset="0"/>
              </a:rPr>
              <a:t>Describe the different motivations for regression modelling</a:t>
            </a:r>
            <a:endParaRPr lang="en-AU" sz="25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34"/>
              </a:spcAft>
            </a:pPr>
            <a:r>
              <a:rPr lang="en-US" sz="2500" dirty="0">
                <a:latin typeface="Calibri" panose="020F0502020204030204" pitchFamily="34" charset="0"/>
                <a:ea typeface="Calibri" panose="020F0502020204030204" pitchFamily="34" charset="0"/>
                <a:cs typeface="Times New Roman" panose="02020603050405020304" pitchFamily="18" charset="0"/>
              </a:rPr>
              <a:t>2. Formulate a simple linear regression model</a:t>
            </a:r>
          </a:p>
          <a:p>
            <a:pPr>
              <a:lnSpc>
                <a:spcPct val="107000"/>
              </a:lnSpc>
              <a:spcAft>
                <a:spcPts val="634"/>
              </a:spcAft>
            </a:pPr>
            <a:r>
              <a:rPr lang="en-US" sz="2500" dirty="0">
                <a:latin typeface="Calibri" panose="020F0502020204030204" pitchFamily="34" charset="0"/>
                <a:ea typeface="Calibri" panose="020F0502020204030204" pitchFamily="34" charset="0"/>
                <a:cs typeface="Times New Roman" panose="02020603050405020304" pitchFamily="18" charset="0"/>
              </a:rPr>
              <a:t>And </a:t>
            </a:r>
            <a:endParaRPr lang="en-AU" sz="25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34"/>
              </a:spcAft>
            </a:pPr>
            <a:r>
              <a:rPr lang="en-US" sz="2500" dirty="0">
                <a:latin typeface="Calibri" panose="020F0502020204030204" pitchFamily="34" charset="0"/>
                <a:ea typeface="Calibri" panose="020F0502020204030204" pitchFamily="34" charset="0"/>
                <a:cs typeface="Times New Roman" panose="02020603050405020304" pitchFamily="18" charset="0"/>
              </a:rPr>
              <a:t>3. Understand the least squares method of parameter estimation and its equivalence to maximum likelihood</a:t>
            </a:r>
          </a:p>
          <a:p>
            <a:pPr>
              <a:lnSpc>
                <a:spcPct val="107000"/>
              </a:lnSpc>
              <a:spcAft>
                <a:spcPts val="634"/>
              </a:spcAft>
            </a:pPr>
            <a:endParaRPr lang="en-AU" sz="25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34"/>
              </a:spcAft>
            </a:pPr>
            <a:r>
              <a:rPr lang="en-AU" sz="2500" dirty="0">
                <a:latin typeface="Calibri" panose="020F0502020204030204" pitchFamily="34" charset="0"/>
                <a:ea typeface="Calibri" panose="020F0502020204030204" pitchFamily="34" charset="0"/>
                <a:cs typeface="Times New Roman" panose="02020603050405020304" pitchFamily="18" charset="0"/>
              </a:rPr>
              <a:t>The final two learning objectives of this week will be covered in the second recorded video.</a:t>
            </a:r>
          </a:p>
        </p:txBody>
      </p:sp>
      <p:sp>
        <p:nvSpPr>
          <p:cNvPr id="4" name="Slide Number Placeholder 3"/>
          <p:cNvSpPr>
            <a:spLocks noGrp="1"/>
          </p:cNvSpPr>
          <p:nvPr>
            <p:ph type="sldNum" sz="quarter" idx="5"/>
          </p:nvPr>
        </p:nvSpPr>
        <p:spPr/>
        <p:txBody>
          <a:bodyPr/>
          <a:lstStyle/>
          <a:p>
            <a:fld id="{BCA0A316-D1E1-9745-B24E-D11400EED8A1}" type="slidenum">
              <a:rPr lang="en-US" smtClean="0"/>
              <a:t>2</a:t>
            </a:fld>
            <a:endParaRPr lang="en-US"/>
          </a:p>
        </p:txBody>
      </p:sp>
    </p:spTree>
    <p:extLst>
      <p:ext uri="{BB962C8B-B14F-4D97-AF65-F5344CB8AC3E}">
        <p14:creationId xmlns:p14="http://schemas.microsoft.com/office/powerpoint/2010/main" val="3152544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11</a:t>
            </a:fld>
            <a:endParaRPr lang="en-US"/>
          </a:p>
        </p:txBody>
      </p:sp>
    </p:spTree>
    <p:extLst>
      <p:ext uri="{BB962C8B-B14F-4D97-AF65-F5344CB8AC3E}">
        <p14:creationId xmlns:p14="http://schemas.microsoft.com/office/powerpoint/2010/main" val="1475178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12</a:t>
            </a:fld>
            <a:endParaRPr lang="en-US"/>
          </a:p>
        </p:txBody>
      </p:sp>
    </p:spTree>
    <p:extLst>
      <p:ext uri="{BB962C8B-B14F-4D97-AF65-F5344CB8AC3E}">
        <p14:creationId xmlns:p14="http://schemas.microsoft.com/office/powerpoint/2010/main" val="4130703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13</a:t>
            </a:fld>
            <a:endParaRPr lang="en-US"/>
          </a:p>
        </p:txBody>
      </p:sp>
    </p:spTree>
    <p:extLst>
      <p:ext uri="{BB962C8B-B14F-4D97-AF65-F5344CB8AC3E}">
        <p14:creationId xmlns:p14="http://schemas.microsoft.com/office/powerpoint/2010/main" val="1459092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14</a:t>
            </a:fld>
            <a:endParaRPr lang="en-US"/>
          </a:p>
        </p:txBody>
      </p:sp>
    </p:spTree>
    <p:extLst>
      <p:ext uri="{BB962C8B-B14F-4D97-AF65-F5344CB8AC3E}">
        <p14:creationId xmlns:p14="http://schemas.microsoft.com/office/powerpoint/2010/main" val="3549713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15</a:t>
            </a:fld>
            <a:endParaRPr lang="en-US"/>
          </a:p>
        </p:txBody>
      </p:sp>
    </p:spTree>
    <p:extLst>
      <p:ext uri="{BB962C8B-B14F-4D97-AF65-F5344CB8AC3E}">
        <p14:creationId xmlns:p14="http://schemas.microsoft.com/office/powerpoint/2010/main" val="977790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16</a:t>
            </a:fld>
            <a:endParaRPr lang="en-US"/>
          </a:p>
        </p:txBody>
      </p:sp>
    </p:spTree>
    <p:extLst>
      <p:ext uri="{BB962C8B-B14F-4D97-AF65-F5344CB8AC3E}">
        <p14:creationId xmlns:p14="http://schemas.microsoft.com/office/powerpoint/2010/main" val="863586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17</a:t>
            </a:fld>
            <a:endParaRPr lang="en-US"/>
          </a:p>
        </p:txBody>
      </p:sp>
    </p:spTree>
    <p:extLst>
      <p:ext uri="{BB962C8B-B14F-4D97-AF65-F5344CB8AC3E}">
        <p14:creationId xmlns:p14="http://schemas.microsoft.com/office/powerpoint/2010/main" val="2668858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18</a:t>
            </a:fld>
            <a:endParaRPr lang="en-US"/>
          </a:p>
        </p:txBody>
      </p:sp>
    </p:spTree>
    <p:extLst>
      <p:ext uri="{BB962C8B-B14F-4D97-AF65-F5344CB8AC3E}">
        <p14:creationId xmlns:p14="http://schemas.microsoft.com/office/powerpoint/2010/main" val="1779303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19</a:t>
            </a:fld>
            <a:endParaRPr lang="en-US"/>
          </a:p>
        </p:txBody>
      </p:sp>
    </p:spTree>
    <p:extLst>
      <p:ext uri="{BB962C8B-B14F-4D97-AF65-F5344CB8AC3E}">
        <p14:creationId xmlns:p14="http://schemas.microsoft.com/office/powerpoint/2010/main" val="1911766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20</a:t>
            </a:fld>
            <a:endParaRPr lang="en-US"/>
          </a:p>
        </p:txBody>
      </p:sp>
    </p:spTree>
    <p:extLst>
      <p:ext uri="{BB962C8B-B14F-4D97-AF65-F5344CB8AC3E}">
        <p14:creationId xmlns:p14="http://schemas.microsoft.com/office/powerpoint/2010/main" val="1911766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Discharge (Home vs rehabilitation)</a:t>
            </a:r>
          </a:p>
        </p:txBody>
      </p:sp>
      <p:sp>
        <p:nvSpPr>
          <p:cNvPr id="4" name="Slide Number Placeholder 3"/>
          <p:cNvSpPr>
            <a:spLocks noGrp="1"/>
          </p:cNvSpPr>
          <p:nvPr>
            <p:ph type="sldNum" sz="quarter" idx="5"/>
          </p:nvPr>
        </p:nvSpPr>
        <p:spPr/>
        <p:txBody>
          <a:bodyPr/>
          <a:lstStyle/>
          <a:p>
            <a:fld id="{BCA0A316-D1E1-9745-B24E-D11400EED8A1}" type="slidenum">
              <a:rPr lang="en-US" smtClean="0"/>
              <a:t>3</a:t>
            </a:fld>
            <a:endParaRPr lang="en-US"/>
          </a:p>
        </p:txBody>
      </p:sp>
    </p:spTree>
    <p:extLst>
      <p:ext uri="{BB962C8B-B14F-4D97-AF65-F5344CB8AC3E}">
        <p14:creationId xmlns:p14="http://schemas.microsoft.com/office/powerpoint/2010/main" val="2885374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21</a:t>
            </a:fld>
            <a:endParaRPr lang="en-US"/>
          </a:p>
        </p:txBody>
      </p:sp>
    </p:spTree>
    <p:extLst>
      <p:ext uri="{BB962C8B-B14F-4D97-AF65-F5344CB8AC3E}">
        <p14:creationId xmlns:p14="http://schemas.microsoft.com/office/powerpoint/2010/main" val="2640663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22</a:t>
            </a:fld>
            <a:endParaRPr lang="en-US"/>
          </a:p>
        </p:txBody>
      </p:sp>
    </p:spTree>
    <p:extLst>
      <p:ext uri="{BB962C8B-B14F-4D97-AF65-F5344CB8AC3E}">
        <p14:creationId xmlns:p14="http://schemas.microsoft.com/office/powerpoint/2010/main" val="41714205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23</a:t>
            </a:fld>
            <a:endParaRPr lang="en-US"/>
          </a:p>
        </p:txBody>
      </p:sp>
    </p:spTree>
    <p:extLst>
      <p:ext uri="{BB962C8B-B14F-4D97-AF65-F5344CB8AC3E}">
        <p14:creationId xmlns:p14="http://schemas.microsoft.com/office/powerpoint/2010/main" val="2301762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24</a:t>
            </a:fld>
            <a:endParaRPr lang="en-US"/>
          </a:p>
        </p:txBody>
      </p:sp>
    </p:spTree>
    <p:extLst>
      <p:ext uri="{BB962C8B-B14F-4D97-AF65-F5344CB8AC3E}">
        <p14:creationId xmlns:p14="http://schemas.microsoft.com/office/powerpoint/2010/main" val="1550831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25</a:t>
            </a:fld>
            <a:endParaRPr lang="en-US"/>
          </a:p>
        </p:txBody>
      </p:sp>
    </p:spTree>
    <p:extLst>
      <p:ext uri="{BB962C8B-B14F-4D97-AF65-F5344CB8AC3E}">
        <p14:creationId xmlns:p14="http://schemas.microsoft.com/office/powerpoint/2010/main" val="32940373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26</a:t>
            </a:fld>
            <a:endParaRPr lang="en-US"/>
          </a:p>
        </p:txBody>
      </p:sp>
    </p:spTree>
    <p:extLst>
      <p:ext uri="{BB962C8B-B14F-4D97-AF65-F5344CB8AC3E}">
        <p14:creationId xmlns:p14="http://schemas.microsoft.com/office/powerpoint/2010/main" val="2088871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27</a:t>
            </a:fld>
            <a:endParaRPr lang="en-US"/>
          </a:p>
        </p:txBody>
      </p:sp>
    </p:spTree>
    <p:extLst>
      <p:ext uri="{BB962C8B-B14F-4D97-AF65-F5344CB8AC3E}">
        <p14:creationId xmlns:p14="http://schemas.microsoft.com/office/powerpoint/2010/main" val="1713865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Discharge (Home vs rehabilitation)</a:t>
            </a:r>
          </a:p>
        </p:txBody>
      </p:sp>
      <p:sp>
        <p:nvSpPr>
          <p:cNvPr id="4" name="Slide Number Placeholder 3"/>
          <p:cNvSpPr>
            <a:spLocks noGrp="1"/>
          </p:cNvSpPr>
          <p:nvPr>
            <p:ph type="sldNum" sz="quarter" idx="5"/>
          </p:nvPr>
        </p:nvSpPr>
        <p:spPr/>
        <p:txBody>
          <a:bodyPr/>
          <a:lstStyle/>
          <a:p>
            <a:fld id="{BCA0A316-D1E1-9745-B24E-D11400EED8A1}" type="slidenum">
              <a:rPr lang="en-US" smtClean="0"/>
              <a:t>4</a:t>
            </a:fld>
            <a:endParaRPr lang="en-US"/>
          </a:p>
        </p:txBody>
      </p:sp>
    </p:spTree>
    <p:extLst>
      <p:ext uri="{BB962C8B-B14F-4D97-AF65-F5344CB8AC3E}">
        <p14:creationId xmlns:p14="http://schemas.microsoft.com/office/powerpoint/2010/main" val="410676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Discharge (Home vs rehabilitation)</a:t>
            </a:r>
          </a:p>
        </p:txBody>
      </p:sp>
      <p:sp>
        <p:nvSpPr>
          <p:cNvPr id="4" name="Slide Number Placeholder 3"/>
          <p:cNvSpPr>
            <a:spLocks noGrp="1"/>
          </p:cNvSpPr>
          <p:nvPr>
            <p:ph type="sldNum" sz="quarter" idx="5"/>
          </p:nvPr>
        </p:nvSpPr>
        <p:spPr/>
        <p:txBody>
          <a:bodyPr/>
          <a:lstStyle/>
          <a:p>
            <a:fld id="{BCA0A316-D1E1-9745-B24E-D11400EED8A1}" type="slidenum">
              <a:rPr lang="en-US" smtClean="0"/>
              <a:t>5</a:t>
            </a:fld>
            <a:endParaRPr lang="en-US"/>
          </a:p>
        </p:txBody>
      </p:sp>
    </p:spTree>
    <p:extLst>
      <p:ext uri="{BB962C8B-B14F-4D97-AF65-F5344CB8AC3E}">
        <p14:creationId xmlns:p14="http://schemas.microsoft.com/office/powerpoint/2010/main" val="251778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Discharge (Home vs rehabilitation)</a:t>
            </a:r>
          </a:p>
        </p:txBody>
      </p:sp>
      <p:sp>
        <p:nvSpPr>
          <p:cNvPr id="4" name="Slide Number Placeholder 3"/>
          <p:cNvSpPr>
            <a:spLocks noGrp="1"/>
          </p:cNvSpPr>
          <p:nvPr>
            <p:ph type="sldNum" sz="quarter" idx="5"/>
          </p:nvPr>
        </p:nvSpPr>
        <p:spPr/>
        <p:txBody>
          <a:bodyPr/>
          <a:lstStyle/>
          <a:p>
            <a:fld id="{BCA0A316-D1E1-9745-B24E-D11400EED8A1}" type="slidenum">
              <a:rPr lang="en-US" smtClean="0"/>
              <a:t>6</a:t>
            </a:fld>
            <a:endParaRPr lang="en-US"/>
          </a:p>
        </p:txBody>
      </p:sp>
    </p:spTree>
    <p:extLst>
      <p:ext uri="{BB962C8B-B14F-4D97-AF65-F5344CB8AC3E}">
        <p14:creationId xmlns:p14="http://schemas.microsoft.com/office/powerpoint/2010/main" val="287413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7</a:t>
            </a:fld>
            <a:endParaRPr lang="en-US"/>
          </a:p>
        </p:txBody>
      </p:sp>
    </p:spTree>
    <p:extLst>
      <p:ext uri="{BB962C8B-B14F-4D97-AF65-F5344CB8AC3E}">
        <p14:creationId xmlns:p14="http://schemas.microsoft.com/office/powerpoint/2010/main" val="2124333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8</a:t>
            </a:fld>
            <a:endParaRPr lang="en-US"/>
          </a:p>
        </p:txBody>
      </p:sp>
    </p:spTree>
    <p:extLst>
      <p:ext uri="{BB962C8B-B14F-4D97-AF65-F5344CB8AC3E}">
        <p14:creationId xmlns:p14="http://schemas.microsoft.com/office/powerpoint/2010/main" val="305534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9</a:t>
            </a:fld>
            <a:endParaRPr lang="en-US"/>
          </a:p>
        </p:txBody>
      </p:sp>
    </p:spTree>
    <p:extLst>
      <p:ext uri="{BB962C8B-B14F-4D97-AF65-F5344CB8AC3E}">
        <p14:creationId xmlns:p14="http://schemas.microsoft.com/office/powerpoint/2010/main" val="3076658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r>
              <a:rPr lang="en-AU" dirty="0"/>
              <a:t>The first of which is “simple linear regression”, where we have a continuous outcome, in this case systolic blood pressure, and a continuous covariate in this case age.  As this relationship looks fairly linear, or straight, we can describe it with the equation of a line shown. The equation has two parameters beta 0 and beta 1. Beta 0 is the intercept, where the line crosses the y-axis, which here would be interpreted as the mean blood pressure when age equals zero years. Not a particularly useful interpretation, and so we commonly ignore the value of the intercept Beta 0.</a:t>
            </a:r>
          </a:p>
          <a:p>
            <a:endParaRPr lang="en-AU" dirty="0"/>
          </a:p>
          <a:p>
            <a:r>
              <a:rPr lang="en-AU" dirty="0"/>
              <a:t>Beta 1 on the other hand is the slope, which equals the mean increase in blood pressure for every year increase in age. This interpretation is extremely helpful, as it describes how blood pressure changes with age.</a:t>
            </a:r>
          </a:p>
          <a:p>
            <a:endParaRPr lang="en-AU" dirty="0"/>
          </a:p>
        </p:txBody>
      </p:sp>
      <p:sp>
        <p:nvSpPr>
          <p:cNvPr id="4" name="Slide Number Placeholder 3"/>
          <p:cNvSpPr>
            <a:spLocks noGrp="1"/>
          </p:cNvSpPr>
          <p:nvPr>
            <p:ph type="sldNum" sz="quarter" idx="5"/>
          </p:nvPr>
        </p:nvSpPr>
        <p:spPr/>
        <p:txBody>
          <a:bodyPr/>
          <a:lstStyle/>
          <a:p>
            <a:fld id="{BCA0A316-D1E1-9745-B24E-D11400EED8A1}" type="slidenum">
              <a:rPr lang="en-US" smtClean="0"/>
              <a:t>10</a:t>
            </a:fld>
            <a:endParaRPr lang="en-US"/>
          </a:p>
        </p:txBody>
      </p:sp>
    </p:spTree>
    <p:extLst>
      <p:ext uri="{BB962C8B-B14F-4D97-AF65-F5344CB8AC3E}">
        <p14:creationId xmlns:p14="http://schemas.microsoft.com/office/powerpoint/2010/main" val="37097315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 Red option 1 (add own image)">
    <p:spTree>
      <p:nvGrpSpPr>
        <p:cNvPr id="1" name=""/>
        <p:cNvGrpSpPr/>
        <p:nvPr/>
      </p:nvGrpSpPr>
      <p:grpSpPr>
        <a:xfrm>
          <a:off x="0" y="0"/>
          <a:ext cx="0" cy="0"/>
          <a:chOff x="0" y="0"/>
          <a:chExt cx="0" cy="0"/>
        </a:xfrm>
      </p:grpSpPr>
      <p:pic>
        <p:nvPicPr>
          <p:cNvPr id="13" name="image1.jpg" descr="PPT Template_widescreen_background file_red.jpg"/>
          <p:cNvPicPr>
            <a:picLocks noChangeAspect="1"/>
          </p:cNvPicPr>
          <p:nvPr/>
        </p:nvPicPr>
        <p:blipFill>
          <a:blip r:embed="rId2"/>
          <a:stretch>
            <a:fillRect/>
          </a:stretch>
        </p:blipFill>
        <p:spPr>
          <a:xfrm>
            <a:off x="0" y="0"/>
            <a:ext cx="9144000" cy="5143500"/>
          </a:xfrm>
          <a:prstGeom prst="rect">
            <a:avLst/>
          </a:prstGeom>
          <a:ln w="12700">
            <a:miter lim="400000"/>
          </a:ln>
        </p:spPr>
      </p:pic>
      <p:sp>
        <p:nvSpPr>
          <p:cNvPr id="14" name="Shape 14"/>
          <p:cNvSpPr>
            <a:spLocks noGrp="1"/>
          </p:cNvSpPr>
          <p:nvPr>
            <p:ph type="title"/>
          </p:nvPr>
        </p:nvSpPr>
        <p:spPr>
          <a:xfrm>
            <a:off x="381882" y="1290842"/>
            <a:ext cx="3965264" cy="1303631"/>
          </a:xfrm>
          <a:prstGeom prst="rect">
            <a:avLst/>
          </a:prstGeom>
        </p:spPr>
        <p:txBody>
          <a:bodyPr anchor="t"/>
          <a:lstStyle>
            <a:lvl1pPr>
              <a:defRPr>
                <a:solidFill>
                  <a:srgbClr val="FFFFFF"/>
                </a:solidFill>
              </a:defRPr>
            </a:lvl1pPr>
          </a:lstStyle>
          <a:p>
            <a:r>
              <a:rPr lang="en-GB"/>
              <a:t>Click to edit Master title style</a:t>
            </a:r>
            <a:endParaRPr/>
          </a:p>
        </p:txBody>
      </p:sp>
      <p:sp>
        <p:nvSpPr>
          <p:cNvPr id="15" name="Shape 15"/>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6" name="Shape 1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Content and Chart">
    <p:spTree>
      <p:nvGrpSpPr>
        <p:cNvPr id="1" name=""/>
        <p:cNvGrpSpPr/>
        <p:nvPr/>
      </p:nvGrpSpPr>
      <p:grpSpPr>
        <a:xfrm>
          <a:off x="0" y="0"/>
          <a:ext cx="0" cy="0"/>
          <a:chOff x="0" y="0"/>
          <a:chExt cx="0" cy="0"/>
        </a:xfrm>
      </p:grpSpPr>
      <p:sp>
        <p:nvSpPr>
          <p:cNvPr id="195" name="Shape 195"/>
          <p:cNvSpPr>
            <a:spLocks noGrp="1"/>
          </p:cNvSpPr>
          <p:nvPr>
            <p:ph type="title"/>
          </p:nvPr>
        </p:nvSpPr>
        <p:spPr>
          <a:xfrm>
            <a:off x="457200" y="11931"/>
            <a:ext cx="8229600" cy="1008014"/>
          </a:xfrm>
          <a:prstGeom prst="rect">
            <a:avLst/>
          </a:prstGeom>
        </p:spPr>
        <p:txBody>
          <a:bodyPr/>
          <a:lstStyle/>
          <a:p>
            <a:r>
              <a:rPr lang="en-GB"/>
              <a:t>Click to edit Master title style</a:t>
            </a:r>
            <a:endParaRPr/>
          </a:p>
        </p:txBody>
      </p:sp>
      <p:sp>
        <p:nvSpPr>
          <p:cNvPr id="196" name="Shape 196"/>
          <p:cNvSpPr>
            <a:spLocks noGrp="1"/>
          </p:cNvSpPr>
          <p:nvPr>
            <p:ph type="body" sz="half" idx="1"/>
          </p:nvPr>
        </p:nvSpPr>
        <p:spPr>
          <a:xfrm>
            <a:off x="4648200" y="1019944"/>
            <a:ext cx="4038600" cy="4123557"/>
          </a:xfrm>
          <a:prstGeom prst="rect">
            <a:avLst/>
          </a:prstGeom>
        </p:spPr>
        <p:txBody>
          <a:bodyPr/>
          <a:lstStyle>
            <a:lvl1pPr>
              <a:lnSpc>
                <a:spcPct val="100000"/>
              </a:lnSpc>
            </a:lvl1pPr>
            <a:lvl2pPr marL="742950" indent="-285750">
              <a:lnSpc>
                <a:spcPct val="100000"/>
              </a:lnSpc>
            </a:lvl2pPr>
            <a:lvl3pPr marL="1143000" indent="-228600">
              <a:lnSpc>
                <a:spcPct val="100000"/>
              </a:lnSpc>
            </a:lvl3pPr>
            <a:lvl4pPr>
              <a:lnSpc>
                <a:spcPct val="100000"/>
              </a:lnSpc>
            </a:lvl4pPr>
            <a:lvl5pPr>
              <a:lnSpc>
                <a:spcPct val="100000"/>
              </a:lnSpc>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97" name="Shape 1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Image">
    <p:spTree>
      <p:nvGrpSpPr>
        <p:cNvPr id="1" name=""/>
        <p:cNvGrpSpPr/>
        <p:nvPr/>
      </p:nvGrpSpPr>
      <p:grpSpPr>
        <a:xfrm>
          <a:off x="0" y="0"/>
          <a:ext cx="0" cy="0"/>
          <a:chOff x="0" y="0"/>
          <a:chExt cx="0" cy="0"/>
        </a:xfrm>
      </p:grpSpPr>
      <p:sp>
        <p:nvSpPr>
          <p:cNvPr id="204" name="Shape 204"/>
          <p:cNvSpPr>
            <a:spLocks noGrp="1"/>
          </p:cNvSpPr>
          <p:nvPr>
            <p:ph type="title"/>
          </p:nvPr>
        </p:nvSpPr>
        <p:spPr>
          <a:xfrm>
            <a:off x="457200" y="0"/>
            <a:ext cx="8229600" cy="1031876"/>
          </a:xfrm>
          <a:prstGeom prst="rect">
            <a:avLst/>
          </a:prstGeom>
        </p:spPr>
        <p:txBody>
          <a:bodyPr/>
          <a:lstStyle/>
          <a:p>
            <a:r>
              <a:rPr lang="en-GB"/>
              <a:t>Click to edit Master title style</a:t>
            </a:r>
            <a:endParaRPr/>
          </a:p>
        </p:txBody>
      </p:sp>
      <p:sp>
        <p:nvSpPr>
          <p:cNvPr id="205" name="Shape 20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12" name="Shape 212"/>
          <p:cNvSpPr>
            <a:spLocks noGrp="1"/>
          </p:cNvSpPr>
          <p:nvPr>
            <p:ph type="title"/>
          </p:nvPr>
        </p:nvSpPr>
        <p:spPr>
          <a:xfrm>
            <a:off x="457200" y="0"/>
            <a:ext cx="8229600" cy="1031876"/>
          </a:xfrm>
          <a:prstGeom prst="rect">
            <a:avLst/>
          </a:prstGeom>
        </p:spPr>
        <p:txBody>
          <a:bodyPr/>
          <a:lstStyle/>
          <a:p>
            <a:r>
              <a:rPr lang="en-GB"/>
              <a:t>Click to edit Master title style</a:t>
            </a:r>
            <a:endParaRPr/>
          </a:p>
        </p:txBody>
      </p:sp>
      <p:sp>
        <p:nvSpPr>
          <p:cNvPr id="213" name="Shape 2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Section Divider - Option 1">
    <p:spTree>
      <p:nvGrpSpPr>
        <p:cNvPr id="1" name=""/>
        <p:cNvGrpSpPr/>
        <p:nvPr/>
      </p:nvGrpSpPr>
      <p:grpSpPr>
        <a:xfrm>
          <a:off x="0" y="0"/>
          <a:ext cx="0" cy="0"/>
          <a:chOff x="0" y="0"/>
          <a:chExt cx="0" cy="0"/>
        </a:xfrm>
      </p:grpSpPr>
      <p:sp>
        <p:nvSpPr>
          <p:cNvPr id="227" name="Shape 227"/>
          <p:cNvSpPr/>
          <p:nvPr/>
        </p:nvSpPr>
        <p:spPr>
          <a:xfrm>
            <a:off x="0" y="0"/>
            <a:ext cx="9144000" cy="51435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228" name="image11.png" descr="USY_MB1_PMS_1_Colour_Reversed_Logo.png"/>
          <p:cNvPicPr>
            <a:picLocks noChangeAspect="1"/>
          </p:cNvPicPr>
          <p:nvPr/>
        </p:nvPicPr>
        <p:blipFill>
          <a:blip r:embed="rId2"/>
          <a:stretch>
            <a:fillRect/>
          </a:stretch>
        </p:blipFill>
        <p:spPr>
          <a:xfrm>
            <a:off x="454025" y="4429125"/>
            <a:ext cx="1536700" cy="398464"/>
          </a:xfrm>
          <a:prstGeom prst="rect">
            <a:avLst/>
          </a:prstGeom>
          <a:ln w="12700">
            <a:miter lim="400000"/>
          </a:ln>
        </p:spPr>
      </p:pic>
      <p:sp>
        <p:nvSpPr>
          <p:cNvPr id="229" name="Shape 229"/>
          <p:cNvSpPr>
            <a:spLocks noGrp="1"/>
          </p:cNvSpPr>
          <p:nvPr>
            <p:ph type="title"/>
          </p:nvPr>
        </p:nvSpPr>
        <p:spPr>
          <a:xfrm>
            <a:off x="381884" y="261227"/>
            <a:ext cx="8388586" cy="396568"/>
          </a:xfrm>
          <a:prstGeom prst="rect">
            <a:avLst/>
          </a:prstGeom>
        </p:spPr>
        <p:txBody>
          <a:bodyPr lIns="0" tIns="0" rIns="0" bIns="0" anchor="t"/>
          <a:lstStyle/>
          <a:p>
            <a:r>
              <a:rPr lang="en-GB"/>
              <a:t>Click to edit Master title style</a:t>
            </a:r>
            <a:endParaRPr/>
          </a:p>
        </p:txBody>
      </p:sp>
      <p:sp>
        <p:nvSpPr>
          <p:cNvPr id="230" name="Shape 230"/>
          <p:cNvSpPr>
            <a:spLocks noGrp="1"/>
          </p:cNvSpPr>
          <p:nvPr>
            <p:ph type="body" sz="half" idx="1"/>
          </p:nvPr>
        </p:nvSpPr>
        <p:spPr>
          <a:xfrm>
            <a:off x="381884" y="657795"/>
            <a:ext cx="8387706" cy="1925242"/>
          </a:xfrm>
          <a:prstGeom prst="rect">
            <a:avLst/>
          </a:prstGeom>
        </p:spPr>
        <p:txBody>
          <a:bodyPr/>
          <a:lstStyle>
            <a:lvl1pPr marL="0" indent="0">
              <a:buSzTx/>
              <a:buFontTx/>
              <a:buNone/>
            </a:lvl1pPr>
            <a:lvl2pPr marL="0" indent="457200">
              <a:buSzTx/>
              <a:buFontTx/>
              <a:buNone/>
            </a:lvl2pPr>
            <a:lvl3pPr marL="0" indent="914400">
              <a:buSzTx/>
              <a:buFontTx/>
              <a:buNone/>
            </a:lvl3pPr>
            <a:lvl4pPr marL="0" indent="1371600">
              <a:buSzTx/>
              <a:buFontTx/>
              <a:buNone/>
            </a:lvl4pPr>
            <a:lvl5pPr marL="0" indent="1828800">
              <a:buSzTx/>
              <a:buFontTx/>
              <a:buNone/>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231" name="Shape 2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Section Divider - Option 2">
    <p:spTree>
      <p:nvGrpSpPr>
        <p:cNvPr id="1" name=""/>
        <p:cNvGrpSpPr/>
        <p:nvPr/>
      </p:nvGrpSpPr>
      <p:grpSpPr>
        <a:xfrm>
          <a:off x="0" y="0"/>
          <a:ext cx="0" cy="0"/>
          <a:chOff x="0" y="0"/>
          <a:chExt cx="0" cy="0"/>
        </a:xfrm>
      </p:grpSpPr>
      <p:pic>
        <p:nvPicPr>
          <p:cNvPr id="238" name="image12.jpg" descr="PPT Template_widescreen_background file_charcoal.jpg"/>
          <p:cNvPicPr>
            <a:picLocks noChangeAspect="1"/>
          </p:cNvPicPr>
          <p:nvPr/>
        </p:nvPicPr>
        <p:blipFill>
          <a:blip r:embed="rId2"/>
          <a:stretch>
            <a:fillRect/>
          </a:stretch>
        </p:blipFill>
        <p:spPr>
          <a:xfrm>
            <a:off x="0" y="0"/>
            <a:ext cx="9144000" cy="5148001"/>
          </a:xfrm>
          <a:prstGeom prst="rect">
            <a:avLst/>
          </a:prstGeom>
          <a:ln w="12700">
            <a:miter lim="400000"/>
          </a:ln>
        </p:spPr>
      </p:pic>
      <p:sp>
        <p:nvSpPr>
          <p:cNvPr id="239" name="Shape 239"/>
          <p:cNvSpPr>
            <a:spLocks noGrp="1"/>
          </p:cNvSpPr>
          <p:nvPr>
            <p:ph type="title"/>
          </p:nvPr>
        </p:nvSpPr>
        <p:spPr>
          <a:xfrm>
            <a:off x="381884" y="1348199"/>
            <a:ext cx="3948875" cy="1224575"/>
          </a:xfrm>
          <a:prstGeom prst="rect">
            <a:avLst/>
          </a:prstGeom>
        </p:spPr>
        <p:txBody>
          <a:bodyPr lIns="0" tIns="0" rIns="0" bIns="0" anchor="t"/>
          <a:lstStyle>
            <a:lvl1pPr>
              <a:defRPr>
                <a:solidFill>
                  <a:srgbClr val="FFFFFF"/>
                </a:solidFill>
              </a:defRPr>
            </a:lvl1pPr>
          </a:lstStyle>
          <a:p>
            <a:r>
              <a:rPr lang="en-GB"/>
              <a:t>Click to edit Master title style</a:t>
            </a:r>
            <a:endParaRPr/>
          </a:p>
        </p:txBody>
      </p:sp>
      <p:sp>
        <p:nvSpPr>
          <p:cNvPr id="240" name="Shape 24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ection Divider - Option 3">
    <p:spTree>
      <p:nvGrpSpPr>
        <p:cNvPr id="1" name=""/>
        <p:cNvGrpSpPr/>
        <p:nvPr/>
      </p:nvGrpSpPr>
      <p:grpSpPr>
        <a:xfrm>
          <a:off x="0" y="0"/>
          <a:ext cx="0" cy="0"/>
          <a:chOff x="0" y="0"/>
          <a:chExt cx="0" cy="0"/>
        </a:xfrm>
      </p:grpSpPr>
      <p:pic>
        <p:nvPicPr>
          <p:cNvPr id="247" name="image13.jpg" descr="PPT Template_widescreen_background file_blue.jpg"/>
          <p:cNvPicPr>
            <a:picLocks noChangeAspect="1"/>
          </p:cNvPicPr>
          <p:nvPr/>
        </p:nvPicPr>
        <p:blipFill>
          <a:blip r:embed="rId2"/>
          <a:stretch>
            <a:fillRect/>
          </a:stretch>
        </p:blipFill>
        <p:spPr>
          <a:xfrm>
            <a:off x="0" y="0"/>
            <a:ext cx="9144000" cy="5148001"/>
          </a:xfrm>
          <a:prstGeom prst="rect">
            <a:avLst/>
          </a:prstGeom>
          <a:ln w="12700">
            <a:miter lim="400000"/>
          </a:ln>
        </p:spPr>
      </p:pic>
      <p:sp>
        <p:nvSpPr>
          <p:cNvPr id="248" name="Shape 248"/>
          <p:cNvSpPr>
            <a:spLocks noGrp="1"/>
          </p:cNvSpPr>
          <p:nvPr>
            <p:ph type="title"/>
          </p:nvPr>
        </p:nvSpPr>
        <p:spPr>
          <a:xfrm>
            <a:off x="381884" y="1348199"/>
            <a:ext cx="3948875" cy="1388446"/>
          </a:xfrm>
          <a:prstGeom prst="rect">
            <a:avLst/>
          </a:prstGeom>
        </p:spPr>
        <p:txBody>
          <a:bodyPr lIns="0" tIns="0" rIns="0" bIns="0" anchor="t"/>
          <a:lstStyle>
            <a:lvl1pPr>
              <a:defRPr>
                <a:solidFill>
                  <a:srgbClr val="FFFFFF"/>
                </a:solidFill>
              </a:defRPr>
            </a:lvl1pPr>
          </a:lstStyle>
          <a:p>
            <a:r>
              <a:rPr lang="en-GB"/>
              <a:t>Click to edit Master title style</a:t>
            </a:r>
            <a:endParaRPr/>
          </a:p>
        </p:txBody>
      </p:sp>
      <p:sp>
        <p:nvSpPr>
          <p:cNvPr id="249" name="Shape 2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ction Divider - Option 4">
    <p:spTree>
      <p:nvGrpSpPr>
        <p:cNvPr id="1" name=""/>
        <p:cNvGrpSpPr/>
        <p:nvPr/>
      </p:nvGrpSpPr>
      <p:grpSpPr>
        <a:xfrm>
          <a:off x="0" y="0"/>
          <a:ext cx="0" cy="0"/>
          <a:chOff x="0" y="0"/>
          <a:chExt cx="0" cy="0"/>
        </a:xfrm>
      </p:grpSpPr>
      <p:pic>
        <p:nvPicPr>
          <p:cNvPr id="256" name="image14.jpg" descr="PPT Template_widescreen_background file_yellow.jpg"/>
          <p:cNvPicPr>
            <a:picLocks noChangeAspect="1"/>
          </p:cNvPicPr>
          <p:nvPr/>
        </p:nvPicPr>
        <p:blipFill>
          <a:blip r:embed="rId2"/>
          <a:stretch>
            <a:fillRect/>
          </a:stretch>
        </p:blipFill>
        <p:spPr>
          <a:xfrm>
            <a:off x="0" y="0"/>
            <a:ext cx="9144000" cy="5148001"/>
          </a:xfrm>
          <a:prstGeom prst="rect">
            <a:avLst/>
          </a:prstGeom>
          <a:ln w="12700">
            <a:miter lim="400000"/>
          </a:ln>
        </p:spPr>
      </p:pic>
      <p:sp>
        <p:nvSpPr>
          <p:cNvPr id="257" name="Shape 257"/>
          <p:cNvSpPr>
            <a:spLocks noGrp="1"/>
          </p:cNvSpPr>
          <p:nvPr>
            <p:ph type="title"/>
          </p:nvPr>
        </p:nvSpPr>
        <p:spPr>
          <a:xfrm>
            <a:off x="381884" y="1348199"/>
            <a:ext cx="3948875" cy="1634253"/>
          </a:xfrm>
          <a:prstGeom prst="rect">
            <a:avLst/>
          </a:prstGeom>
        </p:spPr>
        <p:txBody>
          <a:bodyPr lIns="0" tIns="0" rIns="0" bIns="0" anchor="t"/>
          <a:lstStyle>
            <a:lvl1pPr>
              <a:defRPr>
                <a:solidFill>
                  <a:srgbClr val="000000"/>
                </a:solidFill>
              </a:defRPr>
            </a:lvl1pPr>
          </a:lstStyle>
          <a:p>
            <a:r>
              <a:rPr lang="en-GB"/>
              <a:t>Click to edit Master title style</a:t>
            </a:r>
            <a:endParaRPr/>
          </a:p>
        </p:txBody>
      </p:sp>
      <p:sp>
        <p:nvSpPr>
          <p:cNvPr id="258" name="Shape 2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A5A7475-78B0-45EA-90B8-18EF183B390C}" type="slidenum">
              <a:rPr lang="en-US"/>
              <a:pPr/>
              <a:t>‹#›</a:t>
            </a:fld>
            <a:endParaRPr lang="en-US"/>
          </a:p>
        </p:txBody>
      </p:sp>
    </p:spTree>
    <p:extLst>
      <p:ext uri="{BB962C8B-B14F-4D97-AF65-F5344CB8AC3E}">
        <p14:creationId xmlns:p14="http://schemas.microsoft.com/office/powerpoint/2010/main" val="28694195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3F726F-52D3-4BB8-9AB4-CF79DE997D46}" type="slidenum">
              <a:rPr lang="en-US"/>
              <a:pPr/>
              <a:t>‹#›</a:t>
            </a:fld>
            <a:endParaRPr lang="en-US"/>
          </a:p>
        </p:txBody>
      </p:sp>
    </p:spTree>
    <p:extLst>
      <p:ext uri="{BB962C8B-B14F-4D97-AF65-F5344CB8AC3E}">
        <p14:creationId xmlns:p14="http://schemas.microsoft.com/office/powerpoint/2010/main" val="1855599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tile page ochre - centred tex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1483D-DA28-2442-A81B-F28DE6B1B7D8}"/>
              </a:ext>
            </a:extLst>
          </p:cNvPr>
          <p:cNvSpPr/>
          <p:nvPr userDrawn="1"/>
        </p:nvSpPr>
        <p:spPr>
          <a:xfrm>
            <a:off x="3"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dirty="0"/>
          </a:p>
        </p:txBody>
      </p:sp>
      <p:sp>
        <p:nvSpPr>
          <p:cNvPr id="9" name="Title 8"/>
          <p:cNvSpPr>
            <a:spLocks noGrp="1"/>
          </p:cNvSpPr>
          <p:nvPr>
            <p:ph type="title" hasCustomPrompt="1"/>
          </p:nvPr>
        </p:nvSpPr>
        <p:spPr>
          <a:xfrm>
            <a:off x="381885" y="1155033"/>
            <a:ext cx="8407184" cy="531455"/>
          </a:xfrm>
        </p:spPr>
        <p:txBody>
          <a:bodyPr anchor="t"/>
          <a:lstStyle>
            <a:lvl1pPr algn="ctr">
              <a:defRPr sz="2250">
                <a:solidFill>
                  <a:schemeClr val="bg1"/>
                </a:solidFill>
              </a:defRPr>
            </a:lvl1pPr>
          </a:lstStyle>
          <a:p>
            <a:r>
              <a:rPr lang="en-US" dirty="0"/>
              <a:t>Title heading here</a:t>
            </a:r>
          </a:p>
        </p:txBody>
      </p:sp>
      <p:sp>
        <p:nvSpPr>
          <p:cNvPr id="16" name="Text Placeholder 4"/>
          <p:cNvSpPr>
            <a:spLocks noGrp="1"/>
          </p:cNvSpPr>
          <p:nvPr>
            <p:ph type="body" sz="quarter" idx="13" hasCustomPrompt="1"/>
          </p:nvPr>
        </p:nvSpPr>
        <p:spPr>
          <a:xfrm>
            <a:off x="382767" y="1794400"/>
            <a:ext cx="8406302" cy="531455"/>
          </a:xfrm>
        </p:spPr>
        <p:txBody>
          <a:bodyPr/>
          <a:lstStyle>
            <a:lvl1pPr marL="0" indent="0" algn="ctr">
              <a:lnSpc>
                <a:spcPct val="90000"/>
              </a:lnSpc>
              <a:buNone/>
              <a:defRPr sz="1800">
                <a:solidFill>
                  <a:srgbClr val="000000"/>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Presented by</a:t>
            </a:r>
          </a:p>
        </p:txBody>
      </p:sp>
      <p:pic>
        <p:nvPicPr>
          <p:cNvPr id="7" name="Picture 6">
            <a:extLst>
              <a:ext uri="{FF2B5EF4-FFF2-40B4-BE49-F238E27FC236}">
                <a16:creationId xmlns:a16="http://schemas.microsoft.com/office/drawing/2014/main" id="{E1912338-13F8-E743-AA0B-94731D586C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9323" y="3881927"/>
            <a:ext cx="1854200" cy="481013"/>
          </a:xfrm>
          <a:prstGeom prst="rect">
            <a:avLst/>
          </a:prstGeom>
        </p:spPr>
      </p:pic>
    </p:spTree>
    <p:extLst>
      <p:ext uri="{BB962C8B-B14F-4D97-AF65-F5344CB8AC3E}">
        <p14:creationId xmlns:p14="http://schemas.microsoft.com/office/powerpoint/2010/main" val="2417808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 Red option 3">
    <p:spTree>
      <p:nvGrpSpPr>
        <p:cNvPr id="1" name=""/>
        <p:cNvGrpSpPr/>
        <p:nvPr/>
      </p:nvGrpSpPr>
      <p:grpSpPr>
        <a:xfrm>
          <a:off x="0" y="0"/>
          <a:ext cx="0" cy="0"/>
          <a:chOff x="0" y="0"/>
          <a:chExt cx="0" cy="0"/>
        </a:xfrm>
      </p:grpSpPr>
      <p:pic>
        <p:nvPicPr>
          <p:cNvPr id="34" name="image1.jpg" descr="PPT Template_widescreen_background file_red.jpg"/>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35" name="image3.jpg" descr="Cropped images_Widescreen_2.jpg"/>
          <p:cNvPicPr>
            <a:picLocks noChangeAspect="1"/>
          </p:cNvPicPr>
          <p:nvPr/>
        </p:nvPicPr>
        <p:blipFill>
          <a:blip r:embed="rId3"/>
          <a:stretch>
            <a:fillRect/>
          </a:stretch>
        </p:blipFill>
        <p:spPr>
          <a:xfrm>
            <a:off x="4560887" y="0"/>
            <a:ext cx="4595813" cy="5143500"/>
          </a:xfrm>
          <a:prstGeom prst="rect">
            <a:avLst/>
          </a:prstGeom>
          <a:ln w="12700">
            <a:miter lim="400000"/>
          </a:ln>
        </p:spPr>
      </p:pic>
      <p:sp>
        <p:nvSpPr>
          <p:cNvPr id="36" name="Shape 36"/>
          <p:cNvSpPr>
            <a:spLocks noGrp="1"/>
          </p:cNvSpPr>
          <p:nvPr>
            <p:ph type="title"/>
          </p:nvPr>
        </p:nvSpPr>
        <p:spPr>
          <a:xfrm>
            <a:off x="381882" y="1290842"/>
            <a:ext cx="3965264" cy="1303631"/>
          </a:xfrm>
          <a:prstGeom prst="rect">
            <a:avLst/>
          </a:prstGeom>
        </p:spPr>
        <p:txBody>
          <a:bodyPr anchor="t"/>
          <a:lstStyle>
            <a:lvl1pPr>
              <a:defRPr>
                <a:solidFill>
                  <a:srgbClr val="FFFFFF"/>
                </a:solidFill>
              </a:defRPr>
            </a:lvl1pPr>
          </a:lstStyle>
          <a:p>
            <a:r>
              <a:rPr lang="en-GB"/>
              <a:t>Click to edit Master title style</a:t>
            </a:r>
            <a:endParaRPr/>
          </a:p>
        </p:txBody>
      </p:sp>
      <p:sp>
        <p:nvSpPr>
          <p:cNvPr id="37" name="Shape 37"/>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38" name="Shape 3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py box x 3">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ECFC4D79-641E-F64D-AC36-FDB08804DF7A}"/>
              </a:ext>
            </a:extLst>
          </p:cNvPr>
          <p:cNvSpPr>
            <a:spLocks noGrp="1"/>
          </p:cNvSpPr>
          <p:nvPr>
            <p:ph type="body" sz="quarter" idx="18" hasCustomPrompt="1"/>
          </p:nvPr>
        </p:nvSpPr>
        <p:spPr>
          <a:xfrm>
            <a:off x="360363" y="1325566"/>
            <a:ext cx="2519362" cy="2922587"/>
          </a:xfrm>
        </p:spPr>
        <p:txBody>
          <a:bodyPr/>
          <a:lstStyle/>
          <a:p>
            <a:pPr lvl="0"/>
            <a:r>
              <a:rPr lang="en-US" dirty="0"/>
              <a:t>Insert text</a:t>
            </a:r>
          </a:p>
        </p:txBody>
      </p:sp>
      <p:sp>
        <p:nvSpPr>
          <p:cNvPr id="13" name="Text Placeholder 3">
            <a:extLst>
              <a:ext uri="{FF2B5EF4-FFF2-40B4-BE49-F238E27FC236}">
                <a16:creationId xmlns:a16="http://schemas.microsoft.com/office/drawing/2014/main" id="{FB9AEB26-08AF-984B-A6AC-B736133991D5}"/>
              </a:ext>
            </a:extLst>
          </p:cNvPr>
          <p:cNvSpPr>
            <a:spLocks noGrp="1"/>
          </p:cNvSpPr>
          <p:nvPr>
            <p:ph type="body" sz="quarter" idx="19" hasCustomPrompt="1"/>
          </p:nvPr>
        </p:nvSpPr>
        <p:spPr>
          <a:xfrm>
            <a:off x="3381858" y="1325566"/>
            <a:ext cx="2519362" cy="2922587"/>
          </a:xfrm>
        </p:spPr>
        <p:txBody>
          <a:bodyPr/>
          <a:lstStyle/>
          <a:p>
            <a:pPr lvl="0"/>
            <a:r>
              <a:rPr lang="en-US" dirty="0"/>
              <a:t>Insert text</a:t>
            </a:r>
          </a:p>
        </p:txBody>
      </p:sp>
      <p:sp>
        <p:nvSpPr>
          <p:cNvPr id="14" name="Text Placeholder 3">
            <a:extLst>
              <a:ext uri="{FF2B5EF4-FFF2-40B4-BE49-F238E27FC236}">
                <a16:creationId xmlns:a16="http://schemas.microsoft.com/office/drawing/2014/main" id="{FEE4F240-A80C-9F42-874E-A46C462A1F9D}"/>
              </a:ext>
            </a:extLst>
          </p:cNvPr>
          <p:cNvSpPr>
            <a:spLocks noGrp="1"/>
          </p:cNvSpPr>
          <p:nvPr>
            <p:ph type="body" sz="quarter" idx="20" hasCustomPrompt="1"/>
          </p:nvPr>
        </p:nvSpPr>
        <p:spPr>
          <a:xfrm>
            <a:off x="6259238" y="1325566"/>
            <a:ext cx="2519362" cy="2922587"/>
          </a:xfrm>
        </p:spPr>
        <p:txBody>
          <a:bodyPr/>
          <a:lstStyle/>
          <a:p>
            <a:pPr lvl="0"/>
            <a:r>
              <a:rPr lang="en-US" dirty="0"/>
              <a:t>Insert text</a:t>
            </a:r>
          </a:p>
        </p:txBody>
      </p:sp>
      <p:sp>
        <p:nvSpPr>
          <p:cNvPr id="8" name="Title 1">
            <a:extLst>
              <a:ext uri="{FF2B5EF4-FFF2-40B4-BE49-F238E27FC236}">
                <a16:creationId xmlns:a16="http://schemas.microsoft.com/office/drawing/2014/main" id="{1D6CD0C4-087F-4F10-9329-BFAF78B85986}"/>
              </a:ext>
            </a:extLst>
          </p:cNvPr>
          <p:cNvSpPr>
            <a:spLocks noGrp="1"/>
          </p:cNvSpPr>
          <p:nvPr>
            <p:ph type="title" hasCustomPrompt="1"/>
          </p:nvPr>
        </p:nvSpPr>
        <p:spPr>
          <a:xfrm>
            <a:off x="358778" y="380150"/>
            <a:ext cx="8419033" cy="414834"/>
          </a:xfrm>
        </p:spPr>
        <p:txBody>
          <a:bodyPr lIns="0" tIns="0" rIns="0" bIns="0" anchor="t" anchorCtr="0"/>
          <a:lstStyle>
            <a:lvl1pPr marL="0" indent="0" fontAlgn="auto">
              <a:spcAft>
                <a:spcPts val="450"/>
              </a:spcAft>
              <a:buNone/>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9" name="Text Placeholder 2">
            <a:extLst>
              <a:ext uri="{FF2B5EF4-FFF2-40B4-BE49-F238E27FC236}">
                <a16:creationId xmlns:a16="http://schemas.microsoft.com/office/drawing/2014/main" id="{7AC0B9E9-F72C-47D6-8A5F-75D5E529FACB}"/>
              </a:ext>
            </a:extLst>
          </p:cNvPr>
          <p:cNvSpPr>
            <a:spLocks noGrp="1"/>
          </p:cNvSpPr>
          <p:nvPr>
            <p:ph type="body" sz="quarter" idx="13" hasCustomPrompt="1"/>
          </p:nvPr>
        </p:nvSpPr>
        <p:spPr>
          <a:xfrm>
            <a:off x="360000" y="4379381"/>
            <a:ext cx="8425226" cy="387884"/>
          </a:xfrm>
        </p:spPr>
        <p:txBody>
          <a:bodyPr lIns="0" tIns="0" rIns="0" bIns="0"/>
          <a:lstStyle>
            <a:lvl1pPr>
              <a:defRPr sz="750" b="0"/>
            </a:lvl1pPr>
          </a:lstStyle>
          <a:p>
            <a:pPr lvl="0"/>
            <a:r>
              <a:rPr lang="en-US" dirty="0"/>
              <a:t>* Insert source</a:t>
            </a:r>
          </a:p>
        </p:txBody>
      </p:sp>
    </p:spTree>
    <p:extLst>
      <p:ext uri="{BB962C8B-B14F-4D97-AF65-F5344CB8AC3E}">
        <p14:creationId xmlns:p14="http://schemas.microsoft.com/office/powerpoint/2010/main" val="239210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 Red option 4">
    <p:spTree>
      <p:nvGrpSpPr>
        <p:cNvPr id="1" name=""/>
        <p:cNvGrpSpPr/>
        <p:nvPr/>
      </p:nvGrpSpPr>
      <p:grpSpPr>
        <a:xfrm>
          <a:off x="0" y="0"/>
          <a:ext cx="0" cy="0"/>
          <a:chOff x="0" y="0"/>
          <a:chExt cx="0" cy="0"/>
        </a:xfrm>
      </p:grpSpPr>
      <p:pic>
        <p:nvPicPr>
          <p:cNvPr id="45" name="image1.jpg" descr="PPT Template_widescreen_background file_red.jpg"/>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46" name="image4.jpg" descr="Cropped images_Widescreen_4.jpg"/>
          <p:cNvPicPr>
            <a:picLocks noChangeAspect="1"/>
          </p:cNvPicPr>
          <p:nvPr/>
        </p:nvPicPr>
        <p:blipFill>
          <a:blip r:embed="rId3"/>
          <a:stretch>
            <a:fillRect/>
          </a:stretch>
        </p:blipFill>
        <p:spPr>
          <a:xfrm>
            <a:off x="4560887" y="0"/>
            <a:ext cx="4595813" cy="5143500"/>
          </a:xfrm>
          <a:prstGeom prst="rect">
            <a:avLst/>
          </a:prstGeom>
          <a:ln w="12700">
            <a:miter lim="400000"/>
          </a:ln>
        </p:spPr>
      </p:pic>
      <p:sp>
        <p:nvSpPr>
          <p:cNvPr id="47" name="Shape 47"/>
          <p:cNvSpPr>
            <a:spLocks noGrp="1"/>
          </p:cNvSpPr>
          <p:nvPr>
            <p:ph type="title"/>
          </p:nvPr>
        </p:nvSpPr>
        <p:spPr>
          <a:xfrm>
            <a:off x="381882" y="1290842"/>
            <a:ext cx="3965264" cy="1303631"/>
          </a:xfrm>
          <a:prstGeom prst="rect">
            <a:avLst/>
          </a:prstGeom>
        </p:spPr>
        <p:txBody>
          <a:bodyPr anchor="t"/>
          <a:lstStyle>
            <a:lvl1pPr>
              <a:defRPr>
                <a:solidFill>
                  <a:srgbClr val="FFFFFF"/>
                </a:solidFill>
              </a:defRPr>
            </a:lvl1pPr>
          </a:lstStyle>
          <a:p>
            <a:r>
              <a:rPr lang="en-GB"/>
              <a:t>Click to edit Master title style</a:t>
            </a:r>
            <a:endParaRPr/>
          </a:p>
        </p:txBody>
      </p:sp>
      <p:sp>
        <p:nvSpPr>
          <p:cNvPr id="48" name="Shape 48"/>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2_Title slide – Red option 4">
    <p:spTree>
      <p:nvGrpSpPr>
        <p:cNvPr id="1" name=""/>
        <p:cNvGrpSpPr/>
        <p:nvPr/>
      </p:nvGrpSpPr>
      <p:grpSpPr>
        <a:xfrm>
          <a:off x="0" y="0"/>
          <a:ext cx="0" cy="0"/>
          <a:chOff x="0" y="0"/>
          <a:chExt cx="0" cy="0"/>
        </a:xfrm>
      </p:grpSpPr>
      <p:pic>
        <p:nvPicPr>
          <p:cNvPr id="67" name="image1.jpg" descr="PPT Template_widescreen_background file_red.jpg"/>
          <p:cNvPicPr>
            <a:picLocks noChangeAspect="1"/>
          </p:cNvPicPr>
          <p:nvPr/>
        </p:nvPicPr>
        <p:blipFill>
          <a:blip r:embed="rId2"/>
          <a:stretch>
            <a:fillRect/>
          </a:stretch>
        </p:blipFill>
        <p:spPr>
          <a:xfrm>
            <a:off x="0" y="0"/>
            <a:ext cx="9144000" cy="5143500"/>
          </a:xfrm>
          <a:prstGeom prst="rect">
            <a:avLst/>
          </a:prstGeom>
          <a:ln w="12700">
            <a:miter lim="400000"/>
          </a:ln>
        </p:spPr>
      </p:pic>
      <p:pic>
        <p:nvPicPr>
          <p:cNvPr id="68" name="image6.jpeg" descr="269F8271-Edit.jpg"/>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4560888" y="1"/>
            <a:ext cx="4583112" cy="5143501"/>
          </a:xfrm>
          <a:prstGeom prst="rect">
            <a:avLst/>
          </a:prstGeom>
          <a:ln w="12700">
            <a:miter lim="400000"/>
          </a:ln>
        </p:spPr>
      </p:pic>
      <p:sp>
        <p:nvSpPr>
          <p:cNvPr id="69" name="Shape 69"/>
          <p:cNvSpPr>
            <a:spLocks noGrp="1"/>
          </p:cNvSpPr>
          <p:nvPr>
            <p:ph type="title"/>
          </p:nvPr>
        </p:nvSpPr>
        <p:spPr>
          <a:xfrm>
            <a:off x="381882" y="1290842"/>
            <a:ext cx="3965264" cy="1303631"/>
          </a:xfrm>
          <a:prstGeom prst="rect">
            <a:avLst/>
          </a:prstGeom>
        </p:spPr>
        <p:txBody>
          <a:bodyPr anchor="t"/>
          <a:lstStyle>
            <a:lvl1pPr>
              <a:defRPr>
                <a:solidFill>
                  <a:srgbClr val="FFFFFF"/>
                </a:solidFill>
              </a:defRPr>
            </a:lvl1pPr>
          </a:lstStyle>
          <a:p>
            <a:r>
              <a:rPr lang="en-GB"/>
              <a:t>Click to edit Master title style</a:t>
            </a:r>
            <a:endParaRPr/>
          </a:p>
        </p:txBody>
      </p:sp>
      <p:sp>
        <p:nvSpPr>
          <p:cNvPr id="70" name="Shape 70"/>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71" name="Shape 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slide – Red option 5 (no image)">
    <p:spTree>
      <p:nvGrpSpPr>
        <p:cNvPr id="1" name=""/>
        <p:cNvGrpSpPr/>
        <p:nvPr/>
      </p:nvGrpSpPr>
      <p:grpSpPr>
        <a:xfrm>
          <a:off x="0" y="0"/>
          <a:ext cx="0" cy="0"/>
          <a:chOff x="0" y="0"/>
          <a:chExt cx="0" cy="0"/>
        </a:xfrm>
      </p:grpSpPr>
      <p:pic>
        <p:nvPicPr>
          <p:cNvPr id="78" name="image1.jpg" descr="PPT Template_widescreen_background file_red.jpg"/>
          <p:cNvPicPr>
            <a:picLocks noChangeAspect="1"/>
          </p:cNvPicPr>
          <p:nvPr/>
        </p:nvPicPr>
        <p:blipFill>
          <a:blip r:embed="rId2"/>
          <a:stretch>
            <a:fillRect/>
          </a:stretch>
        </p:blipFill>
        <p:spPr>
          <a:xfrm>
            <a:off x="0" y="0"/>
            <a:ext cx="9144000" cy="5143500"/>
          </a:xfrm>
          <a:prstGeom prst="rect">
            <a:avLst/>
          </a:prstGeom>
          <a:ln w="12700">
            <a:miter lim="400000"/>
          </a:ln>
        </p:spPr>
      </p:pic>
      <p:sp>
        <p:nvSpPr>
          <p:cNvPr id="79" name="Shape 79"/>
          <p:cNvSpPr>
            <a:spLocks noGrp="1"/>
          </p:cNvSpPr>
          <p:nvPr>
            <p:ph type="title"/>
          </p:nvPr>
        </p:nvSpPr>
        <p:spPr>
          <a:xfrm>
            <a:off x="381882" y="1290842"/>
            <a:ext cx="3965264" cy="1303631"/>
          </a:xfrm>
          <a:prstGeom prst="rect">
            <a:avLst/>
          </a:prstGeom>
        </p:spPr>
        <p:txBody>
          <a:bodyPr anchor="t"/>
          <a:lstStyle>
            <a:lvl1pPr>
              <a:defRPr>
                <a:solidFill>
                  <a:srgbClr val="FFFFFF"/>
                </a:solidFill>
              </a:defRPr>
            </a:lvl1pPr>
          </a:lstStyle>
          <a:p>
            <a:r>
              <a:rPr lang="en-GB"/>
              <a:t>Click to edit Master title style</a:t>
            </a:r>
            <a:endParaRPr/>
          </a:p>
        </p:txBody>
      </p:sp>
      <p:sp>
        <p:nvSpPr>
          <p:cNvPr id="80" name="Shape 80"/>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81" name="Shape 8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slide – White option 2">
    <p:spTree>
      <p:nvGrpSpPr>
        <p:cNvPr id="1" name=""/>
        <p:cNvGrpSpPr/>
        <p:nvPr/>
      </p:nvGrpSpPr>
      <p:grpSpPr>
        <a:xfrm>
          <a:off x="0" y="0"/>
          <a:ext cx="0" cy="0"/>
          <a:chOff x="0" y="0"/>
          <a:chExt cx="0" cy="0"/>
        </a:xfrm>
      </p:grpSpPr>
      <p:sp>
        <p:nvSpPr>
          <p:cNvPr id="99" name="Shape 99"/>
          <p:cNvSpPr/>
          <p:nvPr/>
        </p:nvSpPr>
        <p:spPr>
          <a:xfrm>
            <a:off x="0" y="0"/>
            <a:ext cx="9144000" cy="51435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00" name="image8.jpg" descr="Cropped images_Widescreen_5.jpg"/>
          <p:cNvPicPr>
            <a:picLocks noChangeAspect="1"/>
          </p:cNvPicPr>
          <p:nvPr/>
        </p:nvPicPr>
        <p:blipFill>
          <a:blip r:embed="rId2"/>
          <a:stretch>
            <a:fillRect/>
          </a:stretch>
        </p:blipFill>
        <p:spPr>
          <a:xfrm>
            <a:off x="4645025" y="314325"/>
            <a:ext cx="4035425" cy="4516438"/>
          </a:xfrm>
          <a:prstGeom prst="rect">
            <a:avLst/>
          </a:prstGeom>
          <a:ln w="12700">
            <a:miter lim="400000"/>
          </a:ln>
        </p:spPr>
      </p:pic>
      <p:pic>
        <p:nvPicPr>
          <p:cNvPr id="101" name="image7.png" descr="USY_MB1_PMS_1_Colour_Standard_Logo.png"/>
          <p:cNvPicPr>
            <a:picLocks noChangeAspect="1"/>
          </p:cNvPicPr>
          <p:nvPr/>
        </p:nvPicPr>
        <p:blipFill>
          <a:blip r:embed="rId3"/>
          <a:stretch>
            <a:fillRect/>
          </a:stretch>
        </p:blipFill>
        <p:spPr>
          <a:xfrm>
            <a:off x="454025" y="4443412"/>
            <a:ext cx="1109663" cy="382588"/>
          </a:xfrm>
          <a:prstGeom prst="rect">
            <a:avLst/>
          </a:prstGeom>
          <a:ln w="12700">
            <a:miter lim="400000"/>
          </a:ln>
        </p:spPr>
      </p:pic>
      <p:sp>
        <p:nvSpPr>
          <p:cNvPr id="102" name="Shape 102"/>
          <p:cNvSpPr>
            <a:spLocks noGrp="1"/>
          </p:cNvSpPr>
          <p:nvPr>
            <p:ph type="title"/>
          </p:nvPr>
        </p:nvSpPr>
        <p:spPr>
          <a:xfrm>
            <a:off x="381882" y="1290842"/>
            <a:ext cx="3965264" cy="1303631"/>
          </a:xfrm>
          <a:prstGeom prst="rect">
            <a:avLst/>
          </a:prstGeom>
        </p:spPr>
        <p:txBody>
          <a:bodyPr anchor="t"/>
          <a:lstStyle/>
          <a:p>
            <a:r>
              <a:rPr lang="en-GB"/>
              <a:t>Click to edit Master title style</a:t>
            </a:r>
            <a:endParaRPr/>
          </a:p>
        </p:txBody>
      </p:sp>
      <p:sp>
        <p:nvSpPr>
          <p:cNvPr id="103" name="Shape 103"/>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slide – White option 3">
    <p:spTree>
      <p:nvGrpSpPr>
        <p:cNvPr id="1" name=""/>
        <p:cNvGrpSpPr/>
        <p:nvPr/>
      </p:nvGrpSpPr>
      <p:grpSpPr>
        <a:xfrm>
          <a:off x="0" y="0"/>
          <a:ext cx="0" cy="0"/>
          <a:chOff x="0" y="0"/>
          <a:chExt cx="0" cy="0"/>
        </a:xfrm>
      </p:grpSpPr>
      <p:sp>
        <p:nvSpPr>
          <p:cNvPr id="111" name="Shape 111"/>
          <p:cNvSpPr/>
          <p:nvPr/>
        </p:nvSpPr>
        <p:spPr>
          <a:xfrm>
            <a:off x="0" y="0"/>
            <a:ext cx="9144000" cy="51435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12" name="image9.jpg" descr="Cropped images_Widescreen_6.jpg"/>
          <p:cNvPicPr>
            <a:picLocks noChangeAspect="1"/>
          </p:cNvPicPr>
          <p:nvPr/>
        </p:nvPicPr>
        <p:blipFill>
          <a:blip r:embed="rId2"/>
          <a:stretch>
            <a:fillRect/>
          </a:stretch>
        </p:blipFill>
        <p:spPr>
          <a:xfrm>
            <a:off x="4649787" y="314325"/>
            <a:ext cx="4030663" cy="4511675"/>
          </a:xfrm>
          <a:prstGeom prst="rect">
            <a:avLst/>
          </a:prstGeom>
          <a:ln w="12700">
            <a:miter lim="400000"/>
          </a:ln>
        </p:spPr>
      </p:pic>
      <p:pic>
        <p:nvPicPr>
          <p:cNvPr id="113" name="image7.png" descr="USY_MB1_PMS_1_Colour_Standard_Logo.png"/>
          <p:cNvPicPr>
            <a:picLocks noChangeAspect="1"/>
          </p:cNvPicPr>
          <p:nvPr/>
        </p:nvPicPr>
        <p:blipFill>
          <a:blip r:embed="rId3"/>
          <a:stretch>
            <a:fillRect/>
          </a:stretch>
        </p:blipFill>
        <p:spPr>
          <a:xfrm>
            <a:off x="454025" y="4443412"/>
            <a:ext cx="1109663" cy="382588"/>
          </a:xfrm>
          <a:prstGeom prst="rect">
            <a:avLst/>
          </a:prstGeom>
          <a:ln w="12700">
            <a:miter lim="400000"/>
          </a:ln>
        </p:spPr>
      </p:pic>
      <p:sp>
        <p:nvSpPr>
          <p:cNvPr id="114" name="Shape 114"/>
          <p:cNvSpPr>
            <a:spLocks noGrp="1"/>
          </p:cNvSpPr>
          <p:nvPr>
            <p:ph type="title"/>
          </p:nvPr>
        </p:nvSpPr>
        <p:spPr>
          <a:xfrm>
            <a:off x="381882" y="1290842"/>
            <a:ext cx="3965264" cy="1303631"/>
          </a:xfrm>
          <a:prstGeom prst="rect">
            <a:avLst/>
          </a:prstGeom>
        </p:spPr>
        <p:txBody>
          <a:bodyPr anchor="t"/>
          <a:lstStyle/>
          <a:p>
            <a:r>
              <a:rPr lang="en-GB"/>
              <a:t>Click to edit Master title style</a:t>
            </a:r>
            <a:endParaRPr/>
          </a:p>
        </p:txBody>
      </p:sp>
      <p:sp>
        <p:nvSpPr>
          <p:cNvPr id="115" name="Shape 115"/>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16" name="Shape 11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slide – White option 4">
    <p:spTree>
      <p:nvGrpSpPr>
        <p:cNvPr id="1" name=""/>
        <p:cNvGrpSpPr/>
        <p:nvPr/>
      </p:nvGrpSpPr>
      <p:grpSpPr>
        <a:xfrm>
          <a:off x="0" y="0"/>
          <a:ext cx="0" cy="0"/>
          <a:chOff x="0" y="0"/>
          <a:chExt cx="0" cy="0"/>
        </a:xfrm>
      </p:grpSpPr>
      <p:sp>
        <p:nvSpPr>
          <p:cNvPr id="123" name="Shape 123"/>
          <p:cNvSpPr/>
          <p:nvPr/>
        </p:nvSpPr>
        <p:spPr>
          <a:xfrm>
            <a:off x="0" y="0"/>
            <a:ext cx="9144000" cy="51435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24" name="image10.jpg" descr="Cropped images_Widescreen_3.jpg"/>
          <p:cNvPicPr>
            <a:picLocks noChangeAspect="1"/>
          </p:cNvPicPr>
          <p:nvPr/>
        </p:nvPicPr>
        <p:blipFill>
          <a:blip r:embed="rId2"/>
          <a:stretch>
            <a:fillRect/>
          </a:stretch>
        </p:blipFill>
        <p:spPr>
          <a:xfrm>
            <a:off x="4645025" y="309563"/>
            <a:ext cx="4035425" cy="4518026"/>
          </a:xfrm>
          <a:prstGeom prst="rect">
            <a:avLst/>
          </a:prstGeom>
          <a:ln w="12700">
            <a:miter lim="400000"/>
          </a:ln>
        </p:spPr>
      </p:pic>
      <p:pic>
        <p:nvPicPr>
          <p:cNvPr id="125" name="image7.png" descr="USY_MB1_PMS_1_Colour_Standard_Logo.png"/>
          <p:cNvPicPr>
            <a:picLocks noChangeAspect="1"/>
          </p:cNvPicPr>
          <p:nvPr/>
        </p:nvPicPr>
        <p:blipFill>
          <a:blip r:embed="rId3"/>
          <a:stretch>
            <a:fillRect/>
          </a:stretch>
        </p:blipFill>
        <p:spPr>
          <a:xfrm>
            <a:off x="454025" y="4443412"/>
            <a:ext cx="1109663" cy="382588"/>
          </a:xfrm>
          <a:prstGeom prst="rect">
            <a:avLst/>
          </a:prstGeom>
          <a:ln w="12700">
            <a:miter lim="400000"/>
          </a:ln>
        </p:spPr>
      </p:pic>
      <p:sp>
        <p:nvSpPr>
          <p:cNvPr id="126" name="Shape 126"/>
          <p:cNvSpPr>
            <a:spLocks noGrp="1"/>
          </p:cNvSpPr>
          <p:nvPr>
            <p:ph type="title"/>
          </p:nvPr>
        </p:nvSpPr>
        <p:spPr>
          <a:xfrm>
            <a:off x="381882" y="1290842"/>
            <a:ext cx="3965264" cy="1303631"/>
          </a:xfrm>
          <a:prstGeom prst="rect">
            <a:avLst/>
          </a:prstGeom>
        </p:spPr>
        <p:txBody>
          <a:bodyPr anchor="t"/>
          <a:lstStyle/>
          <a:p>
            <a:r>
              <a:rPr lang="en-GB"/>
              <a:t>Click to edit Master title style</a:t>
            </a:r>
            <a:endParaRPr/>
          </a:p>
        </p:txBody>
      </p:sp>
      <p:sp>
        <p:nvSpPr>
          <p:cNvPr id="127" name="Shape 127"/>
          <p:cNvSpPr>
            <a:spLocks noGrp="1"/>
          </p:cNvSpPr>
          <p:nvPr>
            <p:ph type="body" sz="quarter" idx="1"/>
          </p:nvPr>
        </p:nvSpPr>
        <p:spPr>
          <a:xfrm>
            <a:off x="383329" y="2594472"/>
            <a:ext cx="3963818" cy="1925242"/>
          </a:xfrm>
          <a:prstGeom prst="rect">
            <a:avLst/>
          </a:prstGeom>
        </p:spPr>
        <p:txBody>
          <a:bodyPr/>
          <a:lstStyle>
            <a:lvl1pPr marL="0" indent="0">
              <a:spcBef>
                <a:spcPts val="300"/>
              </a:spcBef>
              <a:buSzTx/>
              <a:buFontTx/>
              <a:buNone/>
              <a:defRPr sz="1600"/>
            </a:lvl1pPr>
            <a:lvl2pPr marL="0" indent="457200">
              <a:spcBef>
                <a:spcPts val="300"/>
              </a:spcBef>
              <a:buSzTx/>
              <a:buFontTx/>
              <a:buNone/>
              <a:defRPr sz="1600"/>
            </a:lvl2pPr>
            <a:lvl3pPr marL="0" indent="914400">
              <a:spcBef>
                <a:spcPts val="300"/>
              </a:spcBef>
              <a:buSzTx/>
              <a:buFontTx/>
              <a:buNone/>
              <a:defRPr sz="1600"/>
            </a:lvl3pPr>
            <a:lvl4pPr marL="0" indent="1371600">
              <a:spcBef>
                <a:spcPts val="300"/>
              </a:spcBef>
              <a:buSzTx/>
              <a:buFontTx/>
              <a:buNone/>
              <a:defRPr sz="1600"/>
            </a:lvl4pPr>
            <a:lvl5pPr marL="0" indent="1828800">
              <a:spcBef>
                <a:spcPts val="300"/>
              </a:spcBef>
              <a:buSzTx/>
              <a:buFontTx/>
              <a:buNone/>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28" name="Shape 12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Content and Table">
    <p:spTree>
      <p:nvGrpSpPr>
        <p:cNvPr id="1" name=""/>
        <p:cNvGrpSpPr/>
        <p:nvPr/>
      </p:nvGrpSpPr>
      <p:grpSpPr>
        <a:xfrm>
          <a:off x="0" y="0"/>
          <a:ext cx="0" cy="0"/>
          <a:chOff x="0" y="0"/>
          <a:chExt cx="0" cy="0"/>
        </a:xfrm>
      </p:grpSpPr>
      <p:sp>
        <p:nvSpPr>
          <p:cNvPr id="186" name="Shape 186"/>
          <p:cNvSpPr>
            <a:spLocks noGrp="1"/>
          </p:cNvSpPr>
          <p:nvPr>
            <p:ph type="title"/>
          </p:nvPr>
        </p:nvSpPr>
        <p:spPr>
          <a:xfrm>
            <a:off x="457200" y="11931"/>
            <a:ext cx="8229600" cy="1008014"/>
          </a:xfrm>
          <a:prstGeom prst="rect">
            <a:avLst/>
          </a:prstGeom>
        </p:spPr>
        <p:txBody>
          <a:bodyPr/>
          <a:lstStyle/>
          <a:p>
            <a:r>
              <a:rPr lang="en-GB"/>
              <a:t>Click to edit Master title style</a:t>
            </a:r>
            <a:endParaRPr/>
          </a:p>
        </p:txBody>
      </p:sp>
      <p:sp>
        <p:nvSpPr>
          <p:cNvPr id="187" name="Shape 187"/>
          <p:cNvSpPr>
            <a:spLocks noGrp="1"/>
          </p:cNvSpPr>
          <p:nvPr>
            <p:ph type="body" sz="half" idx="1"/>
          </p:nvPr>
        </p:nvSpPr>
        <p:spPr>
          <a:xfrm>
            <a:off x="4648200" y="1019944"/>
            <a:ext cx="4038600" cy="4123557"/>
          </a:xfrm>
          <a:prstGeom prst="rect">
            <a:avLst/>
          </a:prstGeom>
        </p:spPr>
        <p:txBody>
          <a:bodyPr/>
          <a:lstStyle>
            <a:lvl1pPr>
              <a:lnSpc>
                <a:spcPct val="100000"/>
              </a:lnSpc>
            </a:lvl1pPr>
            <a:lvl2pPr marL="742950" indent="-285750">
              <a:lnSpc>
                <a:spcPct val="100000"/>
              </a:lnSpc>
            </a:lvl2pPr>
            <a:lvl3pPr marL="1143000" indent="-228600">
              <a:lnSpc>
                <a:spcPct val="100000"/>
              </a:lnSpc>
            </a:lvl3pPr>
            <a:lvl4pPr>
              <a:lnSpc>
                <a:spcPct val="100000"/>
              </a:lnSpc>
            </a:lvl4pPr>
            <a:lvl5pPr>
              <a:lnSpc>
                <a:spcPct val="100000"/>
              </a:lnSpc>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188" name="Shape 18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hape 4"/>
          <p:cNvSpPr>
            <a:spLocks noGrp="1"/>
          </p:cNvSpPr>
          <p:nvPr>
            <p:ph type="title"/>
          </p:nvPr>
        </p:nvSpPr>
        <p:spPr>
          <a:xfrm>
            <a:off x="457200" y="12700"/>
            <a:ext cx="8229600" cy="70919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lstStyle/>
          <a:p>
            <a:r>
              <a:t>Title Text</a:t>
            </a:r>
          </a:p>
        </p:txBody>
      </p:sp>
      <p:sp>
        <p:nvSpPr>
          <p:cNvPr id="5" name="Shape 5"/>
          <p:cNvSpPr>
            <a:spLocks noGrp="1"/>
          </p:cNvSpPr>
          <p:nvPr>
            <p:ph type="body" idx="1"/>
          </p:nvPr>
        </p:nvSpPr>
        <p:spPr>
          <a:xfrm>
            <a:off x="457200" y="1019175"/>
            <a:ext cx="8229600" cy="3823535"/>
          </a:xfrm>
          <a:prstGeom prst="rect">
            <a:avLst/>
          </a:prstGeom>
          <a:ln w="12700">
            <a:miter lim="400000"/>
          </a:ln>
          <a:extLst>
            <a:ext uri="{C572A759-6A51-4108-AA02-DFA0A04FC94B}">
              <ma14:wrappingTextBoxFlag xmlns="" xmlns:ma14="http://schemas.microsoft.com/office/mac/drawingml/2011/main" val="1"/>
            </a:ext>
          </a:extLst>
        </p:spPr>
        <p:txBody>
          <a:bodyPr lIns="45719" rIns="45719"/>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 name="Shape 6"/>
          <p:cNvSpPr>
            <a:spLocks noGrp="1"/>
          </p:cNvSpPr>
          <p:nvPr>
            <p:ph type="sldNum" sz="quarter" idx="2"/>
          </p:nvPr>
        </p:nvSpPr>
        <p:spPr>
          <a:xfrm>
            <a:off x="6553200" y="4888681"/>
            <a:ext cx="2133600" cy="230832"/>
          </a:xfrm>
          <a:prstGeom prst="rect">
            <a:avLst/>
          </a:prstGeom>
          <a:ln w="12700">
            <a:miter lim="400000"/>
          </a:ln>
        </p:spPr>
        <p:txBody>
          <a:bodyPr lIns="45719" rIns="45719" anchor="ctr">
            <a:spAutoFit/>
          </a:bodyPr>
          <a:lstStyle>
            <a:lvl1pPr algn="r">
              <a:defRPr sz="900">
                <a:latin typeface="Arial"/>
                <a:ea typeface="Arial"/>
                <a:cs typeface="Arial"/>
                <a:sym typeface="Arial"/>
              </a:defRPr>
            </a:lvl1pPr>
          </a:lstStyle>
          <a:p>
            <a:fld id="{86CB4B4D-7CA3-9044-876B-883B54F8677D}" type="slidenum">
              <a:rPr lang="en-AU" smtClean="0"/>
              <a:pPr/>
              <a:t>‹#›</a:t>
            </a:fld>
            <a:endParaRPr lang="en-AU"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7" r:id="rId6"/>
    <p:sldLayoutId id="2147483658" r:id="rId7"/>
    <p:sldLayoutId id="2147483659" r:id="rId8"/>
    <p:sldLayoutId id="2147483665" r:id="rId9"/>
    <p:sldLayoutId id="2147483666" r:id="rId10"/>
    <p:sldLayoutId id="2147483667" r:id="rId11"/>
    <p:sldLayoutId id="2147483668" r:id="rId12"/>
    <p:sldLayoutId id="2147483670" r:id="rId13"/>
    <p:sldLayoutId id="2147483671" r:id="rId14"/>
    <p:sldLayoutId id="2147483672" r:id="rId15"/>
    <p:sldLayoutId id="2147483673" r:id="rId16"/>
    <p:sldLayoutId id="2147483674" r:id="rId17"/>
    <p:sldLayoutId id="2147483675" r:id="rId18"/>
    <p:sldLayoutId id="2147483678" r:id="rId19"/>
    <p:sldLayoutId id="2147483681" r:id="rId20"/>
  </p:sldLayoutIdLst>
  <p:transition spd="med"/>
  <p:hf hdr="0" ftr="0" dt="0"/>
  <p:txStyles>
    <p:titleStyle>
      <a:lvl1pPr marL="0" marR="0" indent="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1pPr>
      <a:lvl2pPr marL="0" marR="0" indent="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2pPr>
      <a:lvl3pPr marL="0" marR="0" indent="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3pPr>
      <a:lvl4pPr marL="0" marR="0" indent="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4pPr>
      <a:lvl5pPr marL="0" marR="0" indent="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5pPr>
      <a:lvl6pPr marL="0" marR="0" indent="45720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6pPr>
      <a:lvl7pPr marL="0" marR="0" indent="91440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7pPr>
      <a:lvl8pPr marL="0" marR="0" indent="137160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8pPr>
      <a:lvl9pPr marL="0" marR="0" indent="1828800" algn="l" defTabSz="457200" rtl="0" eaLnBrk="1" latinLnBrk="0" hangingPunct="1">
        <a:lnSpc>
          <a:spcPct val="100000"/>
        </a:lnSpc>
        <a:spcBef>
          <a:spcPts val="0"/>
        </a:spcBef>
        <a:spcAft>
          <a:spcPts val="0"/>
        </a:spcAft>
        <a:buClrTx/>
        <a:buSzTx/>
        <a:buFontTx/>
        <a:buNone/>
        <a:tabLst/>
        <a:defRPr sz="2800" b="1" i="0" u="none" strike="noStrike" cap="none" spc="0" baseline="0">
          <a:ln>
            <a:noFill/>
          </a:ln>
          <a:solidFill>
            <a:schemeClr val="accent1"/>
          </a:solidFill>
          <a:uFillTx/>
          <a:latin typeface="Tw Cen MT"/>
          <a:ea typeface="Tw Cen MT"/>
          <a:cs typeface="Tw Cen MT"/>
          <a:sym typeface="Tw Cen MT"/>
        </a:defRPr>
      </a:lvl9pPr>
    </p:titleStyle>
    <p:bodyStyle>
      <a:lvl1pPr marL="342900" marR="0" indent="-34290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1pPr>
      <a:lvl2pPr marL="800100" marR="0" indent="-34290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2pPr>
      <a:lvl3pPr marL="1188719" marR="0" indent="-274319"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3pPr>
      <a:lvl4pPr marL="16459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4pPr>
      <a:lvl5pPr marL="21031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5pPr>
      <a:lvl6pPr marL="25603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6pPr>
      <a:lvl7pPr marL="30175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7pPr>
      <a:lvl8pPr marL="34747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8pPr>
      <a:lvl9pPr marL="3931920" marR="0" indent="-274320" algn="l" defTabSz="457200" rtl="0" eaLnBrk="1" latinLnBrk="0" hangingPunct="1">
        <a:lnSpc>
          <a:spcPct val="90000"/>
        </a:lnSpc>
        <a:spcBef>
          <a:spcPts val="500"/>
        </a:spcBef>
        <a:spcAft>
          <a:spcPts val="0"/>
        </a:spcAft>
        <a:buClrTx/>
        <a:buSzPct val="100000"/>
        <a:buFont typeface="Lucida Grande"/>
        <a:buChar char="•"/>
        <a:tabLst/>
        <a:defRPr sz="2400" b="0" i="0" u="none" strike="noStrike" cap="none" spc="0" baseline="0">
          <a:ln>
            <a:noFill/>
          </a:ln>
          <a:solidFill>
            <a:srgbClr val="000000"/>
          </a:solidFill>
          <a:uFillTx/>
          <a:latin typeface="Tw Cen MT"/>
          <a:ea typeface="Tw Cen MT"/>
          <a:cs typeface="Tw Cen MT"/>
          <a:sym typeface="Tw Cen MT"/>
        </a:defRPr>
      </a:lvl9pPr>
    </p:bodyStyle>
    <p:otherStyle>
      <a:lvl1pPr marL="0" marR="0" indent="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457200" rtl="0"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7.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7.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7.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18.xml"/><Relationship Id="rId1" Type="http://schemas.openxmlformats.org/officeDocument/2006/relationships/slideLayout" Target="../slideLayouts/slideLayout17.xml"/><Relationship Id="rId5" Type="http://schemas.openxmlformats.org/officeDocument/2006/relationships/image" Target="../media/image36.png"/><Relationship Id="rId4" Type="http://schemas.openxmlformats.org/officeDocument/2006/relationships/image" Target="../media/image3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7.xml"/><Relationship Id="rId5" Type="http://schemas.openxmlformats.org/officeDocument/2006/relationships/image" Target="../media/image23.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41.png"/><Relationship Id="rId5" Type="http://schemas.openxmlformats.org/officeDocument/2006/relationships/image" Target="../media/image23.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image" Target="../media/image41.png"/><Relationship Id="rId5" Type="http://schemas.openxmlformats.org/officeDocument/2006/relationships/image" Target="../media/image23.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A183A-1DB0-4FD2-B48D-E3B346F1686F}"/>
              </a:ext>
            </a:extLst>
          </p:cNvPr>
          <p:cNvSpPr>
            <a:spLocks noGrp="1"/>
          </p:cNvSpPr>
          <p:nvPr>
            <p:ph type="title" idx="4294967295"/>
          </p:nvPr>
        </p:nvSpPr>
        <p:spPr>
          <a:xfrm>
            <a:off x="369094" y="726822"/>
            <a:ext cx="8405812" cy="530225"/>
          </a:xfrm>
        </p:spPr>
        <p:txBody>
          <a:bodyPr/>
          <a:lstStyle/>
          <a:p>
            <a:r>
              <a:rPr lang="en-AU" sz="3600" dirty="0"/>
              <a:t>Regression Models for Biostatistics 1 (RM1)</a:t>
            </a:r>
          </a:p>
        </p:txBody>
      </p:sp>
      <p:sp>
        <p:nvSpPr>
          <p:cNvPr id="3" name="Text Placeholder 2">
            <a:extLst>
              <a:ext uri="{FF2B5EF4-FFF2-40B4-BE49-F238E27FC236}">
                <a16:creationId xmlns:a16="http://schemas.microsoft.com/office/drawing/2014/main" id="{F5A2A8B6-B21B-4C25-A9D2-6D706A54B41C}"/>
              </a:ext>
            </a:extLst>
          </p:cNvPr>
          <p:cNvSpPr>
            <a:spLocks noGrp="1"/>
          </p:cNvSpPr>
          <p:nvPr>
            <p:ph type="body" sz="quarter" idx="4294967295"/>
          </p:nvPr>
        </p:nvSpPr>
        <p:spPr>
          <a:xfrm>
            <a:off x="1013318" y="1494470"/>
            <a:ext cx="8405812" cy="531813"/>
          </a:xfrm>
        </p:spPr>
        <p:txBody>
          <a:bodyPr/>
          <a:lstStyle/>
          <a:p>
            <a:pPr marL="0" indent="0">
              <a:buNone/>
            </a:pPr>
            <a:r>
              <a:rPr lang="en-AU" sz="2800" dirty="0"/>
              <a:t>Prof. Armando Teixeira-Pinto</a:t>
            </a:r>
          </a:p>
        </p:txBody>
      </p:sp>
    </p:spTree>
    <p:extLst>
      <p:ext uri="{BB962C8B-B14F-4D97-AF65-F5344CB8AC3E}">
        <p14:creationId xmlns:p14="http://schemas.microsoft.com/office/powerpoint/2010/main" val="79830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pic>
        <p:nvPicPr>
          <p:cNvPr id="3" name="Picture 2">
            <a:extLst>
              <a:ext uri="{FF2B5EF4-FFF2-40B4-BE49-F238E27FC236}">
                <a16:creationId xmlns:a16="http://schemas.microsoft.com/office/drawing/2014/main" id="{585DFB9D-8477-26E1-CAB9-CAD197AD48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84264" y="992836"/>
            <a:ext cx="2880360" cy="216027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806F95-EDB2-79FE-C922-C11DB6F76DFF}"/>
                  </a:ext>
                </a:extLst>
              </p:cNvPr>
              <p:cNvSpPr txBox="1"/>
              <p:nvPr/>
            </p:nvSpPr>
            <p:spPr>
              <a:xfrm>
                <a:off x="1560052" y="1488198"/>
                <a:ext cx="3399503"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19806F95-EDB2-79FE-C922-C11DB6F76DFF}"/>
                  </a:ext>
                </a:extLst>
              </p:cNvPr>
              <p:cNvSpPr txBox="1">
                <a:spLocks noRot="1" noChangeAspect="1" noMove="1" noResize="1" noEditPoints="1" noAdjustHandles="1" noChangeArrowheads="1" noChangeShapeType="1" noTextEdit="1"/>
              </p:cNvSpPr>
              <p:nvPr/>
            </p:nvSpPr>
            <p:spPr>
              <a:xfrm>
                <a:off x="1560052" y="1488198"/>
                <a:ext cx="3399503" cy="584773"/>
              </a:xfrm>
              <a:prstGeom prst="rect">
                <a:avLst/>
              </a:prstGeom>
              <a:blipFill>
                <a:blip r:embed="rId4"/>
                <a:stretch>
                  <a:fillRect l="-2230" r="-3346" b="-19149"/>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343877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806F95-EDB2-79FE-C922-C11DB6F76DFF}"/>
                  </a:ext>
                </a:extLst>
              </p:cNvPr>
              <p:cNvSpPr txBox="1"/>
              <p:nvPr/>
            </p:nvSpPr>
            <p:spPr>
              <a:xfrm>
                <a:off x="1408472" y="1488198"/>
                <a:ext cx="3605980"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b="1" i="1">
                              <a:latin typeface="Cambria Math" panose="02040503050406030204" pitchFamily="18" charset="0"/>
                            </a:rPr>
                          </m:ctrlPr>
                        </m:sSubPr>
                        <m:e>
                          <m:r>
                            <a:rPr lang="en-AU" sz="3200" b="1" i="1">
                              <a:latin typeface="Cambria Math" panose="02040503050406030204" pitchFamily="18" charset="0"/>
                            </a:rPr>
                            <m:t>𝜷</m:t>
                          </m:r>
                        </m:e>
                        <m:sub>
                          <m:r>
                            <a:rPr lang="en-AU" sz="3200" b="1" i="1">
                              <a:latin typeface="Cambria Math" panose="02040503050406030204" pitchFamily="18" charset="0"/>
                            </a:rPr>
                            <m:t>𝟎</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19806F95-EDB2-79FE-C922-C11DB6F76DFF}"/>
                  </a:ext>
                </a:extLst>
              </p:cNvPr>
              <p:cNvSpPr txBox="1">
                <a:spLocks noRot="1" noChangeAspect="1" noMove="1" noResize="1" noEditPoints="1" noAdjustHandles="1" noChangeArrowheads="1" noChangeShapeType="1" noTextEdit="1"/>
              </p:cNvSpPr>
              <p:nvPr/>
            </p:nvSpPr>
            <p:spPr>
              <a:xfrm>
                <a:off x="1408472" y="1488198"/>
                <a:ext cx="3605980" cy="584773"/>
              </a:xfrm>
              <a:prstGeom prst="rect">
                <a:avLst/>
              </a:prstGeom>
              <a:blipFill>
                <a:blip r:embed="rId3"/>
                <a:stretch>
                  <a:fillRect l="-350" r="-1049" b="-19149"/>
                </a:stretch>
              </a:blipFill>
              <a:ln w="12700" cap="flat">
                <a:noFill/>
                <a:miter lim="400000"/>
              </a:ln>
              <a:effectLst/>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94BE2FC0-20A7-A2FC-C905-C0E31798B461}"/>
              </a:ext>
            </a:extLst>
          </p:cNvPr>
          <p:cNvGrpSpPr/>
          <p:nvPr/>
        </p:nvGrpSpPr>
        <p:grpSpPr>
          <a:xfrm>
            <a:off x="5187044" y="900302"/>
            <a:ext cx="3362598" cy="2582037"/>
            <a:chOff x="5774751" y="755523"/>
            <a:chExt cx="2912049" cy="2173354"/>
          </a:xfrm>
        </p:grpSpPr>
        <p:grpSp>
          <p:nvGrpSpPr>
            <p:cNvPr id="11" name="Group 10">
              <a:extLst>
                <a:ext uri="{FF2B5EF4-FFF2-40B4-BE49-F238E27FC236}">
                  <a16:creationId xmlns:a16="http://schemas.microsoft.com/office/drawing/2014/main" id="{342757EC-96FC-B01F-8032-8A2CB3D2D451}"/>
                </a:ext>
              </a:extLst>
            </p:cNvPr>
            <p:cNvGrpSpPr/>
            <p:nvPr/>
          </p:nvGrpSpPr>
          <p:grpSpPr>
            <a:xfrm>
              <a:off x="6278779" y="755523"/>
              <a:ext cx="2408021" cy="1816227"/>
              <a:chOff x="5752999" y="2369997"/>
              <a:chExt cx="1871355" cy="1417689"/>
            </a:xfrm>
          </p:grpSpPr>
          <p:cxnSp>
            <p:nvCxnSpPr>
              <p:cNvPr id="6" name="Straight Connector 5">
                <a:extLst>
                  <a:ext uri="{FF2B5EF4-FFF2-40B4-BE49-F238E27FC236}">
                    <a16:creationId xmlns:a16="http://schemas.microsoft.com/office/drawing/2014/main" id="{605D5B4B-216D-6CE4-00CC-9A00F9C03E9C}"/>
                  </a:ext>
                </a:extLst>
              </p:cNvPr>
              <p:cNvCxnSpPr/>
              <p:nvPr/>
            </p:nvCxnSpPr>
            <p:spPr>
              <a:xfrm>
                <a:off x="5752999" y="2369997"/>
                <a:ext cx="0" cy="1417689"/>
              </a:xfrm>
              <a:prstGeom prst="line">
                <a:avLst/>
              </a:prstGeom>
              <a:noFill/>
              <a:ln w="31750" cap="flat">
                <a:solidFill>
                  <a:schemeClr val="tx1">
                    <a:lumMod val="50000"/>
                    <a:lumOff val="50000"/>
                  </a:schemeClr>
                </a:solidFill>
                <a:prstDash val="solid"/>
                <a:bevel/>
              </a:ln>
              <a:effectLst/>
              <a:sp3d/>
            </p:spPr>
            <p:style>
              <a:lnRef idx="0">
                <a:scrgbClr r="0" g="0" b="0"/>
              </a:lnRef>
              <a:fillRef idx="0">
                <a:scrgbClr r="0" g="0" b="0"/>
              </a:fillRef>
              <a:effectRef idx="0">
                <a:scrgbClr r="0" g="0" b="0"/>
              </a:effectRef>
              <a:fontRef idx="none"/>
            </p:style>
          </p:cxnSp>
          <p:cxnSp>
            <p:nvCxnSpPr>
              <p:cNvPr id="7" name="Straight Connector 6">
                <a:extLst>
                  <a:ext uri="{FF2B5EF4-FFF2-40B4-BE49-F238E27FC236}">
                    <a16:creationId xmlns:a16="http://schemas.microsoft.com/office/drawing/2014/main" id="{D694B5E5-5CFD-4413-1365-DCE59F2CD627}"/>
                  </a:ext>
                </a:extLst>
              </p:cNvPr>
              <p:cNvCxnSpPr>
                <a:cxnSpLocks/>
              </p:cNvCxnSpPr>
              <p:nvPr/>
            </p:nvCxnSpPr>
            <p:spPr>
              <a:xfrm>
                <a:off x="5752999" y="3787686"/>
                <a:ext cx="1871355" cy="0"/>
              </a:xfrm>
              <a:prstGeom prst="line">
                <a:avLst/>
              </a:prstGeom>
              <a:noFill/>
              <a:ln w="31750" cap="flat">
                <a:solidFill>
                  <a:schemeClr val="tx1">
                    <a:lumMod val="50000"/>
                    <a:lumOff val="50000"/>
                  </a:schemeClr>
                </a:solidFill>
                <a:prstDash val="solid"/>
                <a:bevel/>
              </a:ln>
              <a:effectLst/>
              <a:sp3d/>
            </p:spPr>
            <p:style>
              <a:lnRef idx="0">
                <a:scrgbClr r="0" g="0" b="0"/>
              </a:lnRef>
              <a:fillRef idx="0">
                <a:scrgbClr r="0" g="0" b="0"/>
              </a:fillRef>
              <a:effectRef idx="0">
                <a:scrgbClr r="0" g="0" b="0"/>
              </a:effectRef>
              <a:fontRef idx="none"/>
            </p:style>
          </p:cxnSp>
        </p:grpSp>
        <p:cxnSp>
          <p:nvCxnSpPr>
            <p:cNvPr id="17" name="Straight Connector 16">
              <a:extLst>
                <a:ext uri="{FF2B5EF4-FFF2-40B4-BE49-F238E27FC236}">
                  <a16:creationId xmlns:a16="http://schemas.microsoft.com/office/drawing/2014/main" id="{A0D37A1D-8F37-98A1-2B29-943B9CF419DE}"/>
                </a:ext>
              </a:extLst>
            </p:cNvPr>
            <p:cNvCxnSpPr>
              <a:cxnSpLocks/>
            </p:cNvCxnSpPr>
            <p:nvPr/>
          </p:nvCxnSpPr>
          <p:spPr>
            <a:xfrm flipV="1">
              <a:off x="6891659" y="1343418"/>
              <a:ext cx="1318920" cy="703672"/>
            </a:xfrm>
            <a:prstGeom prst="line">
              <a:avLst/>
            </a:prstGeom>
            <a:noFill/>
            <a:ln w="53975" cap="flat">
              <a:solidFill>
                <a:srgbClr val="3366FF"/>
              </a:solidFill>
              <a:prstDash val="solid"/>
              <a:bevel/>
            </a:ln>
            <a:effectLst/>
            <a:sp3d/>
          </p:spPr>
          <p:style>
            <a:lnRef idx="0">
              <a:scrgbClr r="0" g="0" b="0"/>
            </a:lnRef>
            <a:fillRef idx="0">
              <a:scrgbClr r="0" g="0" b="0"/>
            </a:fillRef>
            <a:effectRef idx="0">
              <a:scrgbClr r="0" g="0" b="0"/>
            </a:effectRef>
            <a:fontRef idx="none"/>
          </p:style>
        </p:cxnSp>
        <p:cxnSp>
          <p:nvCxnSpPr>
            <p:cNvPr id="21" name="Straight Connector 20">
              <a:extLst>
                <a:ext uri="{FF2B5EF4-FFF2-40B4-BE49-F238E27FC236}">
                  <a16:creationId xmlns:a16="http://schemas.microsoft.com/office/drawing/2014/main" id="{43A71ECA-DCF4-1460-35A8-D0AF31A47020}"/>
                </a:ext>
              </a:extLst>
            </p:cNvPr>
            <p:cNvCxnSpPr>
              <a:cxnSpLocks/>
            </p:cNvCxnSpPr>
            <p:nvPr/>
          </p:nvCxnSpPr>
          <p:spPr>
            <a:xfrm flipV="1">
              <a:off x="6179570" y="1999768"/>
              <a:ext cx="799497" cy="428369"/>
            </a:xfrm>
            <a:prstGeom prst="line">
              <a:avLst/>
            </a:prstGeom>
            <a:noFill/>
            <a:ln w="53975" cap="flat">
              <a:solidFill>
                <a:srgbClr val="3366FF"/>
              </a:solidFill>
              <a:prstDash val="sysDot"/>
              <a:bevel/>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CE751B56-F61A-F697-D77A-0CBBCB54A304}"/>
                </a:ext>
              </a:extLst>
            </p:cNvPr>
            <p:cNvSpPr txBox="1"/>
            <p:nvPr/>
          </p:nvSpPr>
          <p:spPr>
            <a:xfrm>
              <a:off x="8144326" y="2559545"/>
              <a:ext cx="41132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lumOff val="50000"/>
                    </a:schemeClr>
                  </a:solidFill>
                  <a:effectLst/>
                  <a:uFillTx/>
                  <a:latin typeface="Arial" panose="020B0604020202020204" pitchFamily="34" charset="0"/>
                  <a:cs typeface="Arial" panose="020B0604020202020204" pitchFamily="34" charset="0"/>
                  <a:sym typeface="Tw Cen MT"/>
                </a:rPr>
                <a:t>Age</a:t>
              </a:r>
            </a:p>
          </p:txBody>
        </p:sp>
        <p:sp>
          <p:nvSpPr>
            <p:cNvPr id="24" name="TextBox 23">
              <a:extLst>
                <a:ext uri="{FF2B5EF4-FFF2-40B4-BE49-F238E27FC236}">
                  <a16:creationId xmlns:a16="http://schemas.microsoft.com/office/drawing/2014/main" id="{8BFB2713-6B3F-3BB9-9EFA-FEC8574C6529}"/>
                </a:ext>
              </a:extLst>
            </p:cNvPr>
            <p:cNvSpPr txBox="1"/>
            <p:nvPr/>
          </p:nvSpPr>
          <p:spPr>
            <a:xfrm rot="16200000">
              <a:off x="5624275" y="1142092"/>
              <a:ext cx="100123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lumOff val="50000"/>
                    </a:schemeClr>
                  </a:solidFill>
                  <a:effectLst/>
                  <a:uFillTx/>
                  <a:latin typeface="Arial" panose="020B0604020202020204" pitchFamily="34" charset="0"/>
                  <a:cs typeface="Arial" panose="020B0604020202020204" pitchFamily="34" charset="0"/>
                  <a:sym typeface="Tw Cen MT"/>
                </a:rPr>
                <a:t>Systolic BP</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BCE72E9-D75D-DC1A-5C8F-41B4E1361153}"/>
                    </a:ext>
                  </a:extLst>
                </p:cNvPr>
                <p:cNvSpPr txBox="1"/>
                <p:nvPr/>
              </p:nvSpPr>
              <p:spPr>
                <a:xfrm>
                  <a:off x="5774751" y="1965468"/>
                  <a:ext cx="700281" cy="4404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AU" sz="2800" i="1" u="none" strike="noStrike" cap="none" spc="0" normalizeH="0" baseline="0" smtClean="0">
                                <a:ln>
                                  <a:noFill/>
                                </a:ln>
                                <a:solidFill>
                                  <a:srgbClr val="000000"/>
                                </a:solidFill>
                                <a:effectLst/>
                                <a:uFillTx/>
                                <a:latin typeface="Cambria Math" panose="02040503050406030204" pitchFamily="18" charset="0"/>
                                <a:sym typeface="Tw Cen MT"/>
                              </a:rPr>
                            </m:ctrlPr>
                          </m:sSubPr>
                          <m:e>
                            <m:r>
                              <a:rPr kumimoji="0" lang="en-AU" sz="2800" b="0" i="1" u="none" strike="noStrike" cap="none" spc="0" normalizeH="0" baseline="0" smtClean="0">
                                <a:ln>
                                  <a:noFill/>
                                </a:ln>
                                <a:solidFill>
                                  <a:srgbClr val="000000"/>
                                </a:solidFill>
                                <a:effectLst/>
                                <a:uFillTx/>
                                <a:latin typeface="Cambria Math" panose="02040503050406030204" pitchFamily="18" charset="0"/>
                                <a:sym typeface="Tw Cen MT"/>
                              </a:rPr>
                              <m:t>𝛽</m:t>
                            </m:r>
                          </m:e>
                          <m:sub>
                            <m:r>
                              <a:rPr kumimoji="0" lang="en-AU" sz="2800" b="0" i="1" u="none" strike="noStrike" cap="none" spc="0" normalizeH="0" baseline="0" smtClean="0">
                                <a:ln>
                                  <a:noFill/>
                                </a:ln>
                                <a:solidFill>
                                  <a:srgbClr val="000000"/>
                                </a:solidFill>
                                <a:effectLst/>
                                <a:uFillTx/>
                                <a:latin typeface="Cambria Math" panose="02040503050406030204" pitchFamily="18" charset="0"/>
                                <a:sym typeface="Tw Cen MT"/>
                              </a:rPr>
                              <m:t>0</m:t>
                            </m:r>
                          </m:sub>
                        </m:sSub>
                      </m:oMath>
                    </m:oMathPara>
                  </a14:m>
                  <a:endParaRPr lang="en-US" sz="2800" dirty="0"/>
                </a:p>
              </p:txBody>
            </p:sp>
          </mc:Choice>
          <mc:Fallback xmlns="">
            <p:sp>
              <p:nvSpPr>
                <p:cNvPr id="26" name="TextBox 25">
                  <a:extLst>
                    <a:ext uri="{FF2B5EF4-FFF2-40B4-BE49-F238E27FC236}">
                      <a16:creationId xmlns:a16="http://schemas.microsoft.com/office/drawing/2014/main" id="{DBCE72E9-D75D-DC1A-5C8F-41B4E1361153}"/>
                    </a:ext>
                  </a:extLst>
                </p:cNvPr>
                <p:cNvSpPr txBox="1">
                  <a:spLocks noRot="1" noChangeAspect="1" noMove="1" noResize="1" noEditPoints="1" noAdjustHandles="1" noChangeArrowheads="1" noChangeShapeType="1" noTextEdit="1"/>
                </p:cNvSpPr>
                <p:nvPr/>
              </p:nvSpPr>
              <p:spPr>
                <a:xfrm>
                  <a:off x="5774751" y="1965468"/>
                  <a:ext cx="700281" cy="440405"/>
                </a:xfrm>
                <a:prstGeom prst="rect">
                  <a:avLst/>
                </a:prstGeom>
                <a:blipFill>
                  <a:blip r:embed="rId4"/>
                  <a:stretch>
                    <a:fillRect b="-16279"/>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1E7FECF-6246-FE8A-6773-DA6C7F9A2510}"/>
                    </a:ext>
                  </a:extLst>
                </p:cNvPr>
                <p:cNvSpPr txBox="1"/>
                <p:nvPr/>
              </p:nvSpPr>
              <p:spPr>
                <a:xfrm>
                  <a:off x="5928642" y="2559545"/>
                  <a:ext cx="70028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AU" sz="1800" b="0" i="1" u="none" strike="noStrike" cap="none" spc="0" normalizeH="0" baseline="0" smtClean="0">
                            <a:ln>
                              <a:noFill/>
                            </a:ln>
                            <a:solidFill>
                              <a:srgbClr val="000000"/>
                            </a:solidFill>
                            <a:effectLst/>
                            <a:uFillTx/>
                            <a:latin typeface="Cambria Math" panose="02040503050406030204" pitchFamily="18" charset="0"/>
                            <a:sym typeface="Tw Cen MT"/>
                          </a:rPr>
                          <m:t>0</m:t>
                        </m:r>
                      </m:oMath>
                    </m:oMathPara>
                  </a14:m>
                  <a:endParaRPr lang="en-US" dirty="0"/>
                </a:p>
              </p:txBody>
            </p:sp>
          </mc:Choice>
          <mc:Fallback xmlns="">
            <p:sp>
              <p:nvSpPr>
                <p:cNvPr id="27" name="TextBox 26">
                  <a:extLst>
                    <a:ext uri="{FF2B5EF4-FFF2-40B4-BE49-F238E27FC236}">
                      <a16:creationId xmlns:a16="http://schemas.microsoft.com/office/drawing/2014/main" id="{31E7FECF-6246-FE8A-6773-DA6C7F9A2510}"/>
                    </a:ext>
                  </a:extLst>
                </p:cNvPr>
                <p:cNvSpPr txBox="1">
                  <a:spLocks noRot="1" noChangeAspect="1" noMove="1" noResize="1" noEditPoints="1" noAdjustHandles="1" noChangeArrowheads="1" noChangeShapeType="1" noTextEdit="1"/>
                </p:cNvSpPr>
                <p:nvPr/>
              </p:nvSpPr>
              <p:spPr>
                <a:xfrm>
                  <a:off x="5928642" y="2559545"/>
                  <a:ext cx="700281" cy="369332"/>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grpSp>
    </p:spTree>
    <p:extLst>
      <p:ext uri="{BB962C8B-B14F-4D97-AF65-F5344CB8AC3E}">
        <p14:creationId xmlns:p14="http://schemas.microsoft.com/office/powerpoint/2010/main" val="414914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806F95-EDB2-79FE-C922-C11DB6F76DFF}"/>
                  </a:ext>
                </a:extLst>
              </p:cNvPr>
              <p:cNvSpPr txBox="1"/>
              <p:nvPr/>
            </p:nvSpPr>
            <p:spPr>
              <a:xfrm>
                <a:off x="1408472" y="1488198"/>
                <a:ext cx="3605980"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𝑆𝐵𝑃</m:t>
                      </m:r>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i="1">
                              <a:latin typeface="Cambria Math" panose="02040503050406030204" pitchFamily="18" charset="0"/>
                            </a:rPr>
                          </m:ctrlPr>
                        </m:sSubPr>
                        <m:e>
                          <m:r>
                            <a:rPr lang="en-AU" sz="3200" b="0" i="1">
                              <a:latin typeface="Cambria Math" panose="02040503050406030204" pitchFamily="18" charset="0"/>
                            </a:rPr>
                            <m:t>𝛽</m:t>
                          </m:r>
                        </m:e>
                        <m:sub>
                          <m:r>
                            <a:rPr lang="en-AU" sz="3200" b="0" i="1">
                              <a:latin typeface="Cambria Math" panose="02040503050406030204" pitchFamily="18" charset="0"/>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sym typeface="Tw Cen MT"/>
                        </a:rPr>
                        <m:t>+</m:t>
                      </m:r>
                      <m:sSub>
                        <m:sSubPr>
                          <m:ctrlP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𝜷</m:t>
                          </m:r>
                        </m:e>
                        <m:sub>
                          <m: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𝟏</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𝐴𝑔𝑒</m:t>
                      </m:r>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19806F95-EDB2-79FE-C922-C11DB6F76DFF}"/>
                  </a:ext>
                </a:extLst>
              </p:cNvPr>
              <p:cNvSpPr txBox="1">
                <a:spLocks noRot="1" noChangeAspect="1" noMove="1" noResize="1" noEditPoints="1" noAdjustHandles="1" noChangeArrowheads="1" noChangeShapeType="1" noTextEdit="1"/>
              </p:cNvSpPr>
              <p:nvPr/>
            </p:nvSpPr>
            <p:spPr>
              <a:xfrm>
                <a:off x="1408472" y="1488198"/>
                <a:ext cx="3605980" cy="584773"/>
              </a:xfrm>
              <a:prstGeom prst="rect">
                <a:avLst/>
              </a:prstGeom>
              <a:blipFill>
                <a:blip r:embed="rId3"/>
                <a:stretch>
                  <a:fillRect l="-350" r="-1049" b="-19149"/>
                </a:stretch>
              </a:blipFill>
              <a:ln w="12700" cap="flat">
                <a:noFill/>
                <a:miter lim="400000"/>
              </a:ln>
              <a:effectLst/>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94BE2FC0-20A7-A2FC-C905-C0E31798B461}"/>
              </a:ext>
            </a:extLst>
          </p:cNvPr>
          <p:cNvGrpSpPr/>
          <p:nvPr/>
        </p:nvGrpSpPr>
        <p:grpSpPr>
          <a:xfrm>
            <a:off x="5364745" y="900302"/>
            <a:ext cx="3184897" cy="2582037"/>
            <a:chOff x="5928642" y="755523"/>
            <a:chExt cx="2758158" cy="2173354"/>
          </a:xfrm>
        </p:grpSpPr>
        <p:grpSp>
          <p:nvGrpSpPr>
            <p:cNvPr id="11" name="Group 10">
              <a:extLst>
                <a:ext uri="{FF2B5EF4-FFF2-40B4-BE49-F238E27FC236}">
                  <a16:creationId xmlns:a16="http://schemas.microsoft.com/office/drawing/2014/main" id="{342757EC-96FC-B01F-8032-8A2CB3D2D451}"/>
                </a:ext>
              </a:extLst>
            </p:cNvPr>
            <p:cNvGrpSpPr/>
            <p:nvPr/>
          </p:nvGrpSpPr>
          <p:grpSpPr>
            <a:xfrm>
              <a:off x="6278779" y="755523"/>
              <a:ext cx="2408021" cy="1816227"/>
              <a:chOff x="5752999" y="2369997"/>
              <a:chExt cx="1871355" cy="1417689"/>
            </a:xfrm>
          </p:grpSpPr>
          <p:cxnSp>
            <p:nvCxnSpPr>
              <p:cNvPr id="6" name="Straight Connector 5">
                <a:extLst>
                  <a:ext uri="{FF2B5EF4-FFF2-40B4-BE49-F238E27FC236}">
                    <a16:creationId xmlns:a16="http://schemas.microsoft.com/office/drawing/2014/main" id="{605D5B4B-216D-6CE4-00CC-9A00F9C03E9C}"/>
                  </a:ext>
                </a:extLst>
              </p:cNvPr>
              <p:cNvCxnSpPr/>
              <p:nvPr/>
            </p:nvCxnSpPr>
            <p:spPr>
              <a:xfrm>
                <a:off x="5752999" y="2369997"/>
                <a:ext cx="0" cy="1417689"/>
              </a:xfrm>
              <a:prstGeom prst="line">
                <a:avLst/>
              </a:prstGeom>
              <a:noFill/>
              <a:ln w="31750" cap="flat">
                <a:solidFill>
                  <a:schemeClr val="tx1">
                    <a:lumMod val="50000"/>
                    <a:lumOff val="50000"/>
                  </a:schemeClr>
                </a:solidFill>
                <a:prstDash val="solid"/>
                <a:bevel/>
              </a:ln>
              <a:effectLst/>
              <a:sp3d/>
            </p:spPr>
            <p:style>
              <a:lnRef idx="0">
                <a:scrgbClr r="0" g="0" b="0"/>
              </a:lnRef>
              <a:fillRef idx="0">
                <a:scrgbClr r="0" g="0" b="0"/>
              </a:fillRef>
              <a:effectRef idx="0">
                <a:scrgbClr r="0" g="0" b="0"/>
              </a:effectRef>
              <a:fontRef idx="none"/>
            </p:style>
          </p:cxnSp>
          <p:cxnSp>
            <p:nvCxnSpPr>
              <p:cNvPr id="7" name="Straight Connector 6">
                <a:extLst>
                  <a:ext uri="{FF2B5EF4-FFF2-40B4-BE49-F238E27FC236}">
                    <a16:creationId xmlns:a16="http://schemas.microsoft.com/office/drawing/2014/main" id="{D694B5E5-5CFD-4413-1365-DCE59F2CD627}"/>
                  </a:ext>
                </a:extLst>
              </p:cNvPr>
              <p:cNvCxnSpPr>
                <a:cxnSpLocks/>
              </p:cNvCxnSpPr>
              <p:nvPr/>
            </p:nvCxnSpPr>
            <p:spPr>
              <a:xfrm>
                <a:off x="5752999" y="3787686"/>
                <a:ext cx="1871355" cy="0"/>
              </a:xfrm>
              <a:prstGeom prst="line">
                <a:avLst/>
              </a:prstGeom>
              <a:noFill/>
              <a:ln w="31750" cap="flat">
                <a:solidFill>
                  <a:schemeClr val="tx1">
                    <a:lumMod val="50000"/>
                    <a:lumOff val="50000"/>
                  </a:schemeClr>
                </a:solidFill>
                <a:prstDash val="solid"/>
                <a:bevel/>
              </a:ln>
              <a:effectLst/>
              <a:sp3d/>
            </p:spPr>
            <p:style>
              <a:lnRef idx="0">
                <a:scrgbClr r="0" g="0" b="0"/>
              </a:lnRef>
              <a:fillRef idx="0">
                <a:scrgbClr r="0" g="0" b="0"/>
              </a:fillRef>
              <a:effectRef idx="0">
                <a:scrgbClr r="0" g="0" b="0"/>
              </a:effectRef>
              <a:fontRef idx="none"/>
            </p:style>
          </p:cxnSp>
        </p:grpSp>
        <p:cxnSp>
          <p:nvCxnSpPr>
            <p:cNvPr id="17" name="Straight Connector 16">
              <a:extLst>
                <a:ext uri="{FF2B5EF4-FFF2-40B4-BE49-F238E27FC236}">
                  <a16:creationId xmlns:a16="http://schemas.microsoft.com/office/drawing/2014/main" id="{A0D37A1D-8F37-98A1-2B29-943B9CF419DE}"/>
                </a:ext>
              </a:extLst>
            </p:cNvPr>
            <p:cNvCxnSpPr>
              <a:cxnSpLocks/>
            </p:cNvCxnSpPr>
            <p:nvPr/>
          </p:nvCxnSpPr>
          <p:spPr>
            <a:xfrm flipV="1">
              <a:off x="6891659" y="1343418"/>
              <a:ext cx="1318920" cy="703672"/>
            </a:xfrm>
            <a:prstGeom prst="line">
              <a:avLst/>
            </a:prstGeom>
            <a:noFill/>
            <a:ln w="53975" cap="flat">
              <a:solidFill>
                <a:srgbClr val="3366FF"/>
              </a:solidFill>
              <a:prstDash val="solid"/>
              <a:bevel/>
            </a:ln>
            <a:effectLst/>
            <a:sp3d/>
          </p:spPr>
          <p:style>
            <a:lnRef idx="0">
              <a:scrgbClr r="0" g="0" b="0"/>
            </a:lnRef>
            <a:fillRef idx="0">
              <a:scrgbClr r="0" g="0" b="0"/>
            </a:fillRef>
            <a:effectRef idx="0">
              <a:scrgbClr r="0" g="0" b="0"/>
            </a:effectRef>
            <a:fontRef idx="none"/>
          </p:style>
        </p:cxnSp>
        <p:cxnSp>
          <p:nvCxnSpPr>
            <p:cNvPr id="21" name="Straight Connector 20">
              <a:extLst>
                <a:ext uri="{FF2B5EF4-FFF2-40B4-BE49-F238E27FC236}">
                  <a16:creationId xmlns:a16="http://schemas.microsoft.com/office/drawing/2014/main" id="{43A71ECA-DCF4-1460-35A8-D0AF31A47020}"/>
                </a:ext>
              </a:extLst>
            </p:cNvPr>
            <p:cNvCxnSpPr>
              <a:cxnSpLocks/>
            </p:cNvCxnSpPr>
            <p:nvPr/>
          </p:nvCxnSpPr>
          <p:spPr>
            <a:xfrm flipV="1">
              <a:off x="6179570" y="1999768"/>
              <a:ext cx="799497" cy="428369"/>
            </a:xfrm>
            <a:prstGeom prst="line">
              <a:avLst/>
            </a:prstGeom>
            <a:noFill/>
            <a:ln w="53975" cap="flat">
              <a:solidFill>
                <a:srgbClr val="3366FF"/>
              </a:solidFill>
              <a:prstDash val="sysDot"/>
              <a:bevel/>
            </a:ln>
            <a:effectLst/>
            <a:sp3d/>
          </p:spPr>
          <p:style>
            <a:lnRef idx="0">
              <a:scrgbClr r="0" g="0" b="0"/>
            </a:lnRef>
            <a:fillRef idx="0">
              <a:scrgbClr r="0" g="0" b="0"/>
            </a:fillRef>
            <a:effectRef idx="0">
              <a:scrgbClr r="0" g="0" b="0"/>
            </a:effectRef>
            <a:fontRef idx="none"/>
          </p:style>
        </p:cxnSp>
        <p:sp>
          <p:nvSpPr>
            <p:cNvPr id="23" name="TextBox 22">
              <a:extLst>
                <a:ext uri="{FF2B5EF4-FFF2-40B4-BE49-F238E27FC236}">
                  <a16:creationId xmlns:a16="http://schemas.microsoft.com/office/drawing/2014/main" id="{CE751B56-F61A-F697-D77A-0CBBCB54A304}"/>
                </a:ext>
              </a:extLst>
            </p:cNvPr>
            <p:cNvSpPr txBox="1"/>
            <p:nvPr/>
          </p:nvSpPr>
          <p:spPr>
            <a:xfrm>
              <a:off x="8144326" y="2559545"/>
              <a:ext cx="411329"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lumOff val="50000"/>
                    </a:schemeClr>
                  </a:solidFill>
                  <a:effectLst/>
                  <a:uFillTx/>
                  <a:latin typeface="Arial" panose="020B0604020202020204" pitchFamily="34" charset="0"/>
                  <a:cs typeface="Arial" panose="020B0604020202020204" pitchFamily="34" charset="0"/>
                  <a:sym typeface="Tw Cen MT"/>
                </a:rPr>
                <a:t>Age</a:t>
              </a:r>
            </a:p>
          </p:txBody>
        </p:sp>
        <p:sp>
          <p:nvSpPr>
            <p:cNvPr id="24" name="TextBox 23">
              <a:extLst>
                <a:ext uri="{FF2B5EF4-FFF2-40B4-BE49-F238E27FC236}">
                  <a16:creationId xmlns:a16="http://schemas.microsoft.com/office/drawing/2014/main" id="{8BFB2713-6B3F-3BB9-9EFA-FEC8574C6529}"/>
                </a:ext>
              </a:extLst>
            </p:cNvPr>
            <p:cNvSpPr txBox="1"/>
            <p:nvPr/>
          </p:nvSpPr>
          <p:spPr>
            <a:xfrm rot="16200000">
              <a:off x="5624275" y="1142092"/>
              <a:ext cx="1001234"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chemeClr val="tx1">
                      <a:lumMod val="50000"/>
                      <a:lumOff val="50000"/>
                    </a:schemeClr>
                  </a:solidFill>
                  <a:effectLst/>
                  <a:uFillTx/>
                  <a:latin typeface="Arial" panose="020B0604020202020204" pitchFamily="34" charset="0"/>
                  <a:cs typeface="Arial" panose="020B0604020202020204" pitchFamily="34" charset="0"/>
                  <a:sym typeface="Tw Cen MT"/>
                </a:rPr>
                <a:t>Systolic BP</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BCE72E9-D75D-DC1A-5C8F-41B4E1361153}"/>
                    </a:ext>
                  </a:extLst>
                </p:cNvPr>
                <p:cNvSpPr txBox="1"/>
                <p:nvPr/>
              </p:nvSpPr>
              <p:spPr>
                <a:xfrm>
                  <a:off x="7794185" y="1489038"/>
                  <a:ext cx="700281" cy="4404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en-AU" sz="2800" i="1" u="none" strike="noStrike" cap="none" spc="0" normalizeH="0" baseline="0" smtClean="0">
                                <a:ln>
                                  <a:noFill/>
                                </a:ln>
                                <a:solidFill>
                                  <a:srgbClr val="000000"/>
                                </a:solidFill>
                                <a:effectLst/>
                                <a:uFillTx/>
                                <a:latin typeface="Cambria Math" panose="02040503050406030204" pitchFamily="18" charset="0"/>
                                <a:sym typeface="Tw Cen MT"/>
                              </a:rPr>
                            </m:ctrlPr>
                          </m:sSubPr>
                          <m:e>
                            <m:r>
                              <a:rPr kumimoji="0" lang="en-AU" sz="2800" b="0" i="1" u="none" strike="noStrike" cap="none" spc="0" normalizeH="0" baseline="0" smtClean="0">
                                <a:ln>
                                  <a:noFill/>
                                </a:ln>
                                <a:solidFill>
                                  <a:srgbClr val="000000"/>
                                </a:solidFill>
                                <a:effectLst/>
                                <a:uFillTx/>
                                <a:latin typeface="Cambria Math" panose="02040503050406030204" pitchFamily="18" charset="0"/>
                                <a:sym typeface="Tw Cen MT"/>
                              </a:rPr>
                              <m:t>𝛽</m:t>
                            </m:r>
                          </m:e>
                          <m:sub>
                            <m:r>
                              <a:rPr kumimoji="0" lang="en-AU" sz="2800" b="0" i="1" u="none" strike="noStrike" cap="none" spc="0" normalizeH="0" baseline="0" smtClean="0">
                                <a:ln>
                                  <a:noFill/>
                                </a:ln>
                                <a:solidFill>
                                  <a:srgbClr val="000000"/>
                                </a:solidFill>
                                <a:effectLst/>
                                <a:uFillTx/>
                                <a:latin typeface="Cambria Math" panose="02040503050406030204" pitchFamily="18" charset="0"/>
                                <a:sym typeface="Tw Cen MT"/>
                              </a:rPr>
                              <m:t>1</m:t>
                            </m:r>
                          </m:sub>
                        </m:sSub>
                      </m:oMath>
                    </m:oMathPara>
                  </a14:m>
                  <a:endParaRPr lang="en-US" sz="2800" dirty="0"/>
                </a:p>
              </p:txBody>
            </p:sp>
          </mc:Choice>
          <mc:Fallback xmlns="">
            <p:sp>
              <p:nvSpPr>
                <p:cNvPr id="26" name="TextBox 25">
                  <a:extLst>
                    <a:ext uri="{FF2B5EF4-FFF2-40B4-BE49-F238E27FC236}">
                      <a16:creationId xmlns:a16="http://schemas.microsoft.com/office/drawing/2014/main" id="{DBCE72E9-D75D-DC1A-5C8F-41B4E1361153}"/>
                    </a:ext>
                  </a:extLst>
                </p:cNvPr>
                <p:cNvSpPr txBox="1">
                  <a:spLocks noRot="1" noChangeAspect="1" noMove="1" noResize="1" noEditPoints="1" noAdjustHandles="1" noChangeArrowheads="1" noChangeShapeType="1" noTextEdit="1"/>
                </p:cNvSpPr>
                <p:nvPr/>
              </p:nvSpPr>
              <p:spPr>
                <a:xfrm>
                  <a:off x="7794185" y="1489038"/>
                  <a:ext cx="700281" cy="440405"/>
                </a:xfrm>
                <a:prstGeom prst="rect">
                  <a:avLst/>
                </a:prstGeom>
                <a:blipFill>
                  <a:blip r:embed="rId4"/>
                  <a:stretch>
                    <a:fillRect b="-19048"/>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1E7FECF-6246-FE8A-6773-DA6C7F9A2510}"/>
                    </a:ext>
                  </a:extLst>
                </p:cNvPr>
                <p:cNvSpPr txBox="1"/>
                <p:nvPr/>
              </p:nvSpPr>
              <p:spPr>
                <a:xfrm>
                  <a:off x="5928642" y="2559545"/>
                  <a:ext cx="70028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AU" sz="1800" b="0" i="1" u="none" strike="noStrike" cap="none" spc="0" normalizeH="0" baseline="0" smtClean="0">
                            <a:ln>
                              <a:noFill/>
                            </a:ln>
                            <a:solidFill>
                              <a:srgbClr val="000000"/>
                            </a:solidFill>
                            <a:effectLst/>
                            <a:uFillTx/>
                            <a:latin typeface="Cambria Math" panose="02040503050406030204" pitchFamily="18" charset="0"/>
                            <a:sym typeface="Tw Cen MT"/>
                          </a:rPr>
                          <m:t>0</m:t>
                        </m:r>
                      </m:oMath>
                    </m:oMathPara>
                  </a14:m>
                  <a:endParaRPr lang="en-US" dirty="0"/>
                </a:p>
              </p:txBody>
            </p:sp>
          </mc:Choice>
          <mc:Fallback xmlns="">
            <p:sp>
              <p:nvSpPr>
                <p:cNvPr id="27" name="TextBox 26">
                  <a:extLst>
                    <a:ext uri="{FF2B5EF4-FFF2-40B4-BE49-F238E27FC236}">
                      <a16:creationId xmlns:a16="http://schemas.microsoft.com/office/drawing/2014/main" id="{31E7FECF-6246-FE8A-6773-DA6C7F9A2510}"/>
                    </a:ext>
                  </a:extLst>
                </p:cNvPr>
                <p:cNvSpPr txBox="1">
                  <a:spLocks noRot="1" noChangeAspect="1" noMove="1" noResize="1" noEditPoints="1" noAdjustHandles="1" noChangeArrowheads="1" noChangeShapeType="1" noTextEdit="1"/>
                </p:cNvSpPr>
                <p:nvPr/>
              </p:nvSpPr>
              <p:spPr>
                <a:xfrm>
                  <a:off x="5928642" y="2559545"/>
                  <a:ext cx="700281" cy="369332"/>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p:grpSp>
      <p:cxnSp>
        <p:nvCxnSpPr>
          <p:cNvPr id="5" name="Straight Connector 4">
            <a:extLst>
              <a:ext uri="{FF2B5EF4-FFF2-40B4-BE49-F238E27FC236}">
                <a16:creationId xmlns:a16="http://schemas.microsoft.com/office/drawing/2014/main" id="{789C50CF-843A-5526-DF41-3026205B350E}"/>
              </a:ext>
            </a:extLst>
          </p:cNvPr>
          <p:cNvCxnSpPr>
            <a:cxnSpLocks/>
          </p:cNvCxnSpPr>
          <p:nvPr/>
        </p:nvCxnSpPr>
        <p:spPr>
          <a:xfrm>
            <a:off x="6699250" y="2337768"/>
            <a:ext cx="984250" cy="0"/>
          </a:xfrm>
          <a:prstGeom prst="line">
            <a:avLst/>
          </a:prstGeom>
          <a:noFill/>
          <a:ln w="9525" cap="flat">
            <a:solidFill>
              <a:schemeClr val="accent1"/>
            </a:solidFill>
            <a:prstDash val="sysDot"/>
            <a:bevel/>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7B207B5D-6CDD-7167-7974-33FA5CA6CA48}"/>
              </a:ext>
            </a:extLst>
          </p:cNvPr>
          <p:cNvCxnSpPr>
            <a:cxnSpLocks/>
          </p:cNvCxnSpPr>
          <p:nvPr/>
        </p:nvCxnSpPr>
        <p:spPr>
          <a:xfrm flipV="1">
            <a:off x="7683500" y="1809750"/>
            <a:ext cx="0" cy="528018"/>
          </a:xfrm>
          <a:prstGeom prst="line">
            <a:avLst/>
          </a:prstGeom>
          <a:noFill/>
          <a:ln w="9525" cap="flat">
            <a:solidFill>
              <a:schemeClr val="accent1"/>
            </a:solidFill>
            <a:prstDash val="sysDot"/>
            <a:bevel/>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DAA138F-930B-1EA7-A606-C5AC49C5DCBB}"/>
                  </a:ext>
                </a:extLst>
              </p:cNvPr>
              <p:cNvSpPr txBox="1"/>
              <p:nvPr/>
            </p:nvSpPr>
            <p:spPr>
              <a:xfrm>
                <a:off x="6757147" y="2277546"/>
                <a:ext cx="80862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kumimoji="0" lang="en-AU" b="0" i="1" u="none" strike="noStrike" cap="none" spc="0" normalizeH="0" baseline="0" smtClean="0">
                          <a:ln>
                            <a:noFill/>
                          </a:ln>
                          <a:solidFill>
                            <a:srgbClr val="000000"/>
                          </a:solidFill>
                          <a:effectLst/>
                          <a:uFillTx/>
                          <a:latin typeface="Cambria Math" panose="02040503050406030204" pitchFamily="18" charset="0"/>
                          <a:sym typeface="Tw Cen MT"/>
                        </a:rPr>
                        <m:t>1 </m:t>
                      </m:r>
                      <m:r>
                        <a:rPr kumimoji="0" lang="en-AU" b="0" i="1" u="none" strike="noStrike" cap="none" spc="0" normalizeH="0" baseline="0" smtClean="0">
                          <a:ln>
                            <a:noFill/>
                          </a:ln>
                          <a:solidFill>
                            <a:srgbClr val="000000"/>
                          </a:solidFill>
                          <a:effectLst/>
                          <a:uFillTx/>
                          <a:latin typeface="Cambria Math" panose="02040503050406030204" pitchFamily="18" charset="0"/>
                          <a:sym typeface="Tw Cen MT"/>
                        </a:rPr>
                        <m:t>𝑦𝑟</m:t>
                      </m:r>
                    </m:oMath>
                  </m:oMathPara>
                </a14:m>
                <a:endParaRPr lang="en-US" dirty="0"/>
              </a:p>
            </p:txBody>
          </p:sp>
        </mc:Choice>
        <mc:Fallback xmlns="">
          <p:sp>
            <p:nvSpPr>
              <p:cNvPr id="14" name="TextBox 13">
                <a:extLst>
                  <a:ext uri="{FF2B5EF4-FFF2-40B4-BE49-F238E27FC236}">
                    <a16:creationId xmlns:a16="http://schemas.microsoft.com/office/drawing/2014/main" id="{4DAA138F-930B-1EA7-A606-C5AC49C5DCBB}"/>
                  </a:ext>
                </a:extLst>
              </p:cNvPr>
              <p:cNvSpPr txBox="1">
                <a:spLocks noRot="1" noChangeAspect="1" noMove="1" noResize="1" noEditPoints="1" noAdjustHandles="1" noChangeArrowheads="1" noChangeShapeType="1" noTextEdit="1"/>
              </p:cNvSpPr>
              <p:nvPr/>
            </p:nvSpPr>
            <p:spPr>
              <a:xfrm>
                <a:off x="6757147" y="2277546"/>
                <a:ext cx="808628" cy="369332"/>
              </a:xfrm>
              <a:prstGeom prst="rect">
                <a:avLst/>
              </a:prstGeom>
              <a:blipFill>
                <a:blip r:embed="rId6"/>
                <a:stretch>
                  <a:fillRect b="-16667"/>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73044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pic>
        <p:nvPicPr>
          <p:cNvPr id="3" name="Picture 2">
            <a:extLst>
              <a:ext uri="{FF2B5EF4-FFF2-40B4-BE49-F238E27FC236}">
                <a16:creationId xmlns:a16="http://schemas.microsoft.com/office/drawing/2014/main" id="{585DFB9D-8477-26E1-CAB9-CAD197AD48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84264" y="992836"/>
            <a:ext cx="2880360" cy="216027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806F95-EDB2-79FE-C922-C11DB6F76DFF}"/>
                  </a:ext>
                </a:extLst>
              </p:cNvPr>
              <p:cNvSpPr txBox="1"/>
              <p:nvPr/>
            </p:nvSpPr>
            <p:spPr>
              <a:xfrm>
                <a:off x="1593850" y="1488198"/>
                <a:ext cx="358139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19806F95-EDB2-79FE-C922-C11DB6F76DFF}"/>
                  </a:ext>
                </a:extLst>
              </p:cNvPr>
              <p:cNvSpPr txBox="1">
                <a:spLocks noRot="1" noChangeAspect="1" noMove="1" noResize="1" noEditPoints="1" noAdjustHandles="1" noChangeArrowheads="1" noChangeShapeType="1" noTextEdit="1"/>
              </p:cNvSpPr>
              <p:nvPr/>
            </p:nvSpPr>
            <p:spPr>
              <a:xfrm>
                <a:off x="1593850" y="1488198"/>
                <a:ext cx="3581399" cy="584773"/>
              </a:xfrm>
              <a:prstGeom prst="rect">
                <a:avLst/>
              </a:prstGeom>
              <a:blipFill>
                <a:blip r:embed="rId4"/>
                <a:stretch>
                  <a:fillRect b="-19149"/>
                </a:stretch>
              </a:blipFill>
              <a:ln w="12700" cap="flat">
                <a:noFill/>
                <a:miter lim="400000"/>
              </a:ln>
              <a:effec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D9394AB8-79F0-2CD8-41D2-540AC8753C72}"/>
              </a:ext>
            </a:extLst>
          </p:cNvPr>
          <p:cNvPicPr>
            <a:picLocks noChangeAspect="1"/>
          </p:cNvPicPr>
          <p:nvPr/>
        </p:nvPicPr>
        <p:blipFill rotWithShape="1">
          <a:blip r:embed="rId3">
            <a:extLst>
              <a:ext uri="{28A0092B-C50C-407E-A947-70E740481C1C}">
                <a14:useLocalDpi xmlns:a14="http://schemas.microsoft.com/office/drawing/2010/main" val="0"/>
              </a:ext>
            </a:extLst>
          </a:blip>
          <a:srcRect l="42952" t="16651" r="21333" b="44254"/>
          <a:stretch/>
        </p:blipFill>
        <p:spPr>
          <a:xfrm>
            <a:off x="6521450" y="1352550"/>
            <a:ext cx="1028700" cy="844550"/>
          </a:xfrm>
          <a:prstGeom prst="rect">
            <a:avLst/>
          </a:prstGeom>
        </p:spPr>
      </p:pic>
    </p:spTree>
    <p:extLst>
      <p:ext uri="{BB962C8B-B14F-4D97-AF65-F5344CB8AC3E}">
        <p14:creationId xmlns:p14="http://schemas.microsoft.com/office/powerpoint/2010/main" val="42410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5"/>
                                        </p:tgtEl>
                                      </p:cBhvr>
                                      <p:by x="300000" y="3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pic>
        <p:nvPicPr>
          <p:cNvPr id="3" name="Picture 2">
            <a:extLst>
              <a:ext uri="{FF2B5EF4-FFF2-40B4-BE49-F238E27FC236}">
                <a16:creationId xmlns:a16="http://schemas.microsoft.com/office/drawing/2014/main" id="{585DFB9D-8477-26E1-CAB9-CAD197AD48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84264" y="992836"/>
            <a:ext cx="2880360" cy="216027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806F95-EDB2-79FE-C922-C11DB6F76DFF}"/>
                  </a:ext>
                </a:extLst>
              </p:cNvPr>
              <p:cNvSpPr txBox="1"/>
              <p:nvPr/>
            </p:nvSpPr>
            <p:spPr>
              <a:xfrm>
                <a:off x="1593850" y="1488198"/>
                <a:ext cx="358139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19806F95-EDB2-79FE-C922-C11DB6F76DFF}"/>
                  </a:ext>
                </a:extLst>
              </p:cNvPr>
              <p:cNvSpPr txBox="1">
                <a:spLocks noRot="1" noChangeAspect="1" noMove="1" noResize="1" noEditPoints="1" noAdjustHandles="1" noChangeArrowheads="1" noChangeShapeType="1" noTextEdit="1"/>
              </p:cNvSpPr>
              <p:nvPr/>
            </p:nvSpPr>
            <p:spPr>
              <a:xfrm>
                <a:off x="1593850" y="1488198"/>
                <a:ext cx="3581399" cy="584773"/>
              </a:xfrm>
              <a:prstGeom prst="rect">
                <a:avLst/>
              </a:prstGeom>
              <a:blipFill>
                <a:blip r:embed="rId4"/>
                <a:stretch>
                  <a:fillRect b="-19149"/>
                </a:stretch>
              </a:blipFill>
              <a:ln w="12700" cap="flat">
                <a:noFill/>
                <a:miter lim="400000"/>
              </a:ln>
              <a:effec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D9394AB8-79F0-2CD8-41D2-540AC8753C72}"/>
              </a:ext>
            </a:extLst>
          </p:cNvPr>
          <p:cNvPicPr>
            <a:picLocks noChangeAspect="1"/>
          </p:cNvPicPr>
          <p:nvPr/>
        </p:nvPicPr>
        <p:blipFill rotWithShape="1">
          <a:blip r:embed="rId3">
            <a:extLst>
              <a:ext uri="{28A0092B-C50C-407E-A947-70E740481C1C}">
                <a14:useLocalDpi xmlns:a14="http://schemas.microsoft.com/office/drawing/2010/main" val="0"/>
              </a:ext>
            </a:extLst>
          </a:blip>
          <a:srcRect l="42952" t="16651" r="21333" b="44254"/>
          <a:stretch/>
        </p:blipFill>
        <p:spPr>
          <a:xfrm>
            <a:off x="5492750" y="508001"/>
            <a:ext cx="3091606" cy="2538140"/>
          </a:xfrm>
          <a:prstGeom prst="rect">
            <a:avLst/>
          </a:prstGeom>
        </p:spPr>
      </p:pic>
    </p:spTree>
    <p:extLst>
      <p:ext uri="{BB962C8B-B14F-4D97-AF65-F5344CB8AC3E}">
        <p14:creationId xmlns:p14="http://schemas.microsoft.com/office/powerpoint/2010/main" val="241247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pic>
        <p:nvPicPr>
          <p:cNvPr id="3" name="Picture 2">
            <a:extLst>
              <a:ext uri="{FF2B5EF4-FFF2-40B4-BE49-F238E27FC236}">
                <a16:creationId xmlns:a16="http://schemas.microsoft.com/office/drawing/2014/main" id="{585DFB9D-8477-26E1-CAB9-CAD197AD48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84264" y="992836"/>
            <a:ext cx="2880360" cy="216027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806F95-EDB2-79FE-C922-C11DB6F76DFF}"/>
                  </a:ext>
                </a:extLst>
              </p:cNvPr>
              <p:cNvSpPr txBox="1"/>
              <p:nvPr/>
            </p:nvSpPr>
            <p:spPr>
              <a:xfrm>
                <a:off x="1593850" y="1488198"/>
                <a:ext cx="358139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19806F95-EDB2-79FE-C922-C11DB6F76DFF}"/>
                  </a:ext>
                </a:extLst>
              </p:cNvPr>
              <p:cNvSpPr txBox="1">
                <a:spLocks noRot="1" noChangeAspect="1" noMove="1" noResize="1" noEditPoints="1" noAdjustHandles="1" noChangeArrowheads="1" noChangeShapeType="1" noTextEdit="1"/>
              </p:cNvSpPr>
              <p:nvPr/>
            </p:nvSpPr>
            <p:spPr>
              <a:xfrm>
                <a:off x="1593850" y="1488198"/>
                <a:ext cx="3581399" cy="584773"/>
              </a:xfrm>
              <a:prstGeom prst="rect">
                <a:avLst/>
              </a:prstGeom>
              <a:blipFill>
                <a:blip r:embed="rId4"/>
                <a:stretch>
                  <a:fillRect b="-19149"/>
                </a:stretch>
              </a:blipFill>
              <a:ln w="12700" cap="flat">
                <a:noFill/>
                <a:miter lim="400000"/>
              </a:ln>
              <a:effec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D9394AB8-79F0-2CD8-41D2-540AC8753C72}"/>
              </a:ext>
            </a:extLst>
          </p:cNvPr>
          <p:cNvPicPr>
            <a:picLocks noChangeAspect="1"/>
          </p:cNvPicPr>
          <p:nvPr/>
        </p:nvPicPr>
        <p:blipFill rotWithShape="1">
          <a:blip r:embed="rId3">
            <a:extLst>
              <a:ext uri="{28A0092B-C50C-407E-A947-70E740481C1C}">
                <a14:useLocalDpi xmlns:a14="http://schemas.microsoft.com/office/drawing/2010/main" val="0"/>
              </a:ext>
            </a:extLst>
          </a:blip>
          <a:srcRect l="42952" t="16651" r="21333" b="44254"/>
          <a:stretch/>
        </p:blipFill>
        <p:spPr>
          <a:xfrm>
            <a:off x="5492750" y="508001"/>
            <a:ext cx="3091606" cy="2538140"/>
          </a:xfrm>
          <a:prstGeom prst="rect">
            <a:avLst/>
          </a:prstGeom>
        </p:spPr>
      </p:pic>
      <p:sp>
        <p:nvSpPr>
          <p:cNvPr id="6" name="Rectangle 5">
            <a:extLst>
              <a:ext uri="{FF2B5EF4-FFF2-40B4-BE49-F238E27FC236}">
                <a16:creationId xmlns:a16="http://schemas.microsoft.com/office/drawing/2014/main" id="{AED22DAD-D1F9-9B26-30E6-0C9F80051C85}"/>
              </a:ext>
            </a:extLst>
          </p:cNvPr>
          <p:cNvSpPr/>
          <p:nvPr/>
        </p:nvSpPr>
        <p:spPr>
          <a:xfrm>
            <a:off x="2482850" y="1352550"/>
            <a:ext cx="1847850" cy="882650"/>
          </a:xfrm>
          <a:prstGeom prst="rect">
            <a:avLst/>
          </a:prstGeom>
          <a:solidFill>
            <a:schemeClr val="accent2">
              <a:alpha val="32163"/>
            </a:schemeClr>
          </a:solidFill>
          <a:ln w="25400" cap="flat">
            <a:solidFill>
              <a:schemeClr val="accent1"/>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sp>
        <p:nvSpPr>
          <p:cNvPr id="7" name="Oval 6">
            <a:extLst>
              <a:ext uri="{FF2B5EF4-FFF2-40B4-BE49-F238E27FC236}">
                <a16:creationId xmlns:a16="http://schemas.microsoft.com/office/drawing/2014/main" id="{44B06B9C-87DE-C8D3-7A39-AD43B1410953}"/>
              </a:ext>
            </a:extLst>
          </p:cNvPr>
          <p:cNvSpPr/>
          <p:nvPr/>
        </p:nvSpPr>
        <p:spPr>
          <a:xfrm>
            <a:off x="6639569" y="792931"/>
            <a:ext cx="317500" cy="323704"/>
          </a:xfrm>
          <a:prstGeom prst="ellipse">
            <a:avLst/>
          </a:prstGeom>
          <a:no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cxnSp>
        <p:nvCxnSpPr>
          <p:cNvPr id="9" name="Straight Connector 8">
            <a:extLst>
              <a:ext uri="{FF2B5EF4-FFF2-40B4-BE49-F238E27FC236}">
                <a16:creationId xmlns:a16="http://schemas.microsoft.com/office/drawing/2014/main" id="{711671B1-DB3B-FF46-5E6E-6C7E73454AE7}"/>
              </a:ext>
            </a:extLst>
          </p:cNvPr>
          <p:cNvCxnSpPr>
            <a:stCxn id="7" idx="4"/>
          </p:cNvCxnSpPr>
          <p:nvPr/>
        </p:nvCxnSpPr>
        <p:spPr>
          <a:xfrm>
            <a:off x="6798319" y="1116635"/>
            <a:ext cx="10292" cy="1288271"/>
          </a:xfrm>
          <a:prstGeom prst="line">
            <a:avLst/>
          </a:prstGeom>
          <a:noFill/>
          <a:ln w="25400" cap="flat">
            <a:solidFill>
              <a:schemeClr val="accent1"/>
            </a:solidFill>
            <a:prstDash val="solid"/>
            <a:bevel/>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 name="Cross 9">
            <a:extLst>
              <a:ext uri="{FF2B5EF4-FFF2-40B4-BE49-F238E27FC236}">
                <a16:creationId xmlns:a16="http://schemas.microsoft.com/office/drawing/2014/main" id="{6E122321-829B-6330-289C-81BA51703AA6}"/>
              </a:ext>
            </a:extLst>
          </p:cNvPr>
          <p:cNvSpPr/>
          <p:nvPr/>
        </p:nvSpPr>
        <p:spPr>
          <a:xfrm rot="18900000">
            <a:off x="6689704" y="2321083"/>
            <a:ext cx="252442" cy="252442"/>
          </a:xfrm>
          <a:prstGeom prst="plus">
            <a:avLst>
              <a:gd name="adj" fmla="val 40687"/>
            </a:avLst>
          </a:prstGeom>
          <a:solidFill>
            <a:srgbClr val="FF0000"/>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cxnSp>
        <p:nvCxnSpPr>
          <p:cNvPr id="14" name="Curved Connector 13">
            <a:extLst>
              <a:ext uri="{FF2B5EF4-FFF2-40B4-BE49-F238E27FC236}">
                <a16:creationId xmlns:a16="http://schemas.microsoft.com/office/drawing/2014/main" id="{9E2DBED7-8D28-9564-5DAD-E19F9F04B701}"/>
              </a:ext>
            </a:extLst>
          </p:cNvPr>
          <p:cNvCxnSpPr>
            <a:stCxn id="6" idx="2"/>
          </p:cNvCxnSpPr>
          <p:nvPr/>
        </p:nvCxnSpPr>
        <p:spPr>
          <a:xfrm rot="16200000" flipH="1">
            <a:off x="4916046" y="725929"/>
            <a:ext cx="212104" cy="3230646"/>
          </a:xfrm>
          <a:prstGeom prst="curvedConnector2">
            <a:avLst/>
          </a:prstGeom>
          <a:noFill/>
          <a:ln w="41275" cap="flat">
            <a:solidFill>
              <a:schemeClr val="accent1"/>
            </a:solidFill>
            <a:prstDash val="solid"/>
            <a:bevel/>
            <a:headEnd type="none"/>
            <a:tailEnd type="stealth" w="lg" len="lg"/>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06418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pic>
        <p:nvPicPr>
          <p:cNvPr id="3" name="Picture 2">
            <a:extLst>
              <a:ext uri="{FF2B5EF4-FFF2-40B4-BE49-F238E27FC236}">
                <a16:creationId xmlns:a16="http://schemas.microsoft.com/office/drawing/2014/main" id="{585DFB9D-8477-26E1-CAB9-CAD197AD48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84264" y="992836"/>
            <a:ext cx="2880360" cy="216027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806F95-EDB2-79FE-C922-C11DB6F76DFF}"/>
                  </a:ext>
                </a:extLst>
              </p:cNvPr>
              <p:cNvSpPr txBox="1"/>
              <p:nvPr/>
            </p:nvSpPr>
            <p:spPr>
              <a:xfrm>
                <a:off x="1593850" y="1488198"/>
                <a:ext cx="358139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19806F95-EDB2-79FE-C922-C11DB6F76DFF}"/>
                  </a:ext>
                </a:extLst>
              </p:cNvPr>
              <p:cNvSpPr txBox="1">
                <a:spLocks noRot="1" noChangeAspect="1" noMove="1" noResize="1" noEditPoints="1" noAdjustHandles="1" noChangeArrowheads="1" noChangeShapeType="1" noTextEdit="1"/>
              </p:cNvSpPr>
              <p:nvPr/>
            </p:nvSpPr>
            <p:spPr>
              <a:xfrm>
                <a:off x="1593850" y="1488198"/>
                <a:ext cx="3581399" cy="584773"/>
              </a:xfrm>
              <a:prstGeom prst="rect">
                <a:avLst/>
              </a:prstGeom>
              <a:blipFill>
                <a:blip r:embed="rId4"/>
                <a:stretch>
                  <a:fillRect b="-19149"/>
                </a:stretch>
              </a:blipFill>
              <a:ln w="12700" cap="flat">
                <a:noFill/>
                <a:miter lim="400000"/>
              </a:ln>
              <a:effec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D9394AB8-79F0-2CD8-41D2-540AC8753C72}"/>
              </a:ext>
            </a:extLst>
          </p:cNvPr>
          <p:cNvPicPr>
            <a:picLocks noChangeAspect="1"/>
          </p:cNvPicPr>
          <p:nvPr/>
        </p:nvPicPr>
        <p:blipFill rotWithShape="1">
          <a:blip r:embed="rId3">
            <a:extLst>
              <a:ext uri="{28A0092B-C50C-407E-A947-70E740481C1C}">
                <a14:useLocalDpi xmlns:a14="http://schemas.microsoft.com/office/drawing/2010/main" val="0"/>
              </a:ext>
            </a:extLst>
          </a:blip>
          <a:srcRect l="42952" t="16651" r="21333" b="44254"/>
          <a:stretch/>
        </p:blipFill>
        <p:spPr>
          <a:xfrm>
            <a:off x="5492750" y="508001"/>
            <a:ext cx="3091606" cy="2538140"/>
          </a:xfrm>
          <a:prstGeom prst="rect">
            <a:avLst/>
          </a:prstGeom>
        </p:spPr>
      </p:pic>
      <p:sp>
        <p:nvSpPr>
          <p:cNvPr id="6" name="Rectangle 5">
            <a:extLst>
              <a:ext uri="{FF2B5EF4-FFF2-40B4-BE49-F238E27FC236}">
                <a16:creationId xmlns:a16="http://schemas.microsoft.com/office/drawing/2014/main" id="{AED22DAD-D1F9-9B26-30E6-0C9F80051C85}"/>
              </a:ext>
            </a:extLst>
          </p:cNvPr>
          <p:cNvSpPr/>
          <p:nvPr/>
        </p:nvSpPr>
        <p:spPr>
          <a:xfrm>
            <a:off x="2482850" y="1352550"/>
            <a:ext cx="1847850" cy="882650"/>
          </a:xfrm>
          <a:prstGeom prst="rect">
            <a:avLst/>
          </a:prstGeom>
          <a:solidFill>
            <a:schemeClr val="accent2">
              <a:alpha val="32163"/>
            </a:schemeClr>
          </a:solidFill>
          <a:ln w="25400" cap="flat">
            <a:solidFill>
              <a:schemeClr val="accent1"/>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sp>
        <p:nvSpPr>
          <p:cNvPr id="7" name="Oval 6">
            <a:extLst>
              <a:ext uri="{FF2B5EF4-FFF2-40B4-BE49-F238E27FC236}">
                <a16:creationId xmlns:a16="http://schemas.microsoft.com/office/drawing/2014/main" id="{44B06B9C-87DE-C8D3-7A39-AD43B1410953}"/>
              </a:ext>
            </a:extLst>
          </p:cNvPr>
          <p:cNvSpPr/>
          <p:nvPr/>
        </p:nvSpPr>
        <p:spPr>
          <a:xfrm>
            <a:off x="6639569" y="792931"/>
            <a:ext cx="317500" cy="323704"/>
          </a:xfrm>
          <a:prstGeom prst="ellipse">
            <a:avLst/>
          </a:prstGeom>
          <a:no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cxnSp>
        <p:nvCxnSpPr>
          <p:cNvPr id="9" name="Straight Connector 8">
            <a:extLst>
              <a:ext uri="{FF2B5EF4-FFF2-40B4-BE49-F238E27FC236}">
                <a16:creationId xmlns:a16="http://schemas.microsoft.com/office/drawing/2014/main" id="{711671B1-DB3B-FF46-5E6E-6C7E73454AE7}"/>
              </a:ext>
            </a:extLst>
          </p:cNvPr>
          <p:cNvCxnSpPr>
            <a:stCxn id="7" idx="4"/>
          </p:cNvCxnSpPr>
          <p:nvPr/>
        </p:nvCxnSpPr>
        <p:spPr>
          <a:xfrm>
            <a:off x="6798319" y="1116635"/>
            <a:ext cx="10292" cy="1288271"/>
          </a:xfrm>
          <a:prstGeom prst="line">
            <a:avLst/>
          </a:prstGeom>
          <a:noFill/>
          <a:ln w="25400" cap="flat">
            <a:solidFill>
              <a:schemeClr val="accent1"/>
            </a:solidFill>
            <a:prstDash val="solid"/>
            <a:bevel/>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 name="Cross 9">
            <a:extLst>
              <a:ext uri="{FF2B5EF4-FFF2-40B4-BE49-F238E27FC236}">
                <a16:creationId xmlns:a16="http://schemas.microsoft.com/office/drawing/2014/main" id="{6E122321-829B-6330-289C-81BA51703AA6}"/>
              </a:ext>
            </a:extLst>
          </p:cNvPr>
          <p:cNvSpPr/>
          <p:nvPr/>
        </p:nvSpPr>
        <p:spPr>
          <a:xfrm rot="18900000">
            <a:off x="6689704" y="2321083"/>
            <a:ext cx="252442" cy="252442"/>
          </a:xfrm>
          <a:prstGeom prst="plus">
            <a:avLst>
              <a:gd name="adj" fmla="val 40687"/>
            </a:avLst>
          </a:prstGeom>
          <a:solidFill>
            <a:srgbClr val="FF0000"/>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cxnSp>
        <p:nvCxnSpPr>
          <p:cNvPr id="14" name="Curved Connector 13">
            <a:extLst>
              <a:ext uri="{FF2B5EF4-FFF2-40B4-BE49-F238E27FC236}">
                <a16:creationId xmlns:a16="http://schemas.microsoft.com/office/drawing/2014/main" id="{9E2DBED7-8D28-9564-5DAD-E19F9F04B701}"/>
              </a:ext>
            </a:extLst>
          </p:cNvPr>
          <p:cNvCxnSpPr>
            <a:stCxn id="6" idx="2"/>
          </p:cNvCxnSpPr>
          <p:nvPr/>
        </p:nvCxnSpPr>
        <p:spPr>
          <a:xfrm rot="16200000" flipH="1">
            <a:off x="4916046" y="725929"/>
            <a:ext cx="212104" cy="3230646"/>
          </a:xfrm>
          <a:prstGeom prst="curvedConnector2">
            <a:avLst/>
          </a:prstGeom>
          <a:noFill/>
          <a:ln w="41275" cap="flat">
            <a:solidFill>
              <a:schemeClr val="accent1"/>
            </a:solidFill>
            <a:prstDash val="solid"/>
            <a:bevel/>
            <a:headEnd type="none"/>
            <a:tailEnd type="stealth" w="lg" len="lg"/>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0C99CE3-A597-5D88-D330-3356EFA8FEF2}"/>
                  </a:ext>
                </a:extLst>
              </p:cNvPr>
              <p:cNvSpPr txBox="1"/>
              <p:nvPr/>
            </p:nvSpPr>
            <p:spPr>
              <a:xfrm>
                <a:off x="1554407" y="734219"/>
                <a:ext cx="358139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𝑬</m:t>
                      </m:r>
                      <m: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𝒚</m:t>
                          </m:r>
                        </m:e>
                        <m:sub>
                          <m: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𝒊</m:t>
                          </m:r>
                        </m:sub>
                      </m:sSub>
                      <m: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𝒙</m:t>
                          </m:r>
                        </m:e>
                        <m:sub>
                          <m: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𝒊</m:t>
                          </m:r>
                        </m:sub>
                      </m:sSub>
                      <m:r>
                        <a:rPr kumimoji="0" lang="en-AU" sz="3200" b="1"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oMath>
                  </m:oMathPara>
                </a14:m>
                <a:endParaRPr kumimoji="0" lang="en-US" sz="3200" b="1"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15" name="TextBox 14">
                <a:extLst>
                  <a:ext uri="{FF2B5EF4-FFF2-40B4-BE49-F238E27FC236}">
                    <a16:creationId xmlns:a16="http://schemas.microsoft.com/office/drawing/2014/main" id="{E0C99CE3-A597-5D88-D330-3356EFA8FEF2}"/>
                  </a:ext>
                </a:extLst>
              </p:cNvPr>
              <p:cNvSpPr txBox="1">
                <a:spLocks noRot="1" noChangeAspect="1" noMove="1" noResize="1" noEditPoints="1" noAdjustHandles="1" noChangeArrowheads="1" noChangeShapeType="1" noTextEdit="1"/>
              </p:cNvSpPr>
              <p:nvPr/>
            </p:nvSpPr>
            <p:spPr>
              <a:xfrm>
                <a:off x="1554407" y="734219"/>
                <a:ext cx="3581399" cy="584773"/>
              </a:xfrm>
              <a:prstGeom prst="rect">
                <a:avLst/>
              </a:prstGeom>
              <a:blipFill>
                <a:blip r:embed="rId5"/>
                <a:stretch>
                  <a:fillRect b="-21277"/>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326069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pic>
        <p:nvPicPr>
          <p:cNvPr id="3" name="Picture 2">
            <a:extLst>
              <a:ext uri="{FF2B5EF4-FFF2-40B4-BE49-F238E27FC236}">
                <a16:creationId xmlns:a16="http://schemas.microsoft.com/office/drawing/2014/main" id="{585DFB9D-8477-26E1-CAB9-CAD197AD48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84264" y="992836"/>
            <a:ext cx="2880360" cy="216027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806F95-EDB2-79FE-C922-C11DB6F76DFF}"/>
                  </a:ext>
                </a:extLst>
              </p:cNvPr>
              <p:cNvSpPr txBox="1"/>
              <p:nvPr/>
            </p:nvSpPr>
            <p:spPr>
              <a:xfrm>
                <a:off x="1593850" y="1488198"/>
                <a:ext cx="358139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19806F95-EDB2-79FE-C922-C11DB6F76DFF}"/>
                  </a:ext>
                </a:extLst>
              </p:cNvPr>
              <p:cNvSpPr txBox="1">
                <a:spLocks noRot="1" noChangeAspect="1" noMove="1" noResize="1" noEditPoints="1" noAdjustHandles="1" noChangeArrowheads="1" noChangeShapeType="1" noTextEdit="1"/>
              </p:cNvSpPr>
              <p:nvPr/>
            </p:nvSpPr>
            <p:spPr>
              <a:xfrm>
                <a:off x="1593850" y="1488198"/>
                <a:ext cx="3581399" cy="584773"/>
              </a:xfrm>
              <a:prstGeom prst="rect">
                <a:avLst/>
              </a:prstGeom>
              <a:blipFill>
                <a:blip r:embed="rId4"/>
                <a:stretch>
                  <a:fillRect b="-19149"/>
                </a:stretch>
              </a:blipFill>
              <a:ln w="12700" cap="flat">
                <a:noFill/>
                <a:miter lim="400000"/>
              </a:ln>
              <a:effec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D9394AB8-79F0-2CD8-41D2-540AC8753C72}"/>
              </a:ext>
            </a:extLst>
          </p:cNvPr>
          <p:cNvPicPr>
            <a:picLocks noChangeAspect="1"/>
          </p:cNvPicPr>
          <p:nvPr/>
        </p:nvPicPr>
        <p:blipFill rotWithShape="1">
          <a:blip r:embed="rId3">
            <a:extLst>
              <a:ext uri="{28A0092B-C50C-407E-A947-70E740481C1C}">
                <a14:useLocalDpi xmlns:a14="http://schemas.microsoft.com/office/drawing/2010/main" val="0"/>
              </a:ext>
            </a:extLst>
          </a:blip>
          <a:srcRect l="42952" t="16651" r="21333" b="44254"/>
          <a:stretch/>
        </p:blipFill>
        <p:spPr>
          <a:xfrm>
            <a:off x="5492750" y="508001"/>
            <a:ext cx="3091606" cy="2538140"/>
          </a:xfrm>
          <a:prstGeom prst="rect">
            <a:avLst/>
          </a:prstGeom>
        </p:spPr>
      </p:pic>
      <p:sp>
        <p:nvSpPr>
          <p:cNvPr id="6" name="Rectangle 5">
            <a:extLst>
              <a:ext uri="{FF2B5EF4-FFF2-40B4-BE49-F238E27FC236}">
                <a16:creationId xmlns:a16="http://schemas.microsoft.com/office/drawing/2014/main" id="{AED22DAD-D1F9-9B26-30E6-0C9F80051C85}"/>
              </a:ext>
            </a:extLst>
          </p:cNvPr>
          <p:cNvSpPr/>
          <p:nvPr/>
        </p:nvSpPr>
        <p:spPr>
          <a:xfrm flipH="1">
            <a:off x="4652467" y="1352550"/>
            <a:ext cx="453292" cy="882650"/>
          </a:xfrm>
          <a:prstGeom prst="rect">
            <a:avLst/>
          </a:prstGeom>
          <a:solidFill>
            <a:schemeClr val="accent2">
              <a:alpha val="32163"/>
            </a:schemeClr>
          </a:solidFill>
          <a:ln w="25400" cap="flat">
            <a:solidFill>
              <a:schemeClr val="accent1"/>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sp>
        <p:nvSpPr>
          <p:cNvPr id="7" name="Oval 6">
            <a:extLst>
              <a:ext uri="{FF2B5EF4-FFF2-40B4-BE49-F238E27FC236}">
                <a16:creationId xmlns:a16="http://schemas.microsoft.com/office/drawing/2014/main" id="{44B06B9C-87DE-C8D3-7A39-AD43B1410953}"/>
              </a:ext>
            </a:extLst>
          </p:cNvPr>
          <p:cNvSpPr/>
          <p:nvPr/>
        </p:nvSpPr>
        <p:spPr>
          <a:xfrm>
            <a:off x="6639569" y="792931"/>
            <a:ext cx="317500" cy="323704"/>
          </a:xfrm>
          <a:prstGeom prst="ellipse">
            <a:avLst/>
          </a:prstGeom>
          <a:no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cxnSp>
        <p:nvCxnSpPr>
          <p:cNvPr id="9" name="Straight Connector 8">
            <a:extLst>
              <a:ext uri="{FF2B5EF4-FFF2-40B4-BE49-F238E27FC236}">
                <a16:creationId xmlns:a16="http://schemas.microsoft.com/office/drawing/2014/main" id="{711671B1-DB3B-FF46-5E6E-6C7E73454AE7}"/>
              </a:ext>
            </a:extLst>
          </p:cNvPr>
          <p:cNvCxnSpPr>
            <a:stCxn id="7" idx="4"/>
          </p:cNvCxnSpPr>
          <p:nvPr/>
        </p:nvCxnSpPr>
        <p:spPr>
          <a:xfrm>
            <a:off x="6798319" y="1116635"/>
            <a:ext cx="10292" cy="1288271"/>
          </a:xfrm>
          <a:prstGeom prst="line">
            <a:avLst/>
          </a:prstGeom>
          <a:noFill/>
          <a:ln w="25400" cap="flat">
            <a:solidFill>
              <a:schemeClr val="accent1"/>
            </a:solidFill>
            <a:prstDash val="solid"/>
            <a:bevel/>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 name="Cross 9">
            <a:extLst>
              <a:ext uri="{FF2B5EF4-FFF2-40B4-BE49-F238E27FC236}">
                <a16:creationId xmlns:a16="http://schemas.microsoft.com/office/drawing/2014/main" id="{6E122321-829B-6330-289C-81BA51703AA6}"/>
              </a:ext>
            </a:extLst>
          </p:cNvPr>
          <p:cNvSpPr/>
          <p:nvPr/>
        </p:nvSpPr>
        <p:spPr>
          <a:xfrm rot="18900000">
            <a:off x="6689704" y="2321083"/>
            <a:ext cx="252442" cy="252442"/>
          </a:xfrm>
          <a:prstGeom prst="plus">
            <a:avLst>
              <a:gd name="adj" fmla="val 40687"/>
            </a:avLst>
          </a:prstGeom>
          <a:solidFill>
            <a:srgbClr val="FF0000"/>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cxnSp>
        <p:nvCxnSpPr>
          <p:cNvPr id="14" name="Curved Connector 13">
            <a:extLst>
              <a:ext uri="{FF2B5EF4-FFF2-40B4-BE49-F238E27FC236}">
                <a16:creationId xmlns:a16="http://schemas.microsoft.com/office/drawing/2014/main" id="{9E2DBED7-8D28-9564-5DAD-E19F9F04B701}"/>
              </a:ext>
            </a:extLst>
          </p:cNvPr>
          <p:cNvCxnSpPr>
            <a:cxnSpLocks/>
          </p:cNvCxnSpPr>
          <p:nvPr/>
        </p:nvCxnSpPr>
        <p:spPr>
          <a:xfrm flipV="1">
            <a:off x="5105759" y="1594714"/>
            <a:ext cx="1699875" cy="232582"/>
          </a:xfrm>
          <a:prstGeom prst="curvedConnector3">
            <a:avLst>
              <a:gd name="adj1" fmla="val 50000"/>
            </a:avLst>
          </a:prstGeom>
          <a:noFill/>
          <a:ln w="41275" cap="flat">
            <a:solidFill>
              <a:schemeClr val="accent1"/>
            </a:solidFill>
            <a:prstDash val="solid"/>
            <a:bevel/>
            <a:headEnd type="none"/>
            <a:tailEnd type="stealth" w="lg" len="lg"/>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28216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pic>
        <p:nvPicPr>
          <p:cNvPr id="3" name="Picture 2">
            <a:extLst>
              <a:ext uri="{FF2B5EF4-FFF2-40B4-BE49-F238E27FC236}">
                <a16:creationId xmlns:a16="http://schemas.microsoft.com/office/drawing/2014/main" id="{585DFB9D-8477-26E1-CAB9-CAD197AD48F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84264" y="992836"/>
            <a:ext cx="2880360" cy="216027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9806F95-EDB2-79FE-C922-C11DB6F76DFF}"/>
                  </a:ext>
                </a:extLst>
              </p:cNvPr>
              <p:cNvSpPr txBox="1"/>
              <p:nvPr/>
            </p:nvSpPr>
            <p:spPr>
              <a:xfrm>
                <a:off x="1593850" y="1488198"/>
                <a:ext cx="3581399"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19806F95-EDB2-79FE-C922-C11DB6F76DFF}"/>
                  </a:ext>
                </a:extLst>
              </p:cNvPr>
              <p:cNvSpPr txBox="1">
                <a:spLocks noRot="1" noChangeAspect="1" noMove="1" noResize="1" noEditPoints="1" noAdjustHandles="1" noChangeArrowheads="1" noChangeShapeType="1" noTextEdit="1"/>
              </p:cNvSpPr>
              <p:nvPr/>
            </p:nvSpPr>
            <p:spPr>
              <a:xfrm>
                <a:off x="1593850" y="1488198"/>
                <a:ext cx="3581399" cy="584773"/>
              </a:xfrm>
              <a:prstGeom prst="rect">
                <a:avLst/>
              </a:prstGeom>
              <a:blipFill>
                <a:blip r:embed="rId4"/>
                <a:stretch>
                  <a:fillRect b="-19149"/>
                </a:stretch>
              </a:blipFill>
              <a:ln w="12700" cap="flat">
                <a:noFill/>
                <a:miter lim="400000"/>
              </a:ln>
              <a:effectLst/>
            </p:spPr>
            <p:txBody>
              <a:bodyPr/>
              <a:lstStyle/>
              <a:p>
                <a:r>
                  <a:rPr lang="en-US">
                    <a:noFill/>
                  </a:rPr>
                  <a:t> </a:t>
                </a:r>
              </a:p>
            </p:txBody>
          </p:sp>
        </mc:Fallback>
      </mc:AlternateContent>
      <p:pic>
        <p:nvPicPr>
          <p:cNvPr id="5" name="Picture 4">
            <a:extLst>
              <a:ext uri="{FF2B5EF4-FFF2-40B4-BE49-F238E27FC236}">
                <a16:creationId xmlns:a16="http://schemas.microsoft.com/office/drawing/2014/main" id="{D9394AB8-79F0-2CD8-41D2-540AC8753C72}"/>
              </a:ext>
            </a:extLst>
          </p:cNvPr>
          <p:cNvPicPr>
            <a:picLocks noChangeAspect="1"/>
          </p:cNvPicPr>
          <p:nvPr/>
        </p:nvPicPr>
        <p:blipFill rotWithShape="1">
          <a:blip r:embed="rId3">
            <a:extLst>
              <a:ext uri="{28A0092B-C50C-407E-A947-70E740481C1C}">
                <a14:useLocalDpi xmlns:a14="http://schemas.microsoft.com/office/drawing/2010/main" val="0"/>
              </a:ext>
            </a:extLst>
          </a:blip>
          <a:srcRect l="42952" t="16651" r="21333" b="44254"/>
          <a:stretch/>
        </p:blipFill>
        <p:spPr>
          <a:xfrm>
            <a:off x="5492750" y="508001"/>
            <a:ext cx="3091606" cy="2538140"/>
          </a:xfrm>
          <a:prstGeom prst="rect">
            <a:avLst/>
          </a:prstGeom>
        </p:spPr>
      </p:pic>
      <p:sp>
        <p:nvSpPr>
          <p:cNvPr id="6" name="Rectangle 5">
            <a:extLst>
              <a:ext uri="{FF2B5EF4-FFF2-40B4-BE49-F238E27FC236}">
                <a16:creationId xmlns:a16="http://schemas.microsoft.com/office/drawing/2014/main" id="{AED22DAD-D1F9-9B26-30E6-0C9F80051C85}"/>
              </a:ext>
            </a:extLst>
          </p:cNvPr>
          <p:cNvSpPr/>
          <p:nvPr/>
        </p:nvSpPr>
        <p:spPr>
          <a:xfrm flipH="1">
            <a:off x="4652467" y="1352550"/>
            <a:ext cx="453292" cy="882650"/>
          </a:xfrm>
          <a:prstGeom prst="rect">
            <a:avLst/>
          </a:prstGeom>
          <a:solidFill>
            <a:schemeClr val="accent2">
              <a:alpha val="32163"/>
            </a:schemeClr>
          </a:solidFill>
          <a:ln w="25400" cap="flat">
            <a:solidFill>
              <a:schemeClr val="accent1"/>
            </a:solidFill>
            <a:prstDash val="solid"/>
            <a:bevel/>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sp>
        <p:nvSpPr>
          <p:cNvPr id="7" name="Oval 6">
            <a:extLst>
              <a:ext uri="{FF2B5EF4-FFF2-40B4-BE49-F238E27FC236}">
                <a16:creationId xmlns:a16="http://schemas.microsoft.com/office/drawing/2014/main" id="{44B06B9C-87DE-C8D3-7A39-AD43B1410953}"/>
              </a:ext>
            </a:extLst>
          </p:cNvPr>
          <p:cNvSpPr/>
          <p:nvPr/>
        </p:nvSpPr>
        <p:spPr>
          <a:xfrm>
            <a:off x="6639569" y="792931"/>
            <a:ext cx="317500" cy="323704"/>
          </a:xfrm>
          <a:prstGeom prst="ellipse">
            <a:avLst/>
          </a:prstGeom>
          <a:no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cxnSp>
        <p:nvCxnSpPr>
          <p:cNvPr id="9" name="Straight Connector 8">
            <a:extLst>
              <a:ext uri="{FF2B5EF4-FFF2-40B4-BE49-F238E27FC236}">
                <a16:creationId xmlns:a16="http://schemas.microsoft.com/office/drawing/2014/main" id="{711671B1-DB3B-FF46-5E6E-6C7E73454AE7}"/>
              </a:ext>
            </a:extLst>
          </p:cNvPr>
          <p:cNvCxnSpPr>
            <a:stCxn id="7" idx="4"/>
          </p:cNvCxnSpPr>
          <p:nvPr/>
        </p:nvCxnSpPr>
        <p:spPr>
          <a:xfrm>
            <a:off x="6798319" y="1116635"/>
            <a:ext cx="10292" cy="1288271"/>
          </a:xfrm>
          <a:prstGeom prst="line">
            <a:avLst/>
          </a:prstGeom>
          <a:noFill/>
          <a:ln w="25400" cap="flat">
            <a:solidFill>
              <a:schemeClr val="accent1"/>
            </a:solidFill>
            <a:prstDash val="solid"/>
            <a:bevel/>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0" name="Cross 9">
            <a:extLst>
              <a:ext uri="{FF2B5EF4-FFF2-40B4-BE49-F238E27FC236}">
                <a16:creationId xmlns:a16="http://schemas.microsoft.com/office/drawing/2014/main" id="{6E122321-829B-6330-289C-81BA51703AA6}"/>
              </a:ext>
            </a:extLst>
          </p:cNvPr>
          <p:cNvSpPr/>
          <p:nvPr/>
        </p:nvSpPr>
        <p:spPr>
          <a:xfrm rot="18900000">
            <a:off x="6689704" y="2321083"/>
            <a:ext cx="252442" cy="252442"/>
          </a:xfrm>
          <a:prstGeom prst="plus">
            <a:avLst>
              <a:gd name="adj" fmla="val 40687"/>
            </a:avLst>
          </a:prstGeom>
          <a:solidFill>
            <a:srgbClr val="FF0000"/>
          </a:solidFill>
          <a:ln w="25400" cap="flat">
            <a:solidFill>
              <a:schemeClr val="accent1"/>
            </a:solidFill>
            <a:prstDash val="solid"/>
            <a:bevel/>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Tw Cen MT"/>
              <a:ea typeface="Tw Cen MT"/>
              <a:cs typeface="Tw Cen MT"/>
              <a:sym typeface="Tw Cen MT"/>
            </a:endParaRPr>
          </a:p>
        </p:txBody>
      </p:sp>
      <p:cxnSp>
        <p:nvCxnSpPr>
          <p:cNvPr id="14" name="Curved Connector 13">
            <a:extLst>
              <a:ext uri="{FF2B5EF4-FFF2-40B4-BE49-F238E27FC236}">
                <a16:creationId xmlns:a16="http://schemas.microsoft.com/office/drawing/2014/main" id="{9E2DBED7-8D28-9564-5DAD-E19F9F04B701}"/>
              </a:ext>
            </a:extLst>
          </p:cNvPr>
          <p:cNvCxnSpPr>
            <a:cxnSpLocks/>
          </p:cNvCxnSpPr>
          <p:nvPr/>
        </p:nvCxnSpPr>
        <p:spPr>
          <a:xfrm flipV="1">
            <a:off x="5105759" y="1594714"/>
            <a:ext cx="1699875" cy="232582"/>
          </a:xfrm>
          <a:prstGeom prst="curvedConnector3">
            <a:avLst>
              <a:gd name="adj1" fmla="val 50000"/>
            </a:avLst>
          </a:prstGeom>
          <a:noFill/>
          <a:ln w="41275" cap="flat">
            <a:solidFill>
              <a:schemeClr val="accent1"/>
            </a:solidFill>
            <a:prstDash val="solid"/>
            <a:bevel/>
            <a:headEnd type="none"/>
            <a:tailEnd type="stealth" w="lg" len="lg"/>
          </a:ln>
          <a:effectLst/>
          <a:sp3d/>
        </p:spPr>
        <p:style>
          <a:lnRef idx="0">
            <a:scrgbClr r="0" g="0" b="0"/>
          </a:lnRef>
          <a:fillRef idx="0">
            <a:scrgbClr r="0" g="0" b="0"/>
          </a:fillRef>
          <a:effectRef idx="0">
            <a:scrgbClr r="0" g="0" b="0"/>
          </a:effectRef>
          <a:fontRef idx="none"/>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C380282-5E9C-D742-ED38-8D398C0D8E61}"/>
                  </a:ext>
                </a:extLst>
              </p:cNvPr>
              <p:cNvSpPr txBox="1"/>
              <p:nvPr/>
            </p:nvSpPr>
            <p:spPr>
              <a:xfrm>
                <a:off x="1161287" y="2514850"/>
                <a:ext cx="4338778"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𝐸</m:t>
                          </m:r>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8" name="TextBox 7">
                <a:extLst>
                  <a:ext uri="{FF2B5EF4-FFF2-40B4-BE49-F238E27FC236}">
                    <a16:creationId xmlns:a16="http://schemas.microsoft.com/office/drawing/2014/main" id="{0C380282-5E9C-D742-ED38-8D398C0D8E61}"/>
                  </a:ext>
                </a:extLst>
              </p:cNvPr>
              <p:cNvSpPr txBox="1">
                <a:spLocks noRot="1" noChangeAspect="1" noMove="1" noResize="1" noEditPoints="1" noAdjustHandles="1" noChangeArrowheads="1" noChangeShapeType="1" noTextEdit="1"/>
              </p:cNvSpPr>
              <p:nvPr/>
            </p:nvSpPr>
            <p:spPr>
              <a:xfrm>
                <a:off x="1161287" y="2514850"/>
                <a:ext cx="4338778" cy="584773"/>
              </a:xfrm>
              <a:prstGeom prst="rect">
                <a:avLst/>
              </a:prstGeom>
              <a:blipFill>
                <a:blip r:embed="rId5"/>
                <a:stretch>
                  <a:fillRect b="-21739"/>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878DC65-371C-756C-A009-E68CE93BF848}"/>
                  </a:ext>
                </a:extLst>
              </p:cNvPr>
              <p:cNvSpPr txBox="1"/>
              <p:nvPr/>
            </p:nvSpPr>
            <p:spPr>
              <a:xfrm>
                <a:off x="1153972" y="3281153"/>
                <a:ext cx="4338778" cy="6236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𝜇</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11" name="TextBox 10">
                <a:extLst>
                  <a:ext uri="{FF2B5EF4-FFF2-40B4-BE49-F238E27FC236}">
                    <a16:creationId xmlns:a16="http://schemas.microsoft.com/office/drawing/2014/main" id="{A878DC65-371C-756C-A009-E68CE93BF848}"/>
                  </a:ext>
                </a:extLst>
              </p:cNvPr>
              <p:cNvSpPr txBox="1">
                <a:spLocks noRot="1" noChangeAspect="1" noMove="1" noResize="1" noEditPoints="1" noAdjustHandles="1" noChangeArrowheads="1" noChangeShapeType="1" noTextEdit="1"/>
              </p:cNvSpPr>
              <p:nvPr/>
            </p:nvSpPr>
            <p:spPr>
              <a:xfrm>
                <a:off x="1153972" y="3281153"/>
                <a:ext cx="4338778" cy="623630"/>
              </a:xfrm>
              <a:prstGeom prst="rect">
                <a:avLst/>
              </a:prstGeom>
              <a:blipFill>
                <a:blip r:embed="rId6"/>
                <a:stretch>
                  <a:fillRect b="-14000"/>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937964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F73895-4327-F1BB-3976-2D18CB3278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75788" y="1068623"/>
            <a:ext cx="2728452" cy="1999041"/>
          </a:xfrm>
          <a:prstGeom prst="rect">
            <a:avLst/>
          </a:prstGeom>
        </p:spPr>
      </p:pic>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FF00ED-D762-C1D8-8621-ACCF05FC1C75}"/>
                  </a:ext>
                </a:extLst>
              </p:cNvPr>
              <p:cNvSpPr txBox="1"/>
              <p:nvPr/>
            </p:nvSpPr>
            <p:spPr>
              <a:xfrm>
                <a:off x="1593850" y="1488198"/>
                <a:ext cx="3581399" cy="611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b="1" i="1">
                              <a:latin typeface="Cambria Math" panose="02040503050406030204" pitchFamily="18" charset="0"/>
                            </a:rPr>
                          </m:ctrlPr>
                        </m:sSubPr>
                        <m:e>
                          <m:acc>
                            <m:accPr>
                              <m:chr m:val="̂"/>
                              <m:ctrlPr>
                                <a:rPr lang="en-AU" sz="3200" b="1" i="1">
                                  <a:latin typeface="Cambria Math" panose="02040503050406030204" pitchFamily="18" charset="0"/>
                                </a:rPr>
                              </m:ctrlPr>
                            </m:accPr>
                            <m:e>
                              <m:r>
                                <a:rPr lang="en-AU" sz="3200" b="1" i="1">
                                  <a:latin typeface="Cambria Math" panose="02040503050406030204" pitchFamily="18" charset="0"/>
                                </a:rPr>
                                <m:t>𝜷</m:t>
                              </m:r>
                            </m:e>
                          </m:acc>
                        </m:e>
                        <m:sub>
                          <m:r>
                            <a:rPr lang="en-AU" sz="3200" b="1" i="1">
                              <a:latin typeface="Cambria Math" panose="02040503050406030204" pitchFamily="18" charset="0"/>
                            </a:rPr>
                            <m:t>𝟎</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b="1" i="1">
                              <a:latin typeface="Cambria Math" panose="02040503050406030204" pitchFamily="18" charset="0"/>
                            </a:rPr>
                          </m:ctrlPr>
                        </m:sSubPr>
                        <m:e>
                          <m:acc>
                            <m:accPr>
                              <m:chr m:val="̂"/>
                              <m:ctrlPr>
                                <a:rPr lang="en-AU" sz="3200" b="1" i="1">
                                  <a:latin typeface="Cambria Math" panose="02040503050406030204" pitchFamily="18" charset="0"/>
                                </a:rPr>
                              </m:ctrlPr>
                            </m:accPr>
                            <m:e>
                              <m:r>
                                <a:rPr lang="en-AU" sz="3200" b="1" i="1">
                                  <a:latin typeface="Cambria Math" panose="02040503050406030204" pitchFamily="18" charset="0"/>
                                </a:rPr>
                                <m:t>𝜷</m:t>
                              </m:r>
                            </m:e>
                          </m:acc>
                        </m:e>
                        <m:sub>
                          <m:r>
                            <a:rPr lang="en-AU" sz="3200" b="1" i="1" smtClean="0">
                              <a:latin typeface="Cambria Math" panose="02040503050406030204" pitchFamily="18" charset="0"/>
                            </a:rPr>
                            <m:t>𝟏</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6" name="TextBox 5">
                <a:extLst>
                  <a:ext uri="{FF2B5EF4-FFF2-40B4-BE49-F238E27FC236}">
                    <a16:creationId xmlns:a16="http://schemas.microsoft.com/office/drawing/2014/main" id="{08FF00ED-D762-C1D8-8621-ACCF05FC1C75}"/>
                  </a:ext>
                </a:extLst>
              </p:cNvPr>
              <p:cNvSpPr txBox="1">
                <a:spLocks noRot="1" noChangeAspect="1" noMove="1" noResize="1" noEditPoints="1" noAdjustHandles="1" noChangeArrowheads="1" noChangeShapeType="1" noTextEdit="1"/>
              </p:cNvSpPr>
              <p:nvPr/>
            </p:nvSpPr>
            <p:spPr>
              <a:xfrm>
                <a:off x="1593850" y="1488198"/>
                <a:ext cx="3581399" cy="611576"/>
              </a:xfrm>
              <a:prstGeom prst="rect">
                <a:avLst/>
              </a:prstGeom>
              <a:blipFill>
                <a:blip r:embed="rId4"/>
                <a:stretch>
                  <a:fillRect l="-1767" t="-12245" r="-353" b="-1836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253C86F-EED3-1DC3-1705-0182987648E9}"/>
                  </a:ext>
                </a:extLst>
              </p:cNvPr>
              <p:cNvSpPr txBox="1"/>
              <p:nvPr/>
            </p:nvSpPr>
            <p:spPr>
              <a:xfrm>
                <a:off x="1359763" y="2799903"/>
                <a:ext cx="3581399" cy="1699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𝑅𝑆𝑆</m:t>
                      </m:r>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nary>
                        <m:naryPr>
                          <m:chr m:val="∑"/>
                          <m:ctrlP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naryPr>
                        <m:sub>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up>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𝑛</m:t>
                          </m:r>
                        </m:sup>
                        <m:e>
                          <m:sSubSup>
                            <m:sSubSupPr>
                              <m:ctrlP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SupPr>
                            <m:e>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up>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2</m:t>
                              </m:r>
                            </m:sup>
                          </m:sSubSup>
                        </m:e>
                      </m:nary>
                    </m:oMath>
                  </m:oMathPara>
                </a14:m>
                <a:endParaRPr kumimoji="0" lang="en-AU" sz="2800" b="0" i="0" u="none" strike="noStrike" cap="none" spc="0" normalizeH="0" baseline="0" dirty="0">
                  <a:ln>
                    <a:noFill/>
                  </a:ln>
                  <a:solidFill>
                    <a:srgbClr val="000000"/>
                  </a:solidFill>
                  <a:effectLst/>
                  <a:uFillTx/>
                  <a:ea typeface="Tw Cen MT"/>
                  <a:cs typeface="Tw Cen MT"/>
                  <a:sym typeface="Tw Cen MT"/>
                </a:endParaRPr>
              </a:p>
              <a:p>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7" name="TextBox 6">
                <a:extLst>
                  <a:ext uri="{FF2B5EF4-FFF2-40B4-BE49-F238E27FC236}">
                    <a16:creationId xmlns:a16="http://schemas.microsoft.com/office/drawing/2014/main" id="{6253C86F-EED3-1DC3-1705-0182987648E9}"/>
                  </a:ext>
                </a:extLst>
              </p:cNvPr>
              <p:cNvSpPr txBox="1">
                <a:spLocks noRot="1" noChangeAspect="1" noMove="1" noResize="1" noEditPoints="1" noAdjustHandles="1" noChangeArrowheads="1" noChangeShapeType="1" noTextEdit="1"/>
              </p:cNvSpPr>
              <p:nvPr/>
            </p:nvSpPr>
            <p:spPr>
              <a:xfrm>
                <a:off x="1359763" y="2799903"/>
                <a:ext cx="3581399" cy="1699438"/>
              </a:xfrm>
              <a:prstGeom prst="rect">
                <a:avLst/>
              </a:prstGeom>
              <a:blipFill>
                <a:blip r:embed="rId5"/>
                <a:stretch>
                  <a:fillRect t="-80000" b="-96296"/>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278522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C959F7-DBFF-4E7C-9171-A8445F18C338}"/>
              </a:ext>
            </a:extLst>
          </p:cNvPr>
          <p:cNvSpPr>
            <a:spLocks noGrp="1"/>
          </p:cNvSpPr>
          <p:nvPr>
            <p:ph type="title"/>
          </p:nvPr>
        </p:nvSpPr>
        <p:spPr/>
        <p:txBody>
          <a:bodyPr/>
          <a:lstStyle/>
          <a:p>
            <a:r>
              <a:rPr lang="en-AU" dirty="0"/>
              <a:t>Learning outcomes</a:t>
            </a:r>
          </a:p>
        </p:txBody>
      </p:sp>
      <p:sp>
        <p:nvSpPr>
          <p:cNvPr id="7" name="Content Placeholder 6">
            <a:extLst>
              <a:ext uri="{FF2B5EF4-FFF2-40B4-BE49-F238E27FC236}">
                <a16:creationId xmlns:a16="http://schemas.microsoft.com/office/drawing/2014/main" id="{318F4932-6880-417C-1A2E-6E121C78E907}"/>
              </a:ext>
            </a:extLst>
          </p:cNvPr>
          <p:cNvSpPr>
            <a:spLocks noGrp="1"/>
          </p:cNvSpPr>
          <p:nvPr>
            <p:ph idx="1"/>
          </p:nvPr>
        </p:nvSpPr>
        <p:spPr/>
        <p:txBody>
          <a:bodyPr/>
          <a:lstStyle/>
          <a:p>
            <a:pPr marL="257175" indent="-257175">
              <a:lnSpc>
                <a:spcPct val="107000"/>
              </a:lnSpc>
              <a:spcAft>
                <a:spcPts val="45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Describe the </a:t>
            </a:r>
            <a:r>
              <a:rPr lang="en-US" sz="2400" b="1" dirty="0">
                <a:latin typeface="Calibri" panose="020F0502020204030204" pitchFamily="34" charset="0"/>
                <a:ea typeface="Calibri" panose="020F0502020204030204" pitchFamily="34" charset="0"/>
                <a:cs typeface="Times New Roman" panose="02020603050405020304" pitchFamily="18" charset="0"/>
              </a:rPr>
              <a:t>different motivations for regression </a:t>
            </a:r>
            <a:r>
              <a:rPr lang="en-US" sz="2400" dirty="0">
                <a:latin typeface="Calibri" panose="020F0502020204030204" pitchFamily="34" charset="0"/>
                <a:ea typeface="Calibri" panose="020F0502020204030204" pitchFamily="34" charset="0"/>
                <a:cs typeface="Times New Roman" panose="02020603050405020304" pitchFamily="18" charset="0"/>
              </a:rPr>
              <a:t>modelling</a:t>
            </a:r>
            <a:endParaRPr lang="en-AU"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45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Formulate a </a:t>
            </a:r>
            <a:r>
              <a:rPr lang="en-US" sz="2400" b="1" dirty="0">
                <a:latin typeface="Calibri" panose="020F0502020204030204" pitchFamily="34" charset="0"/>
                <a:ea typeface="Calibri" panose="020F0502020204030204" pitchFamily="34" charset="0"/>
                <a:cs typeface="Times New Roman" panose="02020603050405020304" pitchFamily="18" charset="0"/>
              </a:rPr>
              <a:t>simple linear regression</a:t>
            </a:r>
            <a:r>
              <a:rPr lang="en-US" sz="2400" dirty="0">
                <a:latin typeface="Calibri" panose="020F0502020204030204" pitchFamily="34" charset="0"/>
                <a:ea typeface="Calibri" panose="020F0502020204030204" pitchFamily="34" charset="0"/>
                <a:cs typeface="Times New Roman" panose="02020603050405020304" pitchFamily="18" charset="0"/>
              </a:rPr>
              <a:t> model</a:t>
            </a:r>
            <a:endParaRPr lang="en-AU" sz="2400"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45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Understand the </a:t>
            </a:r>
            <a:r>
              <a:rPr lang="en-US" sz="2400" b="1" dirty="0">
                <a:latin typeface="Calibri" panose="020F0502020204030204" pitchFamily="34" charset="0"/>
                <a:ea typeface="Calibri" panose="020F0502020204030204" pitchFamily="34" charset="0"/>
                <a:cs typeface="Times New Roman" panose="02020603050405020304" pitchFamily="18" charset="0"/>
              </a:rPr>
              <a:t>least squares method </a:t>
            </a:r>
            <a:r>
              <a:rPr lang="en-US" sz="2400" dirty="0">
                <a:latin typeface="Calibri" panose="020F0502020204030204" pitchFamily="34" charset="0"/>
                <a:ea typeface="Calibri" panose="020F0502020204030204" pitchFamily="34" charset="0"/>
                <a:cs typeface="Times New Roman" panose="02020603050405020304" pitchFamily="18" charset="0"/>
              </a:rPr>
              <a:t>of parameter estimation and its equivalence to </a:t>
            </a:r>
            <a:r>
              <a:rPr lang="en-US" sz="2400" b="1" dirty="0">
                <a:latin typeface="Calibri" panose="020F0502020204030204" pitchFamily="34" charset="0"/>
                <a:ea typeface="Calibri" panose="020F0502020204030204" pitchFamily="34" charset="0"/>
                <a:cs typeface="Times New Roman" panose="02020603050405020304" pitchFamily="18" charset="0"/>
              </a:rPr>
              <a:t>maximum likelihood</a:t>
            </a:r>
            <a:endParaRPr lang="en-AU" sz="2400" b="1" dirty="0">
              <a:latin typeface="Calibri" panose="020F0502020204030204" pitchFamily="34" charset="0"/>
              <a:ea typeface="Calibri" panose="020F0502020204030204" pitchFamily="34" charset="0"/>
              <a:cs typeface="Times New Roman" panose="02020603050405020304" pitchFamily="18" charset="0"/>
            </a:endParaRPr>
          </a:p>
          <a:p>
            <a:pPr marL="257175" indent="-257175">
              <a:lnSpc>
                <a:spcPct val="107000"/>
              </a:lnSpc>
              <a:spcAft>
                <a:spcPts val="450"/>
              </a:spcAft>
              <a:buFont typeface="+mj-lt"/>
              <a:buAutoNum type="arabicPeriod"/>
            </a:pPr>
            <a:r>
              <a:rPr lang="en-US" dirty="0">
                <a:latin typeface="Calibri" panose="020F0502020204030204" pitchFamily="34" charset="0"/>
                <a:cs typeface="Times New Roman" panose="02020603050405020304" pitchFamily="18" charset="0"/>
              </a:rPr>
              <a:t>Interpret statistical </a:t>
            </a:r>
            <a:r>
              <a:rPr lang="en-US" b="1" dirty="0">
                <a:latin typeface="Calibri" panose="020F0502020204030204" pitchFamily="34" charset="0"/>
                <a:cs typeface="Times New Roman" panose="02020603050405020304" pitchFamily="18" charset="0"/>
              </a:rPr>
              <a:t>output</a:t>
            </a:r>
            <a:r>
              <a:rPr lang="en-US" dirty="0">
                <a:latin typeface="Calibri" panose="020F0502020204030204" pitchFamily="34" charset="0"/>
                <a:cs typeface="Times New Roman" panose="02020603050405020304" pitchFamily="18" charset="0"/>
              </a:rPr>
              <a:t> for a simple linear regression model</a:t>
            </a:r>
            <a:endParaRPr lang="en-AU" dirty="0">
              <a:latin typeface="Calibri" panose="020F0502020204030204" pitchFamily="34" charset="0"/>
              <a:cs typeface="Times New Roman" panose="02020603050405020304" pitchFamily="18" charset="0"/>
            </a:endParaRPr>
          </a:p>
          <a:p>
            <a:pPr marL="257175" indent="-257175">
              <a:lnSpc>
                <a:spcPct val="107000"/>
              </a:lnSpc>
              <a:spcAft>
                <a:spcPts val="450"/>
              </a:spcAft>
              <a:buFont typeface="+mj-lt"/>
              <a:buAutoNum type="arabicPeriod"/>
            </a:pPr>
            <a:r>
              <a:rPr lang="en-US" dirty="0">
                <a:latin typeface="Calibri" panose="020F0502020204030204" pitchFamily="34" charset="0"/>
                <a:cs typeface="Times New Roman" panose="02020603050405020304" pitchFamily="18" charset="0"/>
              </a:rPr>
              <a:t>Calculate and interpret </a:t>
            </a:r>
            <a:r>
              <a:rPr lang="en-US" b="1" dirty="0">
                <a:latin typeface="Calibri" panose="020F0502020204030204" pitchFamily="34" charset="0"/>
                <a:cs typeface="Times New Roman" panose="02020603050405020304" pitchFamily="18" charset="0"/>
              </a:rPr>
              <a:t>confidence intervals and prediction intervals</a:t>
            </a:r>
            <a:r>
              <a:rPr lang="en-US" dirty="0">
                <a:latin typeface="Calibri" panose="020F0502020204030204" pitchFamily="34" charset="0"/>
                <a:cs typeface="Times New Roman" panose="02020603050405020304" pitchFamily="18" charset="0"/>
              </a:rPr>
              <a:t> for simple linear regression</a:t>
            </a:r>
            <a:endParaRPr lang="en-AU" dirty="0">
              <a:latin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693909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FF00ED-D762-C1D8-8621-ACCF05FC1C75}"/>
                  </a:ext>
                </a:extLst>
              </p:cNvPr>
              <p:cNvSpPr txBox="1"/>
              <p:nvPr/>
            </p:nvSpPr>
            <p:spPr>
              <a:xfrm>
                <a:off x="1593850" y="1488198"/>
                <a:ext cx="3581399" cy="611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b="1" i="1">
                              <a:latin typeface="Cambria Math" panose="02040503050406030204" pitchFamily="18" charset="0"/>
                            </a:rPr>
                          </m:ctrlPr>
                        </m:sSubPr>
                        <m:e>
                          <m:acc>
                            <m:accPr>
                              <m:chr m:val="̂"/>
                              <m:ctrlPr>
                                <a:rPr lang="en-AU" sz="3200" b="1" i="1">
                                  <a:latin typeface="Cambria Math" panose="02040503050406030204" pitchFamily="18" charset="0"/>
                                </a:rPr>
                              </m:ctrlPr>
                            </m:accPr>
                            <m:e>
                              <m:r>
                                <a:rPr lang="en-AU" sz="3200" b="1" i="1">
                                  <a:latin typeface="Cambria Math" panose="02040503050406030204" pitchFamily="18" charset="0"/>
                                </a:rPr>
                                <m:t>𝜷</m:t>
                              </m:r>
                            </m:e>
                          </m:acc>
                        </m:e>
                        <m:sub>
                          <m:r>
                            <a:rPr lang="en-AU" sz="3200" b="1" i="1">
                              <a:latin typeface="Cambria Math" panose="02040503050406030204" pitchFamily="18" charset="0"/>
                            </a:rPr>
                            <m:t>𝟎</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b="1" i="1">
                              <a:latin typeface="Cambria Math" panose="02040503050406030204" pitchFamily="18" charset="0"/>
                            </a:rPr>
                          </m:ctrlPr>
                        </m:sSubPr>
                        <m:e>
                          <m:acc>
                            <m:accPr>
                              <m:chr m:val="̂"/>
                              <m:ctrlPr>
                                <a:rPr lang="en-AU" sz="3200" b="1" i="1">
                                  <a:latin typeface="Cambria Math" panose="02040503050406030204" pitchFamily="18" charset="0"/>
                                </a:rPr>
                              </m:ctrlPr>
                            </m:accPr>
                            <m:e>
                              <m:r>
                                <a:rPr lang="en-AU" sz="3200" b="1" i="1">
                                  <a:latin typeface="Cambria Math" panose="02040503050406030204" pitchFamily="18" charset="0"/>
                                </a:rPr>
                                <m:t>𝜷</m:t>
                              </m:r>
                            </m:e>
                          </m:acc>
                        </m:e>
                        <m:sub>
                          <m:r>
                            <a:rPr lang="en-AU" sz="3200" b="1" i="1" smtClean="0">
                              <a:latin typeface="Cambria Math" panose="02040503050406030204" pitchFamily="18" charset="0"/>
                            </a:rPr>
                            <m:t>𝟏</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6" name="TextBox 5">
                <a:extLst>
                  <a:ext uri="{FF2B5EF4-FFF2-40B4-BE49-F238E27FC236}">
                    <a16:creationId xmlns:a16="http://schemas.microsoft.com/office/drawing/2014/main" id="{08FF00ED-D762-C1D8-8621-ACCF05FC1C75}"/>
                  </a:ext>
                </a:extLst>
              </p:cNvPr>
              <p:cNvSpPr txBox="1">
                <a:spLocks noRot="1" noChangeAspect="1" noMove="1" noResize="1" noEditPoints="1" noAdjustHandles="1" noChangeArrowheads="1" noChangeShapeType="1" noTextEdit="1"/>
              </p:cNvSpPr>
              <p:nvPr/>
            </p:nvSpPr>
            <p:spPr>
              <a:xfrm>
                <a:off x="1593850" y="1488198"/>
                <a:ext cx="3581399" cy="611576"/>
              </a:xfrm>
              <a:prstGeom prst="rect">
                <a:avLst/>
              </a:prstGeom>
              <a:blipFill>
                <a:blip r:embed="rId3"/>
                <a:stretch>
                  <a:fillRect l="-1767" t="-12245" r="-353" b="-1836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253C86F-EED3-1DC3-1705-0182987648E9}"/>
                  </a:ext>
                </a:extLst>
              </p:cNvPr>
              <p:cNvSpPr txBox="1"/>
              <p:nvPr/>
            </p:nvSpPr>
            <p:spPr>
              <a:xfrm>
                <a:off x="1447544" y="2866077"/>
                <a:ext cx="4733800" cy="1699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𝑅𝑆𝑆</m:t>
                      </m:r>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nary>
                        <m:naryPr>
                          <m:chr m:val="∑"/>
                          <m:ctrlP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naryPr>
                        <m:sub>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up>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𝑛</m:t>
                          </m:r>
                        </m:sup>
                        <m:e>
                          <m:sSup>
                            <m:sSupPr>
                              <m:ctrlP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pPr>
                            <m:e>
                              <m:d>
                                <m:dPr>
                                  <m:ctrlP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dPr>
                                <m:e>
                                  <m:sSub>
                                    <m:sSubPr>
                                      <m:ctrlP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2800" i="1">
                                          <a:latin typeface="Cambria Math" panose="02040503050406030204" pitchFamily="18" charset="0"/>
                                        </a:rPr>
                                      </m:ctrlPr>
                                    </m:sSubPr>
                                    <m:e>
                                      <m:r>
                                        <a:rPr lang="en-AU" sz="2800" i="1">
                                          <a:latin typeface="Cambria Math" panose="02040503050406030204" pitchFamily="18" charset="0"/>
                                        </a:rPr>
                                        <m:t>𝛽</m:t>
                                      </m:r>
                                    </m:e>
                                    <m:sub>
                                      <m:r>
                                        <a:rPr lang="en-AU" sz="2800" i="1">
                                          <a:latin typeface="Cambria Math" panose="02040503050406030204" pitchFamily="18" charset="0"/>
                                        </a:rPr>
                                        <m:t>0</m:t>
                                      </m:r>
                                    </m:sub>
                                  </m:sSub>
                                  <m:r>
                                    <a:rPr lang="en-AU" sz="2800" b="0" i="1" smtClean="0">
                                      <a:latin typeface="Cambria Math" panose="02040503050406030204" pitchFamily="18" charset="0"/>
                                    </a:rPr>
                                    <m:t>−</m:t>
                                  </m:r>
                                  <m:sSub>
                                    <m:sSubPr>
                                      <m:ctrlPr>
                                        <a:rPr lang="en-AU" sz="2800" i="1">
                                          <a:latin typeface="Cambria Math" panose="02040503050406030204" pitchFamily="18" charset="0"/>
                                        </a:rPr>
                                      </m:ctrlPr>
                                    </m:sSubPr>
                                    <m:e>
                                      <m:r>
                                        <a:rPr lang="en-AU" sz="2800" i="1">
                                          <a:latin typeface="Cambria Math" panose="02040503050406030204" pitchFamily="18" charset="0"/>
                                        </a:rPr>
                                        <m:t>𝛽</m:t>
                                      </m:r>
                                    </m:e>
                                    <m:sub>
                                      <m:r>
                                        <a:rPr lang="en-AU" sz="2800" i="1">
                                          <a:latin typeface="Cambria Math" panose="02040503050406030204" pitchFamily="18" charset="0"/>
                                        </a:rPr>
                                        <m:t>1</m:t>
                                      </m:r>
                                    </m:sub>
                                  </m:sSub>
                                  <m:sSub>
                                    <m:sSubPr>
                                      <m:ctrlPr>
                                        <a:rPr lang="en-AU" sz="2800" i="1">
                                          <a:latin typeface="Cambria Math" panose="02040503050406030204" pitchFamily="18" charset="0"/>
                                        </a:rPr>
                                      </m:ctrlPr>
                                    </m:sSubPr>
                                    <m:e>
                                      <m:r>
                                        <a:rPr lang="en-AU" sz="2800" i="1">
                                          <a:latin typeface="Cambria Math" panose="02040503050406030204" pitchFamily="18" charset="0"/>
                                        </a:rPr>
                                        <m:t>𝑥</m:t>
                                      </m:r>
                                    </m:e>
                                    <m:sub>
                                      <m:r>
                                        <a:rPr lang="en-AU" sz="2800" i="1">
                                          <a:latin typeface="Cambria Math" panose="02040503050406030204" pitchFamily="18" charset="0"/>
                                        </a:rPr>
                                        <m:t>𝑖</m:t>
                                      </m:r>
                                    </m:sub>
                                  </m:sSub>
                                </m:e>
                              </m:d>
                            </m:e>
                            <m:sup>
                              <m:r>
                                <a:rPr lang="en-AU" sz="2800" b="0" i="1" smtClean="0">
                                  <a:latin typeface="Cambria Math" panose="02040503050406030204" pitchFamily="18" charset="0"/>
                                </a:rPr>
                                <m:t>2</m:t>
                              </m:r>
                            </m:sup>
                          </m:sSup>
                        </m:e>
                      </m:nary>
                    </m:oMath>
                  </m:oMathPara>
                </a14:m>
                <a:endParaRPr kumimoji="0" lang="en-AU" sz="2800" b="0" i="0" u="none" strike="noStrike" cap="none" spc="0" normalizeH="0" baseline="0" dirty="0">
                  <a:ln>
                    <a:noFill/>
                  </a:ln>
                  <a:solidFill>
                    <a:srgbClr val="000000"/>
                  </a:solidFill>
                  <a:effectLst/>
                  <a:uFillTx/>
                  <a:ea typeface="Tw Cen MT"/>
                  <a:cs typeface="Tw Cen MT"/>
                  <a:sym typeface="Tw Cen MT"/>
                </a:endParaRPr>
              </a:p>
              <a:p>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7" name="TextBox 6">
                <a:extLst>
                  <a:ext uri="{FF2B5EF4-FFF2-40B4-BE49-F238E27FC236}">
                    <a16:creationId xmlns:a16="http://schemas.microsoft.com/office/drawing/2014/main" id="{6253C86F-EED3-1DC3-1705-0182987648E9}"/>
                  </a:ext>
                </a:extLst>
              </p:cNvPr>
              <p:cNvSpPr txBox="1">
                <a:spLocks noRot="1" noChangeAspect="1" noMove="1" noResize="1" noEditPoints="1" noAdjustHandles="1" noChangeArrowheads="1" noChangeShapeType="1" noTextEdit="1"/>
              </p:cNvSpPr>
              <p:nvPr/>
            </p:nvSpPr>
            <p:spPr>
              <a:xfrm>
                <a:off x="1447544" y="2866077"/>
                <a:ext cx="4733800" cy="1699438"/>
              </a:xfrm>
              <a:prstGeom prst="rect">
                <a:avLst/>
              </a:prstGeom>
              <a:blipFill>
                <a:blip r:embed="rId4"/>
                <a:stretch>
                  <a:fillRect t="-79259" b="-96296"/>
                </a:stretch>
              </a:blipFill>
              <a:ln w="12700" cap="flat">
                <a:noFill/>
                <a:miter lim="400000"/>
              </a:ln>
              <a:effectLst/>
            </p:spPr>
            <p:txBody>
              <a:bodyPr/>
              <a:lstStyle/>
              <a:p>
                <a:r>
                  <a:rPr lang="en-US">
                    <a:noFill/>
                  </a:rPr>
                  <a:t> </a:t>
                </a:r>
              </a:p>
            </p:txBody>
          </p:sp>
        </mc:Fallback>
      </mc:AlternateContent>
      <p:pic>
        <p:nvPicPr>
          <p:cNvPr id="9" name="Picture 8">
            <a:extLst>
              <a:ext uri="{FF2B5EF4-FFF2-40B4-BE49-F238E27FC236}">
                <a16:creationId xmlns:a16="http://schemas.microsoft.com/office/drawing/2014/main" id="{3412B711-A6F9-3759-D3E3-91224AEF8F0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284264" y="992836"/>
            <a:ext cx="2880360" cy="2160270"/>
          </a:xfrm>
          <a:prstGeom prst="rect">
            <a:avLst/>
          </a:prstGeom>
        </p:spPr>
      </p:pic>
    </p:spTree>
    <p:extLst>
      <p:ext uri="{BB962C8B-B14F-4D97-AF65-F5344CB8AC3E}">
        <p14:creationId xmlns:p14="http://schemas.microsoft.com/office/powerpoint/2010/main" val="287477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FF00ED-D762-C1D8-8621-ACCF05FC1C75}"/>
                  </a:ext>
                </a:extLst>
              </p:cNvPr>
              <p:cNvSpPr txBox="1"/>
              <p:nvPr/>
            </p:nvSpPr>
            <p:spPr>
              <a:xfrm>
                <a:off x="1593850" y="1488198"/>
                <a:ext cx="3581399" cy="611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b="1" i="1">
                              <a:latin typeface="Cambria Math" panose="02040503050406030204" pitchFamily="18" charset="0"/>
                            </a:rPr>
                          </m:ctrlPr>
                        </m:sSubPr>
                        <m:e>
                          <m:acc>
                            <m:accPr>
                              <m:chr m:val="̂"/>
                              <m:ctrlPr>
                                <a:rPr lang="en-AU" sz="3200" b="1" i="1">
                                  <a:latin typeface="Cambria Math" panose="02040503050406030204" pitchFamily="18" charset="0"/>
                                </a:rPr>
                              </m:ctrlPr>
                            </m:accPr>
                            <m:e>
                              <m:r>
                                <a:rPr lang="en-AU" sz="3200" b="1" i="1">
                                  <a:latin typeface="Cambria Math" panose="02040503050406030204" pitchFamily="18" charset="0"/>
                                </a:rPr>
                                <m:t>𝜷</m:t>
                              </m:r>
                            </m:e>
                          </m:acc>
                        </m:e>
                        <m:sub>
                          <m:r>
                            <a:rPr lang="en-AU" sz="3200" b="1" i="1">
                              <a:latin typeface="Cambria Math" panose="02040503050406030204" pitchFamily="18" charset="0"/>
                            </a:rPr>
                            <m:t>𝟎</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b="1" i="1">
                              <a:latin typeface="Cambria Math" panose="02040503050406030204" pitchFamily="18" charset="0"/>
                            </a:rPr>
                          </m:ctrlPr>
                        </m:sSubPr>
                        <m:e>
                          <m:acc>
                            <m:accPr>
                              <m:chr m:val="̂"/>
                              <m:ctrlPr>
                                <a:rPr lang="en-AU" sz="3200" b="1" i="1">
                                  <a:latin typeface="Cambria Math" panose="02040503050406030204" pitchFamily="18" charset="0"/>
                                </a:rPr>
                              </m:ctrlPr>
                            </m:accPr>
                            <m:e>
                              <m:r>
                                <a:rPr lang="en-AU" sz="3200" b="1" i="1">
                                  <a:latin typeface="Cambria Math" panose="02040503050406030204" pitchFamily="18" charset="0"/>
                                </a:rPr>
                                <m:t>𝜷</m:t>
                              </m:r>
                            </m:e>
                          </m:acc>
                        </m:e>
                        <m:sub>
                          <m:r>
                            <a:rPr lang="en-AU" sz="3200" b="1" i="1" smtClean="0">
                              <a:latin typeface="Cambria Math" panose="02040503050406030204" pitchFamily="18" charset="0"/>
                            </a:rPr>
                            <m:t>𝟏</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6" name="TextBox 5">
                <a:extLst>
                  <a:ext uri="{FF2B5EF4-FFF2-40B4-BE49-F238E27FC236}">
                    <a16:creationId xmlns:a16="http://schemas.microsoft.com/office/drawing/2014/main" id="{08FF00ED-D762-C1D8-8621-ACCF05FC1C75}"/>
                  </a:ext>
                </a:extLst>
              </p:cNvPr>
              <p:cNvSpPr txBox="1">
                <a:spLocks noRot="1" noChangeAspect="1" noMove="1" noResize="1" noEditPoints="1" noAdjustHandles="1" noChangeArrowheads="1" noChangeShapeType="1" noTextEdit="1"/>
              </p:cNvSpPr>
              <p:nvPr/>
            </p:nvSpPr>
            <p:spPr>
              <a:xfrm>
                <a:off x="1593850" y="1488198"/>
                <a:ext cx="3581399" cy="611576"/>
              </a:xfrm>
              <a:prstGeom prst="rect">
                <a:avLst/>
              </a:prstGeom>
              <a:blipFill>
                <a:blip r:embed="rId3"/>
                <a:stretch>
                  <a:fillRect l="-1767" t="-12245" r="-353" b="-1836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253C86F-EED3-1DC3-1705-0182987648E9}"/>
                  </a:ext>
                </a:extLst>
              </p:cNvPr>
              <p:cNvSpPr txBox="1"/>
              <p:nvPr/>
            </p:nvSpPr>
            <p:spPr>
              <a:xfrm>
                <a:off x="1447544" y="2866077"/>
                <a:ext cx="4733800" cy="1699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𝑅𝑆𝑆</m:t>
                      </m:r>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nary>
                        <m:naryPr>
                          <m:chr m:val="∑"/>
                          <m:ctrlP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naryPr>
                        <m:sub>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up>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𝑛</m:t>
                          </m:r>
                        </m:sup>
                        <m:e>
                          <m:sSup>
                            <m:sSupPr>
                              <m:ctrlP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pPr>
                            <m:e>
                              <m:d>
                                <m:dPr>
                                  <m:ctrlP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dPr>
                                <m:e>
                                  <m:sSub>
                                    <m:sSubPr>
                                      <m:ctrlP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28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2800" i="1">
                                          <a:latin typeface="Cambria Math" panose="02040503050406030204" pitchFamily="18" charset="0"/>
                                        </a:rPr>
                                      </m:ctrlPr>
                                    </m:sSubPr>
                                    <m:e>
                                      <m:r>
                                        <a:rPr lang="en-AU" sz="2800" b="0" i="1" smtClean="0">
                                          <a:latin typeface="Cambria Math" panose="02040503050406030204" pitchFamily="18" charset="0"/>
                                        </a:rPr>
                                        <m:t>(</m:t>
                                      </m:r>
                                      <m:r>
                                        <a:rPr lang="en-AU" sz="2800" i="1">
                                          <a:latin typeface="Cambria Math" panose="02040503050406030204" pitchFamily="18" charset="0"/>
                                        </a:rPr>
                                        <m:t>𝛽</m:t>
                                      </m:r>
                                    </m:e>
                                    <m:sub>
                                      <m:r>
                                        <a:rPr lang="en-AU" sz="2800" i="1">
                                          <a:latin typeface="Cambria Math" panose="02040503050406030204" pitchFamily="18" charset="0"/>
                                        </a:rPr>
                                        <m:t>0</m:t>
                                      </m:r>
                                    </m:sub>
                                  </m:sSub>
                                  <m:r>
                                    <a:rPr lang="en-AU" sz="2800" b="0" i="1" smtClean="0">
                                      <a:latin typeface="Cambria Math" panose="02040503050406030204" pitchFamily="18" charset="0"/>
                                    </a:rPr>
                                    <m:t>+</m:t>
                                  </m:r>
                                  <m:sSub>
                                    <m:sSubPr>
                                      <m:ctrlPr>
                                        <a:rPr lang="en-AU" sz="2800" i="1">
                                          <a:latin typeface="Cambria Math" panose="02040503050406030204" pitchFamily="18" charset="0"/>
                                        </a:rPr>
                                      </m:ctrlPr>
                                    </m:sSubPr>
                                    <m:e>
                                      <m:r>
                                        <a:rPr lang="en-AU" sz="2800" i="1">
                                          <a:latin typeface="Cambria Math" panose="02040503050406030204" pitchFamily="18" charset="0"/>
                                        </a:rPr>
                                        <m:t>𝛽</m:t>
                                      </m:r>
                                    </m:e>
                                    <m:sub>
                                      <m:r>
                                        <a:rPr lang="en-AU" sz="2800" i="1">
                                          <a:latin typeface="Cambria Math" panose="02040503050406030204" pitchFamily="18" charset="0"/>
                                        </a:rPr>
                                        <m:t>1</m:t>
                                      </m:r>
                                    </m:sub>
                                  </m:sSub>
                                  <m:sSub>
                                    <m:sSubPr>
                                      <m:ctrlPr>
                                        <a:rPr lang="en-AU" sz="2800" i="1">
                                          <a:latin typeface="Cambria Math" panose="02040503050406030204" pitchFamily="18" charset="0"/>
                                        </a:rPr>
                                      </m:ctrlPr>
                                    </m:sSubPr>
                                    <m:e>
                                      <m:r>
                                        <a:rPr lang="en-AU" sz="2800" i="1">
                                          <a:latin typeface="Cambria Math" panose="02040503050406030204" pitchFamily="18" charset="0"/>
                                        </a:rPr>
                                        <m:t>𝑥</m:t>
                                      </m:r>
                                    </m:e>
                                    <m:sub>
                                      <m:r>
                                        <a:rPr lang="en-AU" sz="2800" i="1">
                                          <a:latin typeface="Cambria Math" panose="02040503050406030204" pitchFamily="18" charset="0"/>
                                        </a:rPr>
                                        <m:t>𝑖</m:t>
                                      </m:r>
                                    </m:sub>
                                  </m:sSub>
                                  <m:r>
                                    <a:rPr lang="en-AU" sz="2800" b="0" i="1" smtClean="0">
                                      <a:latin typeface="Cambria Math" panose="02040503050406030204" pitchFamily="18" charset="0"/>
                                    </a:rPr>
                                    <m:t>)</m:t>
                                  </m:r>
                                </m:e>
                              </m:d>
                            </m:e>
                            <m:sup>
                              <m:r>
                                <a:rPr lang="en-AU" sz="2800" b="0" i="1" smtClean="0">
                                  <a:latin typeface="Cambria Math" panose="02040503050406030204" pitchFamily="18" charset="0"/>
                                </a:rPr>
                                <m:t>2</m:t>
                              </m:r>
                            </m:sup>
                          </m:sSup>
                        </m:e>
                      </m:nary>
                    </m:oMath>
                  </m:oMathPara>
                </a14:m>
                <a:endParaRPr kumimoji="0" lang="en-AU" sz="2800" b="0" i="0" u="none" strike="noStrike" cap="none" spc="0" normalizeH="0" baseline="0" dirty="0">
                  <a:ln>
                    <a:noFill/>
                  </a:ln>
                  <a:solidFill>
                    <a:srgbClr val="000000"/>
                  </a:solidFill>
                  <a:effectLst/>
                  <a:uFillTx/>
                  <a:ea typeface="Tw Cen MT"/>
                  <a:cs typeface="Tw Cen MT"/>
                  <a:sym typeface="Tw Cen MT"/>
                </a:endParaRPr>
              </a:p>
              <a:p>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7" name="TextBox 6">
                <a:extLst>
                  <a:ext uri="{FF2B5EF4-FFF2-40B4-BE49-F238E27FC236}">
                    <a16:creationId xmlns:a16="http://schemas.microsoft.com/office/drawing/2014/main" id="{6253C86F-EED3-1DC3-1705-0182987648E9}"/>
                  </a:ext>
                </a:extLst>
              </p:cNvPr>
              <p:cNvSpPr txBox="1">
                <a:spLocks noRot="1" noChangeAspect="1" noMove="1" noResize="1" noEditPoints="1" noAdjustHandles="1" noChangeArrowheads="1" noChangeShapeType="1" noTextEdit="1"/>
              </p:cNvSpPr>
              <p:nvPr/>
            </p:nvSpPr>
            <p:spPr>
              <a:xfrm>
                <a:off x="1447544" y="2866077"/>
                <a:ext cx="4733800" cy="1699438"/>
              </a:xfrm>
              <a:prstGeom prst="rect">
                <a:avLst/>
              </a:prstGeom>
              <a:blipFill>
                <a:blip r:embed="rId4"/>
                <a:stretch>
                  <a:fillRect l="-1070" t="-79259" b="-96296"/>
                </a:stretch>
              </a:blipFill>
              <a:ln w="12700" cap="flat">
                <a:noFill/>
                <a:miter lim="400000"/>
              </a:ln>
              <a:effectLst/>
            </p:spPr>
            <p:txBody>
              <a:bodyPr/>
              <a:lstStyle/>
              <a:p>
                <a:r>
                  <a:rPr lang="en-US">
                    <a:noFill/>
                  </a:rPr>
                  <a:t> </a:t>
                </a:r>
              </a:p>
            </p:txBody>
          </p:sp>
        </mc:Fallback>
      </mc:AlternateContent>
      <p:pic>
        <p:nvPicPr>
          <p:cNvPr id="9" name="Picture 8">
            <a:extLst>
              <a:ext uri="{FF2B5EF4-FFF2-40B4-BE49-F238E27FC236}">
                <a16:creationId xmlns:a16="http://schemas.microsoft.com/office/drawing/2014/main" id="{3412B711-A6F9-3759-D3E3-91224AEF8F0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284264" y="992836"/>
            <a:ext cx="2880360" cy="2160270"/>
          </a:xfrm>
          <a:prstGeom prst="rect">
            <a:avLst/>
          </a:prstGeom>
        </p:spPr>
      </p:pic>
      <p:sp>
        <p:nvSpPr>
          <p:cNvPr id="10" name="TextBox 9">
            <a:extLst>
              <a:ext uri="{FF2B5EF4-FFF2-40B4-BE49-F238E27FC236}">
                <a16:creationId xmlns:a16="http://schemas.microsoft.com/office/drawing/2014/main" id="{73717A0F-AC8D-F974-3DEC-73437DAF0B8E}"/>
              </a:ext>
            </a:extLst>
          </p:cNvPr>
          <p:cNvSpPr txBox="1"/>
          <p:nvPr/>
        </p:nvSpPr>
        <p:spPr>
          <a:xfrm>
            <a:off x="2595068" y="4150664"/>
            <a:ext cx="342818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Tw Cen MT"/>
                <a:ea typeface="Tw Cen MT"/>
                <a:cs typeface="Tw Cen MT"/>
                <a:sym typeface="Tw Cen MT"/>
              </a:rPr>
              <a:t>ORDINARY LEAST SQUARES (OLS)</a:t>
            </a:r>
          </a:p>
        </p:txBody>
      </p:sp>
    </p:spTree>
    <p:extLst>
      <p:ext uri="{BB962C8B-B14F-4D97-AF65-F5344CB8AC3E}">
        <p14:creationId xmlns:p14="http://schemas.microsoft.com/office/powerpoint/2010/main" val="18527918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FF00ED-D762-C1D8-8621-ACCF05FC1C75}"/>
                  </a:ext>
                </a:extLst>
              </p:cNvPr>
              <p:cNvSpPr txBox="1"/>
              <p:nvPr/>
            </p:nvSpPr>
            <p:spPr>
              <a:xfrm>
                <a:off x="1593850" y="1488198"/>
                <a:ext cx="3581399" cy="611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b="1" i="1">
                              <a:latin typeface="Cambria Math" panose="02040503050406030204" pitchFamily="18" charset="0"/>
                            </a:rPr>
                          </m:ctrlPr>
                        </m:sSubPr>
                        <m:e>
                          <m:acc>
                            <m:accPr>
                              <m:chr m:val="̂"/>
                              <m:ctrlPr>
                                <a:rPr lang="en-AU" sz="3200" b="1" i="1">
                                  <a:latin typeface="Cambria Math" panose="02040503050406030204" pitchFamily="18" charset="0"/>
                                </a:rPr>
                              </m:ctrlPr>
                            </m:accPr>
                            <m:e>
                              <m:r>
                                <a:rPr lang="en-AU" sz="3200" b="1" i="1">
                                  <a:latin typeface="Cambria Math" panose="02040503050406030204" pitchFamily="18" charset="0"/>
                                </a:rPr>
                                <m:t>𝜷</m:t>
                              </m:r>
                            </m:e>
                          </m:acc>
                        </m:e>
                        <m:sub>
                          <m:r>
                            <a:rPr lang="en-AU" sz="3200" b="1" i="1">
                              <a:latin typeface="Cambria Math" panose="02040503050406030204" pitchFamily="18" charset="0"/>
                            </a:rPr>
                            <m:t>𝟎</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b="1" i="1">
                              <a:latin typeface="Cambria Math" panose="02040503050406030204" pitchFamily="18" charset="0"/>
                            </a:rPr>
                          </m:ctrlPr>
                        </m:sSubPr>
                        <m:e>
                          <m:acc>
                            <m:accPr>
                              <m:chr m:val="̂"/>
                              <m:ctrlPr>
                                <a:rPr lang="en-AU" sz="3200" b="1" i="1">
                                  <a:latin typeface="Cambria Math" panose="02040503050406030204" pitchFamily="18" charset="0"/>
                                </a:rPr>
                              </m:ctrlPr>
                            </m:accPr>
                            <m:e>
                              <m:r>
                                <a:rPr lang="en-AU" sz="3200" b="1" i="1">
                                  <a:latin typeface="Cambria Math" panose="02040503050406030204" pitchFamily="18" charset="0"/>
                                </a:rPr>
                                <m:t>𝜷</m:t>
                              </m:r>
                            </m:e>
                          </m:acc>
                        </m:e>
                        <m:sub>
                          <m:r>
                            <a:rPr lang="en-AU" sz="3200" b="1" i="1" smtClean="0">
                              <a:latin typeface="Cambria Math" panose="02040503050406030204" pitchFamily="18" charset="0"/>
                            </a:rPr>
                            <m:t>𝟏</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6" name="TextBox 5">
                <a:extLst>
                  <a:ext uri="{FF2B5EF4-FFF2-40B4-BE49-F238E27FC236}">
                    <a16:creationId xmlns:a16="http://schemas.microsoft.com/office/drawing/2014/main" id="{08FF00ED-D762-C1D8-8621-ACCF05FC1C75}"/>
                  </a:ext>
                </a:extLst>
              </p:cNvPr>
              <p:cNvSpPr txBox="1">
                <a:spLocks noRot="1" noChangeAspect="1" noMove="1" noResize="1" noEditPoints="1" noAdjustHandles="1" noChangeArrowheads="1" noChangeShapeType="1" noTextEdit="1"/>
              </p:cNvSpPr>
              <p:nvPr/>
            </p:nvSpPr>
            <p:spPr>
              <a:xfrm>
                <a:off x="1593850" y="1488198"/>
                <a:ext cx="3581399" cy="611576"/>
              </a:xfrm>
              <a:prstGeom prst="rect">
                <a:avLst/>
              </a:prstGeom>
              <a:blipFill>
                <a:blip r:embed="rId3"/>
                <a:stretch>
                  <a:fillRect l="-1767" t="-12245" r="-353" b="-1836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253C86F-EED3-1DC3-1705-0182987648E9}"/>
                  </a:ext>
                </a:extLst>
              </p:cNvPr>
              <p:cNvSpPr txBox="1"/>
              <p:nvPr/>
            </p:nvSpPr>
            <p:spPr>
              <a:xfrm>
                <a:off x="1111045" y="2763291"/>
                <a:ext cx="4733800" cy="660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2800" i="1" smtClean="0">
                              <a:latin typeface="Cambria Math" panose="02040503050406030204" pitchFamily="18" charset="0"/>
                            </a:rPr>
                          </m:ctrlPr>
                        </m:sSubPr>
                        <m:e>
                          <m:r>
                            <a:rPr lang="en-AU" sz="2800" i="1">
                              <a:latin typeface="Cambria Math" panose="02040503050406030204" pitchFamily="18" charset="0"/>
                            </a:rPr>
                            <m:t>𝜀</m:t>
                          </m:r>
                        </m:e>
                        <m:sub>
                          <m:r>
                            <a:rPr lang="en-AU" sz="2800" i="1">
                              <a:latin typeface="Cambria Math" panose="02040503050406030204" pitchFamily="18" charset="0"/>
                            </a:rPr>
                            <m:t>𝑖</m:t>
                          </m:r>
                        </m:sub>
                      </m:sSub>
                      <m:func>
                        <m:funcPr>
                          <m:ctrlPr>
                            <a:rPr lang="en-AU" sz="2800" b="0" i="1" smtClean="0">
                              <a:latin typeface="Cambria Math" panose="02040503050406030204" pitchFamily="18" charset="0"/>
                            </a:rPr>
                          </m:ctrlPr>
                        </m:funcPr>
                        <m:fName>
                          <m:limLow>
                            <m:limLowPr>
                              <m:ctrlPr>
                                <a:rPr lang="en-AU" sz="2800" b="0" i="1" smtClean="0">
                                  <a:latin typeface="Cambria Math" panose="02040503050406030204" pitchFamily="18" charset="0"/>
                                </a:rPr>
                              </m:ctrlPr>
                            </m:limLowPr>
                            <m:e>
                              <m:r>
                                <a:rPr lang="en-AU" sz="2800" i="1">
                                  <a:latin typeface="Cambria Math" panose="02040503050406030204" pitchFamily="18" charset="0"/>
                                </a:rPr>
                                <m:t>∼</m:t>
                              </m:r>
                            </m:e>
                            <m:lim>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𝑑</m:t>
                              </m:r>
                            </m:lim>
                          </m:limLow>
                        </m:fName>
                        <m:e>
                          <m:r>
                            <a:rPr lang="en-AU" sz="2800" i="1">
                              <a:latin typeface="Cambria Math" panose="02040503050406030204" pitchFamily="18" charset="0"/>
                            </a:rPr>
                            <m:t>𝑁</m:t>
                          </m:r>
                          <m:r>
                            <a:rPr lang="en-AU" sz="2800" i="1">
                              <a:latin typeface="Cambria Math" panose="02040503050406030204" pitchFamily="18" charset="0"/>
                            </a:rPr>
                            <m:t>(0, </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r>
                            <a:rPr lang="en-AU" sz="2800" i="1">
                              <a:latin typeface="Cambria Math" panose="02040503050406030204" pitchFamily="18" charset="0"/>
                            </a:rPr>
                            <m:t>)</m:t>
                          </m:r>
                          <m:r>
                            <m:rPr>
                              <m:nor/>
                            </m:rPr>
                            <a:rPr lang="en-AU" sz="2800" dirty="0"/>
                            <m:t> </m:t>
                          </m:r>
                        </m:e>
                      </m:func>
                    </m:oMath>
                  </m:oMathPara>
                </a14:m>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7" name="TextBox 6">
                <a:extLst>
                  <a:ext uri="{FF2B5EF4-FFF2-40B4-BE49-F238E27FC236}">
                    <a16:creationId xmlns:a16="http://schemas.microsoft.com/office/drawing/2014/main" id="{6253C86F-EED3-1DC3-1705-0182987648E9}"/>
                  </a:ext>
                </a:extLst>
              </p:cNvPr>
              <p:cNvSpPr txBox="1">
                <a:spLocks noRot="1" noChangeAspect="1" noMove="1" noResize="1" noEditPoints="1" noAdjustHandles="1" noChangeArrowheads="1" noChangeShapeType="1" noTextEdit="1"/>
              </p:cNvSpPr>
              <p:nvPr/>
            </p:nvSpPr>
            <p:spPr>
              <a:xfrm>
                <a:off x="1111045" y="2763291"/>
                <a:ext cx="4733800" cy="660756"/>
              </a:xfrm>
              <a:prstGeom prst="rect">
                <a:avLst/>
              </a:prstGeom>
              <a:blipFill>
                <a:blip r:embed="rId4"/>
                <a:stretch>
                  <a:fillRect t="-1887" b="-5660"/>
                </a:stretch>
              </a:blipFill>
              <a:ln w="12700" cap="flat">
                <a:noFill/>
                <a:miter lim="400000"/>
              </a:ln>
              <a:effectLst/>
            </p:spPr>
            <p:txBody>
              <a:bodyPr/>
              <a:lstStyle/>
              <a:p>
                <a:r>
                  <a:rPr lang="en-US">
                    <a:noFill/>
                  </a:rPr>
                  <a:t> </a:t>
                </a:r>
              </a:p>
            </p:txBody>
          </p:sp>
        </mc:Fallback>
      </mc:AlternateContent>
      <p:pic>
        <p:nvPicPr>
          <p:cNvPr id="9" name="Picture 8">
            <a:extLst>
              <a:ext uri="{FF2B5EF4-FFF2-40B4-BE49-F238E27FC236}">
                <a16:creationId xmlns:a16="http://schemas.microsoft.com/office/drawing/2014/main" id="{3412B711-A6F9-3759-D3E3-91224AEF8F0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284264" y="992836"/>
            <a:ext cx="2880360" cy="216027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B880DB-DB9B-FF4B-816C-8233FB7EFD1C}"/>
                  </a:ext>
                </a:extLst>
              </p:cNvPr>
              <p:cNvSpPr txBox="1"/>
              <p:nvPr/>
            </p:nvSpPr>
            <p:spPr>
              <a:xfrm>
                <a:off x="395022" y="3721759"/>
                <a:ext cx="8690456" cy="1124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𝑓</m:t>
                      </m:r>
                      <m:d>
                        <m:dPr>
                          <m:ctrlPr>
                            <a:rPr lang="en-AU" sz="2800" b="0" i="1" smtClean="0">
                              <a:latin typeface="Cambria Math" panose="02040503050406030204" pitchFamily="18" charset="0"/>
                            </a:rPr>
                          </m:ctrlPr>
                        </m:dPr>
                        <m:e>
                          <m:r>
                            <a:rPr lang="en-AU" sz="2800" b="1" i="1" smtClean="0">
                              <a:latin typeface="Cambria Math" panose="02040503050406030204" pitchFamily="18" charset="0"/>
                            </a:rPr>
                            <m:t>𝒚</m:t>
                          </m:r>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𝛽</m:t>
                              </m:r>
                            </m:e>
                            <m:sub>
                              <m:r>
                                <a:rPr lang="en-AU" sz="2800" b="0" i="1" smtClean="0">
                                  <a:latin typeface="Cambria Math" panose="02040503050406030204" pitchFamily="18" charset="0"/>
                                </a:rPr>
                                <m:t>0</m:t>
                              </m:r>
                            </m:sub>
                          </m:sSub>
                          <m:r>
                            <a:rPr lang="en-AU" sz="2800" b="0" i="1" smtClean="0">
                              <a:latin typeface="Cambria Math" panose="02040503050406030204" pitchFamily="18" charset="0"/>
                            </a:rPr>
                            <m:t>,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𝛽</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e>
                      </m:d>
                      <m:r>
                        <a:rPr lang="en-AU" sz="2800" b="0" i="1" smtClean="0">
                          <a:latin typeface="Cambria Math" panose="02040503050406030204" pitchFamily="18" charset="0"/>
                        </a:rPr>
                        <m:t>=</m:t>
                      </m:r>
                      <m:sSup>
                        <m:sSupPr>
                          <m:ctrlPr>
                            <a:rPr lang="en-AU" sz="2800" b="0" i="1" smtClean="0">
                              <a:latin typeface="Cambria Math" panose="02040503050406030204" pitchFamily="18" charset="0"/>
                            </a:rPr>
                          </m:ctrlPr>
                        </m:sSupPr>
                        <m:e>
                          <m:d>
                            <m:dPr>
                              <m:ctrlPr>
                                <a:rPr lang="en-AU" sz="2800" b="0" i="1" smtClean="0">
                                  <a:latin typeface="Cambria Math" panose="02040503050406030204" pitchFamily="18" charset="0"/>
                                </a:rPr>
                              </m:ctrlPr>
                            </m:dPr>
                            <m:e>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1</m:t>
                                  </m:r>
                                </m:num>
                                <m:den>
                                  <m:rad>
                                    <m:radPr>
                                      <m:degHide m:val="on"/>
                                      <m:ctrlPr>
                                        <a:rPr lang="en-AU" sz="2800" b="0" i="1" smtClean="0">
                                          <a:latin typeface="Cambria Math" panose="02040503050406030204" pitchFamily="18" charset="0"/>
                                        </a:rPr>
                                      </m:ctrlPr>
                                    </m:radPr>
                                    <m:deg/>
                                    <m:e>
                                      <m:r>
                                        <a:rPr lang="en-AU" sz="2800" b="0" i="1" smtClean="0">
                                          <a:latin typeface="Cambria Math" panose="02040503050406030204" pitchFamily="18" charset="0"/>
                                        </a:rPr>
                                        <m:t>2</m:t>
                                      </m:r>
                                      <m:r>
                                        <a:rPr lang="en-AU" sz="2800" b="0" i="1" smtClean="0">
                                          <a:latin typeface="Cambria Math" panose="02040503050406030204" pitchFamily="18" charset="0"/>
                                        </a:rPr>
                                        <m:t>𝜋</m:t>
                                      </m:r>
                                    </m:e>
                                  </m:rad>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den>
                              </m:f>
                            </m:e>
                          </m:d>
                        </m:e>
                        <m:sup>
                          <m:r>
                            <a:rPr lang="en-AU" sz="2800" b="0" i="1" smtClean="0">
                              <a:latin typeface="Cambria Math" panose="02040503050406030204" pitchFamily="18" charset="0"/>
                            </a:rPr>
                            <m:t>𝑛</m:t>
                          </m:r>
                        </m:sup>
                      </m:sSup>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𝑒</m:t>
                          </m:r>
                        </m:e>
                        <m:sup>
                          <m:d>
                            <m:dPr>
                              <m:ctrlPr>
                                <a:rPr lang="en-AU" sz="2800" b="0" i="1" smtClean="0">
                                  <a:latin typeface="Cambria Math" panose="02040503050406030204" pitchFamily="18" charset="0"/>
                                </a:rPr>
                              </m:ctrlPr>
                            </m:dPr>
                            <m:e>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1</m:t>
                                  </m:r>
                                </m:num>
                                <m:den>
                                  <m:r>
                                    <a:rPr lang="en-AU" sz="2800" b="0" i="1" smtClean="0">
                                      <a:latin typeface="Cambria Math" panose="02040503050406030204" pitchFamily="18" charset="0"/>
                                    </a:rPr>
                                    <m:t>2</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den>
                              </m:f>
                              <m:nary>
                                <m:naryPr>
                                  <m:chr m:val="∑"/>
                                  <m:ctrlPr>
                                    <a:rPr lang="en-AU" sz="2800" b="0" i="1" smtClean="0">
                                      <a:latin typeface="Cambria Math" panose="02040503050406030204" pitchFamily="18" charset="0"/>
                                    </a:rPr>
                                  </m:ctrlPr>
                                </m:naryPr>
                                <m:sub>
                                  <m:r>
                                    <m:rPr>
                                      <m:brk m:alnAt="23"/>
                                    </m:rPr>
                                    <a:rPr lang="en-AU" sz="2800" b="0" i="1" smtClean="0">
                                      <a:latin typeface="Cambria Math" panose="02040503050406030204" pitchFamily="18" charset="0"/>
                                    </a:rPr>
                                    <m:t>𝑖</m:t>
                                  </m:r>
                                  <m:r>
                                    <a:rPr lang="en-AU" sz="2800" b="0" i="1" smtClean="0">
                                      <a:latin typeface="Cambria Math" panose="02040503050406030204" pitchFamily="18" charset="0"/>
                                    </a:rPr>
                                    <m:t>=1</m:t>
                                  </m:r>
                                </m:sub>
                                <m:sup>
                                  <m:r>
                                    <a:rPr lang="en-AU" sz="2800" b="0" i="1" smtClean="0">
                                      <a:latin typeface="Cambria Math" panose="02040503050406030204" pitchFamily="18" charset="0"/>
                                    </a:rPr>
                                    <m:t>𝑛</m:t>
                                  </m:r>
                                </m:sup>
                                <m:e>
                                  <m:sSup>
                                    <m:sSupPr>
                                      <m:ctrlPr>
                                        <a:rPr lang="en-AU" sz="2800" i="1">
                                          <a:latin typeface="Cambria Math" panose="02040503050406030204" pitchFamily="18" charset="0"/>
                                        </a:rPr>
                                      </m:ctrlPr>
                                    </m:sSupPr>
                                    <m:e>
                                      <m:d>
                                        <m:dPr>
                                          <m:ctrlPr>
                                            <a:rPr lang="en-AU" sz="2800" i="1">
                                              <a:latin typeface="Cambria Math" panose="02040503050406030204" pitchFamily="18" charset="0"/>
                                            </a:rPr>
                                          </m:ctrlPr>
                                        </m:dPr>
                                        <m:e>
                                          <m:sSub>
                                            <m:sSubPr>
                                              <m:ctrlPr>
                                                <a:rPr lang="en-AU" sz="2800" i="1">
                                                  <a:latin typeface="Cambria Math" panose="02040503050406030204" pitchFamily="18" charset="0"/>
                                                </a:rPr>
                                              </m:ctrlPr>
                                            </m:sSubPr>
                                            <m:e>
                                              <m:r>
                                                <a:rPr lang="en-AU" sz="2800" i="1">
                                                  <a:latin typeface="Cambria Math" panose="02040503050406030204" pitchFamily="18" charset="0"/>
                                                </a:rPr>
                                                <m:t>𝑦</m:t>
                                              </m:r>
                                            </m:e>
                                            <m:sub>
                                              <m:r>
                                                <a:rPr lang="en-AU" sz="2800" i="1">
                                                  <a:latin typeface="Cambria Math" panose="02040503050406030204" pitchFamily="18" charset="0"/>
                                                </a:rPr>
                                                <m:t>𝑖</m:t>
                                              </m:r>
                                            </m:sub>
                                          </m:sSub>
                                          <m:r>
                                            <a:rPr lang="en-AU" sz="2800" i="1">
                                              <a:latin typeface="Cambria Math" panose="02040503050406030204" pitchFamily="18" charset="0"/>
                                            </a:rPr>
                                            <m:t>−</m:t>
                                          </m:r>
                                          <m:sSub>
                                            <m:sSubPr>
                                              <m:ctrlPr>
                                                <a:rPr lang="en-AU" sz="2800" i="1">
                                                  <a:latin typeface="Cambria Math" panose="02040503050406030204" pitchFamily="18" charset="0"/>
                                                </a:rPr>
                                              </m:ctrlPr>
                                            </m:sSubPr>
                                            <m:e>
                                              <m:r>
                                                <a:rPr lang="en-AU" sz="2800" i="1">
                                                  <a:latin typeface="Cambria Math" panose="02040503050406030204" pitchFamily="18" charset="0"/>
                                                </a:rPr>
                                                <m:t>(</m:t>
                                              </m:r>
                                              <m:r>
                                                <a:rPr lang="en-AU" sz="2800" i="1">
                                                  <a:latin typeface="Cambria Math" panose="02040503050406030204" pitchFamily="18" charset="0"/>
                                                </a:rPr>
                                                <m:t>𝛽</m:t>
                                              </m:r>
                                            </m:e>
                                            <m:sub>
                                              <m:r>
                                                <a:rPr lang="en-AU" sz="2800" i="1">
                                                  <a:latin typeface="Cambria Math" panose="02040503050406030204" pitchFamily="18" charset="0"/>
                                                </a:rPr>
                                                <m:t>0</m:t>
                                              </m:r>
                                            </m:sub>
                                          </m:sSub>
                                          <m:r>
                                            <a:rPr lang="en-AU" sz="2800" i="1">
                                              <a:latin typeface="Cambria Math" panose="02040503050406030204" pitchFamily="18" charset="0"/>
                                            </a:rPr>
                                            <m:t>+</m:t>
                                          </m:r>
                                          <m:sSub>
                                            <m:sSubPr>
                                              <m:ctrlPr>
                                                <a:rPr lang="en-AU" sz="2800" i="1">
                                                  <a:latin typeface="Cambria Math" panose="02040503050406030204" pitchFamily="18" charset="0"/>
                                                </a:rPr>
                                              </m:ctrlPr>
                                            </m:sSubPr>
                                            <m:e>
                                              <m:r>
                                                <a:rPr lang="en-AU" sz="2800" i="1">
                                                  <a:latin typeface="Cambria Math" panose="02040503050406030204" pitchFamily="18" charset="0"/>
                                                </a:rPr>
                                                <m:t>𝛽</m:t>
                                              </m:r>
                                            </m:e>
                                            <m:sub>
                                              <m:r>
                                                <a:rPr lang="en-AU" sz="2800" i="1">
                                                  <a:latin typeface="Cambria Math" panose="02040503050406030204" pitchFamily="18" charset="0"/>
                                                </a:rPr>
                                                <m:t>1</m:t>
                                              </m:r>
                                            </m:sub>
                                          </m:sSub>
                                          <m:sSub>
                                            <m:sSubPr>
                                              <m:ctrlPr>
                                                <a:rPr lang="en-AU" sz="2800" i="1">
                                                  <a:latin typeface="Cambria Math" panose="02040503050406030204" pitchFamily="18" charset="0"/>
                                                </a:rPr>
                                              </m:ctrlPr>
                                            </m:sSubPr>
                                            <m:e>
                                              <m:r>
                                                <a:rPr lang="en-AU" sz="2800" i="1">
                                                  <a:latin typeface="Cambria Math" panose="02040503050406030204" pitchFamily="18" charset="0"/>
                                                </a:rPr>
                                                <m:t>𝑥</m:t>
                                              </m:r>
                                            </m:e>
                                            <m:sub>
                                              <m:r>
                                                <a:rPr lang="en-AU" sz="2800" i="1">
                                                  <a:latin typeface="Cambria Math" panose="02040503050406030204" pitchFamily="18" charset="0"/>
                                                </a:rPr>
                                                <m:t>𝑖</m:t>
                                              </m:r>
                                            </m:sub>
                                          </m:sSub>
                                          <m:r>
                                            <a:rPr lang="en-AU" sz="2800" i="1">
                                              <a:latin typeface="Cambria Math" panose="02040503050406030204" pitchFamily="18" charset="0"/>
                                            </a:rPr>
                                            <m:t>)</m:t>
                                          </m:r>
                                        </m:e>
                                      </m:d>
                                    </m:e>
                                    <m:sup>
                                      <m:r>
                                        <a:rPr lang="en-AU" sz="2800" i="1">
                                          <a:latin typeface="Cambria Math" panose="02040503050406030204" pitchFamily="18" charset="0"/>
                                        </a:rPr>
                                        <m:t>2</m:t>
                                      </m:r>
                                    </m:sup>
                                  </m:sSup>
                                </m:e>
                              </m:nary>
                            </m:e>
                          </m:d>
                        </m:sup>
                      </m:sSup>
                    </m:oMath>
                  </m:oMathPara>
                </a14:m>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06B880DB-DB9B-FF4B-816C-8233FB7EFD1C}"/>
                  </a:ext>
                </a:extLst>
              </p:cNvPr>
              <p:cNvSpPr txBox="1">
                <a:spLocks noRot="1" noChangeAspect="1" noMove="1" noResize="1" noEditPoints="1" noAdjustHandles="1" noChangeArrowheads="1" noChangeShapeType="1" noTextEdit="1"/>
              </p:cNvSpPr>
              <p:nvPr/>
            </p:nvSpPr>
            <p:spPr>
              <a:xfrm>
                <a:off x="395022" y="3721759"/>
                <a:ext cx="8690456" cy="1124601"/>
              </a:xfrm>
              <a:prstGeom prst="rect">
                <a:avLst/>
              </a:prstGeom>
              <a:blipFill>
                <a:blip r:embed="rId6"/>
                <a:stretch>
                  <a:fillRect t="-25843" b="-16854"/>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3612928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8FF00ED-D762-C1D8-8621-ACCF05FC1C75}"/>
                  </a:ext>
                </a:extLst>
              </p:cNvPr>
              <p:cNvSpPr txBox="1"/>
              <p:nvPr/>
            </p:nvSpPr>
            <p:spPr>
              <a:xfrm>
                <a:off x="1593850" y="1488198"/>
                <a:ext cx="3581399" cy="6115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b="1" i="1">
                              <a:latin typeface="Cambria Math" panose="02040503050406030204" pitchFamily="18" charset="0"/>
                            </a:rPr>
                          </m:ctrlPr>
                        </m:sSubPr>
                        <m:e>
                          <m:acc>
                            <m:accPr>
                              <m:chr m:val="̂"/>
                              <m:ctrlPr>
                                <a:rPr lang="en-AU" sz="3200" b="1" i="1">
                                  <a:latin typeface="Cambria Math" panose="02040503050406030204" pitchFamily="18" charset="0"/>
                                </a:rPr>
                              </m:ctrlPr>
                            </m:accPr>
                            <m:e>
                              <m:r>
                                <a:rPr lang="en-AU" sz="3200" b="1" i="1">
                                  <a:latin typeface="Cambria Math" panose="02040503050406030204" pitchFamily="18" charset="0"/>
                                </a:rPr>
                                <m:t>𝜷</m:t>
                              </m:r>
                            </m:e>
                          </m:acc>
                        </m:e>
                        <m:sub>
                          <m:r>
                            <a:rPr lang="en-AU" sz="3200" b="1" i="1">
                              <a:latin typeface="Cambria Math" panose="02040503050406030204" pitchFamily="18" charset="0"/>
                            </a:rPr>
                            <m:t>𝟎</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lang="en-AU" sz="3200" b="1" i="1">
                              <a:latin typeface="Cambria Math" panose="02040503050406030204" pitchFamily="18" charset="0"/>
                            </a:rPr>
                          </m:ctrlPr>
                        </m:sSubPr>
                        <m:e>
                          <m:acc>
                            <m:accPr>
                              <m:chr m:val="̂"/>
                              <m:ctrlPr>
                                <a:rPr lang="en-AU" sz="3200" b="1" i="1">
                                  <a:latin typeface="Cambria Math" panose="02040503050406030204" pitchFamily="18" charset="0"/>
                                </a:rPr>
                              </m:ctrlPr>
                            </m:accPr>
                            <m:e>
                              <m:r>
                                <a:rPr lang="en-AU" sz="3200" b="1" i="1">
                                  <a:latin typeface="Cambria Math" panose="02040503050406030204" pitchFamily="18" charset="0"/>
                                </a:rPr>
                                <m:t>𝜷</m:t>
                              </m:r>
                            </m:e>
                          </m:acc>
                        </m:e>
                        <m:sub>
                          <m:r>
                            <a:rPr lang="en-AU" sz="3200" b="1" i="1" smtClean="0">
                              <a:latin typeface="Cambria Math" panose="02040503050406030204" pitchFamily="18" charset="0"/>
                            </a:rPr>
                            <m:t>𝟏</m:t>
                          </m:r>
                        </m:sub>
                      </m:sSub>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𝜀</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𝑖</m:t>
                          </m:r>
                        </m:sub>
                      </m:sSub>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6" name="TextBox 5">
                <a:extLst>
                  <a:ext uri="{FF2B5EF4-FFF2-40B4-BE49-F238E27FC236}">
                    <a16:creationId xmlns:a16="http://schemas.microsoft.com/office/drawing/2014/main" id="{08FF00ED-D762-C1D8-8621-ACCF05FC1C75}"/>
                  </a:ext>
                </a:extLst>
              </p:cNvPr>
              <p:cNvSpPr txBox="1">
                <a:spLocks noRot="1" noChangeAspect="1" noMove="1" noResize="1" noEditPoints="1" noAdjustHandles="1" noChangeArrowheads="1" noChangeShapeType="1" noTextEdit="1"/>
              </p:cNvSpPr>
              <p:nvPr/>
            </p:nvSpPr>
            <p:spPr>
              <a:xfrm>
                <a:off x="1593850" y="1488198"/>
                <a:ext cx="3581399" cy="611576"/>
              </a:xfrm>
              <a:prstGeom prst="rect">
                <a:avLst/>
              </a:prstGeom>
              <a:blipFill>
                <a:blip r:embed="rId3"/>
                <a:stretch>
                  <a:fillRect l="-1767" t="-12245" r="-353" b="-1836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253C86F-EED3-1DC3-1705-0182987648E9}"/>
                  </a:ext>
                </a:extLst>
              </p:cNvPr>
              <p:cNvSpPr txBox="1"/>
              <p:nvPr/>
            </p:nvSpPr>
            <p:spPr>
              <a:xfrm>
                <a:off x="1111045" y="2763291"/>
                <a:ext cx="4733800" cy="660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2800" i="1" smtClean="0">
                              <a:latin typeface="Cambria Math" panose="02040503050406030204" pitchFamily="18" charset="0"/>
                            </a:rPr>
                          </m:ctrlPr>
                        </m:sSubPr>
                        <m:e>
                          <m:r>
                            <a:rPr lang="en-AU" sz="2800" i="1">
                              <a:latin typeface="Cambria Math" panose="02040503050406030204" pitchFamily="18" charset="0"/>
                            </a:rPr>
                            <m:t>𝜀</m:t>
                          </m:r>
                        </m:e>
                        <m:sub>
                          <m:r>
                            <a:rPr lang="en-AU" sz="2800" i="1">
                              <a:latin typeface="Cambria Math" panose="02040503050406030204" pitchFamily="18" charset="0"/>
                            </a:rPr>
                            <m:t>𝑖</m:t>
                          </m:r>
                        </m:sub>
                      </m:sSub>
                      <m:func>
                        <m:funcPr>
                          <m:ctrlPr>
                            <a:rPr lang="en-AU" sz="2800" b="0" i="1" smtClean="0">
                              <a:latin typeface="Cambria Math" panose="02040503050406030204" pitchFamily="18" charset="0"/>
                            </a:rPr>
                          </m:ctrlPr>
                        </m:funcPr>
                        <m:fName>
                          <m:limLow>
                            <m:limLowPr>
                              <m:ctrlPr>
                                <a:rPr lang="en-AU" sz="2800" b="0" i="1" smtClean="0">
                                  <a:latin typeface="Cambria Math" panose="02040503050406030204" pitchFamily="18" charset="0"/>
                                </a:rPr>
                              </m:ctrlPr>
                            </m:limLowPr>
                            <m:e>
                              <m:r>
                                <a:rPr lang="en-AU" sz="2800" i="1">
                                  <a:latin typeface="Cambria Math" panose="02040503050406030204" pitchFamily="18" charset="0"/>
                                </a:rPr>
                                <m:t>∼</m:t>
                              </m:r>
                            </m:e>
                            <m:lim>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𝑑</m:t>
                              </m:r>
                            </m:lim>
                          </m:limLow>
                        </m:fName>
                        <m:e>
                          <m:r>
                            <a:rPr lang="en-AU" sz="2800" i="1">
                              <a:latin typeface="Cambria Math" panose="02040503050406030204" pitchFamily="18" charset="0"/>
                            </a:rPr>
                            <m:t>𝑁</m:t>
                          </m:r>
                          <m:r>
                            <a:rPr lang="en-AU" sz="2800" i="1">
                              <a:latin typeface="Cambria Math" panose="02040503050406030204" pitchFamily="18" charset="0"/>
                            </a:rPr>
                            <m:t>(0, </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r>
                            <a:rPr lang="en-AU" sz="2800" i="1">
                              <a:latin typeface="Cambria Math" panose="02040503050406030204" pitchFamily="18" charset="0"/>
                            </a:rPr>
                            <m:t>)</m:t>
                          </m:r>
                          <m:r>
                            <m:rPr>
                              <m:nor/>
                            </m:rPr>
                            <a:rPr lang="en-AU" sz="2800" dirty="0"/>
                            <m:t> </m:t>
                          </m:r>
                        </m:e>
                      </m:func>
                    </m:oMath>
                  </m:oMathPara>
                </a14:m>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7" name="TextBox 6">
                <a:extLst>
                  <a:ext uri="{FF2B5EF4-FFF2-40B4-BE49-F238E27FC236}">
                    <a16:creationId xmlns:a16="http://schemas.microsoft.com/office/drawing/2014/main" id="{6253C86F-EED3-1DC3-1705-0182987648E9}"/>
                  </a:ext>
                </a:extLst>
              </p:cNvPr>
              <p:cNvSpPr txBox="1">
                <a:spLocks noRot="1" noChangeAspect="1" noMove="1" noResize="1" noEditPoints="1" noAdjustHandles="1" noChangeArrowheads="1" noChangeShapeType="1" noTextEdit="1"/>
              </p:cNvSpPr>
              <p:nvPr/>
            </p:nvSpPr>
            <p:spPr>
              <a:xfrm>
                <a:off x="1111045" y="2763291"/>
                <a:ext cx="4733800" cy="660756"/>
              </a:xfrm>
              <a:prstGeom prst="rect">
                <a:avLst/>
              </a:prstGeom>
              <a:blipFill>
                <a:blip r:embed="rId4"/>
                <a:stretch>
                  <a:fillRect t="-1887" b="-5660"/>
                </a:stretch>
              </a:blipFill>
              <a:ln w="12700" cap="flat">
                <a:noFill/>
                <a:miter lim="400000"/>
              </a:ln>
              <a:effectLst/>
            </p:spPr>
            <p:txBody>
              <a:bodyPr/>
              <a:lstStyle/>
              <a:p>
                <a:r>
                  <a:rPr lang="en-US">
                    <a:noFill/>
                  </a:rPr>
                  <a:t> </a:t>
                </a:r>
              </a:p>
            </p:txBody>
          </p:sp>
        </mc:Fallback>
      </mc:AlternateContent>
      <p:pic>
        <p:nvPicPr>
          <p:cNvPr id="9" name="Picture 8">
            <a:extLst>
              <a:ext uri="{FF2B5EF4-FFF2-40B4-BE49-F238E27FC236}">
                <a16:creationId xmlns:a16="http://schemas.microsoft.com/office/drawing/2014/main" id="{3412B711-A6F9-3759-D3E3-91224AEF8F0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284264" y="992836"/>
            <a:ext cx="2880360" cy="216027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B880DB-DB9B-FF4B-816C-8233FB7EFD1C}"/>
                  </a:ext>
                </a:extLst>
              </p:cNvPr>
              <p:cNvSpPr txBox="1"/>
              <p:nvPr/>
            </p:nvSpPr>
            <p:spPr>
              <a:xfrm>
                <a:off x="395022" y="3721759"/>
                <a:ext cx="8690456" cy="11246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𝑓</m:t>
                      </m:r>
                      <m:d>
                        <m:dPr>
                          <m:ctrlPr>
                            <a:rPr lang="en-AU" sz="2800" b="0" i="1" smtClean="0">
                              <a:latin typeface="Cambria Math" panose="02040503050406030204" pitchFamily="18" charset="0"/>
                            </a:rPr>
                          </m:ctrlPr>
                        </m:dPr>
                        <m:e>
                          <m:r>
                            <a:rPr lang="en-AU" sz="2800" b="1" i="1" smtClean="0">
                              <a:latin typeface="Cambria Math" panose="02040503050406030204" pitchFamily="18" charset="0"/>
                            </a:rPr>
                            <m:t>𝒚</m:t>
                          </m:r>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𝛽</m:t>
                              </m:r>
                            </m:e>
                            <m:sub>
                              <m:r>
                                <a:rPr lang="en-AU" sz="2800" b="0" i="1" smtClean="0">
                                  <a:latin typeface="Cambria Math" panose="02040503050406030204" pitchFamily="18" charset="0"/>
                                </a:rPr>
                                <m:t>0</m:t>
                              </m:r>
                            </m:sub>
                          </m:sSub>
                          <m:r>
                            <a:rPr lang="en-AU" sz="2800" b="0" i="1" smtClean="0">
                              <a:latin typeface="Cambria Math" panose="02040503050406030204" pitchFamily="18" charset="0"/>
                            </a:rPr>
                            <m:t>, </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𝛽</m:t>
                              </m:r>
                            </m:e>
                            <m:sub>
                              <m:r>
                                <a:rPr lang="en-AU" sz="2800" b="0" i="1" smtClean="0">
                                  <a:latin typeface="Cambria Math" panose="02040503050406030204" pitchFamily="18" charset="0"/>
                                </a:rPr>
                                <m:t>1</m:t>
                              </m:r>
                            </m:sub>
                          </m:sSub>
                          <m:r>
                            <a:rPr lang="en-AU" sz="2800" b="0" i="1" smtClean="0">
                              <a:latin typeface="Cambria Math" panose="02040503050406030204" pitchFamily="18" charset="0"/>
                            </a:rPr>
                            <m:t>,</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e>
                      </m:d>
                      <m:r>
                        <a:rPr lang="en-AU" sz="2800" b="0" i="1" smtClean="0">
                          <a:latin typeface="Cambria Math" panose="02040503050406030204" pitchFamily="18" charset="0"/>
                        </a:rPr>
                        <m:t>=</m:t>
                      </m:r>
                      <m:sSup>
                        <m:sSupPr>
                          <m:ctrlPr>
                            <a:rPr lang="en-AU" sz="2800" b="0" i="1" smtClean="0">
                              <a:latin typeface="Cambria Math" panose="02040503050406030204" pitchFamily="18" charset="0"/>
                            </a:rPr>
                          </m:ctrlPr>
                        </m:sSupPr>
                        <m:e>
                          <m:d>
                            <m:dPr>
                              <m:ctrlPr>
                                <a:rPr lang="en-AU" sz="2800" b="0" i="1" smtClean="0">
                                  <a:latin typeface="Cambria Math" panose="02040503050406030204" pitchFamily="18" charset="0"/>
                                </a:rPr>
                              </m:ctrlPr>
                            </m:dPr>
                            <m:e>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1</m:t>
                                  </m:r>
                                </m:num>
                                <m:den>
                                  <m:rad>
                                    <m:radPr>
                                      <m:degHide m:val="on"/>
                                      <m:ctrlPr>
                                        <a:rPr lang="en-AU" sz="2800" b="0" i="1" smtClean="0">
                                          <a:latin typeface="Cambria Math" panose="02040503050406030204" pitchFamily="18" charset="0"/>
                                        </a:rPr>
                                      </m:ctrlPr>
                                    </m:radPr>
                                    <m:deg/>
                                    <m:e>
                                      <m:r>
                                        <a:rPr lang="en-AU" sz="2800" b="0" i="1" smtClean="0">
                                          <a:latin typeface="Cambria Math" panose="02040503050406030204" pitchFamily="18" charset="0"/>
                                        </a:rPr>
                                        <m:t>2</m:t>
                                      </m:r>
                                      <m:r>
                                        <a:rPr lang="en-AU" sz="2800" b="0" i="1" smtClean="0">
                                          <a:latin typeface="Cambria Math" panose="02040503050406030204" pitchFamily="18" charset="0"/>
                                        </a:rPr>
                                        <m:t>𝜋</m:t>
                                      </m:r>
                                    </m:e>
                                  </m:rad>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den>
                              </m:f>
                            </m:e>
                          </m:d>
                        </m:e>
                        <m:sup>
                          <m:r>
                            <a:rPr lang="en-AU" sz="2800" b="0" i="1" smtClean="0">
                              <a:latin typeface="Cambria Math" panose="02040503050406030204" pitchFamily="18" charset="0"/>
                            </a:rPr>
                            <m:t>𝑛</m:t>
                          </m:r>
                        </m:sup>
                      </m:sSup>
                      <m:sSup>
                        <m:sSupPr>
                          <m:ctrlPr>
                            <a:rPr lang="en-AU" sz="2800" b="0" i="1" smtClean="0">
                              <a:latin typeface="Cambria Math" panose="02040503050406030204" pitchFamily="18" charset="0"/>
                            </a:rPr>
                          </m:ctrlPr>
                        </m:sSupPr>
                        <m:e>
                          <m:r>
                            <a:rPr lang="en-AU" sz="2800" b="0" i="1" smtClean="0">
                              <a:latin typeface="Cambria Math" panose="02040503050406030204" pitchFamily="18" charset="0"/>
                            </a:rPr>
                            <m:t>𝑒</m:t>
                          </m:r>
                        </m:e>
                        <m:sup>
                          <m:d>
                            <m:dPr>
                              <m:ctrlPr>
                                <a:rPr lang="en-AU" sz="2800" b="0" i="1" smtClean="0">
                                  <a:latin typeface="Cambria Math" panose="02040503050406030204" pitchFamily="18" charset="0"/>
                                </a:rPr>
                              </m:ctrlPr>
                            </m:dPr>
                            <m:e>
                              <m:r>
                                <a:rPr lang="en-AU" sz="2800" b="0" i="1" smtClean="0">
                                  <a:latin typeface="Cambria Math" panose="02040503050406030204" pitchFamily="18" charset="0"/>
                                </a:rPr>
                                <m:t>−</m:t>
                              </m:r>
                              <m:f>
                                <m:fPr>
                                  <m:ctrlPr>
                                    <a:rPr lang="en-AU" sz="2800" b="0" i="1" smtClean="0">
                                      <a:latin typeface="Cambria Math" panose="02040503050406030204" pitchFamily="18" charset="0"/>
                                    </a:rPr>
                                  </m:ctrlPr>
                                </m:fPr>
                                <m:num>
                                  <m:r>
                                    <a:rPr lang="en-AU" sz="2800" b="0" i="1" smtClean="0">
                                      <a:latin typeface="Cambria Math" panose="02040503050406030204" pitchFamily="18" charset="0"/>
                                    </a:rPr>
                                    <m:t>1</m:t>
                                  </m:r>
                                </m:num>
                                <m:den>
                                  <m:r>
                                    <a:rPr lang="en-AU" sz="2800" b="0" i="1" smtClean="0">
                                      <a:latin typeface="Cambria Math" panose="02040503050406030204" pitchFamily="18" charset="0"/>
                                    </a:rPr>
                                    <m:t>2</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den>
                              </m:f>
                              <m:nary>
                                <m:naryPr>
                                  <m:chr m:val="∑"/>
                                  <m:ctrlPr>
                                    <a:rPr lang="en-AU" sz="2800" b="0" i="1" smtClean="0">
                                      <a:latin typeface="Cambria Math" panose="02040503050406030204" pitchFamily="18" charset="0"/>
                                    </a:rPr>
                                  </m:ctrlPr>
                                </m:naryPr>
                                <m:sub>
                                  <m:r>
                                    <m:rPr>
                                      <m:brk m:alnAt="23"/>
                                    </m:rPr>
                                    <a:rPr lang="en-AU" sz="2800" b="0" i="1" smtClean="0">
                                      <a:latin typeface="Cambria Math" panose="02040503050406030204" pitchFamily="18" charset="0"/>
                                    </a:rPr>
                                    <m:t>𝑖</m:t>
                                  </m:r>
                                  <m:r>
                                    <a:rPr lang="en-AU" sz="2800" b="0" i="1" smtClean="0">
                                      <a:latin typeface="Cambria Math" panose="02040503050406030204" pitchFamily="18" charset="0"/>
                                    </a:rPr>
                                    <m:t>=1</m:t>
                                  </m:r>
                                </m:sub>
                                <m:sup>
                                  <m:r>
                                    <a:rPr lang="en-AU" sz="2800" b="0" i="1" smtClean="0">
                                      <a:latin typeface="Cambria Math" panose="02040503050406030204" pitchFamily="18" charset="0"/>
                                    </a:rPr>
                                    <m:t>𝑛</m:t>
                                  </m:r>
                                </m:sup>
                                <m:e>
                                  <m:sSup>
                                    <m:sSupPr>
                                      <m:ctrlPr>
                                        <a:rPr lang="en-AU" sz="2800" i="1">
                                          <a:latin typeface="Cambria Math" panose="02040503050406030204" pitchFamily="18" charset="0"/>
                                        </a:rPr>
                                      </m:ctrlPr>
                                    </m:sSupPr>
                                    <m:e>
                                      <m:d>
                                        <m:dPr>
                                          <m:ctrlPr>
                                            <a:rPr lang="en-AU" sz="2800" i="1">
                                              <a:latin typeface="Cambria Math" panose="02040503050406030204" pitchFamily="18" charset="0"/>
                                            </a:rPr>
                                          </m:ctrlPr>
                                        </m:dPr>
                                        <m:e>
                                          <m:sSub>
                                            <m:sSubPr>
                                              <m:ctrlPr>
                                                <a:rPr lang="en-AU" sz="2800" i="1">
                                                  <a:latin typeface="Cambria Math" panose="02040503050406030204" pitchFamily="18" charset="0"/>
                                                </a:rPr>
                                              </m:ctrlPr>
                                            </m:sSubPr>
                                            <m:e>
                                              <m:r>
                                                <a:rPr lang="en-AU" sz="2800" i="1">
                                                  <a:latin typeface="Cambria Math" panose="02040503050406030204" pitchFamily="18" charset="0"/>
                                                </a:rPr>
                                                <m:t>𝑦</m:t>
                                              </m:r>
                                            </m:e>
                                            <m:sub>
                                              <m:r>
                                                <a:rPr lang="en-AU" sz="2800" i="1">
                                                  <a:latin typeface="Cambria Math" panose="02040503050406030204" pitchFamily="18" charset="0"/>
                                                </a:rPr>
                                                <m:t>𝑖</m:t>
                                              </m:r>
                                            </m:sub>
                                          </m:sSub>
                                          <m:r>
                                            <a:rPr lang="en-AU" sz="2800" i="1">
                                              <a:latin typeface="Cambria Math" panose="02040503050406030204" pitchFamily="18" charset="0"/>
                                            </a:rPr>
                                            <m:t>−</m:t>
                                          </m:r>
                                          <m:sSub>
                                            <m:sSubPr>
                                              <m:ctrlPr>
                                                <a:rPr lang="en-AU" sz="2800" i="1">
                                                  <a:latin typeface="Cambria Math" panose="02040503050406030204" pitchFamily="18" charset="0"/>
                                                </a:rPr>
                                              </m:ctrlPr>
                                            </m:sSubPr>
                                            <m:e>
                                              <m:r>
                                                <a:rPr lang="en-AU" sz="2800" i="1">
                                                  <a:latin typeface="Cambria Math" panose="02040503050406030204" pitchFamily="18" charset="0"/>
                                                </a:rPr>
                                                <m:t>(</m:t>
                                              </m:r>
                                              <m:r>
                                                <a:rPr lang="en-AU" sz="2800" i="1">
                                                  <a:latin typeface="Cambria Math" panose="02040503050406030204" pitchFamily="18" charset="0"/>
                                                </a:rPr>
                                                <m:t>𝛽</m:t>
                                              </m:r>
                                            </m:e>
                                            <m:sub>
                                              <m:r>
                                                <a:rPr lang="en-AU" sz="2800" i="1">
                                                  <a:latin typeface="Cambria Math" panose="02040503050406030204" pitchFamily="18" charset="0"/>
                                                </a:rPr>
                                                <m:t>0</m:t>
                                              </m:r>
                                            </m:sub>
                                          </m:sSub>
                                          <m:r>
                                            <a:rPr lang="en-AU" sz="2800" i="1">
                                              <a:latin typeface="Cambria Math" panose="02040503050406030204" pitchFamily="18" charset="0"/>
                                            </a:rPr>
                                            <m:t>+</m:t>
                                          </m:r>
                                          <m:sSub>
                                            <m:sSubPr>
                                              <m:ctrlPr>
                                                <a:rPr lang="en-AU" sz="2800" i="1">
                                                  <a:latin typeface="Cambria Math" panose="02040503050406030204" pitchFamily="18" charset="0"/>
                                                </a:rPr>
                                              </m:ctrlPr>
                                            </m:sSubPr>
                                            <m:e>
                                              <m:r>
                                                <a:rPr lang="en-AU" sz="2800" i="1">
                                                  <a:latin typeface="Cambria Math" panose="02040503050406030204" pitchFamily="18" charset="0"/>
                                                </a:rPr>
                                                <m:t>𝛽</m:t>
                                              </m:r>
                                            </m:e>
                                            <m:sub>
                                              <m:r>
                                                <a:rPr lang="en-AU" sz="2800" i="1">
                                                  <a:latin typeface="Cambria Math" panose="02040503050406030204" pitchFamily="18" charset="0"/>
                                                </a:rPr>
                                                <m:t>1</m:t>
                                              </m:r>
                                            </m:sub>
                                          </m:sSub>
                                          <m:sSub>
                                            <m:sSubPr>
                                              <m:ctrlPr>
                                                <a:rPr lang="en-AU" sz="2800" i="1">
                                                  <a:latin typeface="Cambria Math" panose="02040503050406030204" pitchFamily="18" charset="0"/>
                                                </a:rPr>
                                              </m:ctrlPr>
                                            </m:sSubPr>
                                            <m:e>
                                              <m:r>
                                                <a:rPr lang="en-AU" sz="2800" i="1">
                                                  <a:latin typeface="Cambria Math" panose="02040503050406030204" pitchFamily="18" charset="0"/>
                                                </a:rPr>
                                                <m:t>𝑥</m:t>
                                              </m:r>
                                            </m:e>
                                            <m:sub>
                                              <m:r>
                                                <a:rPr lang="en-AU" sz="2800" i="1">
                                                  <a:latin typeface="Cambria Math" panose="02040503050406030204" pitchFamily="18" charset="0"/>
                                                </a:rPr>
                                                <m:t>𝑖</m:t>
                                              </m:r>
                                            </m:sub>
                                          </m:sSub>
                                          <m:r>
                                            <a:rPr lang="en-AU" sz="2800" i="1">
                                              <a:latin typeface="Cambria Math" panose="02040503050406030204" pitchFamily="18" charset="0"/>
                                            </a:rPr>
                                            <m:t>)</m:t>
                                          </m:r>
                                        </m:e>
                                      </m:d>
                                    </m:e>
                                    <m:sup>
                                      <m:r>
                                        <a:rPr lang="en-AU" sz="2800" i="1">
                                          <a:latin typeface="Cambria Math" panose="02040503050406030204" pitchFamily="18" charset="0"/>
                                        </a:rPr>
                                        <m:t>2</m:t>
                                      </m:r>
                                    </m:sup>
                                  </m:sSup>
                                </m:e>
                              </m:nary>
                            </m:e>
                          </m:d>
                        </m:sup>
                      </m:sSup>
                    </m:oMath>
                  </m:oMathPara>
                </a14:m>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4" name="TextBox 3">
                <a:extLst>
                  <a:ext uri="{FF2B5EF4-FFF2-40B4-BE49-F238E27FC236}">
                    <a16:creationId xmlns:a16="http://schemas.microsoft.com/office/drawing/2014/main" id="{06B880DB-DB9B-FF4B-816C-8233FB7EFD1C}"/>
                  </a:ext>
                </a:extLst>
              </p:cNvPr>
              <p:cNvSpPr txBox="1">
                <a:spLocks noRot="1" noChangeAspect="1" noMove="1" noResize="1" noEditPoints="1" noAdjustHandles="1" noChangeArrowheads="1" noChangeShapeType="1" noTextEdit="1"/>
              </p:cNvSpPr>
              <p:nvPr/>
            </p:nvSpPr>
            <p:spPr>
              <a:xfrm>
                <a:off x="395022" y="3721759"/>
                <a:ext cx="8690456" cy="1124601"/>
              </a:xfrm>
              <a:prstGeom prst="rect">
                <a:avLst/>
              </a:prstGeom>
              <a:blipFill>
                <a:blip r:embed="rId6"/>
                <a:stretch>
                  <a:fillRect t="-25843" b="-16854"/>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3775126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sp>
        <p:nvSpPr>
          <p:cNvPr id="3" name="TextBox 2">
            <a:extLst>
              <a:ext uri="{FF2B5EF4-FFF2-40B4-BE49-F238E27FC236}">
                <a16:creationId xmlns:a16="http://schemas.microsoft.com/office/drawing/2014/main" id="{85E13839-83B4-EC8B-2046-65C622A949DC}"/>
              </a:ext>
            </a:extLst>
          </p:cNvPr>
          <p:cNvSpPr txBox="1"/>
          <p:nvPr/>
        </p:nvSpPr>
        <p:spPr>
          <a:xfrm>
            <a:off x="731521" y="1005891"/>
            <a:ext cx="4288993"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Observations are independent</a:t>
            </a:r>
          </a:p>
          <a:p>
            <a:pPr marR="0" algn="l" defTabSz="457200" rtl="0" fontAlgn="auto" latinLnBrk="0" hangingPunct="0">
              <a:lnSpc>
                <a:spcPct val="100000"/>
              </a:lnSpc>
              <a:spcBef>
                <a:spcPts val="0"/>
              </a:spcBef>
              <a:spcAft>
                <a:spcPts val="0"/>
              </a:spcAft>
              <a:buClrTx/>
              <a:buSzTx/>
              <a:tabLst/>
            </a:pPr>
            <a:r>
              <a:rPr lang="en-US" sz="2400" dirty="0"/>
              <a:t>  </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p:txBody>
      </p:sp>
    </p:spTree>
    <p:extLst>
      <p:ext uri="{BB962C8B-B14F-4D97-AF65-F5344CB8AC3E}">
        <p14:creationId xmlns:p14="http://schemas.microsoft.com/office/powerpoint/2010/main" val="3162218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sp>
        <p:nvSpPr>
          <p:cNvPr id="3" name="TextBox 2">
            <a:extLst>
              <a:ext uri="{FF2B5EF4-FFF2-40B4-BE49-F238E27FC236}">
                <a16:creationId xmlns:a16="http://schemas.microsoft.com/office/drawing/2014/main" id="{85E13839-83B4-EC8B-2046-65C622A949DC}"/>
              </a:ext>
            </a:extLst>
          </p:cNvPr>
          <p:cNvSpPr txBox="1"/>
          <p:nvPr/>
        </p:nvSpPr>
        <p:spPr>
          <a:xfrm>
            <a:off x="731521" y="1005891"/>
            <a:ext cx="5258810"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residuals are normally distributed </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p:txBody>
      </p:sp>
    </p:spTree>
    <p:extLst>
      <p:ext uri="{BB962C8B-B14F-4D97-AF65-F5344CB8AC3E}">
        <p14:creationId xmlns:p14="http://schemas.microsoft.com/office/powerpoint/2010/main" val="502590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sp>
        <p:nvSpPr>
          <p:cNvPr id="3" name="TextBox 2">
            <a:extLst>
              <a:ext uri="{FF2B5EF4-FFF2-40B4-BE49-F238E27FC236}">
                <a16:creationId xmlns:a16="http://schemas.microsoft.com/office/drawing/2014/main" id="{85E13839-83B4-EC8B-2046-65C622A949DC}"/>
              </a:ext>
            </a:extLst>
          </p:cNvPr>
          <p:cNvSpPr txBox="1"/>
          <p:nvPr/>
        </p:nvSpPr>
        <p:spPr>
          <a:xfrm>
            <a:off x="731521" y="1005891"/>
            <a:ext cx="5747725"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And </a:t>
            </a:r>
            <a:r>
              <a:rPr lang="en-US" sz="2400" dirty="0"/>
              <a:t>the variances of the residuals are the </a:t>
            </a:r>
            <a:br>
              <a:rPr lang="en-US" sz="2400" dirty="0"/>
            </a:br>
            <a:r>
              <a:rPr lang="en-US" sz="2400" dirty="0"/>
              <a:t>same (homoscedasticity)  </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6B29C4-286E-4D61-8B6C-562B93B4ABF9}"/>
                  </a:ext>
                </a:extLst>
              </p:cNvPr>
              <p:cNvSpPr txBox="1"/>
              <p:nvPr/>
            </p:nvSpPr>
            <p:spPr>
              <a:xfrm>
                <a:off x="2332683" y="2529167"/>
                <a:ext cx="4733800" cy="660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2800" i="1" smtClean="0">
                              <a:latin typeface="Cambria Math" panose="02040503050406030204" pitchFamily="18" charset="0"/>
                            </a:rPr>
                          </m:ctrlPr>
                        </m:sSubPr>
                        <m:e>
                          <m:r>
                            <a:rPr lang="en-AU" sz="2800" i="1">
                              <a:latin typeface="Cambria Math" panose="02040503050406030204" pitchFamily="18" charset="0"/>
                            </a:rPr>
                            <m:t>𝜀</m:t>
                          </m:r>
                        </m:e>
                        <m:sub>
                          <m:r>
                            <a:rPr lang="en-AU" sz="2800" i="1">
                              <a:latin typeface="Cambria Math" panose="02040503050406030204" pitchFamily="18" charset="0"/>
                            </a:rPr>
                            <m:t>𝑖</m:t>
                          </m:r>
                        </m:sub>
                      </m:sSub>
                      <m:func>
                        <m:funcPr>
                          <m:ctrlPr>
                            <a:rPr lang="en-AU" sz="2800" b="0" i="1" smtClean="0">
                              <a:latin typeface="Cambria Math" panose="02040503050406030204" pitchFamily="18" charset="0"/>
                            </a:rPr>
                          </m:ctrlPr>
                        </m:funcPr>
                        <m:fName>
                          <m:limLow>
                            <m:limLowPr>
                              <m:ctrlPr>
                                <a:rPr lang="en-AU" sz="2800" b="0" i="1" smtClean="0">
                                  <a:latin typeface="Cambria Math" panose="02040503050406030204" pitchFamily="18" charset="0"/>
                                </a:rPr>
                              </m:ctrlPr>
                            </m:limLowPr>
                            <m:e>
                              <m:r>
                                <a:rPr lang="en-AU" sz="2800" i="1">
                                  <a:latin typeface="Cambria Math" panose="02040503050406030204" pitchFamily="18" charset="0"/>
                                </a:rPr>
                                <m:t>∼</m:t>
                              </m:r>
                            </m:e>
                            <m:lim>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𝑑</m:t>
                              </m:r>
                            </m:lim>
                          </m:limLow>
                        </m:fName>
                        <m:e>
                          <m:r>
                            <a:rPr lang="en-AU" sz="2800" i="1">
                              <a:latin typeface="Cambria Math" panose="02040503050406030204" pitchFamily="18" charset="0"/>
                            </a:rPr>
                            <m:t>𝑁</m:t>
                          </m:r>
                          <m:r>
                            <a:rPr lang="en-AU" sz="2800" i="1">
                              <a:latin typeface="Cambria Math" panose="02040503050406030204" pitchFamily="18" charset="0"/>
                            </a:rPr>
                            <m:t>(0, </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r>
                            <a:rPr lang="en-AU" sz="2800" i="1">
                              <a:latin typeface="Cambria Math" panose="02040503050406030204" pitchFamily="18" charset="0"/>
                            </a:rPr>
                            <m:t>)</m:t>
                          </m:r>
                          <m:r>
                            <m:rPr>
                              <m:nor/>
                            </m:rPr>
                            <a:rPr lang="en-AU" sz="2800" dirty="0"/>
                            <m:t> </m:t>
                          </m:r>
                        </m:e>
                      </m:func>
                    </m:oMath>
                  </m:oMathPara>
                </a14:m>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5" name="TextBox 4">
                <a:extLst>
                  <a:ext uri="{FF2B5EF4-FFF2-40B4-BE49-F238E27FC236}">
                    <a16:creationId xmlns:a16="http://schemas.microsoft.com/office/drawing/2014/main" id="{EE6B29C4-286E-4D61-8B6C-562B93B4ABF9}"/>
                  </a:ext>
                </a:extLst>
              </p:cNvPr>
              <p:cNvSpPr txBox="1">
                <a:spLocks noRot="1" noChangeAspect="1" noMove="1" noResize="1" noEditPoints="1" noAdjustHandles="1" noChangeArrowheads="1" noChangeShapeType="1" noTextEdit="1"/>
              </p:cNvSpPr>
              <p:nvPr/>
            </p:nvSpPr>
            <p:spPr>
              <a:xfrm>
                <a:off x="2332683" y="2529167"/>
                <a:ext cx="4733800" cy="660756"/>
              </a:xfrm>
              <a:prstGeom prst="rect">
                <a:avLst/>
              </a:prstGeom>
              <a:blipFill>
                <a:blip r:embed="rId3"/>
                <a:stretch>
                  <a:fillRect t="-1887" b="-3774"/>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237108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sp>
        <p:nvSpPr>
          <p:cNvPr id="3" name="TextBox 2">
            <a:extLst>
              <a:ext uri="{FF2B5EF4-FFF2-40B4-BE49-F238E27FC236}">
                <a16:creationId xmlns:a16="http://schemas.microsoft.com/office/drawing/2014/main" id="{85E13839-83B4-EC8B-2046-65C622A949DC}"/>
              </a:ext>
            </a:extLst>
          </p:cNvPr>
          <p:cNvSpPr txBox="1"/>
          <p:nvPr/>
        </p:nvSpPr>
        <p:spPr>
          <a:xfrm>
            <a:off x="731521" y="1005891"/>
            <a:ext cx="5747725"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Observations are independent</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sz="2400" dirty="0"/>
              <a:t>The residuals are normally distributed</a:t>
            </a:r>
          </a:p>
          <a:p>
            <a:pPr marL="457200" marR="0" indent="-45720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400" b="0" i="0" u="none" strike="noStrike" cap="none" spc="0" normalizeH="0" baseline="0" dirty="0">
                <a:ln>
                  <a:noFill/>
                </a:ln>
                <a:solidFill>
                  <a:srgbClr val="000000"/>
                </a:solidFill>
                <a:effectLst/>
                <a:uFillTx/>
                <a:latin typeface="Tw Cen MT"/>
                <a:ea typeface="Tw Cen MT"/>
                <a:cs typeface="Tw Cen MT"/>
                <a:sym typeface="Tw Cen MT"/>
              </a:rPr>
              <a:t>And </a:t>
            </a:r>
            <a:r>
              <a:rPr lang="en-US" sz="2400" dirty="0"/>
              <a:t>the variances of the residuals are the </a:t>
            </a:r>
            <a:br>
              <a:rPr lang="en-US" sz="2400" dirty="0"/>
            </a:br>
            <a:r>
              <a:rPr lang="en-US" sz="2400" dirty="0"/>
              <a:t>same (homoscedasticity)  </a:t>
            </a:r>
            <a:endParaRPr kumimoji="0" lang="en-US" sz="2400" b="0" i="0" u="none" strike="noStrike" cap="none" spc="0" normalizeH="0" baseline="0" dirty="0">
              <a:ln>
                <a:noFill/>
              </a:ln>
              <a:solidFill>
                <a:srgbClr val="000000"/>
              </a:solidFill>
              <a:effectLst/>
              <a:uFillTx/>
              <a:latin typeface="Tw Cen MT"/>
              <a:ea typeface="Tw Cen MT"/>
              <a:cs typeface="Tw Cen MT"/>
              <a:sym typeface="Tw Cen MT"/>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E6B29C4-286E-4D61-8B6C-562B93B4ABF9}"/>
                  </a:ext>
                </a:extLst>
              </p:cNvPr>
              <p:cNvSpPr txBox="1"/>
              <p:nvPr/>
            </p:nvSpPr>
            <p:spPr>
              <a:xfrm>
                <a:off x="2332683" y="2529167"/>
                <a:ext cx="4733800" cy="6607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14:m>
                  <m:oMathPara xmlns:m="http://schemas.openxmlformats.org/officeDocument/2006/math">
                    <m:oMathParaPr>
                      <m:jc m:val="centerGroup"/>
                    </m:oMathParaPr>
                    <m:oMath xmlns:m="http://schemas.openxmlformats.org/officeDocument/2006/math">
                      <m:sSub>
                        <m:sSubPr>
                          <m:ctrlPr>
                            <a:rPr lang="en-AU" sz="2800" i="1" smtClean="0">
                              <a:latin typeface="Cambria Math" panose="02040503050406030204" pitchFamily="18" charset="0"/>
                            </a:rPr>
                          </m:ctrlPr>
                        </m:sSubPr>
                        <m:e>
                          <m:r>
                            <a:rPr lang="en-AU" sz="2800" i="1">
                              <a:latin typeface="Cambria Math" panose="02040503050406030204" pitchFamily="18" charset="0"/>
                            </a:rPr>
                            <m:t>𝜀</m:t>
                          </m:r>
                        </m:e>
                        <m:sub>
                          <m:r>
                            <a:rPr lang="en-AU" sz="2800" i="1">
                              <a:latin typeface="Cambria Math" panose="02040503050406030204" pitchFamily="18" charset="0"/>
                            </a:rPr>
                            <m:t>𝑖</m:t>
                          </m:r>
                        </m:sub>
                      </m:sSub>
                      <m:func>
                        <m:funcPr>
                          <m:ctrlPr>
                            <a:rPr lang="en-AU" sz="2800" b="0" i="1" smtClean="0">
                              <a:latin typeface="Cambria Math" panose="02040503050406030204" pitchFamily="18" charset="0"/>
                            </a:rPr>
                          </m:ctrlPr>
                        </m:funcPr>
                        <m:fName>
                          <m:limLow>
                            <m:limLowPr>
                              <m:ctrlPr>
                                <a:rPr lang="en-AU" sz="2800" b="0" i="1" smtClean="0">
                                  <a:latin typeface="Cambria Math" panose="02040503050406030204" pitchFamily="18" charset="0"/>
                                </a:rPr>
                              </m:ctrlPr>
                            </m:limLowPr>
                            <m:e>
                              <m:r>
                                <a:rPr lang="en-AU" sz="2800" i="1">
                                  <a:latin typeface="Cambria Math" panose="02040503050406030204" pitchFamily="18" charset="0"/>
                                </a:rPr>
                                <m:t>∼</m:t>
                              </m:r>
                            </m:e>
                            <m:lim>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𝑖</m:t>
                              </m:r>
                              <m:r>
                                <a:rPr lang="en-AU" sz="2800" b="0" i="1" smtClean="0">
                                  <a:latin typeface="Cambria Math" panose="02040503050406030204" pitchFamily="18" charset="0"/>
                                </a:rPr>
                                <m:t>.</m:t>
                              </m:r>
                              <m:r>
                                <a:rPr lang="en-AU" sz="2800" b="0" i="1" smtClean="0">
                                  <a:latin typeface="Cambria Math" panose="02040503050406030204" pitchFamily="18" charset="0"/>
                                </a:rPr>
                                <m:t>𝑑</m:t>
                              </m:r>
                            </m:lim>
                          </m:limLow>
                        </m:fName>
                        <m:e>
                          <m:r>
                            <a:rPr lang="en-AU" sz="2800" i="1">
                              <a:latin typeface="Cambria Math" panose="02040503050406030204" pitchFamily="18" charset="0"/>
                            </a:rPr>
                            <m:t>𝑁</m:t>
                          </m:r>
                          <m:r>
                            <a:rPr lang="en-AU" sz="2800" i="1">
                              <a:latin typeface="Cambria Math" panose="02040503050406030204" pitchFamily="18" charset="0"/>
                            </a:rPr>
                            <m:t>(0, </m:t>
                          </m:r>
                          <m:sSub>
                            <m:sSubPr>
                              <m:ctrlPr>
                                <a:rPr lang="en-AU" sz="2800" i="1">
                                  <a:latin typeface="Cambria Math" panose="02040503050406030204" pitchFamily="18" charset="0"/>
                                </a:rPr>
                              </m:ctrlPr>
                            </m:sSubPr>
                            <m:e>
                              <m:r>
                                <a:rPr lang="en-AU" sz="2800" i="1">
                                  <a:latin typeface="Cambria Math" panose="02040503050406030204" pitchFamily="18" charset="0"/>
                                </a:rPr>
                                <m:t>𝜎</m:t>
                              </m:r>
                            </m:e>
                            <m:sub>
                              <m:r>
                                <a:rPr lang="en-AU" sz="2800" i="1">
                                  <a:latin typeface="Cambria Math" panose="02040503050406030204" pitchFamily="18" charset="0"/>
                                </a:rPr>
                                <m:t>𝜀</m:t>
                              </m:r>
                            </m:sub>
                          </m:sSub>
                          <m:r>
                            <a:rPr lang="en-AU" sz="2800" i="1">
                              <a:latin typeface="Cambria Math" panose="02040503050406030204" pitchFamily="18" charset="0"/>
                            </a:rPr>
                            <m:t>)</m:t>
                          </m:r>
                          <m:r>
                            <m:rPr>
                              <m:nor/>
                            </m:rPr>
                            <a:rPr lang="en-AU" sz="2800" dirty="0"/>
                            <m:t> </m:t>
                          </m:r>
                        </m:e>
                      </m:func>
                    </m:oMath>
                  </m:oMathPara>
                </a14:m>
                <a:endParaRPr kumimoji="0" lang="en-US" sz="28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5" name="TextBox 4">
                <a:extLst>
                  <a:ext uri="{FF2B5EF4-FFF2-40B4-BE49-F238E27FC236}">
                    <a16:creationId xmlns:a16="http://schemas.microsoft.com/office/drawing/2014/main" id="{EE6B29C4-286E-4D61-8B6C-562B93B4ABF9}"/>
                  </a:ext>
                </a:extLst>
              </p:cNvPr>
              <p:cNvSpPr txBox="1">
                <a:spLocks noRot="1" noChangeAspect="1" noMove="1" noResize="1" noEditPoints="1" noAdjustHandles="1" noChangeArrowheads="1" noChangeShapeType="1" noTextEdit="1"/>
              </p:cNvSpPr>
              <p:nvPr/>
            </p:nvSpPr>
            <p:spPr>
              <a:xfrm>
                <a:off x="2332683" y="2529167"/>
                <a:ext cx="4733800" cy="660756"/>
              </a:xfrm>
              <a:prstGeom prst="rect">
                <a:avLst/>
              </a:prstGeom>
              <a:blipFill>
                <a:blip r:embed="rId3"/>
                <a:stretch>
                  <a:fillRect t="-1887" b="-3774"/>
                </a:stretch>
              </a:blipFill>
              <a:ln w="12700" cap="flat">
                <a:noFill/>
                <a:miter lim="400000"/>
              </a:ln>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C9E41F91-38E0-6937-27D3-68793D413679}"/>
              </a:ext>
            </a:extLst>
          </p:cNvPr>
          <p:cNvSpPr txBox="1"/>
          <p:nvPr/>
        </p:nvSpPr>
        <p:spPr>
          <a:xfrm>
            <a:off x="4032619" y="3489351"/>
            <a:ext cx="348009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7030A0"/>
                </a:solidFill>
                <a:effectLst/>
                <a:uFillTx/>
                <a:latin typeface="Tw Cen MT"/>
                <a:ea typeface="Tw Cen MT"/>
                <a:cs typeface="Tw Cen MT"/>
                <a:sym typeface="Tw Cen MT"/>
              </a:rPr>
              <a:t>OLS = MLE is BLUE</a:t>
            </a:r>
          </a:p>
        </p:txBody>
      </p:sp>
    </p:spTree>
    <p:extLst>
      <p:ext uri="{BB962C8B-B14F-4D97-AF65-F5344CB8AC3E}">
        <p14:creationId xmlns:p14="http://schemas.microsoft.com/office/powerpoint/2010/main" val="2479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90EF8-F653-41D1-BB69-6F3E187D4E68}"/>
              </a:ext>
            </a:extLst>
          </p:cNvPr>
          <p:cNvSpPr>
            <a:spLocks noGrp="1"/>
          </p:cNvSpPr>
          <p:nvPr>
            <p:ph idx="1"/>
          </p:nvPr>
        </p:nvSpPr>
        <p:spPr>
          <a:xfrm>
            <a:off x="457200" y="311718"/>
            <a:ext cx="8229600" cy="3823535"/>
          </a:xfrm>
          <a:ln w="12700">
            <a:miter lim="400000"/>
          </a:ln>
        </p:spPr>
        <p:txBody>
          <a:bodyPr lIns="45719" rIns="45719"/>
          <a:lstStyle/>
          <a:p>
            <a:pPr marL="0" indent="0" algn="ctr">
              <a:lnSpc>
                <a:spcPct val="107000"/>
              </a:lnSpc>
              <a:spcAft>
                <a:spcPts val="450"/>
              </a:spcAft>
              <a:buNone/>
            </a:pPr>
            <a:r>
              <a:rPr lang="en-AU" b="1" dirty="0">
                <a:latin typeface="Tw Cen MT" panose="020B0602020104020603" pitchFamily="34" charset="77"/>
                <a:cs typeface="Times New Roman" panose="02020603050405020304" pitchFamily="18" charset="0"/>
              </a:rPr>
              <a:t>Prediction</a:t>
            </a:r>
          </a:p>
        </p:txBody>
      </p:sp>
      <p:pic>
        <p:nvPicPr>
          <p:cNvPr id="22" name="Picture 21">
            <a:extLst>
              <a:ext uri="{FF2B5EF4-FFF2-40B4-BE49-F238E27FC236}">
                <a16:creationId xmlns:a16="http://schemas.microsoft.com/office/drawing/2014/main" id="{C13D9A26-98B1-46B4-93B2-6F9C6BA838C9}"/>
              </a:ext>
            </a:extLst>
          </p:cNvPr>
          <p:cNvPicPr>
            <a:picLocks noChangeAspect="1"/>
          </p:cNvPicPr>
          <p:nvPr/>
        </p:nvPicPr>
        <p:blipFill>
          <a:blip r:embed="rId3"/>
          <a:stretch>
            <a:fillRect/>
          </a:stretch>
        </p:blipFill>
        <p:spPr>
          <a:xfrm>
            <a:off x="3780523" y="747196"/>
            <a:ext cx="1473366" cy="1024450"/>
          </a:xfrm>
          <a:prstGeom prst="rect">
            <a:avLst/>
          </a:prstGeom>
        </p:spPr>
      </p:pic>
      <p:pic>
        <p:nvPicPr>
          <p:cNvPr id="6" name="Picture 5">
            <a:extLst>
              <a:ext uri="{FF2B5EF4-FFF2-40B4-BE49-F238E27FC236}">
                <a16:creationId xmlns:a16="http://schemas.microsoft.com/office/drawing/2014/main" id="{CF7FA4BC-4EAE-0B76-B271-A8CDE0EB5F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99685" y="1956941"/>
            <a:ext cx="6438426" cy="16178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0762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90EF8-F653-41D1-BB69-6F3E187D4E68}"/>
              </a:ext>
            </a:extLst>
          </p:cNvPr>
          <p:cNvSpPr>
            <a:spLocks noGrp="1"/>
          </p:cNvSpPr>
          <p:nvPr>
            <p:ph idx="1"/>
          </p:nvPr>
        </p:nvSpPr>
        <p:spPr>
          <a:xfrm>
            <a:off x="457200" y="311718"/>
            <a:ext cx="8229600" cy="3823535"/>
          </a:xfrm>
          <a:ln w="12700">
            <a:miter lim="400000"/>
          </a:ln>
        </p:spPr>
        <p:txBody>
          <a:bodyPr lIns="45719" rIns="45719"/>
          <a:lstStyle/>
          <a:p>
            <a:pPr marL="0" indent="0" algn="ctr">
              <a:lnSpc>
                <a:spcPct val="107000"/>
              </a:lnSpc>
              <a:spcAft>
                <a:spcPts val="450"/>
              </a:spcAft>
              <a:buNone/>
            </a:pPr>
            <a:r>
              <a:rPr lang="en-AU" b="1" dirty="0">
                <a:latin typeface="Tw Cen MT" panose="020B0602020104020603" pitchFamily="34" charset="77"/>
                <a:cs typeface="Times New Roman" panose="02020603050405020304" pitchFamily="18" charset="0"/>
              </a:rPr>
              <a:t>Prediction</a:t>
            </a:r>
          </a:p>
        </p:txBody>
      </p:sp>
      <p:pic>
        <p:nvPicPr>
          <p:cNvPr id="22" name="Picture 21">
            <a:extLst>
              <a:ext uri="{FF2B5EF4-FFF2-40B4-BE49-F238E27FC236}">
                <a16:creationId xmlns:a16="http://schemas.microsoft.com/office/drawing/2014/main" id="{C13D9A26-98B1-46B4-93B2-6F9C6BA838C9}"/>
              </a:ext>
            </a:extLst>
          </p:cNvPr>
          <p:cNvPicPr>
            <a:picLocks noChangeAspect="1"/>
          </p:cNvPicPr>
          <p:nvPr/>
        </p:nvPicPr>
        <p:blipFill>
          <a:blip r:embed="rId3"/>
          <a:stretch>
            <a:fillRect/>
          </a:stretch>
        </p:blipFill>
        <p:spPr>
          <a:xfrm>
            <a:off x="3780523" y="747196"/>
            <a:ext cx="1473366" cy="1024450"/>
          </a:xfrm>
          <a:prstGeom prst="rect">
            <a:avLst/>
          </a:prstGeom>
        </p:spPr>
      </p:pic>
      <p:pic>
        <p:nvPicPr>
          <p:cNvPr id="4" name="Picture 3">
            <a:extLst>
              <a:ext uri="{FF2B5EF4-FFF2-40B4-BE49-F238E27FC236}">
                <a16:creationId xmlns:a16="http://schemas.microsoft.com/office/drawing/2014/main" id="{954AE9ED-57A0-A695-45E0-614F0E2E54C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52787" y="1994656"/>
            <a:ext cx="6438426" cy="22379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7204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90EF8-F653-41D1-BB69-6F3E187D4E68}"/>
              </a:ext>
            </a:extLst>
          </p:cNvPr>
          <p:cNvSpPr>
            <a:spLocks noGrp="1"/>
          </p:cNvSpPr>
          <p:nvPr>
            <p:ph idx="1"/>
          </p:nvPr>
        </p:nvSpPr>
        <p:spPr>
          <a:xfrm>
            <a:off x="457200" y="311718"/>
            <a:ext cx="8229600" cy="3823535"/>
          </a:xfrm>
          <a:ln w="12700">
            <a:miter lim="400000"/>
          </a:ln>
        </p:spPr>
        <p:txBody>
          <a:bodyPr lIns="45719" rIns="45719"/>
          <a:lstStyle/>
          <a:p>
            <a:pPr marL="0" indent="0" algn="ctr">
              <a:lnSpc>
                <a:spcPct val="107000"/>
              </a:lnSpc>
              <a:spcAft>
                <a:spcPts val="450"/>
              </a:spcAft>
              <a:buNone/>
            </a:pPr>
            <a:r>
              <a:rPr lang="en-AU" b="1" dirty="0">
                <a:latin typeface="Tw Cen MT" panose="020B0602020104020603" pitchFamily="34" charset="77"/>
                <a:cs typeface="Times New Roman" panose="02020603050405020304" pitchFamily="18" charset="0"/>
              </a:rPr>
              <a:t>Isolating the effect of a single exposure</a:t>
            </a:r>
          </a:p>
        </p:txBody>
      </p:sp>
      <p:grpSp>
        <p:nvGrpSpPr>
          <p:cNvPr id="3" name="Group 2">
            <a:extLst>
              <a:ext uri="{FF2B5EF4-FFF2-40B4-BE49-F238E27FC236}">
                <a16:creationId xmlns:a16="http://schemas.microsoft.com/office/drawing/2014/main" id="{4E0D295D-32C6-372F-C7F5-9E35489B8D8B}"/>
              </a:ext>
            </a:extLst>
          </p:cNvPr>
          <p:cNvGrpSpPr/>
          <p:nvPr/>
        </p:nvGrpSpPr>
        <p:grpSpPr>
          <a:xfrm>
            <a:off x="3267589" y="946271"/>
            <a:ext cx="2608822" cy="1402079"/>
            <a:chOff x="2852380" y="3962349"/>
            <a:chExt cx="2946440" cy="1251451"/>
          </a:xfrm>
        </p:grpSpPr>
        <p:sp>
          <p:nvSpPr>
            <p:cNvPr id="5" name="Rectangle: Rounded Corners 8">
              <a:extLst>
                <a:ext uri="{FF2B5EF4-FFF2-40B4-BE49-F238E27FC236}">
                  <a16:creationId xmlns:a16="http://schemas.microsoft.com/office/drawing/2014/main" id="{B033891F-6866-975F-1245-F4976B2A8196}"/>
                </a:ext>
              </a:extLst>
            </p:cNvPr>
            <p:cNvSpPr/>
            <p:nvPr/>
          </p:nvSpPr>
          <p:spPr>
            <a:xfrm>
              <a:off x="3636209" y="3962349"/>
              <a:ext cx="1286311" cy="33276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a:t>Confounder</a:t>
              </a:r>
            </a:p>
          </p:txBody>
        </p:sp>
        <p:sp>
          <p:nvSpPr>
            <p:cNvPr id="6" name="Rectangle: Rounded Corners 9">
              <a:extLst>
                <a:ext uri="{FF2B5EF4-FFF2-40B4-BE49-F238E27FC236}">
                  <a16:creationId xmlns:a16="http://schemas.microsoft.com/office/drawing/2014/main" id="{8171AA2F-246C-9F86-93D5-4998AB7FFC6C}"/>
                </a:ext>
              </a:extLst>
            </p:cNvPr>
            <p:cNvSpPr/>
            <p:nvPr/>
          </p:nvSpPr>
          <p:spPr>
            <a:xfrm>
              <a:off x="2852380" y="4859217"/>
              <a:ext cx="1106757" cy="339341"/>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a:t>Exposure</a:t>
              </a:r>
            </a:p>
          </p:txBody>
        </p:sp>
        <p:sp>
          <p:nvSpPr>
            <p:cNvPr id="7" name="Rectangle: Rounded Corners 10">
              <a:extLst>
                <a:ext uri="{FF2B5EF4-FFF2-40B4-BE49-F238E27FC236}">
                  <a16:creationId xmlns:a16="http://schemas.microsoft.com/office/drawing/2014/main" id="{2BCFA45D-BCBE-B58E-A02E-21AEF6EEBD3F}"/>
                </a:ext>
              </a:extLst>
            </p:cNvPr>
            <p:cNvSpPr/>
            <p:nvPr/>
          </p:nvSpPr>
          <p:spPr>
            <a:xfrm>
              <a:off x="4746165" y="4874459"/>
              <a:ext cx="1052655" cy="339341"/>
            </a:xfrm>
            <a:prstGeom prst="round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AU" sz="1200" dirty="0"/>
                <a:t>Outcome</a:t>
              </a:r>
            </a:p>
          </p:txBody>
        </p:sp>
        <p:sp>
          <p:nvSpPr>
            <p:cNvPr id="8" name="Arrow: Right 11">
              <a:extLst>
                <a:ext uri="{FF2B5EF4-FFF2-40B4-BE49-F238E27FC236}">
                  <a16:creationId xmlns:a16="http://schemas.microsoft.com/office/drawing/2014/main" id="{D3C52631-F881-DCE8-A51D-6DF496AD7C42}"/>
                </a:ext>
              </a:extLst>
            </p:cNvPr>
            <p:cNvSpPr/>
            <p:nvPr/>
          </p:nvSpPr>
          <p:spPr>
            <a:xfrm>
              <a:off x="4089761" y="5006340"/>
              <a:ext cx="525780" cy="114300"/>
            </a:xfrm>
            <a:prstGeom prst="rightArrow">
              <a:avLst/>
            </a:prstGeom>
            <a:solidFill>
              <a:schemeClr val="tx2"/>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350"/>
            </a:p>
          </p:txBody>
        </p:sp>
        <p:sp>
          <p:nvSpPr>
            <p:cNvPr id="9" name="Arrow: Right 13">
              <a:extLst>
                <a:ext uri="{FF2B5EF4-FFF2-40B4-BE49-F238E27FC236}">
                  <a16:creationId xmlns:a16="http://schemas.microsoft.com/office/drawing/2014/main" id="{4FE944F2-7BE4-3E01-A3E5-1C007D1F04F8}"/>
                </a:ext>
              </a:extLst>
            </p:cNvPr>
            <p:cNvSpPr/>
            <p:nvPr/>
          </p:nvSpPr>
          <p:spPr>
            <a:xfrm rot="7992077">
              <a:off x="3459480" y="4527768"/>
              <a:ext cx="525780" cy="1143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350"/>
            </a:p>
          </p:txBody>
        </p:sp>
        <p:sp>
          <p:nvSpPr>
            <p:cNvPr id="10" name="Arrow: Right 14">
              <a:extLst>
                <a:ext uri="{FF2B5EF4-FFF2-40B4-BE49-F238E27FC236}">
                  <a16:creationId xmlns:a16="http://schemas.microsoft.com/office/drawing/2014/main" id="{679FBCDE-383B-FA0A-2E4F-79FD20B69587}"/>
                </a:ext>
              </a:extLst>
            </p:cNvPr>
            <p:cNvSpPr/>
            <p:nvPr/>
          </p:nvSpPr>
          <p:spPr>
            <a:xfrm rot="2811154">
              <a:off x="4678143" y="4527637"/>
              <a:ext cx="525780" cy="1143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350"/>
            </a:p>
          </p:txBody>
        </p:sp>
      </p:grpSp>
      <p:pic>
        <p:nvPicPr>
          <p:cNvPr id="11" name="Picture 10">
            <a:extLst>
              <a:ext uri="{FF2B5EF4-FFF2-40B4-BE49-F238E27FC236}">
                <a16:creationId xmlns:a16="http://schemas.microsoft.com/office/drawing/2014/main" id="{06959072-E843-C99A-E079-B1C8963CFF46}"/>
              </a:ext>
            </a:extLst>
          </p:cNvPr>
          <p:cNvPicPr>
            <a:picLocks noChangeAspect="1"/>
          </p:cNvPicPr>
          <p:nvPr/>
        </p:nvPicPr>
        <p:blipFill rotWithShape="1">
          <a:blip r:embed="rId3">
            <a:extLst>
              <a:ext uri="{28A0092B-C50C-407E-A947-70E740481C1C}">
                <a14:useLocalDpi xmlns:a14="http://schemas.microsoft.com/office/drawing/2010/main" val="0"/>
              </a:ext>
            </a:extLst>
          </a:blip>
          <a:srcRect r="12828"/>
          <a:stretch/>
        </p:blipFill>
        <p:spPr>
          <a:xfrm>
            <a:off x="1584363" y="2496561"/>
            <a:ext cx="6244046" cy="25406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4728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90EF8-F653-41D1-BB69-6F3E187D4E68}"/>
              </a:ext>
            </a:extLst>
          </p:cNvPr>
          <p:cNvSpPr>
            <a:spLocks noGrp="1"/>
          </p:cNvSpPr>
          <p:nvPr>
            <p:ph idx="1"/>
          </p:nvPr>
        </p:nvSpPr>
        <p:spPr>
          <a:xfrm>
            <a:off x="457200" y="311718"/>
            <a:ext cx="8229600" cy="3823535"/>
          </a:xfrm>
          <a:ln w="12700">
            <a:miter lim="400000"/>
          </a:ln>
        </p:spPr>
        <p:txBody>
          <a:bodyPr lIns="45719" rIns="45719"/>
          <a:lstStyle/>
          <a:p>
            <a:pPr marL="0" indent="0" algn="ctr">
              <a:lnSpc>
                <a:spcPct val="107000"/>
              </a:lnSpc>
              <a:spcAft>
                <a:spcPts val="450"/>
              </a:spcAft>
              <a:buNone/>
            </a:pPr>
            <a:r>
              <a:rPr lang="en-AU" b="1" dirty="0"/>
              <a:t>Studying multiple factors associated with the outcome</a:t>
            </a:r>
            <a:endParaRPr lang="en-AU" b="1" dirty="0">
              <a:latin typeface="Tw Cen MT" panose="020B0602020104020603" pitchFamily="34" charset="77"/>
              <a:cs typeface="Times New Roman" panose="02020603050405020304" pitchFamily="18" charset="0"/>
            </a:endParaRPr>
          </a:p>
        </p:txBody>
      </p:sp>
      <p:sp>
        <p:nvSpPr>
          <p:cNvPr id="4" name="TextBox 3">
            <a:extLst>
              <a:ext uri="{FF2B5EF4-FFF2-40B4-BE49-F238E27FC236}">
                <a16:creationId xmlns:a16="http://schemas.microsoft.com/office/drawing/2014/main" id="{7BAC0BA8-2619-859A-ABAE-A4E65DDB1577}"/>
              </a:ext>
            </a:extLst>
          </p:cNvPr>
          <p:cNvSpPr txBox="1"/>
          <p:nvPr/>
        </p:nvSpPr>
        <p:spPr>
          <a:xfrm>
            <a:off x="3645203" y="1710203"/>
            <a:ext cx="39690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400" b="1" dirty="0">
                <a:solidFill>
                  <a:schemeClr val="accent6">
                    <a:lumMod val="75000"/>
                  </a:schemeClr>
                </a:solidFill>
              </a:rPr>
              <a:t>X</a:t>
            </a:r>
            <a:r>
              <a:rPr lang="en-US" sz="2400" b="1" baseline="-25000" dirty="0">
                <a:solidFill>
                  <a:schemeClr val="accent6">
                    <a:lumMod val="75000"/>
                  </a:schemeClr>
                </a:solidFill>
              </a:rPr>
              <a:t>1</a:t>
            </a:r>
          </a:p>
        </p:txBody>
      </p:sp>
      <p:sp>
        <p:nvSpPr>
          <p:cNvPr id="12" name="TextBox 11">
            <a:extLst>
              <a:ext uri="{FF2B5EF4-FFF2-40B4-BE49-F238E27FC236}">
                <a16:creationId xmlns:a16="http://schemas.microsoft.com/office/drawing/2014/main" id="{43C145D7-5C58-1924-A986-BA9179EA6B51}"/>
              </a:ext>
            </a:extLst>
          </p:cNvPr>
          <p:cNvSpPr txBox="1"/>
          <p:nvPr/>
        </p:nvSpPr>
        <p:spPr>
          <a:xfrm>
            <a:off x="3797166" y="1228258"/>
            <a:ext cx="39690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400" b="1" dirty="0">
                <a:solidFill>
                  <a:schemeClr val="accent6">
                    <a:lumMod val="75000"/>
                  </a:schemeClr>
                </a:solidFill>
              </a:rPr>
              <a:t>X</a:t>
            </a:r>
            <a:r>
              <a:rPr lang="en-US" sz="2400" b="1" baseline="-25000" dirty="0">
                <a:solidFill>
                  <a:schemeClr val="accent6">
                    <a:lumMod val="75000"/>
                  </a:schemeClr>
                </a:solidFill>
              </a:rPr>
              <a:t>2</a:t>
            </a:r>
          </a:p>
        </p:txBody>
      </p:sp>
      <p:sp>
        <p:nvSpPr>
          <p:cNvPr id="13" name="TextBox 12">
            <a:extLst>
              <a:ext uri="{FF2B5EF4-FFF2-40B4-BE49-F238E27FC236}">
                <a16:creationId xmlns:a16="http://schemas.microsoft.com/office/drawing/2014/main" id="{EECE3086-7FE2-2CF5-584B-6C09BBA9021B}"/>
              </a:ext>
            </a:extLst>
          </p:cNvPr>
          <p:cNvSpPr txBox="1"/>
          <p:nvPr/>
        </p:nvSpPr>
        <p:spPr>
          <a:xfrm>
            <a:off x="3973132" y="2110087"/>
            <a:ext cx="39690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400" b="1" dirty="0">
                <a:solidFill>
                  <a:schemeClr val="accent6">
                    <a:lumMod val="75000"/>
                  </a:schemeClr>
                </a:solidFill>
              </a:rPr>
              <a:t>X</a:t>
            </a:r>
            <a:r>
              <a:rPr lang="en-US" sz="2400" b="1" baseline="-25000" dirty="0">
                <a:solidFill>
                  <a:schemeClr val="accent6">
                    <a:lumMod val="75000"/>
                  </a:schemeClr>
                </a:solidFill>
              </a:rPr>
              <a:t>4</a:t>
            </a:r>
          </a:p>
        </p:txBody>
      </p:sp>
      <p:sp>
        <p:nvSpPr>
          <p:cNvPr id="14" name="TextBox 13">
            <a:extLst>
              <a:ext uri="{FF2B5EF4-FFF2-40B4-BE49-F238E27FC236}">
                <a16:creationId xmlns:a16="http://schemas.microsoft.com/office/drawing/2014/main" id="{6F5BC1D6-A79E-DC63-14AA-590B0310B7F7}"/>
              </a:ext>
            </a:extLst>
          </p:cNvPr>
          <p:cNvSpPr txBox="1"/>
          <p:nvPr/>
        </p:nvSpPr>
        <p:spPr>
          <a:xfrm>
            <a:off x="4238715" y="886594"/>
            <a:ext cx="39690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400" b="1" dirty="0">
                <a:solidFill>
                  <a:schemeClr val="accent6">
                    <a:lumMod val="75000"/>
                  </a:schemeClr>
                </a:solidFill>
              </a:rPr>
              <a:t>X</a:t>
            </a:r>
            <a:r>
              <a:rPr lang="en-US" sz="2400" b="1" baseline="-25000" dirty="0">
                <a:solidFill>
                  <a:schemeClr val="accent6">
                    <a:lumMod val="75000"/>
                  </a:schemeClr>
                </a:solidFill>
              </a:rPr>
              <a:t>3</a:t>
            </a:r>
          </a:p>
        </p:txBody>
      </p:sp>
      <p:sp>
        <p:nvSpPr>
          <p:cNvPr id="15" name="TextBox 14">
            <a:extLst>
              <a:ext uri="{FF2B5EF4-FFF2-40B4-BE49-F238E27FC236}">
                <a16:creationId xmlns:a16="http://schemas.microsoft.com/office/drawing/2014/main" id="{A39D5115-1C55-5A74-71A2-051CCB19831A}"/>
              </a:ext>
            </a:extLst>
          </p:cNvPr>
          <p:cNvSpPr txBox="1"/>
          <p:nvPr/>
        </p:nvSpPr>
        <p:spPr>
          <a:xfrm>
            <a:off x="4230210" y="1735558"/>
            <a:ext cx="396902"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400" b="1" dirty="0">
                <a:solidFill>
                  <a:schemeClr val="accent6">
                    <a:lumMod val="75000"/>
                  </a:schemeClr>
                </a:solidFill>
              </a:rPr>
              <a:t>X</a:t>
            </a:r>
            <a:r>
              <a:rPr lang="en-US" sz="2400" b="1" baseline="-25000" dirty="0">
                <a:solidFill>
                  <a:schemeClr val="accent6">
                    <a:lumMod val="75000"/>
                  </a:schemeClr>
                </a:solidFill>
              </a:rPr>
              <a:t>5</a:t>
            </a:r>
          </a:p>
        </p:txBody>
      </p:sp>
      <p:sp>
        <p:nvSpPr>
          <p:cNvPr id="16" name="TextBox 15">
            <a:extLst>
              <a:ext uri="{FF2B5EF4-FFF2-40B4-BE49-F238E27FC236}">
                <a16:creationId xmlns:a16="http://schemas.microsoft.com/office/drawing/2014/main" id="{D9FD0AB3-5719-B756-986D-9B0A1160C25A}"/>
              </a:ext>
            </a:extLst>
          </p:cNvPr>
          <p:cNvSpPr txBox="1"/>
          <p:nvPr/>
        </p:nvSpPr>
        <p:spPr>
          <a:xfrm>
            <a:off x="4779075" y="1320060"/>
            <a:ext cx="36163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3600" b="1" dirty="0">
                <a:solidFill>
                  <a:srgbClr val="C00000"/>
                </a:solidFill>
              </a:rPr>
              <a:t>Y</a:t>
            </a:r>
            <a:endParaRPr lang="en-US" sz="2400" b="1" baseline="-25000" dirty="0">
              <a:solidFill>
                <a:srgbClr val="C00000"/>
              </a:solidFill>
            </a:endParaRPr>
          </a:p>
        </p:txBody>
      </p:sp>
      <p:cxnSp>
        <p:nvCxnSpPr>
          <p:cNvPr id="17" name="Straight Arrow Connector 16">
            <a:extLst>
              <a:ext uri="{FF2B5EF4-FFF2-40B4-BE49-F238E27FC236}">
                <a16:creationId xmlns:a16="http://schemas.microsoft.com/office/drawing/2014/main" id="{DF5033E0-1C3D-D068-42B7-C5459932232F}"/>
              </a:ext>
            </a:extLst>
          </p:cNvPr>
          <p:cNvCxnSpPr>
            <a:cxnSpLocks/>
          </p:cNvCxnSpPr>
          <p:nvPr/>
        </p:nvCxnSpPr>
        <p:spPr>
          <a:xfrm>
            <a:off x="4613318" y="1228258"/>
            <a:ext cx="218859" cy="230831"/>
          </a:xfrm>
          <a:prstGeom prst="straightConnector1">
            <a:avLst/>
          </a:prstGeom>
          <a:ln>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0A8D9D6A-11F6-34F2-A134-D85F0E719E3B}"/>
              </a:ext>
            </a:extLst>
          </p:cNvPr>
          <p:cNvCxnSpPr>
            <a:cxnSpLocks/>
            <a:endCxn id="16" idx="1"/>
          </p:cNvCxnSpPr>
          <p:nvPr/>
        </p:nvCxnSpPr>
        <p:spPr>
          <a:xfrm>
            <a:off x="4218307" y="1521024"/>
            <a:ext cx="560768" cy="122201"/>
          </a:xfrm>
          <a:prstGeom prst="straightConnector1">
            <a:avLst/>
          </a:prstGeom>
          <a:ln>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D2448E7-19BD-CFC1-418D-3E1437F04FCC}"/>
              </a:ext>
            </a:extLst>
          </p:cNvPr>
          <p:cNvCxnSpPr>
            <a:cxnSpLocks/>
          </p:cNvCxnSpPr>
          <p:nvPr/>
        </p:nvCxnSpPr>
        <p:spPr>
          <a:xfrm flipV="1">
            <a:off x="4560216" y="1735558"/>
            <a:ext cx="307277" cy="227139"/>
          </a:xfrm>
          <a:prstGeom prst="straightConnector1">
            <a:avLst/>
          </a:prstGeom>
          <a:ln>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2C4CED30-CB04-4D54-8CE2-FAED5FB7B86B}"/>
              </a:ext>
            </a:extLst>
          </p:cNvPr>
          <p:cNvCxnSpPr>
            <a:cxnSpLocks/>
          </p:cNvCxnSpPr>
          <p:nvPr/>
        </p:nvCxnSpPr>
        <p:spPr>
          <a:xfrm flipV="1">
            <a:off x="4403023" y="1849127"/>
            <a:ext cx="491649" cy="509147"/>
          </a:xfrm>
          <a:prstGeom prst="straightConnector1">
            <a:avLst/>
          </a:prstGeom>
          <a:ln>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9C9C7B7-37C5-53C8-1500-65B8E858D445}"/>
              </a:ext>
            </a:extLst>
          </p:cNvPr>
          <p:cNvCxnSpPr>
            <a:cxnSpLocks/>
          </p:cNvCxnSpPr>
          <p:nvPr/>
        </p:nvCxnSpPr>
        <p:spPr>
          <a:xfrm flipV="1">
            <a:off x="3975209" y="1715516"/>
            <a:ext cx="789650" cy="208850"/>
          </a:xfrm>
          <a:prstGeom prst="straightConnector1">
            <a:avLst/>
          </a:prstGeom>
          <a:ln>
            <a:headEnd type="none" w="sm" len="med"/>
            <a:tailEnd type="triangle" w="sm"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C9253EA-27B0-F851-53DB-968615251860}"/>
              </a:ext>
            </a:extLst>
          </p:cNvPr>
          <p:cNvCxnSpPr>
            <a:cxnSpLocks/>
          </p:cNvCxnSpPr>
          <p:nvPr/>
        </p:nvCxnSpPr>
        <p:spPr>
          <a:xfrm flipV="1">
            <a:off x="4237828" y="2097504"/>
            <a:ext cx="42944" cy="243414"/>
          </a:xfrm>
          <a:prstGeom prst="straightConnector1">
            <a:avLst/>
          </a:prstGeom>
          <a:ln>
            <a:prstDash val="sysDot"/>
            <a:headEnd type="none" w="sm" len="med"/>
            <a:tailEnd type="arrow" w="sm" len="med"/>
          </a:ln>
        </p:spPr>
        <p:style>
          <a:lnRef idx="1">
            <a:schemeClr val="accent2"/>
          </a:lnRef>
          <a:fillRef idx="0">
            <a:schemeClr val="accent2"/>
          </a:fillRef>
          <a:effectRef idx="0">
            <a:schemeClr val="accent2"/>
          </a:effectRef>
          <a:fontRef idx="minor">
            <a:schemeClr val="tx1"/>
          </a:fontRef>
        </p:style>
      </p:cxnSp>
      <p:cxnSp>
        <p:nvCxnSpPr>
          <p:cNvPr id="23" name="Straight Arrow Connector 22">
            <a:extLst>
              <a:ext uri="{FF2B5EF4-FFF2-40B4-BE49-F238E27FC236}">
                <a16:creationId xmlns:a16="http://schemas.microsoft.com/office/drawing/2014/main" id="{387E1E48-D0AB-9E2A-56D7-C59D95D310F2}"/>
              </a:ext>
            </a:extLst>
          </p:cNvPr>
          <p:cNvCxnSpPr>
            <a:cxnSpLocks/>
          </p:cNvCxnSpPr>
          <p:nvPr/>
        </p:nvCxnSpPr>
        <p:spPr>
          <a:xfrm flipH="1" flipV="1">
            <a:off x="3811194" y="2136957"/>
            <a:ext cx="152394" cy="69818"/>
          </a:xfrm>
          <a:prstGeom prst="straightConnector1">
            <a:avLst/>
          </a:prstGeom>
          <a:ln>
            <a:prstDash val="sysDot"/>
            <a:headEnd type="none" w="sm" len="med"/>
            <a:tailEnd type="arrow" w="sm" len="med"/>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5443BF28-B4F5-346E-EC1F-4180A6F438FD}"/>
              </a:ext>
            </a:extLst>
          </p:cNvPr>
          <p:cNvCxnSpPr>
            <a:cxnSpLocks/>
          </p:cNvCxnSpPr>
          <p:nvPr/>
        </p:nvCxnSpPr>
        <p:spPr>
          <a:xfrm flipV="1">
            <a:off x="3788446" y="1607367"/>
            <a:ext cx="166059" cy="212574"/>
          </a:xfrm>
          <a:prstGeom prst="straightConnector1">
            <a:avLst/>
          </a:prstGeom>
          <a:ln>
            <a:prstDash val="sysDot"/>
            <a:headEnd type="none" w="sm" len="med"/>
            <a:tailEnd type="arrow" w="sm" len="med"/>
          </a:ln>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11AEEC14-2F1A-03CB-186D-9FDFED0049EA}"/>
              </a:ext>
            </a:extLst>
          </p:cNvPr>
          <p:cNvCxnSpPr>
            <a:cxnSpLocks/>
          </p:cNvCxnSpPr>
          <p:nvPr/>
        </p:nvCxnSpPr>
        <p:spPr>
          <a:xfrm flipV="1">
            <a:off x="4079704" y="1196432"/>
            <a:ext cx="166059" cy="212574"/>
          </a:xfrm>
          <a:prstGeom prst="straightConnector1">
            <a:avLst/>
          </a:prstGeom>
          <a:ln>
            <a:prstDash val="sysDot"/>
            <a:headEnd type="none" w="sm" len="med"/>
            <a:tailEnd type="arrow" w="sm" len="med"/>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7C322365-81B5-75ED-0DAE-BB23D493142D}"/>
              </a:ext>
            </a:extLst>
          </p:cNvPr>
          <p:cNvCxnSpPr>
            <a:cxnSpLocks/>
          </p:cNvCxnSpPr>
          <p:nvPr/>
        </p:nvCxnSpPr>
        <p:spPr>
          <a:xfrm>
            <a:off x="4011170" y="1655808"/>
            <a:ext cx="234593" cy="276469"/>
          </a:xfrm>
          <a:prstGeom prst="straightConnector1">
            <a:avLst/>
          </a:prstGeom>
          <a:ln>
            <a:prstDash val="sysDot"/>
            <a:headEnd type="none" w="sm" len="med"/>
            <a:tailEnd type="arrow" w="sm" len="med"/>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4DA48858-8008-A132-73DF-E69D2AA8C57C}"/>
              </a:ext>
            </a:extLst>
          </p:cNvPr>
          <p:cNvCxnSpPr>
            <a:cxnSpLocks/>
          </p:cNvCxnSpPr>
          <p:nvPr/>
        </p:nvCxnSpPr>
        <p:spPr>
          <a:xfrm flipH="1">
            <a:off x="4353079" y="1264070"/>
            <a:ext cx="42315" cy="562239"/>
          </a:xfrm>
          <a:prstGeom prst="straightConnector1">
            <a:avLst/>
          </a:prstGeom>
          <a:ln>
            <a:prstDash val="sysDot"/>
            <a:headEnd type="none" w="sm" len="med"/>
            <a:tailEnd type="arrow" w="sm" len="med"/>
          </a:ln>
        </p:spPr>
        <p:style>
          <a:lnRef idx="1">
            <a:schemeClr val="accent2"/>
          </a:lnRef>
          <a:fillRef idx="0">
            <a:schemeClr val="accent2"/>
          </a:fillRef>
          <a:effectRef idx="0">
            <a:schemeClr val="accent2"/>
          </a:effectRef>
          <a:fontRef idx="minor">
            <a:schemeClr val="tx1"/>
          </a:fontRef>
        </p:style>
      </p:cxnSp>
      <p:grpSp>
        <p:nvGrpSpPr>
          <p:cNvPr id="28" name="Group 27">
            <a:extLst>
              <a:ext uri="{FF2B5EF4-FFF2-40B4-BE49-F238E27FC236}">
                <a16:creationId xmlns:a16="http://schemas.microsoft.com/office/drawing/2014/main" id="{E8AC1568-F252-47CB-46C5-E799F4CA29D6}"/>
              </a:ext>
            </a:extLst>
          </p:cNvPr>
          <p:cNvGrpSpPr/>
          <p:nvPr/>
        </p:nvGrpSpPr>
        <p:grpSpPr>
          <a:xfrm>
            <a:off x="1371632" y="2971634"/>
            <a:ext cx="6400736" cy="1596948"/>
            <a:chOff x="2342729" y="2013409"/>
            <a:chExt cx="6400736" cy="1596948"/>
          </a:xfrm>
        </p:grpSpPr>
        <p:pic>
          <p:nvPicPr>
            <p:cNvPr id="29" name="Picture 28">
              <a:extLst>
                <a:ext uri="{FF2B5EF4-FFF2-40B4-BE49-F238E27FC236}">
                  <a16:creationId xmlns:a16="http://schemas.microsoft.com/office/drawing/2014/main" id="{BE3C83CF-9D0A-D03B-A49B-0657E61BEF50}"/>
                </a:ext>
              </a:extLst>
            </p:cNvPr>
            <p:cNvPicPr>
              <a:picLocks noChangeAspect="1"/>
            </p:cNvPicPr>
            <p:nvPr/>
          </p:nvPicPr>
          <p:blipFill rotWithShape="1">
            <a:blip r:embed="rId3">
              <a:extLst>
                <a:ext uri="{28A0092B-C50C-407E-A947-70E740481C1C}">
                  <a14:useLocalDpi xmlns:a14="http://schemas.microsoft.com/office/drawing/2010/main" val="0"/>
                </a:ext>
              </a:extLst>
            </a:blip>
            <a:srcRect l="945" t="1355" r="668" b="-1355"/>
            <a:stretch/>
          </p:blipFill>
          <p:spPr>
            <a:xfrm>
              <a:off x="2342729" y="2013409"/>
              <a:ext cx="6400736" cy="15436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 name="Picture 29">
              <a:extLst>
                <a:ext uri="{FF2B5EF4-FFF2-40B4-BE49-F238E27FC236}">
                  <a16:creationId xmlns:a16="http://schemas.microsoft.com/office/drawing/2014/main" id="{9E331C5F-D676-E8C5-BAD6-E65491F2B601}"/>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342730" y="3397783"/>
              <a:ext cx="6400735" cy="212574"/>
            </a:xfrm>
            <a:prstGeom prst="rect">
              <a:avLst/>
            </a:prstGeom>
          </p:spPr>
        </p:pic>
      </p:grpSp>
    </p:spTree>
    <p:extLst>
      <p:ext uri="{BB962C8B-B14F-4D97-AF65-F5344CB8AC3E}">
        <p14:creationId xmlns:p14="http://schemas.microsoft.com/office/powerpoint/2010/main" val="4038129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pic>
        <p:nvPicPr>
          <p:cNvPr id="14" name="Picture 13">
            <a:extLst>
              <a:ext uri="{FF2B5EF4-FFF2-40B4-BE49-F238E27FC236}">
                <a16:creationId xmlns:a16="http://schemas.microsoft.com/office/drawing/2014/main" id="{5A183B50-A00E-9BA4-D2EB-805B2501EB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14600" y="1028700"/>
            <a:ext cx="4114800" cy="3086100"/>
          </a:xfrm>
          <a:prstGeom prst="rect">
            <a:avLst/>
          </a:prstGeom>
        </p:spPr>
      </p:pic>
    </p:spTree>
    <p:extLst>
      <p:ext uri="{BB962C8B-B14F-4D97-AF65-F5344CB8AC3E}">
        <p14:creationId xmlns:p14="http://schemas.microsoft.com/office/powerpoint/2010/main" val="34558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pic>
        <p:nvPicPr>
          <p:cNvPr id="6" name="Picture 5">
            <a:extLst>
              <a:ext uri="{FF2B5EF4-FFF2-40B4-BE49-F238E27FC236}">
                <a16:creationId xmlns:a16="http://schemas.microsoft.com/office/drawing/2014/main" id="{60D7B460-ED0E-D7C9-A6C3-B4AE6250EB2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10924" y="1028700"/>
            <a:ext cx="4114800" cy="3099696"/>
          </a:xfrm>
          <a:prstGeom prst="rect">
            <a:avLst/>
          </a:prstGeom>
        </p:spPr>
      </p:pic>
    </p:spTree>
    <p:extLst>
      <p:ext uri="{BB962C8B-B14F-4D97-AF65-F5344CB8AC3E}">
        <p14:creationId xmlns:p14="http://schemas.microsoft.com/office/powerpoint/2010/main" val="609016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69E0-5419-4E95-94E0-35FCD1D4A38F}"/>
              </a:ext>
            </a:extLst>
          </p:cNvPr>
          <p:cNvSpPr>
            <a:spLocks noGrp="1"/>
          </p:cNvSpPr>
          <p:nvPr>
            <p:ph type="title"/>
          </p:nvPr>
        </p:nvSpPr>
        <p:spPr/>
        <p:txBody>
          <a:bodyPr/>
          <a:lstStyle/>
          <a:p>
            <a:pPr algn="ctr"/>
            <a:r>
              <a:rPr lang="en-AU" dirty="0"/>
              <a:t>Simple linear regression</a:t>
            </a:r>
          </a:p>
        </p:txBody>
      </p:sp>
      <p:pic>
        <p:nvPicPr>
          <p:cNvPr id="14" name="Picture 13">
            <a:extLst>
              <a:ext uri="{FF2B5EF4-FFF2-40B4-BE49-F238E27FC236}">
                <a16:creationId xmlns:a16="http://schemas.microsoft.com/office/drawing/2014/main" id="{5A183B50-A00E-9BA4-D2EB-805B2501EB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510924" y="1028700"/>
            <a:ext cx="4114800" cy="309969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B3A1CBE-9F2F-ACFF-0F01-ACF5813E5BB1}"/>
                  </a:ext>
                </a:extLst>
              </p:cNvPr>
              <p:cNvSpPr txBox="1"/>
              <p:nvPr/>
            </p:nvSpPr>
            <p:spPr>
              <a:xfrm>
                <a:off x="2005781" y="1488198"/>
                <a:ext cx="2676832"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𝑦</m:t>
                      </m:r>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0</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m:t>
                      </m:r>
                      <m:sSub>
                        <m:sSubPr>
                          <m:ctrlP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ctrlPr>
                        </m:sSubPr>
                        <m:e>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𝛽</m:t>
                          </m:r>
                        </m:e>
                        <m: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1</m:t>
                          </m:r>
                        </m:sub>
                      </m:sSub>
                      <m:r>
                        <a:rPr kumimoji="0" lang="en-AU" sz="3200" b="0" i="1" u="none" strike="noStrike" cap="none" spc="0" normalizeH="0" baseline="0" smtClean="0">
                          <a:ln>
                            <a:noFill/>
                          </a:ln>
                          <a:solidFill>
                            <a:srgbClr val="000000"/>
                          </a:solidFill>
                          <a:effectLst/>
                          <a:uFillTx/>
                          <a:latin typeface="Cambria Math" panose="02040503050406030204" pitchFamily="18" charset="0"/>
                          <a:ea typeface="Tw Cen MT"/>
                          <a:cs typeface="Tw Cen MT"/>
                          <a:sym typeface="Tw Cen MT"/>
                        </a:rPr>
                        <m:t>𝑥</m:t>
                      </m:r>
                    </m:oMath>
                  </m:oMathPara>
                </a14:m>
                <a:endParaRPr kumimoji="0" lang="en-US" sz="3200" b="0" i="0" u="none" strike="noStrike" cap="none" spc="0" normalizeH="0" baseline="0" dirty="0">
                  <a:ln>
                    <a:noFill/>
                  </a:ln>
                  <a:solidFill>
                    <a:srgbClr val="000000"/>
                  </a:solidFill>
                  <a:effectLst/>
                  <a:uFillTx/>
                  <a:ea typeface="Tw Cen MT"/>
                  <a:cs typeface="Tw Cen MT"/>
                  <a:sym typeface="Tw Cen MT"/>
                </a:endParaRPr>
              </a:p>
            </p:txBody>
          </p:sp>
        </mc:Choice>
        <mc:Fallback xmlns="">
          <p:sp>
            <p:nvSpPr>
              <p:cNvPr id="5" name="TextBox 4">
                <a:extLst>
                  <a:ext uri="{FF2B5EF4-FFF2-40B4-BE49-F238E27FC236}">
                    <a16:creationId xmlns:a16="http://schemas.microsoft.com/office/drawing/2014/main" id="{0B3A1CBE-9F2F-ACFF-0F01-ACF5813E5BB1}"/>
                  </a:ext>
                </a:extLst>
              </p:cNvPr>
              <p:cNvSpPr txBox="1">
                <a:spLocks noRot="1" noChangeAspect="1" noMove="1" noResize="1" noEditPoints="1" noAdjustHandles="1" noChangeArrowheads="1" noChangeShapeType="1" noTextEdit="1"/>
              </p:cNvSpPr>
              <p:nvPr/>
            </p:nvSpPr>
            <p:spPr>
              <a:xfrm>
                <a:off x="2005781" y="1488198"/>
                <a:ext cx="2676832" cy="584773"/>
              </a:xfrm>
              <a:prstGeom prst="rect">
                <a:avLst/>
              </a:prstGeom>
              <a:blipFill>
                <a:blip r:embed="rId4"/>
                <a:stretch>
                  <a:fillRect b="-19149"/>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4296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4"/>
                                        </p:tgtEl>
                                      </p:cBhvr>
                                      <p:by x="70000" y="70000"/>
                                    </p:animScale>
                                  </p:childTnLst>
                                </p:cTn>
                              </p:par>
                              <p:par>
                                <p:cTn id="7" presetID="0" presetClass="path" presetSubtype="0" accel="50000" decel="50000" fill="hold" nodeType="withEffect">
                                  <p:stCondLst>
                                    <p:cond delay="0"/>
                                  </p:stCondLst>
                                  <p:childTnLst>
                                    <p:animMotion origin="layout" path="M 0.01979 -0.03271 C 0.02674 0.08642 0.03438 0.20587 0.07066 0.19568 C 0.10677 0.1855 0.20643 -0.04259 0.23716 -0.09382 " pathEditMode="relative" rAng="0" ptsTypes="AAA">
                                      <p:cBhvr>
                                        <p:cTn id="8" dur="2000" fill="hold"/>
                                        <p:tgtEl>
                                          <p:spTgt spid="14"/>
                                        </p:tgtEl>
                                        <p:attrNameLst>
                                          <p:attrName>ppt_x</p:attrName>
                                          <p:attrName>ppt_y</p:attrName>
                                        </p:attrNameLst>
                                      </p:cBhvr>
                                      <p:rCtr x="10868" y="8364"/>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E64626"/>
      </a:accent1>
      <a:accent2>
        <a:srgbClr val="EF8025"/>
      </a:accent2>
      <a:accent3>
        <a:srgbClr val="FFB800"/>
      </a:accent3>
      <a:accent4>
        <a:srgbClr val="5C923E"/>
      </a:accent4>
      <a:accent5>
        <a:srgbClr val="5496DB"/>
      </a:accent5>
      <a:accent6>
        <a:srgbClr val="0148A4"/>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odule-1-Introduction_2020" id="{A39FA5F4-4DDA-BA46-9F6E-6845A064CE4F}" vid="{B31512D2-85BC-7F4D-8AA4-E6BE93BA8F38}"/>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E64626"/>
      </a:accent1>
      <a:accent2>
        <a:srgbClr val="EF8025"/>
      </a:accent2>
      <a:accent3>
        <a:srgbClr val="FFB800"/>
      </a:accent3>
      <a:accent4>
        <a:srgbClr val="5C923E"/>
      </a:accent4>
      <a:accent5>
        <a:srgbClr val="5496DB"/>
      </a:accent5>
      <a:accent6>
        <a:srgbClr val="0148A4"/>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bevel/>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bevel/>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30270</TotalTime>
  <Words>3772</Words>
  <Application>Microsoft Macintosh PowerPoint</Application>
  <PresentationFormat>On-screen Show (16:9)</PresentationFormat>
  <Paragraphs>192</Paragraphs>
  <Slides>27</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Cambria Math</vt:lpstr>
      <vt:lpstr>Helvetica Neue</vt:lpstr>
      <vt:lpstr>Lucida Grande</vt:lpstr>
      <vt:lpstr>Tw Cen MT</vt:lpstr>
      <vt:lpstr>Default</vt:lpstr>
      <vt:lpstr>Regression Models for Biostatistics 1 (RM1)</vt:lpstr>
      <vt:lpstr>Learning outcomes</vt:lpstr>
      <vt:lpstr>PowerPoint Presentation</vt:lpstr>
      <vt:lpstr>PowerPoint Presentation</vt:lpstr>
      <vt:lpstr>PowerPoint Presentation</vt:lpstr>
      <vt:lpstr>PowerPoint Presentation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lpstr>Simple 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Biostatistics  Module 1  What is machine learning?</dc:title>
  <dc:creator>Armando Teixeira-Pinto</dc:creator>
  <cp:lastModifiedBy>Armando Teixeira-Pinto</cp:lastModifiedBy>
  <cp:revision>36</cp:revision>
  <cp:lastPrinted>2019-11-27T02:19:35Z</cp:lastPrinted>
  <dcterms:created xsi:type="dcterms:W3CDTF">2022-09-14T23:05:06Z</dcterms:created>
  <dcterms:modified xsi:type="dcterms:W3CDTF">2025-02-11T23:48:57Z</dcterms:modified>
</cp:coreProperties>
</file>