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319" r:id="rId3"/>
    <p:sldId id="322" r:id="rId4"/>
    <p:sldId id="321" r:id="rId5"/>
    <p:sldId id="263" r:id="rId6"/>
    <p:sldId id="289" r:id="rId7"/>
    <p:sldId id="285" r:id="rId8"/>
    <p:sldId id="276" r:id="rId9"/>
    <p:sldId id="30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151"/>
    <a:srgbClr val="E8F539"/>
    <a:srgbClr val="941C94"/>
    <a:srgbClr val="EF3731"/>
    <a:srgbClr val="F03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661F83-473A-4419-BDD4-7AD41EE4AA85}">
  <a:tblStyle styleId="{73661F83-473A-4419-BDD4-7AD41EE4A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 с тема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Среден сти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94" autoAdjust="0"/>
  </p:normalViewPr>
  <p:slideViewPr>
    <p:cSldViewPr snapToGrid="0">
      <p:cViewPr>
        <p:scale>
          <a:sx n="125" d="100"/>
          <a:sy n="125" d="100"/>
        </p:scale>
        <p:origin x="117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63ae5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63ae5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863ae5e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863ae5e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39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 err="1"/>
              <a:t>Мискомуникацията</a:t>
            </a:r>
            <a:r>
              <a:rPr lang="bg-BG" dirty="0"/>
              <a:t> между счетоводството и администрацията на компании от света</a:t>
            </a:r>
          </a:p>
        </p:txBody>
      </p:sp>
    </p:spTree>
    <p:extLst>
      <p:ext uri="{BB962C8B-B14F-4D97-AF65-F5344CB8AC3E}">
        <p14:creationId xmlns:p14="http://schemas.microsoft.com/office/powerpoint/2010/main" val="127792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c8cfa5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c8cfa5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cc8cfa50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cc8cfa50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Първи</a:t>
            </a:r>
            <a:r>
              <a:rPr lang="ru-RU" b="1" dirty="0"/>
              <a:t> спринт</a:t>
            </a:r>
            <a:r>
              <a:rPr lang="ru-RU" dirty="0"/>
              <a:t> – </a:t>
            </a:r>
            <a:r>
              <a:rPr lang="ru-RU" dirty="0" err="1"/>
              <a:t>Обсъждане</a:t>
            </a:r>
            <a:r>
              <a:rPr lang="ru-RU" dirty="0"/>
              <a:t> на идеи и </a:t>
            </a:r>
            <a:r>
              <a:rPr lang="ru-RU" dirty="0" err="1"/>
              <a:t>създаване</a:t>
            </a:r>
            <a:r>
              <a:rPr lang="ru-RU" dirty="0"/>
              <a:t> на лого след </a:t>
            </a:r>
            <a:r>
              <a:rPr lang="ru-RU" dirty="0" err="1"/>
              <a:t>избор</a:t>
            </a:r>
            <a:r>
              <a:rPr lang="ru-RU" dirty="0"/>
              <a:t> на идея.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Втори</a:t>
            </a:r>
            <a:r>
              <a:rPr lang="ru-RU" b="1" dirty="0"/>
              <a:t> спринт</a:t>
            </a:r>
            <a:r>
              <a:rPr lang="ru-RU" dirty="0"/>
              <a:t> – Разработка на дизайн за </a:t>
            </a:r>
            <a:r>
              <a:rPr lang="ru-RU" dirty="0" err="1"/>
              <a:t>приложението</a:t>
            </a:r>
            <a:r>
              <a:rPr lang="ru-RU" dirty="0"/>
              <a:t> и </a:t>
            </a:r>
            <a:r>
              <a:rPr lang="ru-RU" dirty="0" err="1"/>
              <a:t>основните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страници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Трети спринт</a:t>
            </a:r>
            <a:r>
              <a:rPr lang="ru-RU" dirty="0"/>
              <a:t> – </a:t>
            </a:r>
            <a:r>
              <a:rPr lang="ru-RU" dirty="0" err="1"/>
              <a:t>Свързване</a:t>
            </a:r>
            <a:r>
              <a:rPr lang="ru-RU" dirty="0"/>
              <a:t> на </a:t>
            </a:r>
            <a:r>
              <a:rPr lang="ru-RU" dirty="0" err="1"/>
              <a:t>функционалността</a:t>
            </a:r>
            <a:r>
              <a:rPr lang="ru-RU" dirty="0"/>
              <a:t> с дизайна на </a:t>
            </a:r>
            <a:r>
              <a:rPr lang="ru-RU" dirty="0" err="1"/>
              <a:t>приложението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Четвърти</a:t>
            </a:r>
            <a:r>
              <a:rPr lang="ru-RU" b="1" dirty="0"/>
              <a:t> спринт</a:t>
            </a:r>
            <a:r>
              <a:rPr lang="ru-RU" dirty="0"/>
              <a:t> – </a:t>
            </a:r>
            <a:r>
              <a:rPr lang="ru-RU" dirty="0" err="1"/>
              <a:t>Изготвяне</a:t>
            </a:r>
            <a:r>
              <a:rPr lang="ru-RU" dirty="0"/>
              <a:t> на презентация и документация за проекта.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cc8cfa50e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cc8cfa50e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err="1"/>
              <a:t>Предимства</a:t>
            </a:r>
            <a:r>
              <a:rPr lang="ru-RU" b="1" dirty="0"/>
              <a:t> на </a:t>
            </a:r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Thread</a:t>
            </a:r>
            <a:r>
              <a:rPr lang="ru-RU" b="1" dirty="0"/>
              <a:t> пред Power BI и </a:t>
            </a:r>
            <a:r>
              <a:rPr lang="ru-RU" b="1" dirty="0" err="1"/>
              <a:t>Kickserv</a:t>
            </a:r>
            <a:endParaRPr lang="en-US" b="1" dirty="0"/>
          </a:p>
          <a:p>
            <a:pPr marL="158750" indent="0">
              <a:buNone/>
            </a:pPr>
            <a:endParaRPr lang="ru-RU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Thread</a:t>
            </a:r>
            <a:r>
              <a:rPr lang="ru-RU" dirty="0"/>
              <a:t> </a:t>
            </a:r>
            <a:r>
              <a:rPr lang="ru-RU" dirty="0" err="1"/>
              <a:t>предлага</a:t>
            </a:r>
            <a:r>
              <a:rPr lang="ru-RU" dirty="0"/>
              <a:t> </a:t>
            </a:r>
            <a:r>
              <a:rPr lang="ru-RU" b="1" dirty="0" err="1"/>
              <a:t>цялостно</a:t>
            </a:r>
            <a:r>
              <a:rPr lang="ru-RU" b="1" dirty="0"/>
              <a:t> бизнес управление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липсва</a:t>
            </a:r>
            <a:r>
              <a:rPr lang="ru-RU" dirty="0"/>
              <a:t> в Power BI, и е </a:t>
            </a:r>
            <a:r>
              <a:rPr lang="ru-RU" dirty="0" err="1"/>
              <a:t>по-добре</a:t>
            </a:r>
            <a:r>
              <a:rPr lang="ru-RU" dirty="0"/>
              <a:t> </a:t>
            </a:r>
            <a:r>
              <a:rPr lang="ru-RU" dirty="0" err="1"/>
              <a:t>структуриран</a:t>
            </a:r>
            <a:r>
              <a:rPr lang="ru-RU" dirty="0"/>
              <a:t> за управление на </a:t>
            </a:r>
            <a:r>
              <a:rPr lang="ru-RU" dirty="0" err="1"/>
              <a:t>процеси</a:t>
            </a:r>
            <a:r>
              <a:rPr lang="ru-RU" dirty="0"/>
              <a:t> в сравнение с </a:t>
            </a:r>
            <a:r>
              <a:rPr lang="ru-RU" dirty="0" err="1"/>
              <a:t>Kickserv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Power BI</a:t>
            </a:r>
            <a:r>
              <a:rPr lang="ru-RU" dirty="0"/>
              <a:t> се </a:t>
            </a:r>
            <a:r>
              <a:rPr lang="ru-RU" dirty="0" err="1"/>
              <a:t>фокусира</a:t>
            </a:r>
            <a:r>
              <a:rPr lang="ru-RU" dirty="0"/>
              <a:t> само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анализи</a:t>
            </a:r>
            <a:r>
              <a:rPr lang="ru-RU" dirty="0"/>
              <a:t> и </a:t>
            </a:r>
            <a:r>
              <a:rPr lang="ru-RU" dirty="0" err="1"/>
              <a:t>отчети</a:t>
            </a:r>
            <a:r>
              <a:rPr lang="ru-RU" dirty="0"/>
              <a:t>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Thread</a:t>
            </a:r>
            <a:r>
              <a:rPr lang="ru-RU" b="1" dirty="0"/>
              <a:t> </a:t>
            </a:r>
            <a:r>
              <a:rPr lang="ru-RU" b="1" dirty="0" err="1"/>
              <a:t>осигурява</a:t>
            </a:r>
            <a:r>
              <a:rPr lang="ru-RU" b="1" dirty="0"/>
              <a:t> </a:t>
            </a:r>
            <a:r>
              <a:rPr lang="ru-RU" b="1" dirty="0" err="1"/>
              <a:t>пълен</a:t>
            </a:r>
            <a:r>
              <a:rPr lang="ru-RU" b="1" dirty="0"/>
              <a:t> контрол </a:t>
            </a:r>
            <a:r>
              <a:rPr lang="ru-RU" b="1" dirty="0" err="1"/>
              <a:t>върху</a:t>
            </a:r>
            <a:r>
              <a:rPr lang="ru-RU" b="1" dirty="0"/>
              <a:t> </a:t>
            </a:r>
            <a:r>
              <a:rPr lang="ru-RU" b="1" dirty="0" err="1"/>
              <a:t>управлението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персонал, наличности и автоматизация.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 err="1"/>
              <a:t>Kickserv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ограничена </a:t>
            </a:r>
            <a:r>
              <a:rPr lang="ru-RU" dirty="0" err="1"/>
              <a:t>универсалност</a:t>
            </a:r>
            <a:r>
              <a:rPr lang="ru-RU" dirty="0"/>
              <a:t> и не </a:t>
            </a:r>
            <a:r>
              <a:rPr lang="ru-RU" dirty="0" err="1"/>
              <a:t>предлага</a:t>
            </a:r>
            <a:r>
              <a:rPr lang="ru-RU" dirty="0"/>
              <a:t> </a:t>
            </a:r>
            <a:r>
              <a:rPr lang="ru-RU" b="1" dirty="0" err="1"/>
              <a:t>проследяване</a:t>
            </a:r>
            <a:r>
              <a:rPr lang="ru-RU" b="1" dirty="0"/>
              <a:t> на </a:t>
            </a:r>
            <a:r>
              <a:rPr lang="ru-RU" b="1" dirty="0" err="1"/>
              <a:t>наличн</a:t>
            </a:r>
            <a:r>
              <a:rPr lang="bg-BG" b="1" dirty="0" err="1"/>
              <a:t>ости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е </a:t>
            </a:r>
            <a:r>
              <a:rPr lang="ru-RU" dirty="0" err="1"/>
              <a:t>ключова</a:t>
            </a:r>
            <a:r>
              <a:rPr lang="ru-RU" dirty="0"/>
              <a:t> </a:t>
            </a:r>
            <a:r>
              <a:rPr lang="ru-RU" dirty="0" err="1"/>
              <a:t>функционалност</a:t>
            </a:r>
            <a:r>
              <a:rPr lang="ru-RU" dirty="0"/>
              <a:t> в </a:t>
            </a:r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Thread</a:t>
            </a:r>
            <a:r>
              <a:rPr lang="ru-RU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Thread</a:t>
            </a:r>
            <a:r>
              <a:rPr lang="ru-RU" b="1" dirty="0"/>
              <a:t> </a:t>
            </a:r>
            <a:r>
              <a:rPr lang="ru-RU" b="1" dirty="0" err="1"/>
              <a:t>съчетава</a:t>
            </a:r>
            <a:r>
              <a:rPr lang="ru-RU" b="1" dirty="0"/>
              <a:t> </a:t>
            </a:r>
            <a:r>
              <a:rPr lang="ru-RU" b="1" dirty="0" err="1"/>
              <a:t>управлението</a:t>
            </a:r>
            <a:r>
              <a:rPr lang="ru-RU" b="1" dirty="0"/>
              <a:t>, </a:t>
            </a:r>
            <a:r>
              <a:rPr lang="ru-RU" b="1" dirty="0" err="1"/>
              <a:t>автоматизацията</a:t>
            </a:r>
            <a:r>
              <a:rPr lang="ru-RU" b="1" dirty="0"/>
              <a:t> и анализа в </a:t>
            </a:r>
            <a:r>
              <a:rPr lang="ru-RU" b="1" dirty="0" err="1"/>
              <a:t>една</a:t>
            </a:r>
            <a:r>
              <a:rPr lang="ru-RU" b="1" dirty="0"/>
              <a:t> платформа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елиминира</a:t>
            </a:r>
            <a:r>
              <a:rPr lang="ru-RU" dirty="0"/>
              <a:t> </a:t>
            </a:r>
            <a:r>
              <a:rPr lang="ru-RU" dirty="0" err="1"/>
              <a:t>нуждата</a:t>
            </a:r>
            <a:r>
              <a:rPr lang="ru-RU" dirty="0"/>
              <a:t> от </a:t>
            </a:r>
            <a:r>
              <a:rPr lang="ru-RU" dirty="0" err="1"/>
              <a:t>допълнителен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Power BI или </a:t>
            </a:r>
            <a:r>
              <a:rPr lang="ru-RU" dirty="0" err="1"/>
              <a:t>Kickserv</a:t>
            </a:r>
            <a:r>
              <a:rPr lang="ru-RU" dirty="0"/>
              <a:t>.</a:t>
            </a:r>
            <a:endParaRPr lang="en-US" dirty="0"/>
          </a:p>
          <a:p>
            <a:pPr marL="615950" lvl="1" indent="0">
              <a:buFont typeface="Arial" panose="020B0604020202020204" pitchFamily="34" charset="0"/>
              <a:buNone/>
            </a:pPr>
            <a:endParaRPr lang="ru-RU" dirty="0"/>
          </a:p>
          <a:p>
            <a:r>
              <a:rPr lang="ru-RU" dirty="0"/>
              <a:t>✅ </a:t>
            </a:r>
            <a:r>
              <a:rPr lang="ru-RU" b="1" dirty="0" err="1"/>
              <a:t>Main</a:t>
            </a:r>
            <a:r>
              <a:rPr lang="ru-RU" b="1" dirty="0"/>
              <a:t> </a:t>
            </a:r>
            <a:r>
              <a:rPr lang="ru-RU" b="1" dirty="0" err="1"/>
              <a:t>Thread</a:t>
            </a:r>
            <a:r>
              <a:rPr lang="ru-RU" dirty="0"/>
              <a:t> е </a:t>
            </a:r>
            <a:r>
              <a:rPr lang="ru-RU" b="1" dirty="0" err="1"/>
              <a:t>по-ефективен</a:t>
            </a:r>
            <a:r>
              <a:rPr lang="ru-RU" b="1" dirty="0"/>
              <a:t> и </a:t>
            </a:r>
            <a:r>
              <a:rPr lang="ru-RU" b="1" dirty="0" err="1"/>
              <a:t>завършен</a:t>
            </a:r>
            <a:r>
              <a:rPr lang="ru-RU" b="1" dirty="0"/>
              <a:t> бизнес инструмент</a:t>
            </a:r>
            <a:r>
              <a:rPr lang="ru-RU" dirty="0"/>
              <a:t>, </a:t>
            </a:r>
            <a:r>
              <a:rPr lang="ru-RU" dirty="0" err="1"/>
              <a:t>предоставящ</a:t>
            </a:r>
            <a:r>
              <a:rPr lang="ru-RU" dirty="0"/>
              <a:t> </a:t>
            </a:r>
            <a:r>
              <a:rPr lang="ru-RU" b="1" dirty="0" err="1"/>
              <a:t>цялостно</a:t>
            </a:r>
            <a:r>
              <a:rPr lang="ru-RU" b="1" dirty="0"/>
              <a:t> управление, автоматизация и </a:t>
            </a:r>
            <a:r>
              <a:rPr lang="ru-RU" b="1" dirty="0" err="1"/>
              <a:t>анализи</a:t>
            </a:r>
            <a:r>
              <a:rPr lang="ru-RU" b="1" dirty="0"/>
              <a:t> в </a:t>
            </a:r>
            <a:r>
              <a:rPr lang="ru-RU" b="1" dirty="0" err="1"/>
              <a:t>една</a:t>
            </a:r>
            <a:r>
              <a:rPr lang="ru-RU" b="1" dirty="0"/>
              <a:t> система</a:t>
            </a:r>
            <a:r>
              <a:rPr lang="ru-RU" dirty="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bec6d0839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bec6d0839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err="1"/>
              <a:t>Трислойната</a:t>
            </a:r>
            <a:r>
              <a:rPr lang="ru-RU" dirty="0"/>
              <a:t> архитектура на </a:t>
            </a:r>
            <a:r>
              <a:rPr lang="ru-RU" b="1" dirty="0" err="1"/>
              <a:t>Main-Thread</a:t>
            </a:r>
            <a:r>
              <a:rPr lang="ru-RU" dirty="0"/>
              <a:t> </a:t>
            </a:r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мащабируемост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разделя </a:t>
            </a:r>
            <a:r>
              <a:rPr lang="ru-RU" dirty="0" err="1"/>
              <a:t>логиката</a:t>
            </a:r>
            <a:r>
              <a:rPr lang="ru-RU" dirty="0"/>
              <a:t> на слоя за </a:t>
            </a:r>
            <a:r>
              <a:rPr lang="ru-RU" dirty="0" err="1"/>
              <a:t>представяне</a:t>
            </a:r>
            <a:r>
              <a:rPr lang="ru-RU" dirty="0"/>
              <a:t> (PL), бизнес </a:t>
            </a:r>
            <a:r>
              <a:rPr lang="ru-RU" dirty="0" err="1"/>
              <a:t>логиката</a:t>
            </a:r>
            <a:r>
              <a:rPr lang="ru-RU" dirty="0"/>
              <a:t> (BLL) и </a:t>
            </a:r>
            <a:r>
              <a:rPr lang="ru-RU" dirty="0" err="1"/>
              <a:t>достъпа</a:t>
            </a:r>
            <a:r>
              <a:rPr lang="ru-RU" dirty="0"/>
              <a:t> до </a:t>
            </a:r>
            <a:r>
              <a:rPr lang="ru-RU" dirty="0" err="1"/>
              <a:t>данни</a:t>
            </a:r>
            <a:r>
              <a:rPr lang="ru-RU" dirty="0"/>
              <a:t> (DAL).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намалява</a:t>
            </a:r>
            <a:r>
              <a:rPr lang="ru-RU" dirty="0"/>
              <a:t> риска от </a:t>
            </a:r>
            <a:r>
              <a:rPr lang="ru-RU" dirty="0" err="1"/>
              <a:t>директен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заявки </a:t>
            </a:r>
            <a:r>
              <a:rPr lang="ru-RU" dirty="0" err="1"/>
              <a:t>преминават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строго </a:t>
            </a:r>
            <a:r>
              <a:rPr lang="ru-RU" dirty="0" err="1"/>
              <a:t>дефинирани</a:t>
            </a:r>
            <a:r>
              <a:rPr lang="ru-RU" dirty="0"/>
              <a:t> услуги и </a:t>
            </a:r>
            <a:r>
              <a:rPr lang="ru-RU" dirty="0" err="1"/>
              <a:t>интерфейси</a:t>
            </a:r>
            <a:r>
              <a:rPr lang="ru-RU" dirty="0"/>
              <a:t>.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b="1" dirty="0"/>
              <a:t>BLL </a:t>
            </a:r>
            <a:r>
              <a:rPr lang="ru-RU" b="1" dirty="0" err="1"/>
              <a:t>осигурява</a:t>
            </a:r>
            <a:r>
              <a:rPr lang="ru-RU" b="1" dirty="0"/>
              <a:t> контрол </a:t>
            </a:r>
            <a:r>
              <a:rPr lang="ru-RU" b="1" dirty="0" err="1"/>
              <a:t>върху</a:t>
            </a:r>
            <a:r>
              <a:rPr lang="ru-RU" b="1" dirty="0"/>
              <a:t> </a:t>
            </a:r>
            <a:r>
              <a:rPr lang="ru-RU" b="1" dirty="0" err="1"/>
              <a:t>валидирането</a:t>
            </a:r>
            <a:r>
              <a:rPr lang="ru-RU" b="1" dirty="0"/>
              <a:t> и </a:t>
            </a:r>
            <a:r>
              <a:rPr lang="ru-RU" b="1" dirty="0" err="1"/>
              <a:t>сигурността</a:t>
            </a:r>
            <a:r>
              <a:rPr lang="ru-RU" dirty="0"/>
              <a:t>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b="1" dirty="0"/>
              <a:t>DAL </a:t>
            </a:r>
            <a:r>
              <a:rPr lang="ru-RU" b="1" dirty="0" err="1"/>
              <a:t>капсулира</a:t>
            </a:r>
            <a:r>
              <a:rPr lang="ru-RU" b="1" dirty="0"/>
              <a:t> </a:t>
            </a:r>
            <a:r>
              <a:rPr lang="ru-RU" b="1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предотвратявайки</a:t>
            </a:r>
            <a:r>
              <a:rPr lang="ru-RU" dirty="0"/>
              <a:t> </a:t>
            </a:r>
            <a:r>
              <a:rPr lang="ru-RU" dirty="0" err="1"/>
              <a:t>директен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чувствителна</a:t>
            </a:r>
            <a:r>
              <a:rPr lang="ru-RU" dirty="0"/>
              <a:t> информация от </a:t>
            </a:r>
            <a:r>
              <a:rPr lang="ru-RU" dirty="0" err="1"/>
              <a:t>потребителския</a:t>
            </a:r>
            <a:r>
              <a:rPr lang="ru-RU" dirty="0"/>
              <a:t> интерфейс.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c8cfa50e2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c8cfa50e2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870513" y="3869150"/>
            <a:ext cx="2765700" cy="27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8108649" y="4107286"/>
            <a:ext cx="2289300" cy="228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8505753" y="4503562"/>
            <a:ext cx="1495500" cy="149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1581150" y="-1580275"/>
            <a:ext cx="2943600" cy="29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1327411" y="-1326536"/>
            <a:ext cx="2436300" cy="24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904778" y="-905027"/>
            <a:ext cx="1591500" cy="1592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932450" y="4444400"/>
            <a:ext cx="1615200" cy="161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1071728" y="4583678"/>
            <a:ext cx="1336800" cy="133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03703" y="4815037"/>
            <a:ext cx="873300" cy="87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536525" y="-1117475"/>
            <a:ext cx="1829700" cy="182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693914" y="-960086"/>
            <a:ext cx="1514700" cy="151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6957099" y="-697754"/>
            <a:ext cx="989100" cy="99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2814625" y="3456974"/>
            <a:ext cx="3514800" cy="35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3117408" y="3759757"/>
            <a:ext cx="2909400" cy="2909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621526" y="4263785"/>
            <a:ext cx="1900200" cy="190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67585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9818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268362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143650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-121416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-843988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357325" y="3018975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rot="5400000">
            <a:off x="-1514950" y="-1668275"/>
            <a:ext cx="2926500" cy="2926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5400000">
            <a:off x="-1262461" y="-1416164"/>
            <a:ext cx="2421900" cy="242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5400000">
            <a:off x="-843038" y="-997011"/>
            <a:ext cx="1582200" cy="158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5400000">
            <a:off x="7797550" y="-1454625"/>
            <a:ext cx="2499300" cy="249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5400000">
            <a:off x="8013061" y="-1239336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400000">
            <a:off x="8371381" y="-881492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5400000">
            <a:off x="3617850" y="4559650"/>
            <a:ext cx="1908300" cy="190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5400000">
            <a:off x="3782574" y="4724026"/>
            <a:ext cx="1579200" cy="157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5400000">
            <a:off x="4055996" y="4997253"/>
            <a:ext cx="1031700" cy="1032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-80347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-631724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345767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95392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25676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411633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5591875" y="1505088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4" hasCustomPrompt="1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5" hasCustomPrompt="1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6" hasCustomPrompt="1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7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8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9"/>
          </p:nvPr>
        </p:nvSpPr>
        <p:spPr>
          <a:xfrm>
            <a:off x="5591875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3"/>
          </p:nvPr>
        </p:nvSpPr>
        <p:spPr>
          <a:xfrm>
            <a:off x="5591875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4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15" hasCustomPrompt="1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/>
          <p:nvPr/>
        </p:nvSpPr>
        <p:spPr>
          <a:xfrm rot="5400000">
            <a:off x="-815175" y="-992725"/>
            <a:ext cx="2254200" cy="2254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5400000">
            <a:off x="-620862" y="-798538"/>
            <a:ext cx="1865700" cy="186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5400000">
            <a:off x="-297615" y="-475827"/>
            <a:ext cx="1218600" cy="121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5400000">
            <a:off x="6619050" y="4234625"/>
            <a:ext cx="1886100" cy="188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6781769" y="4397106"/>
            <a:ext cx="1560900" cy="1560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rot="5400000">
            <a:off x="7052044" y="4667180"/>
            <a:ext cx="1019700" cy="102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 rot="5400000">
            <a:off x="-22284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5400000">
            <a:off x="-1848100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 rot="5400000">
            <a:off x="-1216051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 rot="5400000">
            <a:off x="69603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5400000">
            <a:off x="7340778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7972827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/>
          <p:nvPr/>
        </p:nvSpPr>
        <p:spPr>
          <a:xfrm rot="5400000">
            <a:off x="-2287450" y="253757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 rot="5400000">
            <a:off x="-1868503" y="2956227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 rot="5400000">
            <a:off x="-1172362" y="3651612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 rot="5400000">
            <a:off x="6572050" y="-244732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 rot="5400000">
            <a:off x="6990997" y="-2028673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/>
          <p:nvPr/>
        </p:nvSpPr>
        <p:spPr>
          <a:xfrm rot="5400000">
            <a:off x="7687138" y="-1333288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 rot="5400000">
            <a:off x="-1667450" y="-15574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5400000">
            <a:off x="-1437431" y="-132754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5400000">
            <a:off x="-1054803" y="-94540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5400000">
            <a:off x="8257600" y="16928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5400000">
            <a:off x="8487619" y="19227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5400000">
            <a:off x="8870247" y="23048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5400000">
            <a:off x="3668400" y="4451775"/>
            <a:ext cx="1807800" cy="180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5400000">
            <a:off x="3824369" y="4607506"/>
            <a:ext cx="1496100" cy="1496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5400000">
            <a:off x="4083381" y="4866340"/>
            <a:ext cx="977400" cy="9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8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BECF0">
            <a:alpha val="480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1" r:id="rId5"/>
    <p:sldLayoutId id="2147483662" r:id="rId6"/>
    <p:sldLayoutId id="2147483678" r:id="rId7"/>
    <p:sldLayoutId id="2147483679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microsoft.com/office/2007/relationships/hdphoto" Target="../media/hdphoto2.wdp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 rot="10800000">
            <a:off x="592839" y="950216"/>
            <a:ext cx="8014086" cy="3153384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6"/>
          <p:cNvSpPr/>
          <p:nvPr/>
        </p:nvSpPr>
        <p:spPr>
          <a:xfrm rot="10800000">
            <a:off x="783318" y="1140105"/>
            <a:ext cx="7623882" cy="276102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661" b="29252"/>
          <a:stretch/>
        </p:blipFill>
        <p:spPr>
          <a:xfrm>
            <a:off x="1255545" y="1418442"/>
            <a:ext cx="6690066" cy="219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10800000">
            <a:off x="4873407" y="3017011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 rot="10800000">
            <a:off x="4953957" y="3097556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4662000" y="3295556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4740015" y="3373570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15"/>
          </p:nvPr>
        </p:nvSpPr>
        <p:spPr>
          <a:xfrm>
            <a:off x="4700571" y="3462643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432" name="Google Shape;432;p38"/>
          <p:cNvSpPr/>
          <p:nvPr/>
        </p:nvSpPr>
        <p:spPr>
          <a:xfrm rot="10800000">
            <a:off x="845524" y="2323775"/>
            <a:ext cx="3640518" cy="110612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10800000">
            <a:off x="926074" y="2378682"/>
            <a:ext cx="3478518" cy="98454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 rot="10800000">
            <a:off x="841483" y="3608868"/>
            <a:ext cx="3640518" cy="110613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10800000">
            <a:off x="922033" y="3672321"/>
            <a:ext cx="3478518" cy="98454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/>
          <p:nvPr/>
        </p:nvSpPr>
        <p:spPr>
          <a:xfrm rot="10800000">
            <a:off x="846153" y="1025048"/>
            <a:ext cx="3640518" cy="1106127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10800000">
            <a:off x="934494" y="1088322"/>
            <a:ext cx="3478518" cy="984539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630076" y="3738464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708091" y="3816478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630346" y="2438592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708361" y="2516607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630975" y="1129013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708990" y="1207027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subTitle" idx="14"/>
          </p:nvPr>
        </p:nvSpPr>
        <p:spPr>
          <a:xfrm>
            <a:off x="1586900" y="1280921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sz="2400" dirty="0"/>
              <a:t>Нашият отбор</a:t>
            </a:r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2"/>
          </p:nvPr>
        </p:nvSpPr>
        <p:spPr>
          <a:xfrm>
            <a:off x="1559791" y="3700006"/>
            <a:ext cx="2533200" cy="84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sz="2400" dirty="0"/>
              <a:t>Предимства на приложението</a:t>
            </a: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714675" y="336992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5"/>
          </p:nvPr>
        </p:nvSpPr>
        <p:spPr>
          <a:xfrm>
            <a:off x="630075" y="2598495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6"/>
          </p:nvPr>
        </p:nvSpPr>
        <p:spPr>
          <a:xfrm>
            <a:off x="668647" y="3892126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8"/>
          </p:nvPr>
        </p:nvSpPr>
        <p:spPr>
          <a:xfrm>
            <a:off x="1586271" y="2409067"/>
            <a:ext cx="2533200" cy="836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sz="2400" dirty="0"/>
              <a:t>Стъпки на разработка</a:t>
            </a:r>
          </a:p>
        </p:txBody>
      </p:sp>
      <p:sp>
        <p:nvSpPr>
          <p:cNvPr id="454" name="Google Shape;454;p38"/>
          <p:cNvSpPr txBox="1">
            <a:spLocks noGrp="1"/>
          </p:cNvSpPr>
          <p:nvPr>
            <p:ph type="subTitle" idx="13"/>
          </p:nvPr>
        </p:nvSpPr>
        <p:spPr>
          <a:xfrm>
            <a:off x="5607963" y="3302856"/>
            <a:ext cx="2533200" cy="836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sz="2400" dirty="0"/>
              <a:t>Използвани технологии</a:t>
            </a:r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4"/>
          </p:nvPr>
        </p:nvSpPr>
        <p:spPr>
          <a:xfrm>
            <a:off x="630900" y="1288825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" name="Google Shape;434;p38">
            <a:extLst>
              <a:ext uri="{FF2B5EF4-FFF2-40B4-BE49-F238E27FC236}">
                <a16:creationId xmlns:a16="http://schemas.microsoft.com/office/drawing/2014/main" id="{6A9553F6-A768-D830-217D-D6FD14D1C509}"/>
              </a:ext>
            </a:extLst>
          </p:cNvPr>
          <p:cNvSpPr/>
          <p:nvPr/>
        </p:nvSpPr>
        <p:spPr>
          <a:xfrm rot="10800000">
            <a:off x="4873407" y="1319586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" name="Google Shape;435;p38">
            <a:extLst>
              <a:ext uri="{FF2B5EF4-FFF2-40B4-BE49-F238E27FC236}">
                <a16:creationId xmlns:a16="http://schemas.microsoft.com/office/drawing/2014/main" id="{4F32CB5B-19FC-6B0C-7174-6804CA8DDB5E}"/>
              </a:ext>
            </a:extLst>
          </p:cNvPr>
          <p:cNvSpPr/>
          <p:nvPr/>
        </p:nvSpPr>
        <p:spPr>
          <a:xfrm rot="10800000">
            <a:off x="4953957" y="1400131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8;p38">
            <a:extLst>
              <a:ext uri="{FF2B5EF4-FFF2-40B4-BE49-F238E27FC236}">
                <a16:creationId xmlns:a16="http://schemas.microsoft.com/office/drawing/2014/main" id="{4C7FB949-58AA-BEA1-3EA8-3B5C39230491}"/>
              </a:ext>
            </a:extLst>
          </p:cNvPr>
          <p:cNvSpPr/>
          <p:nvPr/>
        </p:nvSpPr>
        <p:spPr>
          <a:xfrm>
            <a:off x="4662000" y="1611556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9;p38">
            <a:extLst>
              <a:ext uri="{FF2B5EF4-FFF2-40B4-BE49-F238E27FC236}">
                <a16:creationId xmlns:a16="http://schemas.microsoft.com/office/drawing/2014/main" id="{23FA1459-D398-D1BF-9E97-67C1FD4245C1}"/>
              </a:ext>
            </a:extLst>
          </p:cNvPr>
          <p:cNvSpPr/>
          <p:nvPr/>
        </p:nvSpPr>
        <p:spPr>
          <a:xfrm>
            <a:off x="4740015" y="1689570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7;p38">
            <a:extLst>
              <a:ext uri="{FF2B5EF4-FFF2-40B4-BE49-F238E27FC236}">
                <a16:creationId xmlns:a16="http://schemas.microsoft.com/office/drawing/2014/main" id="{659FCAAA-50A7-3D3A-C00A-FFD4A0D76DFE}"/>
              </a:ext>
            </a:extLst>
          </p:cNvPr>
          <p:cNvSpPr txBox="1">
            <a:spLocks/>
          </p:cNvSpPr>
          <p:nvPr/>
        </p:nvSpPr>
        <p:spPr>
          <a:xfrm>
            <a:off x="5607963" y="1578728"/>
            <a:ext cx="2533200" cy="84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bg-BG" sz="2400" dirty="0"/>
              <a:t>Архитектура на приложението</a:t>
            </a:r>
          </a:p>
        </p:txBody>
      </p:sp>
      <p:sp>
        <p:nvSpPr>
          <p:cNvPr id="11" name="Google Shape;450;p38">
            <a:extLst>
              <a:ext uri="{FF2B5EF4-FFF2-40B4-BE49-F238E27FC236}">
                <a16:creationId xmlns:a16="http://schemas.microsoft.com/office/drawing/2014/main" id="{5F64B802-2303-7786-AA76-7E9A2E2A5F39}"/>
              </a:ext>
            </a:extLst>
          </p:cNvPr>
          <p:cNvSpPr txBox="1">
            <a:spLocks/>
          </p:cNvSpPr>
          <p:nvPr/>
        </p:nvSpPr>
        <p:spPr>
          <a:xfrm>
            <a:off x="4700571" y="1765218"/>
            <a:ext cx="774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/>
              <a:t>04</a:t>
            </a:r>
            <a:endParaRPr lang="en" dirty="0"/>
          </a:p>
        </p:txBody>
      </p:sp>
      <p:sp>
        <p:nvSpPr>
          <p:cNvPr id="13" name="Правоъгълник: със заоблени ъгли 12">
            <a:hlinkClick r:id="rId3" action="ppaction://hlinksldjump"/>
            <a:extLst>
              <a:ext uri="{FF2B5EF4-FFF2-40B4-BE49-F238E27FC236}">
                <a16:creationId xmlns:a16="http://schemas.microsoft.com/office/drawing/2014/main" id="{66A99E41-0EE1-41DD-4393-C25C278B5735}"/>
              </a:ext>
            </a:extLst>
          </p:cNvPr>
          <p:cNvSpPr/>
          <p:nvPr/>
        </p:nvSpPr>
        <p:spPr>
          <a:xfrm>
            <a:off x="630075" y="1025047"/>
            <a:ext cx="3851926" cy="110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Правоъгълник: със заоблени ъгли 15">
            <a:hlinkClick r:id="rId4" action="ppaction://hlinksldjump"/>
            <a:extLst>
              <a:ext uri="{FF2B5EF4-FFF2-40B4-BE49-F238E27FC236}">
                <a16:creationId xmlns:a16="http://schemas.microsoft.com/office/drawing/2014/main" id="{4923766B-C2BA-7A0F-A2BA-282E4A39A04B}"/>
              </a:ext>
            </a:extLst>
          </p:cNvPr>
          <p:cNvSpPr/>
          <p:nvPr/>
        </p:nvSpPr>
        <p:spPr>
          <a:xfrm>
            <a:off x="630075" y="2317644"/>
            <a:ext cx="3851926" cy="11114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Правоъгълник: със заоблени ъгли 16">
            <a:hlinkClick r:id="rId5" action="ppaction://hlinksldjump"/>
            <a:extLst>
              <a:ext uri="{FF2B5EF4-FFF2-40B4-BE49-F238E27FC236}">
                <a16:creationId xmlns:a16="http://schemas.microsoft.com/office/drawing/2014/main" id="{629399AA-918C-CDCD-0E58-8ACEA4B9B72A}"/>
              </a:ext>
            </a:extLst>
          </p:cNvPr>
          <p:cNvSpPr/>
          <p:nvPr/>
        </p:nvSpPr>
        <p:spPr>
          <a:xfrm>
            <a:off x="630075" y="3602737"/>
            <a:ext cx="3851926" cy="110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Правоъгълник: със заоблени ъгли 17">
            <a:hlinkClick r:id="rId6" action="ppaction://hlinksldjump"/>
            <a:extLst>
              <a:ext uri="{FF2B5EF4-FFF2-40B4-BE49-F238E27FC236}">
                <a16:creationId xmlns:a16="http://schemas.microsoft.com/office/drawing/2014/main" id="{D96AC1BF-9872-A106-36D8-4E7D9B6669B8}"/>
              </a:ext>
            </a:extLst>
          </p:cNvPr>
          <p:cNvSpPr/>
          <p:nvPr/>
        </p:nvSpPr>
        <p:spPr>
          <a:xfrm>
            <a:off x="4661099" y="1324653"/>
            <a:ext cx="3851926" cy="1418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Правоъгълник: със заоблени ъгли 18">
            <a:hlinkClick r:id="rId7" action="ppaction://hlinksldjump"/>
            <a:extLst>
              <a:ext uri="{FF2B5EF4-FFF2-40B4-BE49-F238E27FC236}">
                <a16:creationId xmlns:a16="http://schemas.microsoft.com/office/drawing/2014/main" id="{0D228C39-ACC1-B172-526B-BC453DDA0A7B}"/>
              </a:ext>
            </a:extLst>
          </p:cNvPr>
          <p:cNvSpPr/>
          <p:nvPr/>
        </p:nvSpPr>
        <p:spPr>
          <a:xfrm>
            <a:off x="4661099" y="3017011"/>
            <a:ext cx="3851926" cy="1418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69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32;p71"/>
          <p:cNvSpPr/>
          <p:nvPr/>
        </p:nvSpPr>
        <p:spPr>
          <a:xfrm rot="10800000">
            <a:off x="1762766" y="1010791"/>
            <a:ext cx="9019595" cy="3111153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33;p71"/>
          <p:cNvSpPr/>
          <p:nvPr/>
        </p:nvSpPr>
        <p:spPr>
          <a:xfrm rot="10800000">
            <a:off x="1986661" y="1193177"/>
            <a:ext cx="8571803" cy="2746379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60;p39">
            <a:extLst>
              <a:ext uri="{FF2B5EF4-FFF2-40B4-BE49-F238E27FC236}">
                <a16:creationId xmlns:a16="http://schemas.microsoft.com/office/drawing/2014/main" id="{3A5C20BA-5199-ECFB-CB79-2B4FE49D4A3F}"/>
              </a:ext>
            </a:extLst>
          </p:cNvPr>
          <p:cNvSpPr txBox="1">
            <a:spLocks/>
          </p:cNvSpPr>
          <p:nvPr/>
        </p:nvSpPr>
        <p:spPr>
          <a:xfrm>
            <a:off x="2550979" y="1938973"/>
            <a:ext cx="6829425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bg-BG" sz="9000" dirty="0">
                <a:solidFill>
                  <a:schemeClr val="bg1"/>
                </a:solidFill>
              </a:rPr>
              <a:t>Решение…</a:t>
            </a:r>
          </a:p>
        </p:txBody>
      </p:sp>
      <p:sp>
        <p:nvSpPr>
          <p:cNvPr id="9" name="Google Shape;460;p39"/>
          <p:cNvSpPr txBox="1">
            <a:spLocks noGrp="1"/>
          </p:cNvSpPr>
          <p:nvPr>
            <p:ph type="title"/>
          </p:nvPr>
        </p:nvSpPr>
        <p:spPr>
          <a:xfrm>
            <a:off x="2607470" y="1946116"/>
            <a:ext cx="6829425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bg-BG" sz="9000" dirty="0"/>
              <a:t>Проблем…</a:t>
            </a:r>
            <a:endParaRPr sz="9000" dirty="0"/>
          </a:p>
        </p:txBody>
      </p:sp>
    </p:spTree>
    <p:extLst>
      <p:ext uri="{BB962C8B-B14F-4D97-AF65-F5344CB8AC3E}">
        <p14:creationId xmlns:p14="http://schemas.microsoft.com/office/powerpoint/2010/main" val="286823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32;p71"/>
          <p:cNvSpPr/>
          <p:nvPr/>
        </p:nvSpPr>
        <p:spPr>
          <a:xfrm rot="10800000">
            <a:off x="-1659091" y="1003647"/>
            <a:ext cx="9019595" cy="3111153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33;p71"/>
          <p:cNvSpPr/>
          <p:nvPr/>
        </p:nvSpPr>
        <p:spPr>
          <a:xfrm rot="10800000">
            <a:off x="-1435196" y="1186033"/>
            <a:ext cx="8571803" cy="2746379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60;p39">
            <a:extLst>
              <a:ext uri="{FF2B5EF4-FFF2-40B4-BE49-F238E27FC236}">
                <a16:creationId xmlns:a16="http://schemas.microsoft.com/office/drawing/2014/main" id="{1D5DCCAD-1A27-01C4-496C-830841D65E22}"/>
              </a:ext>
            </a:extLst>
          </p:cNvPr>
          <p:cNvSpPr txBox="1">
            <a:spLocks/>
          </p:cNvSpPr>
          <p:nvPr/>
        </p:nvSpPr>
        <p:spPr>
          <a:xfrm>
            <a:off x="363674" y="1946116"/>
            <a:ext cx="6829425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bg-BG" sz="9000" dirty="0">
                <a:solidFill>
                  <a:schemeClr val="bg1"/>
                </a:solidFill>
              </a:rPr>
              <a:t>Проблем…</a:t>
            </a:r>
          </a:p>
        </p:txBody>
      </p:sp>
      <p:sp>
        <p:nvSpPr>
          <p:cNvPr id="9" name="Google Shape;460;p39"/>
          <p:cNvSpPr txBox="1">
            <a:spLocks noGrp="1"/>
          </p:cNvSpPr>
          <p:nvPr>
            <p:ph type="title"/>
          </p:nvPr>
        </p:nvSpPr>
        <p:spPr>
          <a:xfrm>
            <a:off x="307182" y="1938973"/>
            <a:ext cx="6829425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000" dirty="0"/>
              <a:t>Решение…</a:t>
            </a:r>
            <a:endParaRPr sz="9000" dirty="0"/>
          </a:p>
        </p:txBody>
      </p:sp>
    </p:spTree>
    <p:extLst>
      <p:ext uri="{BB962C8B-B14F-4D97-AF65-F5344CB8AC3E}">
        <p14:creationId xmlns:p14="http://schemas.microsoft.com/office/powerpoint/2010/main" val="427844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/>
          <p:nvPr/>
        </p:nvSpPr>
        <p:spPr>
          <a:xfrm>
            <a:off x="4878500" y="165388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5007050" y="17940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1020200" y="165387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1148750" y="17882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5926633" y="1122775"/>
            <a:ext cx="1246555" cy="124655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2004646" y="1088527"/>
            <a:ext cx="1265905" cy="127647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отбор</a:t>
            </a:r>
          </a:p>
        </p:txBody>
      </p:sp>
      <p:sp>
        <p:nvSpPr>
          <p:cNvPr id="498" name="Google Shape;498;p43"/>
          <p:cNvSpPr txBox="1">
            <a:spLocks noGrp="1"/>
          </p:cNvSpPr>
          <p:nvPr>
            <p:ph type="subTitle" idx="1"/>
          </p:nvPr>
        </p:nvSpPr>
        <p:spPr>
          <a:xfrm>
            <a:off x="1357325" y="3145649"/>
            <a:ext cx="2570700" cy="709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Trainer, Full-stack developer, </a:t>
            </a:r>
            <a:r>
              <a:rPr lang="en-US" dirty="0"/>
              <a:t>Database Engineer</a:t>
            </a:r>
            <a:r>
              <a:rPr lang="bg-BG" dirty="0"/>
              <a:t>, </a:t>
            </a:r>
            <a:r>
              <a:rPr lang="en" dirty="0"/>
              <a:t>Designer</a:t>
            </a:r>
            <a:endParaRPr dirty="0"/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2"/>
          </p:nvPr>
        </p:nvSpPr>
        <p:spPr>
          <a:xfrm>
            <a:off x="1416400" y="2636334"/>
            <a:ext cx="243499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Александър Тодоров Попов</a:t>
            </a:r>
            <a:endParaRPr dirty="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ubTitle" idx="4"/>
          </p:nvPr>
        </p:nvSpPr>
        <p:spPr>
          <a:xfrm>
            <a:off x="5206850" y="2639383"/>
            <a:ext cx="2570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Габриел Григоров Димитров</a:t>
            </a:r>
            <a:endParaRPr dirty="0"/>
          </a:p>
        </p:txBody>
      </p:sp>
      <p:sp>
        <p:nvSpPr>
          <p:cNvPr id="503" name="Google Shape;503;p43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709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developer, Database Engineer, Designer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9"/>
          <p:cNvSpPr/>
          <p:nvPr/>
        </p:nvSpPr>
        <p:spPr>
          <a:xfrm>
            <a:off x="0" y="2946313"/>
            <a:ext cx="9144000" cy="136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9"/>
          <p:cNvSpPr/>
          <p:nvPr/>
        </p:nvSpPr>
        <p:spPr>
          <a:xfrm>
            <a:off x="-240425" y="2946325"/>
            <a:ext cx="5570400" cy="136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9"/>
          <p:cNvSpPr/>
          <p:nvPr/>
        </p:nvSpPr>
        <p:spPr>
          <a:xfrm rot="10800000">
            <a:off x="2046843" y="3416977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0" name="Google Shape;1100;p69"/>
          <p:cNvSpPr/>
          <p:nvPr/>
        </p:nvSpPr>
        <p:spPr>
          <a:xfrm rot="10800000">
            <a:off x="2126465" y="3495650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9"/>
          <p:cNvSpPr/>
          <p:nvPr/>
        </p:nvSpPr>
        <p:spPr>
          <a:xfrm rot="10800000">
            <a:off x="3899965" y="1471002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2" name="Google Shape;1102;p69"/>
          <p:cNvSpPr/>
          <p:nvPr/>
        </p:nvSpPr>
        <p:spPr>
          <a:xfrm rot="10800000">
            <a:off x="3979587" y="1549675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9"/>
          <p:cNvSpPr/>
          <p:nvPr/>
        </p:nvSpPr>
        <p:spPr>
          <a:xfrm rot="10800000">
            <a:off x="412977" y="1471002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4" name="Google Shape;1104;p69"/>
          <p:cNvSpPr/>
          <p:nvPr/>
        </p:nvSpPr>
        <p:spPr>
          <a:xfrm rot="10800000">
            <a:off x="492599" y="1549675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Стъпки на разработка</a:t>
            </a:r>
            <a:endParaRPr dirty="0"/>
          </a:p>
        </p:txBody>
      </p:sp>
      <p:sp>
        <p:nvSpPr>
          <p:cNvPr id="1106" name="Google Shape;1106;p69"/>
          <p:cNvSpPr txBox="1"/>
          <p:nvPr/>
        </p:nvSpPr>
        <p:spPr>
          <a:xfrm>
            <a:off x="492561" y="1844095"/>
            <a:ext cx="3013740" cy="70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Обсъдихме различни идеи и създадохме лого след избиране на идея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7" name="Google Shape;1107;p69"/>
          <p:cNvSpPr txBox="1"/>
          <p:nvPr/>
        </p:nvSpPr>
        <p:spPr>
          <a:xfrm>
            <a:off x="713225" y="1497679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Първи спринт</a:t>
            </a:r>
            <a:endParaRPr sz="2000" b="1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8" name="Google Shape;1108;p69"/>
          <p:cNvSpPr txBox="1"/>
          <p:nvPr/>
        </p:nvSpPr>
        <p:spPr>
          <a:xfrm>
            <a:off x="2046842" y="3778051"/>
            <a:ext cx="3093363" cy="7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Създадохме дизайн на приложението и основните страници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9" name="Google Shape;1109;p69"/>
          <p:cNvSpPr txBox="1"/>
          <p:nvPr/>
        </p:nvSpPr>
        <p:spPr>
          <a:xfrm>
            <a:off x="2346991" y="3446882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Втори спринт</a:t>
            </a:r>
          </a:p>
        </p:txBody>
      </p:sp>
      <p:sp>
        <p:nvSpPr>
          <p:cNvPr id="1110" name="Google Shape;1110;p69"/>
          <p:cNvSpPr txBox="1"/>
          <p:nvPr/>
        </p:nvSpPr>
        <p:spPr>
          <a:xfrm>
            <a:off x="4027567" y="1790089"/>
            <a:ext cx="2952360" cy="7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25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Направихме връзката между функционалността и дизайна на приложението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1" name="Google Shape;1111;p69"/>
          <p:cNvSpPr txBox="1"/>
          <p:nvPr/>
        </p:nvSpPr>
        <p:spPr>
          <a:xfrm>
            <a:off x="4200163" y="1478772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Трети спринт</a:t>
            </a:r>
          </a:p>
        </p:txBody>
      </p:sp>
      <p:sp>
        <p:nvSpPr>
          <p:cNvPr id="1112" name="Google Shape;1112;p69"/>
          <p:cNvSpPr/>
          <p:nvPr/>
        </p:nvSpPr>
        <p:spPr>
          <a:xfrm>
            <a:off x="1646210" y="2790011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9"/>
          <p:cNvSpPr/>
          <p:nvPr/>
        </p:nvSpPr>
        <p:spPr>
          <a:xfrm>
            <a:off x="1729946" y="2873778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9"/>
          <p:cNvSpPr/>
          <p:nvPr/>
        </p:nvSpPr>
        <p:spPr>
          <a:xfrm>
            <a:off x="3415576" y="2790011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69"/>
          <p:cNvSpPr/>
          <p:nvPr/>
        </p:nvSpPr>
        <p:spPr>
          <a:xfrm>
            <a:off x="3499312" y="2873778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69"/>
          <p:cNvSpPr/>
          <p:nvPr/>
        </p:nvSpPr>
        <p:spPr>
          <a:xfrm>
            <a:off x="5268773" y="2790011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9"/>
          <p:cNvSpPr/>
          <p:nvPr/>
        </p:nvSpPr>
        <p:spPr>
          <a:xfrm>
            <a:off x="5352509" y="2873778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9;p69">
            <a:extLst>
              <a:ext uri="{FF2B5EF4-FFF2-40B4-BE49-F238E27FC236}">
                <a16:creationId xmlns:a16="http://schemas.microsoft.com/office/drawing/2014/main" id="{87A86255-AFF1-15CF-C823-D2502AEE8776}"/>
              </a:ext>
            </a:extLst>
          </p:cNvPr>
          <p:cNvSpPr/>
          <p:nvPr/>
        </p:nvSpPr>
        <p:spPr>
          <a:xfrm rot="10800000">
            <a:off x="5714416" y="3417878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" name="Google Shape;1100;p69">
            <a:extLst>
              <a:ext uri="{FF2B5EF4-FFF2-40B4-BE49-F238E27FC236}">
                <a16:creationId xmlns:a16="http://schemas.microsoft.com/office/drawing/2014/main" id="{7AF6E896-8914-6070-BA37-AA82D0F54668}"/>
              </a:ext>
            </a:extLst>
          </p:cNvPr>
          <p:cNvSpPr/>
          <p:nvPr/>
        </p:nvSpPr>
        <p:spPr>
          <a:xfrm rot="10800000">
            <a:off x="5794038" y="3472167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08;p69">
            <a:extLst>
              <a:ext uri="{FF2B5EF4-FFF2-40B4-BE49-F238E27FC236}">
                <a16:creationId xmlns:a16="http://schemas.microsoft.com/office/drawing/2014/main" id="{E0DD0FDD-7B29-D15F-CB8D-6D155B8F1BA8}"/>
              </a:ext>
            </a:extLst>
          </p:cNvPr>
          <p:cNvSpPr txBox="1"/>
          <p:nvPr/>
        </p:nvSpPr>
        <p:spPr>
          <a:xfrm>
            <a:off x="5714415" y="3778952"/>
            <a:ext cx="3093363" cy="7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Създадохме презентация и документация на нашия проект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109;p69">
            <a:extLst>
              <a:ext uri="{FF2B5EF4-FFF2-40B4-BE49-F238E27FC236}">
                <a16:creationId xmlns:a16="http://schemas.microsoft.com/office/drawing/2014/main" id="{353943E9-3AD0-8B51-8983-06BD0E09A549}"/>
              </a:ext>
            </a:extLst>
          </p:cNvPr>
          <p:cNvSpPr txBox="1"/>
          <p:nvPr/>
        </p:nvSpPr>
        <p:spPr>
          <a:xfrm>
            <a:off x="6014564" y="3447783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Четвърти спринт</a:t>
            </a:r>
          </a:p>
        </p:txBody>
      </p:sp>
      <p:sp>
        <p:nvSpPr>
          <p:cNvPr id="6" name="Google Shape;1114;p69">
            <a:extLst>
              <a:ext uri="{FF2B5EF4-FFF2-40B4-BE49-F238E27FC236}">
                <a16:creationId xmlns:a16="http://schemas.microsoft.com/office/drawing/2014/main" id="{C5777A1E-059B-1E87-8E94-26CD6ED58AED}"/>
              </a:ext>
            </a:extLst>
          </p:cNvPr>
          <p:cNvSpPr/>
          <p:nvPr/>
        </p:nvSpPr>
        <p:spPr>
          <a:xfrm>
            <a:off x="7083149" y="2790912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5;p69">
            <a:extLst>
              <a:ext uri="{FF2B5EF4-FFF2-40B4-BE49-F238E27FC236}">
                <a16:creationId xmlns:a16="http://schemas.microsoft.com/office/drawing/2014/main" id="{98AC12B6-53C5-2598-DAFD-F4819E4C850D}"/>
              </a:ext>
            </a:extLst>
          </p:cNvPr>
          <p:cNvSpPr/>
          <p:nvPr/>
        </p:nvSpPr>
        <p:spPr>
          <a:xfrm>
            <a:off x="7166885" y="2874679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5"/>
          <p:cNvSpPr txBox="1">
            <a:spLocks noGrp="1"/>
          </p:cNvSpPr>
          <p:nvPr>
            <p:ph type="title"/>
          </p:nvPr>
        </p:nvSpPr>
        <p:spPr>
          <a:xfrm>
            <a:off x="713098" y="20149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 на приложението</a:t>
            </a:r>
            <a:endParaRPr dirty="0"/>
          </a:p>
        </p:txBody>
      </p:sp>
      <p:sp>
        <p:nvSpPr>
          <p:cNvPr id="970" name="Google Shape;970;p65"/>
          <p:cNvSpPr/>
          <p:nvPr/>
        </p:nvSpPr>
        <p:spPr>
          <a:xfrm rot="5400000">
            <a:off x="8036625" y="899800"/>
            <a:ext cx="1947900" cy="194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65"/>
          <p:cNvSpPr/>
          <p:nvPr/>
        </p:nvSpPr>
        <p:spPr>
          <a:xfrm rot="5400000">
            <a:off x="8204521" y="1067604"/>
            <a:ext cx="1612200" cy="1612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rot="5400000">
            <a:off x="8483935" y="1346540"/>
            <a:ext cx="1053000" cy="105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66FC2BD-2BEE-685A-B0E0-C31BD8DF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50" y="1688090"/>
            <a:ext cx="370800" cy="370800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5135BFF-053F-9498-C07A-86CE18DF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43104"/>
              </p:ext>
            </p:extLst>
          </p:nvPr>
        </p:nvGraphicFramePr>
        <p:xfrm>
          <a:off x="575017" y="841592"/>
          <a:ext cx="7993963" cy="38722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57605">
                  <a:extLst>
                    <a:ext uri="{9D8B030D-6E8A-4147-A177-3AD203B41FA5}">
                      <a16:colId xmlns:a16="http://schemas.microsoft.com/office/drawing/2014/main" val="1411999734"/>
                    </a:ext>
                  </a:extLst>
                </a:gridCol>
                <a:gridCol w="1521520">
                  <a:extLst>
                    <a:ext uri="{9D8B030D-6E8A-4147-A177-3AD203B41FA5}">
                      <a16:colId xmlns:a16="http://schemas.microsoft.com/office/drawing/2014/main" val="1852660301"/>
                    </a:ext>
                  </a:extLst>
                </a:gridCol>
                <a:gridCol w="944391">
                  <a:extLst>
                    <a:ext uri="{9D8B030D-6E8A-4147-A177-3AD203B41FA5}">
                      <a16:colId xmlns:a16="http://schemas.microsoft.com/office/drawing/2014/main" val="3235384008"/>
                    </a:ext>
                  </a:extLst>
                </a:gridCol>
                <a:gridCol w="1170447">
                  <a:extLst>
                    <a:ext uri="{9D8B030D-6E8A-4147-A177-3AD203B41FA5}">
                      <a16:colId xmlns:a16="http://schemas.microsoft.com/office/drawing/2014/main" val="1265806810"/>
                    </a:ext>
                  </a:extLst>
                </a:gridCol>
              </a:tblGrid>
              <a:tr h="42615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Критерии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Main Thread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Power BI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Kickserv</a:t>
                      </a:r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6773"/>
                  </a:ext>
                </a:extLst>
              </a:tr>
              <a:tr h="378173">
                <a:tc>
                  <a:txBody>
                    <a:bodyPr/>
                    <a:lstStyle/>
                    <a:p>
                      <a:r>
                        <a:rPr lang="ru-RU" dirty="0" err="1"/>
                        <a:t>Цялостно</a:t>
                      </a:r>
                      <a:r>
                        <a:rPr lang="ru-RU" dirty="0"/>
                        <a:t> бизнес управление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1371182"/>
                  </a:ext>
                </a:extLst>
              </a:tr>
              <a:tr h="426155">
                <a:tc>
                  <a:txBody>
                    <a:bodyPr/>
                    <a:lstStyle/>
                    <a:p>
                      <a:r>
                        <a:rPr lang="bg-BG" dirty="0"/>
                        <a:t>Универсалност и приложимост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537415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на персонал и смени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759623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ru-RU" dirty="0" err="1"/>
                        <a:t>Следене</a:t>
                      </a:r>
                      <a:r>
                        <a:rPr lang="ru-RU" dirty="0"/>
                        <a:t> на наличности и доставки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832608"/>
                  </a:ext>
                </a:extLst>
              </a:tr>
              <a:tr h="292604">
                <a:tc>
                  <a:txBody>
                    <a:bodyPr/>
                    <a:lstStyle/>
                    <a:p>
                      <a:r>
                        <a:rPr lang="ru-RU" dirty="0" err="1"/>
                        <a:t>Проследяване</a:t>
                      </a:r>
                      <a:r>
                        <a:rPr lang="ru-RU" dirty="0"/>
                        <a:t> на приходи и </a:t>
                      </a:r>
                      <a:r>
                        <a:rPr lang="ru-RU" dirty="0" err="1"/>
                        <a:t>разходи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6168325"/>
                  </a:ext>
                </a:extLst>
              </a:tr>
              <a:tr h="292604">
                <a:tc>
                  <a:txBody>
                    <a:bodyPr/>
                    <a:lstStyle/>
                    <a:p>
                      <a:r>
                        <a:rPr lang="ru-RU" dirty="0" err="1"/>
                        <a:t>Генериране</a:t>
                      </a:r>
                      <a:r>
                        <a:rPr lang="ru-RU" dirty="0"/>
                        <a:t> на </a:t>
                      </a:r>
                      <a:r>
                        <a:rPr lang="ru-RU" dirty="0" err="1"/>
                        <a:t>отчети</a:t>
                      </a:r>
                      <a:r>
                        <a:rPr lang="ru-RU" dirty="0"/>
                        <a:t> и </a:t>
                      </a:r>
                      <a:r>
                        <a:rPr lang="ru-RU" dirty="0" err="1"/>
                        <a:t>анализи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240402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ru-RU" dirty="0" err="1"/>
                        <a:t>Планиране</a:t>
                      </a:r>
                      <a:r>
                        <a:rPr lang="ru-RU" dirty="0"/>
                        <a:t> и оптимизация на </a:t>
                      </a:r>
                      <a:r>
                        <a:rPr lang="ru-RU" dirty="0" err="1"/>
                        <a:t>процеси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8166656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bg-BG" dirty="0"/>
                        <a:t>Автоматизация на управлението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0223577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ru-RU" dirty="0" err="1"/>
                        <a:t>Гъвкавост</a:t>
                      </a:r>
                      <a:r>
                        <a:rPr lang="ru-RU" dirty="0"/>
                        <a:t> и </a:t>
                      </a:r>
                      <a:r>
                        <a:rPr lang="ru-RU" dirty="0" err="1"/>
                        <a:t>адаптиране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към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различни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бизнеси</a:t>
                      </a:r>
                      <a:endParaRPr lang="bg-B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400" dirty="0"/>
                        <a:t>✅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217938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84;p56">
            <a:extLst>
              <a:ext uri="{FF2B5EF4-FFF2-40B4-BE49-F238E27FC236}">
                <a16:creationId xmlns:a16="http://schemas.microsoft.com/office/drawing/2014/main" id="{EA85CC8E-98CF-D0EB-E301-E759205CECC7}"/>
              </a:ext>
            </a:extLst>
          </p:cNvPr>
          <p:cNvSpPr/>
          <p:nvPr/>
        </p:nvSpPr>
        <p:spPr>
          <a:xfrm>
            <a:off x="5864274" y="0"/>
            <a:ext cx="2566500" cy="514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786;p56">
            <a:extLst>
              <a:ext uri="{FF2B5EF4-FFF2-40B4-BE49-F238E27FC236}">
                <a16:creationId xmlns:a16="http://schemas.microsoft.com/office/drawing/2014/main" id="{B7650E83-1EB9-2AA1-CFC2-BBCB9BFC00FA}"/>
              </a:ext>
            </a:extLst>
          </p:cNvPr>
          <p:cNvSpPr/>
          <p:nvPr/>
        </p:nvSpPr>
        <p:spPr>
          <a:xfrm>
            <a:off x="713226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6"/>
          <p:cNvSpPr/>
          <p:nvPr/>
        </p:nvSpPr>
        <p:spPr>
          <a:xfrm>
            <a:off x="5864400" y="0"/>
            <a:ext cx="2566500" cy="514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56"/>
          <p:cNvSpPr/>
          <p:nvPr/>
        </p:nvSpPr>
        <p:spPr>
          <a:xfrm>
            <a:off x="6003750" y="106680"/>
            <a:ext cx="2295300" cy="49530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6"/>
          <p:cNvSpPr/>
          <p:nvPr/>
        </p:nvSpPr>
        <p:spPr>
          <a:xfrm>
            <a:off x="713226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6"/>
          <p:cNvSpPr/>
          <p:nvPr/>
        </p:nvSpPr>
        <p:spPr>
          <a:xfrm>
            <a:off x="884420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7;p56">
            <a:extLst>
              <a:ext uri="{FF2B5EF4-FFF2-40B4-BE49-F238E27FC236}">
                <a16:creationId xmlns:a16="http://schemas.microsoft.com/office/drawing/2014/main" id="{8BE07228-CF5C-1E3A-5440-3F45900C708F}"/>
              </a:ext>
            </a:extLst>
          </p:cNvPr>
          <p:cNvSpPr/>
          <p:nvPr/>
        </p:nvSpPr>
        <p:spPr>
          <a:xfrm>
            <a:off x="884420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6"/>
          <p:cNvSpPr txBox="1">
            <a:spLocks noGrp="1"/>
          </p:cNvSpPr>
          <p:nvPr>
            <p:ph type="title"/>
          </p:nvPr>
        </p:nvSpPr>
        <p:spPr>
          <a:xfrm>
            <a:off x="668465" y="41637"/>
            <a:ext cx="5151174" cy="1054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 на приложението</a:t>
            </a:r>
            <a:endParaRPr dirty="0"/>
          </a:p>
        </p:txBody>
      </p:sp>
      <p:sp>
        <p:nvSpPr>
          <p:cNvPr id="792" name="Google Shape;792;p56"/>
          <p:cNvSpPr txBox="1"/>
          <p:nvPr/>
        </p:nvSpPr>
        <p:spPr>
          <a:xfrm>
            <a:off x="1083500" y="2350750"/>
            <a:ext cx="3942300" cy="15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Трислойната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архитектура на </a:t>
            </a:r>
            <a:r>
              <a:rPr lang="en-US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ru-RU" sz="1600" b="1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Главна</a:t>
            </a:r>
            <a:r>
              <a:rPr lang="ru-RU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b="1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нишка</a:t>
            </a:r>
            <a:r>
              <a:rPr lang="en-US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r>
              <a:rPr lang="ru-RU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подобрява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сигурността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като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ограничава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директния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достъп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до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данните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осигурява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централизирано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валидиране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контрол.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EC7D70-CD28-5B21-D405-FCB9FA8F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76" y="1485780"/>
            <a:ext cx="370800" cy="370800"/>
          </a:xfrm>
          <a:prstGeom prst="rect">
            <a:avLst/>
          </a:prstGeom>
        </p:spPr>
      </p:pic>
      <p:pic>
        <p:nvPicPr>
          <p:cNvPr id="6" name="Картина 5" descr="Картина, която съдържа текст, черно и бяло, диаграма, разпис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5B692A71-E1B9-8A07-4ABE-5DDBCE3B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94" y="190499"/>
            <a:ext cx="1482711" cy="4846321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BF6FCBC-412F-69D0-7639-70F9AB0E3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242" y="190499"/>
            <a:ext cx="279065" cy="27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140884" y="3594908"/>
            <a:ext cx="4803048" cy="982321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00333" y="2290489"/>
            <a:ext cx="2042406" cy="1189194"/>
          </a:xfrm>
          <a:prstGeom prst="roundRect">
            <a:avLst/>
          </a:prstGeom>
          <a:solidFill>
            <a:srgbClr val="DD5151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51800" y="2285463"/>
            <a:ext cx="2500611" cy="118919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7226" y="2290489"/>
            <a:ext cx="2423935" cy="1189194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0550" y="811524"/>
            <a:ext cx="2913217" cy="1439307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618904" y="888710"/>
            <a:ext cx="2423935" cy="1285905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47976" y="894385"/>
            <a:ext cx="2423935" cy="128590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Google Shape;1356;p80"/>
          <p:cNvSpPr txBox="1">
            <a:spLocks noGrp="1"/>
          </p:cNvSpPr>
          <p:nvPr>
            <p:ph type="title"/>
          </p:nvPr>
        </p:nvSpPr>
        <p:spPr>
          <a:xfrm>
            <a:off x="713100" y="26802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pic>
        <p:nvPicPr>
          <p:cNvPr id="2" name="Picture 2" descr="JetBrains Rider Logo">
            <a:extLst>
              <a:ext uri="{FF2B5EF4-FFF2-40B4-BE49-F238E27FC236}">
                <a16:creationId xmlns:a16="http://schemas.microsoft.com/office/drawing/2014/main" id="{68A95ABC-8E14-1FBB-EA6C-113194E3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6" y="847323"/>
            <a:ext cx="1285905" cy="12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itHub Logo">
            <a:extLst>
              <a:ext uri="{FF2B5EF4-FFF2-40B4-BE49-F238E27FC236}">
                <a16:creationId xmlns:a16="http://schemas.microsoft.com/office/drawing/2014/main" id="{4F625811-0AB6-3B5F-39BB-D8E29C34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7" y="2335017"/>
            <a:ext cx="968797" cy="9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Krita logo">
            <a:extLst>
              <a:ext uri="{FF2B5EF4-FFF2-40B4-BE49-F238E27FC236}">
                <a16:creationId xmlns:a16="http://schemas.microsoft.com/office/drawing/2014/main" id="{8D75DA16-0B88-E982-345B-3BEE9D6B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15" y="971536"/>
            <a:ext cx="1096021" cy="1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Figma logo">
            <a:extLst>
              <a:ext uri="{FF2B5EF4-FFF2-40B4-BE49-F238E27FC236}">
                <a16:creationId xmlns:a16="http://schemas.microsoft.com/office/drawing/2014/main" id="{B742A9FD-E571-5D00-A7F4-C2B51075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52" y="1002474"/>
            <a:ext cx="694574" cy="10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MS Word Logo">
            <a:extLst>
              <a:ext uri="{FF2B5EF4-FFF2-40B4-BE49-F238E27FC236}">
                <a16:creationId xmlns:a16="http://schemas.microsoft.com/office/drawing/2014/main" id="{AE76CFB0-5878-EC1B-8385-D5172702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20" y="3762829"/>
            <a:ext cx="66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MS Excel Logo">
            <a:extLst>
              <a:ext uri="{FF2B5EF4-FFF2-40B4-BE49-F238E27FC236}">
                <a16:creationId xmlns:a16="http://schemas.microsoft.com/office/drawing/2014/main" id="{FDAD3B9C-6BC0-7A46-4226-E88D7DC9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32" y="3766593"/>
            <a:ext cx="66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MS PowerPoint Logo">
            <a:extLst>
              <a:ext uri="{FF2B5EF4-FFF2-40B4-BE49-F238E27FC236}">
                <a16:creationId xmlns:a16="http://schemas.microsoft.com/office/drawing/2014/main" id="{8247BA65-E53C-2063-28C6-2FA1895D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44" y="3742781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MS Teams Logo">
            <a:extLst>
              <a:ext uri="{FF2B5EF4-FFF2-40B4-BE49-F238E27FC236}">
                <a16:creationId xmlns:a16="http://schemas.microsoft.com/office/drawing/2014/main" id="{84B9BC1E-2CE1-8068-4D20-4B70BC89D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16" y="3755544"/>
            <a:ext cx="66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Discord Logo">
            <a:extLst>
              <a:ext uri="{FF2B5EF4-FFF2-40B4-BE49-F238E27FC236}">
                <a16:creationId xmlns:a16="http://schemas.microsoft.com/office/drawing/2014/main" id="{0B339C36-55F3-02CF-F762-3E364BD2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98" y="3823742"/>
            <a:ext cx="6667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MS Visual Studio 2022 Logo">
            <a:extLst>
              <a:ext uri="{FF2B5EF4-FFF2-40B4-BE49-F238E27FC236}">
                <a16:creationId xmlns:a16="http://schemas.microsoft.com/office/drawing/2014/main" id="{98CCD6CD-B724-BC0C-E1FB-811A42C7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74" y="962387"/>
            <a:ext cx="2039198" cy="11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MS Azure Logo">
            <a:extLst>
              <a:ext uri="{FF2B5EF4-FFF2-40B4-BE49-F238E27FC236}">
                <a16:creationId xmlns:a16="http://schemas.microsoft.com/office/drawing/2014/main" id="{B5F82787-D7D4-2CF6-612F-0F30748D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89" y="2400688"/>
            <a:ext cx="968796" cy="9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SSMS 20 Logo">
            <a:extLst>
              <a:ext uri="{FF2B5EF4-FFF2-40B4-BE49-F238E27FC236}">
                <a16:creationId xmlns:a16="http://schemas.microsoft.com/office/drawing/2014/main" id="{8837C738-E7BA-B0BE-B991-FE1A1040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800" y="2400688"/>
            <a:ext cx="916429" cy="9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6" descr="SQL Logo">
            <a:extLst>
              <a:ext uri="{FF2B5EF4-FFF2-40B4-BE49-F238E27FC236}">
                <a16:creationId xmlns:a16="http://schemas.microsoft.com/office/drawing/2014/main" id="{54520892-58D6-D996-46CD-7386FE13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63" y="2537460"/>
            <a:ext cx="1526369" cy="70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C# Logo">
            <a:extLst>
              <a:ext uri="{FF2B5EF4-FFF2-40B4-BE49-F238E27FC236}">
                <a16:creationId xmlns:a16="http://schemas.microsoft.com/office/drawing/2014/main" id="{AB0F3B36-007C-1D1D-C87D-10BDAD37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32" y="2469074"/>
            <a:ext cx="832024" cy="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4">
            <a:extLst>
              <a:ext uri="{FF2B5EF4-FFF2-40B4-BE49-F238E27FC236}">
                <a16:creationId xmlns:a16="http://schemas.microsoft.com/office/drawing/2014/main" id="{7E916516-D6DF-0D24-30F7-1C8E38C8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26" y="2469074"/>
            <a:ext cx="832024" cy="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6" descr=".NET MAUI">
            <a:extLst>
              <a:ext uri="{FF2B5EF4-FFF2-40B4-BE49-F238E27FC236}">
                <a16:creationId xmlns:a16="http://schemas.microsoft.com/office/drawing/2014/main" id="{4121AC11-C3C7-1CD0-CBFC-48AFCF64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688" b="96094" l="0" r="99219">
                        <a14:foregroundMark x1="54297" y1="66797" x2="74219" y2="51563"/>
                        <a14:foregroundMark x1="66016" y1="49219" x2="13672" y2="48828"/>
                        <a14:foregroundMark x1="13672" y1="48828" x2="17578" y2="39063"/>
                        <a14:foregroundMark x1="41797" y1="48047" x2="30078" y2="67188"/>
                        <a14:foregroundMark x1="35938" y1="81250" x2="17578" y2="35547"/>
                        <a14:foregroundMark x1="17578" y1="35547" x2="80469" y2="50000"/>
                        <a14:foregroundMark x1="80469" y1="50000" x2="47266" y2="88281"/>
                        <a14:foregroundMark x1="47266" y1="88281" x2="31250" y2="72266"/>
                        <a14:foregroundMark x1="35938" y1="91406" x2="15234" y2="39844"/>
                        <a14:foregroundMark x1="14063" y1="75000" x2="16016" y2="40234"/>
                        <a14:foregroundMark x1="8594" y1="63281" x2="12500" y2="36328"/>
                        <a14:foregroundMark x1="5859" y1="50000" x2="26563" y2="24609"/>
                        <a14:foregroundMark x1="32031" y1="26563" x2="54688" y2="32813"/>
                        <a14:foregroundMark x1="38281" y1="23047" x2="60547" y2="31250"/>
                        <a14:foregroundMark x1="45703" y1="25781" x2="12500" y2="25781"/>
                        <a14:foregroundMark x1="18750" y1="24609" x2="58984" y2="31250"/>
                        <a14:foregroundMark x1="58984" y1="25781" x2="12500" y2="22266"/>
                        <a14:foregroundMark x1="14844" y1="22266" x2="61719" y2="23047"/>
                        <a14:foregroundMark x1="58203" y1="18359" x2="8594" y2="25000"/>
                        <a14:foregroundMark x1="19531" y1="21875" x2="76563" y2="16406"/>
                        <a14:foregroundMark x1="76563" y1="16406" x2="84766" y2="75000"/>
                        <a14:foregroundMark x1="84766" y1="75000" x2="79688" y2="82422"/>
                        <a14:foregroundMark x1="79688" y1="85938" x2="73828" y2="34375"/>
                        <a14:foregroundMark x1="73828" y1="34375" x2="71484" y2="41016"/>
                        <a14:foregroundMark x1="63281" y1="76563" x2="48047" y2="96484"/>
                        <a14:foregroundMark x1="69531" y1="52344" x2="59766" y2="38281"/>
                        <a14:foregroundMark x1="82422" y1="46094" x2="92188" y2="63281"/>
                        <a14:foregroundMark x1="86719" y1="77734" x2="95703" y2="52734"/>
                        <a14:foregroundMark x1="51953" y1="12109" x2="48438" y2="5078"/>
                        <a14:foregroundMark x1="7813" y1="55469" x2="0" y2="54297"/>
                        <a14:foregroundMark x1="50781" y1="26563" x2="43750" y2="10547"/>
                        <a14:foregroundMark x1="55469" y1="14844" x2="66406" y2="12891"/>
                        <a14:foregroundMark x1="36719" y1="22266" x2="26953" y2="12109"/>
                        <a14:foregroundMark x1="32031" y1="16016" x2="42969" y2="5859"/>
                        <a14:foregroundMark x1="42969" y1="5859" x2="66016" y2="12109"/>
                        <a14:foregroundMark x1="66016" y1="11328" x2="84766" y2="20313"/>
                        <a14:foregroundMark x1="85156" y1="24609" x2="92188" y2="45313"/>
                        <a14:foregroundMark x1="87891" y1="30078" x2="92188" y2="46484"/>
                        <a14:foregroundMark x1="92969" y1="26563" x2="95703" y2="40234"/>
                        <a14:foregroundMark x1="94922" y1="48828" x2="99219" y2="51563"/>
                        <a14:backgroundMark x1="9766" y1="91016" x2="9766" y2="91016"/>
                        <a14:backgroundMark x1="9766" y1="91016" x2="13281" y2="93750"/>
                        <a14:backgroundMark x1="11719" y1="92188" x2="6250" y2="97656"/>
                        <a14:backgroundMark x1="83984" y1="94531" x2="99609" y2="91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6" y="1041863"/>
            <a:ext cx="993407" cy="99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8" descr="XAML Logo">
            <a:extLst>
              <a:ext uri="{FF2B5EF4-FFF2-40B4-BE49-F238E27FC236}">
                <a16:creationId xmlns:a16="http://schemas.microsoft.com/office/drawing/2014/main" id="{38553D2C-B86A-31CF-C607-52D658E8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3000" r="96000">
                        <a14:foregroundMark x1="8333" y1="50000" x2="13000" y2="64000"/>
                        <a14:foregroundMark x1="3650" y1="52732" x2="3471" y2="52883"/>
                        <a14:foregroundMark x1="7667" y1="49333" x2="3769" y2="52631"/>
                        <a14:foregroundMark x1="92000" y1="53000" x2="96000" y2="50000"/>
                        <a14:foregroundMark x1="51333" y1="46667" x2="61667" y2="52000"/>
                        <a14:foregroundMark x1="90000" y1="48000" x2="91333" y2="53667"/>
                        <a14:backgroundMark x1="4000" y1="58333" x2="0" y2="58333"/>
                        <a14:backgroundMark x1="2667" y1="59000" x2="0" y2="54333"/>
                        <a14:backgroundMark x1="4000" y1="55000" x2="4000" y2="55000"/>
                        <a14:backgroundMark x1="5000" y1="57000" x2="2667" y2="55000"/>
                        <a14:backgroundMark x1="2667" y1="58333" x2="2000" y2="51333"/>
                        <a14:backgroundMark x1="2667" y1="59667" x2="2000" y2="51333"/>
                        <a14:backgroundMark x1="6333" y1="59667" x2="2667" y2="50000"/>
                        <a14:backgroundMark x1="4000" y1="59667" x2="0" y2="50667"/>
                        <a14:backgroundMark x1="4000" y1="57667" x2="2000" y2="56333"/>
                        <a14:backgroundMark x1="3333" y1="59000" x2="1333" y2="44667"/>
                        <a14:backgroundMark x1="4000" y1="54333" x2="1333" y2="48000"/>
                        <a14:backgroundMark x1="7667" y1="60333" x2="2000" y2="4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68" y="1034960"/>
            <a:ext cx="993406" cy="9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Model Canvas by Slidesgo">
  <a:themeElements>
    <a:clrScheme name="Simple Light">
      <a:dk1>
        <a:srgbClr val="595F6B"/>
      </a:dk1>
      <a:lt1>
        <a:srgbClr val="FFFFFF"/>
      </a:lt1>
      <a:dk2>
        <a:srgbClr val="EBECF0"/>
      </a:dk2>
      <a:lt2>
        <a:srgbClr val="1658F1"/>
      </a:lt2>
      <a:accent1>
        <a:srgbClr val="36DBE0"/>
      </a:accent1>
      <a:accent2>
        <a:srgbClr val="595F6B"/>
      </a:accent2>
      <a:accent3>
        <a:srgbClr val="FFFFFF"/>
      </a:accent3>
      <a:accent4>
        <a:srgbClr val="EBECF0"/>
      </a:accent4>
      <a:accent5>
        <a:srgbClr val="1658F1"/>
      </a:accent5>
      <a:accent6>
        <a:srgbClr val="36DBE0"/>
      </a:accent6>
      <a:hlink>
        <a:srgbClr val="595F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473</Words>
  <Application>Microsoft Office PowerPoint</Application>
  <PresentationFormat>Презентация на цял екран (16:9)</PresentationFormat>
  <Paragraphs>96</Paragraphs>
  <Slides>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Nunito</vt:lpstr>
      <vt:lpstr>Work Sans</vt:lpstr>
      <vt:lpstr>Business Model Canvas by Slidesgo</vt:lpstr>
      <vt:lpstr>Презентация на PowerPoint</vt:lpstr>
      <vt:lpstr>05</vt:lpstr>
      <vt:lpstr>Проблем…</vt:lpstr>
      <vt:lpstr>Решение…</vt:lpstr>
      <vt:lpstr>Нашият отбор</vt:lpstr>
      <vt:lpstr>Стъпки на разработка</vt:lpstr>
      <vt:lpstr>Предимства на приложението</vt:lpstr>
      <vt:lpstr>Архитектура на приложението</vt:lpstr>
      <vt:lpstr>Използвани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Александър Т. Попов</cp:lastModifiedBy>
  <cp:revision>53</cp:revision>
  <dcterms:modified xsi:type="dcterms:W3CDTF">2025-03-06T19:09:36Z</dcterms:modified>
</cp:coreProperties>
</file>