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58" r:id="rId4"/>
    <p:sldId id="273" r:id="rId5"/>
    <p:sldId id="263" r:id="rId6"/>
    <p:sldId id="266" r:id="rId7"/>
    <p:sldId id="267" r:id="rId8"/>
    <p:sldId id="269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8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1/HaggbladeHongKao-MusicGenreClassification.pdf" TargetMode="External"/><Relationship Id="rId2" Type="http://schemas.openxmlformats.org/officeDocument/2006/relationships/hyperlink" Target="https://github.com/jazdev/genreX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12.0184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cs.stanford.edu/people/anusha/static/deepplaylist.pdf" TargetMode="External"/><Relationship Id="rId2" Type="http://schemas.openxmlformats.org/officeDocument/2006/relationships/hyperlink" Target="http://www.cs.colorado.edu/~mozer/Research/Selected%20Publications/reprints/Mozer1994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epsound.io/music_genre_recogni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Music Genre </a:t>
            </a:r>
            <a:r>
              <a:rPr lang="en-US" sz="3600" dirty="0" smtClean="0"/>
              <a:t>and Feature </a:t>
            </a:r>
            <a:r>
              <a:rPr lang="en-US" sz="3600" dirty="0" smtClean="0"/>
              <a:t>Classification </a:t>
            </a:r>
            <a:r>
              <a:rPr lang="en-US" sz="3600" dirty="0" smtClean="0"/>
              <a:t>Using ML and NLP Techniques via Visual, Audio, and Linguistic 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Gleb </a:t>
            </a:r>
            <a:r>
              <a:rPr lang="en-US" dirty="0" err="1" smtClean="0"/>
              <a:t>Alexeev</a:t>
            </a:r>
            <a:endParaRPr lang="en-US" dirty="0"/>
          </a:p>
        </p:txBody>
      </p:sp>
      <p:pic>
        <p:nvPicPr>
          <p:cNvPr id="3074" name="Picture 2" descr="Image result for music classification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626" y="3716573"/>
            <a:ext cx="2957384" cy="295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yrical spiritual individu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3" y="3716573"/>
            <a:ext cx="3056774" cy="305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Audio is a very big part of NLP, and something that’s a growing industry.</a:t>
            </a:r>
          </a:p>
          <a:p>
            <a:r>
              <a:rPr lang="en-US" dirty="0" smtClean="0"/>
              <a:t>Decided to focus on music as lots of interesting work there, but also can be applie</a:t>
            </a:r>
            <a:r>
              <a:rPr lang="en-US" dirty="0" smtClean="0"/>
              <a:t>d to Speech recognition, beat recognition, emphasis, etc.</a:t>
            </a:r>
            <a:endParaRPr lang="en-US" dirty="0" smtClean="0"/>
          </a:p>
          <a:p>
            <a:r>
              <a:rPr lang="en-US" dirty="0"/>
              <a:t>Previous </a:t>
            </a:r>
            <a:r>
              <a:rPr lang="en-US" dirty="0" smtClean="0"/>
              <a:t>Work</a:t>
            </a:r>
          </a:p>
          <a:p>
            <a:pPr lvl="1"/>
            <a:r>
              <a:rPr lang="en-US" dirty="0">
                <a:hlinkClick r:id="rId2"/>
              </a:rPr>
              <a:t>https://github.com/jazdev/genreXpose</a:t>
            </a:r>
            <a:endParaRPr lang="en-US" dirty="0"/>
          </a:p>
          <a:p>
            <a:pPr lvl="2"/>
            <a:r>
              <a:rPr lang="en-US" dirty="0"/>
              <a:t>“proof of concept”</a:t>
            </a:r>
          </a:p>
          <a:p>
            <a:pPr lvl="1"/>
            <a:r>
              <a:rPr lang="en-US" dirty="0">
                <a:hlinkClick r:id="rId3"/>
              </a:rPr>
              <a:t>http://cs229.stanford.edu/proj2011/HaggbladeHongKao-MusicGenreClassification.pdf</a:t>
            </a:r>
            <a:endParaRPr lang="en-US" dirty="0"/>
          </a:p>
          <a:p>
            <a:pPr lvl="2"/>
            <a:r>
              <a:rPr lang="en-US" dirty="0"/>
              <a:t>Neural Networks and other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arxiv.org/pdf/1612.01840.pdf</a:t>
            </a:r>
            <a:endParaRPr lang="en-US" dirty="0" smtClean="0"/>
          </a:p>
          <a:p>
            <a:pPr lvl="2"/>
            <a:r>
              <a:rPr lang="en-US" dirty="0" smtClean="0"/>
              <a:t>FMA</a:t>
            </a:r>
            <a:endParaRPr lang="en-US" dirty="0"/>
          </a:p>
          <a:p>
            <a:pPr lvl="1"/>
            <a:r>
              <a:rPr lang="en-US" dirty="0"/>
              <a:t>A lot of previous work has been done on music classification, but </a:t>
            </a:r>
            <a:r>
              <a:rPr lang="en-US" dirty="0" smtClean="0"/>
              <a:t>not many NN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Dataset</a:t>
            </a:r>
          </a:p>
          <a:p>
            <a:pPr lvl="0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Fourier </a:t>
            </a:r>
            <a:r>
              <a:rPr lang="en-US" dirty="0" smtClean="0"/>
              <a:t>Transforms</a:t>
            </a:r>
          </a:p>
          <a:p>
            <a:pPr lvl="1"/>
            <a:r>
              <a:rPr lang="en-US" dirty="0" smtClean="0"/>
              <a:t>MFCC</a:t>
            </a:r>
          </a:p>
          <a:p>
            <a:pPr lvl="0"/>
            <a:r>
              <a:rPr lang="en-US" dirty="0" smtClean="0"/>
              <a:t>Image Classification</a:t>
            </a:r>
          </a:p>
          <a:p>
            <a:pPr lvl="0"/>
            <a:r>
              <a:rPr lang="en-US" dirty="0" smtClean="0"/>
              <a:t>Linguistics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Features</a:t>
            </a:r>
            <a:endParaRPr lang="en-US" dirty="0" smtClean="0"/>
          </a:p>
        </p:txBody>
      </p:sp>
      <p:pic>
        <p:nvPicPr>
          <p:cNvPr id="2050" name="Picture 2" descr="Spect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84" y="1989937"/>
            <a:ext cx="4539604" cy="21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atural language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50" y="4365646"/>
            <a:ext cx="4865873" cy="15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FMA</a:t>
            </a:r>
          </a:p>
          <a:p>
            <a:pPr lvl="1"/>
            <a:r>
              <a:rPr lang="en-US" dirty="0"/>
              <a:t>8,000 tracks of 30s, 8 balanced genres (GTZAN-like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 </a:t>
            </a:r>
            <a:r>
              <a:rPr lang="en-US" dirty="0"/>
              <a:t>track metadata such as ID, title, artist, genres, </a:t>
            </a:r>
            <a:r>
              <a:rPr lang="en-US" dirty="0" smtClean="0"/>
              <a:t>tags</a:t>
            </a:r>
          </a:p>
          <a:p>
            <a:pPr lvl="2"/>
            <a:r>
              <a:rPr lang="en-US" dirty="0" smtClean="0"/>
              <a:t>common </a:t>
            </a:r>
            <a:r>
              <a:rPr lang="en-US" dirty="0"/>
              <a:t>features extracted with </a:t>
            </a:r>
            <a:r>
              <a:rPr lang="en-US" dirty="0" err="1"/>
              <a:t>librosa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Script to pull lyrics for each song snippet (classifying the whole song)</a:t>
            </a:r>
          </a:p>
        </p:txBody>
      </p:sp>
    </p:spTree>
    <p:extLst>
      <p:ext uri="{BB962C8B-B14F-4D97-AF65-F5344CB8AC3E}">
        <p14:creationId xmlns:p14="http://schemas.microsoft.com/office/powerpoint/2010/main" val="26542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15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Fourier </a:t>
            </a:r>
            <a:r>
              <a:rPr lang="en-US" dirty="0" smtClean="0"/>
              <a:t>Transform</a:t>
            </a:r>
          </a:p>
          <a:p>
            <a:pPr lvl="1"/>
            <a:r>
              <a:rPr lang="en-US" dirty="0" smtClean="0"/>
              <a:t>Transform from time domain to frequency domain</a:t>
            </a:r>
          </a:p>
          <a:p>
            <a:pPr lvl="1"/>
            <a:r>
              <a:rPr lang="en-US" dirty="0" smtClean="0"/>
              <a:t>Spectral analysis</a:t>
            </a:r>
            <a:endParaRPr lang="en-US" dirty="0"/>
          </a:p>
          <a:p>
            <a:r>
              <a:rPr lang="en-US" dirty="0"/>
              <a:t>Mel-frequency cepstral coefficients (MFCC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Encodes the </a:t>
            </a:r>
            <a:r>
              <a:rPr lang="en-US" dirty="0"/>
              <a:t>power spectrum of a sound. </a:t>
            </a:r>
            <a:endParaRPr lang="en-US" dirty="0" smtClean="0"/>
          </a:p>
          <a:p>
            <a:pPr lvl="1"/>
            <a:r>
              <a:rPr lang="en-US" dirty="0" smtClean="0"/>
              <a:t>Calculated as </a:t>
            </a:r>
            <a:r>
              <a:rPr lang="en-US" dirty="0"/>
              <a:t>the Fourier transform of the logarithm of the signal's spectrum. </a:t>
            </a:r>
            <a:endParaRPr lang="en-US" dirty="0" smtClean="0"/>
          </a:p>
          <a:p>
            <a:pPr lvl="1"/>
            <a:r>
              <a:rPr lang="en-US" dirty="0" smtClean="0"/>
              <a:t>Lower range focus, great for audio analysis in speech recognition</a:t>
            </a:r>
          </a:p>
          <a:p>
            <a:r>
              <a:rPr lang="en-US" dirty="0" smtClean="0"/>
              <a:t>Features to be extracted via </a:t>
            </a:r>
            <a:r>
              <a:rPr lang="en-US" dirty="0" err="1" smtClean="0"/>
              <a:t>scikit</a:t>
            </a:r>
            <a:r>
              <a:rPr lang="en-US" dirty="0" err="1" smtClean="0"/>
              <a:t>.learn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librosa</a:t>
            </a:r>
            <a:r>
              <a:rPr lang="en-US" dirty="0" smtClean="0"/>
              <a:t>, </a:t>
            </a:r>
            <a:r>
              <a:rPr lang="en-US" dirty="0" err="1" smtClean="0"/>
              <a:t>opensmile</a:t>
            </a:r>
            <a:r>
              <a:rPr lang="en-US" dirty="0" smtClean="0"/>
              <a:t>:)</a:t>
            </a:r>
          </a:p>
          <a:p>
            <a:r>
              <a:rPr lang="en-US" dirty="0" smtClean="0"/>
              <a:t>Use logistic regression for starters to classify between the 8 states, then use RNN</a:t>
            </a:r>
          </a:p>
          <a:p>
            <a:pPr lvl="1"/>
            <a:r>
              <a:rPr lang="en-US" dirty="0">
                <a:hlinkClick r:id="rId2"/>
              </a:rPr>
              <a:t>http://www.cs.colorado.edu/~</a:t>
            </a:r>
            <a:r>
              <a:rPr lang="en-US" dirty="0" smtClean="0">
                <a:hlinkClick r:id="rId2"/>
              </a:rPr>
              <a:t>mozer/Research/Selected%20Publications/reprints/Mozer1994.pdf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www-cs.stanford.edu/people/anusha/static/deepplaylist.pdf</a:t>
            </a:r>
            <a:endParaRPr lang="en-US" dirty="0" smtClean="0"/>
          </a:p>
          <a:p>
            <a:r>
              <a:rPr lang="en-US" dirty="0" smtClean="0"/>
              <a:t>Beat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3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Write script to download google image files for each of the 8000 songs (either album or song, using name).</a:t>
            </a:r>
          </a:p>
          <a:p>
            <a:pPr lvl="1"/>
            <a:r>
              <a:rPr lang="en-US" dirty="0" smtClean="0"/>
              <a:t>Less interesting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Spectogram</a:t>
            </a:r>
            <a:r>
              <a:rPr lang="en-US" dirty="0" smtClean="0"/>
              <a:t> images and pass into a CRNN.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deepsound.io/music_genre_recognition.html</a:t>
            </a:r>
            <a:endParaRPr lang="en-US" dirty="0" smtClean="0"/>
          </a:p>
          <a:p>
            <a:r>
              <a:rPr lang="en-US" dirty="0" smtClean="0"/>
              <a:t>Would be interesting to see difference between FFT and MFCC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lyrics of each song</a:t>
            </a:r>
            <a:r>
              <a:rPr lang="en-US" dirty="0"/>
              <a:t> </a:t>
            </a:r>
            <a:r>
              <a:rPr lang="en-US" dirty="0" smtClean="0"/>
              <a:t>(if existent)</a:t>
            </a:r>
          </a:p>
          <a:p>
            <a:pPr lvl="1"/>
            <a:r>
              <a:rPr lang="en-US" dirty="0" smtClean="0"/>
              <a:t>word2vec model</a:t>
            </a:r>
          </a:p>
          <a:p>
            <a:pPr lvl="1"/>
            <a:r>
              <a:rPr lang="en-US" dirty="0" smtClean="0"/>
              <a:t>Classify via CRNN</a:t>
            </a:r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Artist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Lyrics</a:t>
            </a:r>
          </a:p>
          <a:p>
            <a:pPr lvl="1"/>
            <a:r>
              <a:rPr lang="en-US" dirty="0" smtClean="0"/>
              <a:t>Apply NLP to words</a:t>
            </a:r>
          </a:p>
        </p:txBody>
      </p:sp>
    </p:spTree>
    <p:extLst>
      <p:ext uri="{BB962C8B-B14F-4D97-AF65-F5344CB8AC3E}">
        <p14:creationId xmlns:p14="http://schemas.microsoft.com/office/powerpoint/2010/main" val="6716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to state of the art music classification via deep ML</a:t>
            </a:r>
          </a:p>
          <a:p>
            <a:r>
              <a:rPr lang="en-US" dirty="0" smtClean="0"/>
              <a:t>Difference in that it is not a single classification of the entirety of the file, but rather a continuous output</a:t>
            </a:r>
            <a:r>
              <a:rPr lang="en-US" dirty="0"/>
              <a:t> containing the network’s belief of the genre in every point of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Expected higher error</a:t>
            </a:r>
          </a:p>
          <a:p>
            <a:r>
              <a:rPr lang="en-US" dirty="0" smtClean="0"/>
              <a:t>classifications:</a:t>
            </a:r>
          </a:p>
          <a:p>
            <a:pPr lvl="1"/>
            <a:r>
              <a:rPr lang="en-US" dirty="0" smtClean="0"/>
              <a:t>Beat</a:t>
            </a:r>
            <a:r>
              <a:rPr lang="en-US" dirty="0"/>
              <a:t> </a:t>
            </a:r>
            <a:r>
              <a:rPr lang="en-US" dirty="0" smtClean="0"/>
              <a:t>classification (continuous, then split as either “fast/slow”)</a:t>
            </a:r>
          </a:p>
          <a:p>
            <a:pPr lvl="1"/>
            <a:r>
              <a:rPr lang="en-US" dirty="0" smtClean="0"/>
              <a:t>Genre classification (discrete)</a:t>
            </a:r>
          </a:p>
          <a:p>
            <a:pPr lvl="1"/>
            <a:r>
              <a:rPr lang="en-US" dirty="0" smtClean="0"/>
              <a:t>Potentially Year classification (discrete)</a:t>
            </a:r>
          </a:p>
          <a:p>
            <a:r>
              <a:rPr lang="en-US" dirty="0" smtClean="0"/>
              <a:t>Template based Natural Language generation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17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Recommendations?</a:t>
            </a:r>
            <a:endParaRPr lang="en-US" dirty="0"/>
          </a:p>
        </p:txBody>
      </p:sp>
      <p:pic>
        <p:nvPicPr>
          <p:cNvPr id="4098" name="Picture 2" descr="Image result for expanding brai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6" y="1960606"/>
            <a:ext cx="3606905" cy="470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87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86</TotalTime>
  <Words>312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Sheet music design template</vt:lpstr>
      <vt:lpstr>Music Genre and Feature Classification Using ML and NLP Techniques via Visual, Audio, and Linguistic Analysis</vt:lpstr>
      <vt:lpstr>Introduction</vt:lpstr>
      <vt:lpstr>Background</vt:lpstr>
      <vt:lpstr>Dataset</vt:lpstr>
      <vt:lpstr>Audio</vt:lpstr>
      <vt:lpstr>Image Classification</vt:lpstr>
      <vt:lpstr>Linguistics Approach</vt:lpstr>
      <vt:lpstr>Evaluation</vt:lpstr>
      <vt:lpstr>Questions? Recommendations?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and Sentiment Classification Using ML and NLP Techniques via Visual, Audio, and Linguistic Analysis</dc:title>
  <dc:creator>Gleb</dc:creator>
  <cp:lastModifiedBy>Gleb</cp:lastModifiedBy>
  <cp:revision>10</cp:revision>
  <dcterms:created xsi:type="dcterms:W3CDTF">2018-04-13T01:35:51Z</dcterms:created>
  <dcterms:modified xsi:type="dcterms:W3CDTF">2018-04-17T03:25:04Z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