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1" r:id="rId4"/>
    <p:sldId id="265" r:id="rId5"/>
    <p:sldId id="266" r:id="rId6"/>
    <p:sldId id="267" r:id="rId7"/>
    <p:sldId id="268" r:id="rId8"/>
    <p:sldId id="272" r:id="rId9"/>
    <p:sldId id="264" r:id="rId10"/>
    <p:sldId id="270" r:id="rId11"/>
    <p:sldId id="273" r:id="rId12"/>
    <p:sldId id="275" r:id="rId13"/>
    <p:sldId id="276" r:id="rId14"/>
    <p:sldId id="27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08" y="1122363"/>
            <a:ext cx="8791575" cy="1862137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Predicting Community Assessment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Voting for Questions and Answers in </a:t>
            </a:r>
            <a:r>
              <a:rPr lang="en-US" sz="2400" dirty="0" err="1"/>
              <a:t>StackOverflow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008" y="3360738"/>
            <a:ext cx="9512692" cy="2671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Final Project Spring Semester 2018</a:t>
            </a:r>
          </a:p>
          <a:p>
            <a:endParaRPr lang="en-US" b="1" dirty="0"/>
          </a:p>
          <a:p>
            <a:pPr algn="ctr"/>
            <a:r>
              <a:rPr lang="en-US" b="1" dirty="0"/>
              <a:t>L665 Applying Machine Learning Techniques in Computational Linguistics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Scott </a:t>
            </a:r>
            <a:r>
              <a:rPr lang="en-US" b="1" dirty="0" err="1"/>
              <a:t>mccaulay</a:t>
            </a:r>
            <a:r>
              <a:rPr lang="en-US" b="1" dirty="0"/>
              <a:t> 			April 17, 2018</a:t>
            </a:r>
          </a:p>
        </p:txBody>
      </p:sp>
    </p:spTree>
    <p:extLst>
      <p:ext uri="{BB962C8B-B14F-4D97-AF65-F5344CB8AC3E}">
        <p14:creationId xmlns:p14="http://schemas.microsoft.com/office/powerpoint/2010/main" val="8177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BA9E-6CD5-449D-82E6-8F2ADFC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41E5-C4AD-464A-8E98-3DA31410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StackOverflow</a:t>
            </a:r>
            <a:r>
              <a:rPr lang="en-US" dirty="0"/>
              <a:t> data retrieved from Google Cloud </a:t>
            </a:r>
            <a:r>
              <a:rPr lang="en-US" dirty="0" err="1"/>
              <a:t>BigQuery</a:t>
            </a:r>
            <a:r>
              <a:rPr lang="en-US" dirty="0"/>
              <a:t> site</a:t>
            </a:r>
          </a:p>
          <a:p>
            <a:r>
              <a:rPr lang="en-US" dirty="0"/>
              <a:t>Selected Linux/Unix Exchange data to use for the analysis (small enough to be processed reasonably, hopefully general enough to be representative)</a:t>
            </a:r>
          </a:p>
          <a:p>
            <a:r>
              <a:rPr lang="en-US" dirty="0"/>
              <a:t>Using a combination of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sklearn</a:t>
            </a:r>
            <a:r>
              <a:rPr lang="en-US" dirty="0"/>
              <a:t> tools for analysis</a:t>
            </a:r>
          </a:p>
          <a:p>
            <a:r>
              <a:rPr lang="en-US" dirty="0"/>
              <a:t>Incremental approach, start with simple prediction of polar responses and work toward more complex analysis</a:t>
            </a:r>
          </a:p>
          <a:p>
            <a:r>
              <a:rPr lang="en-US" dirty="0"/>
              <a:t>Started trying to predict two categories, up vote or down vote, with the vectorized text of the answer as input</a:t>
            </a:r>
          </a:p>
          <a:p>
            <a:pPr lvl="1"/>
            <a:r>
              <a:rPr lang="en-US" dirty="0"/>
              <a:t>Only getting 80% accuracy so far from </a:t>
            </a:r>
            <a:r>
              <a:rPr lang="en-US" dirty="0" err="1"/>
              <a:t>keras</a:t>
            </a:r>
            <a:r>
              <a:rPr lang="en-US" dirty="0"/>
              <a:t> CNN, many options to try to improve on those results</a:t>
            </a:r>
          </a:p>
          <a:p>
            <a:pPr lvl="1"/>
            <a:r>
              <a:rPr lang="en-US" dirty="0"/>
              <a:t>Working both on improving the quality of the data and the architecture of the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B5D-3A6A-4F26-9E55-BB4578B4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Look at Polarized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DB2-7F2D-402D-B486-1D8F55FC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phrases from heavily downvoted answers:</a:t>
            </a:r>
          </a:p>
          <a:p>
            <a:pPr lvl="1"/>
            <a:r>
              <a:rPr lang="en-US" dirty="0"/>
              <a:t>“Format the drive.”</a:t>
            </a:r>
          </a:p>
          <a:p>
            <a:pPr lvl="1"/>
            <a:r>
              <a:rPr lang="en-US" dirty="0"/>
              <a:t>“Wrong.”</a:t>
            </a:r>
          </a:p>
          <a:p>
            <a:pPr lvl="1"/>
            <a:r>
              <a:rPr lang="en-US" dirty="0"/>
              <a:t>“Just </a:t>
            </a:r>
            <a:r>
              <a:rPr lang="en-US" dirty="0" err="1"/>
              <a:t>symlink</a:t>
            </a:r>
            <a:r>
              <a:rPr lang="en-US" dirty="0"/>
              <a:t> that directory.”</a:t>
            </a:r>
          </a:p>
          <a:p>
            <a:pPr lvl="1"/>
            <a:r>
              <a:rPr lang="en-US" dirty="0"/>
              <a:t>“In other words it is a hack…”</a:t>
            </a:r>
          </a:p>
          <a:p>
            <a:pPr lvl="1"/>
            <a:r>
              <a:rPr lang="en-US" dirty="0"/>
              <a:t>“You are mistaken.”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B5D-3A6A-4F26-9E55-BB4578B4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6008"/>
            <a:ext cx="9905998" cy="1044028"/>
          </a:xfrm>
        </p:spPr>
        <p:txBody>
          <a:bodyPr/>
          <a:lstStyle/>
          <a:p>
            <a:r>
              <a:rPr lang="en-US" dirty="0"/>
              <a:t>Exploratory Look at data by location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EE29F-BEC9-4B0B-A22B-B96F249B0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1469481"/>
            <a:ext cx="8229600" cy="42533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18B6F-B4BE-4FCF-9D9A-C76480B9B8D1}"/>
              </a:ext>
            </a:extLst>
          </p:cNvPr>
          <p:cNvSpPr txBox="1"/>
          <p:nvPr/>
        </p:nvSpPr>
        <p:spPr>
          <a:xfrm>
            <a:off x="3748801" y="5862271"/>
            <a:ext cx="469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 by location, from annual developer survey</a:t>
            </a:r>
          </a:p>
        </p:txBody>
      </p:sp>
    </p:spTree>
    <p:extLst>
      <p:ext uri="{BB962C8B-B14F-4D97-AF65-F5344CB8AC3E}">
        <p14:creationId xmlns:p14="http://schemas.microsoft.com/office/powerpoint/2010/main" val="48135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B5D-3A6A-4F26-9E55-BB4578B4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6008"/>
            <a:ext cx="9905998" cy="1044028"/>
          </a:xfrm>
        </p:spPr>
        <p:txBody>
          <a:bodyPr/>
          <a:lstStyle/>
          <a:p>
            <a:r>
              <a:rPr lang="en-US" dirty="0"/>
              <a:t>Exploratory Look at data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DB2-7F2D-402D-B486-1D8F55FC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1491"/>
            <a:ext cx="4538952" cy="552796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Locations with best received posts</a:t>
            </a:r>
          </a:p>
          <a:p>
            <a:pPr lvl="1"/>
            <a:r>
              <a:rPr lang="en-US" sz="2500" dirty="0"/>
              <a:t>United States</a:t>
            </a:r>
          </a:p>
          <a:p>
            <a:pPr lvl="1"/>
            <a:r>
              <a:rPr lang="en-US" sz="2500" dirty="0"/>
              <a:t>European Union</a:t>
            </a:r>
          </a:p>
          <a:p>
            <a:pPr lvl="1"/>
            <a:r>
              <a:rPr lang="en-US" sz="2500" dirty="0"/>
              <a:t>Germany</a:t>
            </a:r>
          </a:p>
          <a:p>
            <a:pPr lvl="1"/>
            <a:r>
              <a:rPr lang="en-US" sz="2500" dirty="0"/>
              <a:t>Athens Greece</a:t>
            </a:r>
          </a:p>
          <a:p>
            <a:pPr lvl="1"/>
            <a:r>
              <a:rPr lang="en-US" sz="2500" dirty="0"/>
              <a:t>Indiana</a:t>
            </a:r>
          </a:p>
          <a:p>
            <a:pPr lvl="1"/>
            <a:r>
              <a:rPr lang="en-US" sz="2500" dirty="0"/>
              <a:t>France</a:t>
            </a:r>
          </a:p>
          <a:p>
            <a:pPr lvl="1"/>
            <a:r>
              <a:rPr lang="en-US" sz="2500" dirty="0"/>
              <a:t>Virginia</a:t>
            </a:r>
          </a:p>
          <a:p>
            <a:pPr lvl="1"/>
            <a:r>
              <a:rPr lang="en-US" sz="2500" dirty="0"/>
              <a:t>London England</a:t>
            </a:r>
          </a:p>
          <a:p>
            <a:pPr lvl="1"/>
            <a:r>
              <a:rPr lang="en-US" sz="2500" dirty="0"/>
              <a:t>Aztec NM</a:t>
            </a:r>
          </a:p>
          <a:p>
            <a:pPr lvl="1"/>
            <a:r>
              <a:rPr lang="en-US" sz="2500" dirty="0"/>
              <a:t>Hanoi Vietnam</a:t>
            </a:r>
          </a:p>
          <a:p>
            <a:pPr lvl="1"/>
            <a:r>
              <a:rPr lang="en-US" sz="2500" dirty="0"/>
              <a:t>London United Kingdom</a:t>
            </a:r>
          </a:p>
          <a:p>
            <a:pPr lvl="1"/>
            <a:r>
              <a:rPr lang="en-US" sz="2500" dirty="0"/>
              <a:t>Ontario Canada</a:t>
            </a:r>
          </a:p>
          <a:p>
            <a:pPr lvl="1"/>
            <a:r>
              <a:rPr lang="en-US" sz="2500" dirty="0"/>
              <a:t>Sweden</a:t>
            </a:r>
          </a:p>
          <a:p>
            <a:pPr lvl="1"/>
            <a:r>
              <a:rPr lang="en-US" sz="2500" dirty="0"/>
              <a:t>Italy</a:t>
            </a:r>
          </a:p>
          <a:p>
            <a:pPr lvl="1"/>
            <a:r>
              <a:rPr lang="en-US" sz="2500" dirty="0"/>
              <a:t>Izmir Turkey</a:t>
            </a:r>
          </a:p>
          <a:p>
            <a:pPr lvl="1"/>
            <a:r>
              <a:rPr lang="en-US" sz="2500" dirty="0"/>
              <a:t>Mountain View CA</a:t>
            </a:r>
          </a:p>
          <a:p>
            <a:pPr lvl="1"/>
            <a:r>
              <a:rPr lang="en-US" sz="2500" dirty="0"/>
              <a:t>Netherlands</a:t>
            </a:r>
          </a:p>
          <a:p>
            <a:pPr lvl="1"/>
            <a:r>
              <a:rPr lang="en-US" sz="2500" dirty="0"/>
              <a:t>Fort Lauderdale FL</a:t>
            </a:r>
          </a:p>
          <a:p>
            <a:pPr lvl="1"/>
            <a:r>
              <a:rPr lang="en-US" sz="2500" dirty="0"/>
              <a:t>Melbourne Victoria Australia</a:t>
            </a:r>
          </a:p>
          <a:p>
            <a:pPr lvl="1"/>
            <a:r>
              <a:rPr lang="en-US" sz="2500" dirty="0"/>
              <a:t>Europe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7426A6-1A9F-44B2-89E0-7B012687BE8D}"/>
              </a:ext>
            </a:extLst>
          </p:cNvPr>
          <p:cNvSpPr txBox="1">
            <a:spLocks/>
          </p:cNvSpPr>
          <p:nvPr/>
        </p:nvSpPr>
        <p:spPr>
          <a:xfrm>
            <a:off x="6511637" y="1182688"/>
            <a:ext cx="4538952" cy="5527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Locations with worst received posts</a:t>
            </a:r>
          </a:p>
          <a:p>
            <a:pPr lvl="1"/>
            <a:r>
              <a:rPr lang="en-US" sz="2200" dirty="0"/>
              <a:t>Germany</a:t>
            </a:r>
          </a:p>
          <a:p>
            <a:pPr lvl="1"/>
            <a:r>
              <a:rPr lang="en-US" sz="2200" dirty="0"/>
              <a:t>Bangalore Karnataka India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United States</a:t>
            </a:r>
          </a:p>
          <a:p>
            <a:pPr lvl="1"/>
            <a:r>
              <a:rPr lang="en-US" sz="2200" dirty="0"/>
              <a:t>Tehran Iran</a:t>
            </a:r>
          </a:p>
          <a:p>
            <a:pPr lvl="1"/>
            <a:r>
              <a:rPr lang="en-US" sz="2200" dirty="0"/>
              <a:t>France</a:t>
            </a:r>
          </a:p>
          <a:p>
            <a:pPr lvl="1"/>
            <a:r>
              <a:rPr lang="en-US" sz="2200" dirty="0"/>
              <a:t>Berlin Germany</a:t>
            </a:r>
          </a:p>
          <a:p>
            <a:pPr lvl="1"/>
            <a:r>
              <a:rPr lang="en-US" sz="2200" dirty="0"/>
              <a:t>Switzerland</a:t>
            </a:r>
          </a:p>
          <a:p>
            <a:pPr lvl="1"/>
            <a:r>
              <a:rPr lang="en-US" sz="2200" dirty="0"/>
              <a:t>Valparaíso Chile</a:t>
            </a:r>
          </a:p>
          <a:p>
            <a:pPr lvl="1"/>
            <a:r>
              <a:rPr lang="en-US" sz="2200" dirty="0"/>
              <a:t>USA</a:t>
            </a:r>
          </a:p>
          <a:p>
            <a:pPr lvl="1"/>
            <a:r>
              <a:rPr lang="en-US" sz="2200" dirty="0"/>
              <a:t>United Kingdom</a:t>
            </a:r>
          </a:p>
          <a:p>
            <a:pPr lvl="1"/>
            <a:r>
              <a:rPr lang="en-US" sz="2200" dirty="0"/>
              <a:t>Mumbai India</a:t>
            </a:r>
          </a:p>
          <a:p>
            <a:pPr lvl="1"/>
            <a:r>
              <a:rPr lang="en-US" sz="2200" dirty="0"/>
              <a:t>Kiev Ukraine</a:t>
            </a:r>
          </a:p>
          <a:p>
            <a:pPr lvl="1"/>
            <a:r>
              <a:rPr lang="en-US" sz="2200" dirty="0"/>
              <a:t>California</a:t>
            </a:r>
          </a:p>
          <a:p>
            <a:pPr lvl="1"/>
            <a:r>
              <a:rPr lang="en-US" sz="2200" dirty="0"/>
              <a:t>Sweden</a:t>
            </a:r>
          </a:p>
          <a:p>
            <a:pPr lvl="1"/>
            <a:r>
              <a:rPr lang="en-US" sz="2200" dirty="0"/>
              <a:t>Netherlands</a:t>
            </a:r>
          </a:p>
          <a:p>
            <a:pPr lvl="1"/>
            <a:r>
              <a:rPr lang="en-US" sz="2200" dirty="0"/>
              <a:t>Paris France</a:t>
            </a:r>
          </a:p>
          <a:p>
            <a:pPr lvl="1"/>
            <a:r>
              <a:rPr lang="en-US" sz="2200" dirty="0"/>
              <a:t>Czech Republic</a:t>
            </a:r>
          </a:p>
          <a:p>
            <a:pPr lvl="1"/>
            <a:r>
              <a:rPr lang="en-US" sz="2200" dirty="0"/>
              <a:t>Mumbai</a:t>
            </a:r>
          </a:p>
          <a:p>
            <a:pPr lvl="1"/>
            <a:r>
              <a:rPr lang="en-US" sz="2200" dirty="0"/>
              <a:t>Moscow Russia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21E-62D2-481D-8CB0-75D049A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on 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D8E4-7C2E-44B1-976C-C5971969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Filter data</a:t>
            </a:r>
          </a:p>
          <a:p>
            <a:pPr lvl="1"/>
            <a:r>
              <a:rPr lang="en-US" dirty="0"/>
              <a:t>Select posts with a minimum number of characters</a:t>
            </a:r>
          </a:p>
          <a:p>
            <a:r>
              <a:rPr lang="en-US" dirty="0"/>
              <a:t>Better pre-processing of tokens</a:t>
            </a:r>
          </a:p>
          <a:p>
            <a:r>
              <a:rPr lang="en-US" dirty="0"/>
              <a:t>Work with a larger set of data</a:t>
            </a:r>
          </a:p>
          <a:p>
            <a:pPr lvl="1"/>
            <a:r>
              <a:rPr lang="en-US" dirty="0"/>
              <a:t>May do better if words occur more frequently</a:t>
            </a:r>
          </a:p>
          <a:p>
            <a:r>
              <a:rPr lang="en-US" dirty="0"/>
              <a:t>Try different techniques for the NN architecture</a:t>
            </a:r>
          </a:p>
          <a:p>
            <a:pPr lvl="1"/>
            <a:r>
              <a:rPr lang="en-US" dirty="0"/>
              <a:t>Worth doing, but problems are more likely with the data</a:t>
            </a:r>
          </a:p>
          <a:p>
            <a:r>
              <a:rPr lang="en-US" dirty="0"/>
              <a:t>Hybrid approach – add user features to post content</a:t>
            </a:r>
          </a:p>
          <a:p>
            <a:pPr lvl="1"/>
            <a:r>
              <a:rPr lang="en-US" dirty="0"/>
              <a:t>Unfortunately, some of the user features are missing or inconsistent</a:t>
            </a:r>
          </a:p>
        </p:txBody>
      </p:sp>
    </p:spTree>
    <p:extLst>
      <p:ext uri="{BB962C8B-B14F-4D97-AF65-F5344CB8AC3E}">
        <p14:creationId xmlns:p14="http://schemas.microsoft.com/office/powerpoint/2010/main" val="276687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B7CF-31DD-45E1-A5F9-3FA87544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F7654-2B7D-438D-B748-43CB64EB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2" y="3810717"/>
            <a:ext cx="11365079" cy="36825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EE24C-22A7-43B4-9461-9C5265F2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push past the trolls and get the help you need on Stack Overflow</a:t>
            </a:r>
          </a:p>
          <a:p>
            <a:pPr lvl="1"/>
            <a:r>
              <a:rPr lang="en-US" dirty="0"/>
              <a:t>When you’re new to coding, Stack Overflow can be a scary place. It’s an amazing resource for newbies. But it’s also a place where bullies troll for new victims.</a:t>
            </a:r>
          </a:p>
          <a:p>
            <a:pPr lvl="1"/>
            <a:r>
              <a:rPr lang="en-US" dirty="0"/>
              <a:t>… there’s also a vocal minority of people who will respond to your questions with snark or responses like “Read the Freaking Manual (RTFM)”. They may flag your question as a duplicate without taking time to read it, or take any number of other passive-aggressive actions.</a:t>
            </a:r>
          </a:p>
          <a:p>
            <a:pPr lvl="1"/>
            <a:endParaRPr lang="en-US" dirty="0"/>
          </a:p>
          <a:p>
            <a:pPr lvl="1"/>
            <a:r>
              <a:rPr lang="en-US" sz="1200" dirty="0"/>
              <a:t>Quotes from https://medium.freecodecamp.org/how-to-push-past-the-trolls-and-get-the-help-you-need-on-stack-overflow-52fd42ebe7c4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4110"/>
            <a:ext cx="9905999" cy="435032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StackOverflow</a:t>
            </a:r>
            <a:r>
              <a:rPr lang="en-US" dirty="0"/>
              <a:t> is a popular site for sharing questions and answers related to computer programming.  It has specialized areas on Python, Java, etc.</a:t>
            </a:r>
          </a:p>
          <a:p>
            <a:r>
              <a:rPr lang="en-US" dirty="0"/>
              <a:t>Over 10 million questions, over 4 million registered users, still heavily used despite criticism over perceived bullying/hazing</a:t>
            </a:r>
          </a:p>
          <a:p>
            <a:r>
              <a:rPr lang="en-US" dirty="0"/>
              <a:t>Registered users can upvote/downvote both questions and answers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Can a machine learning analysis of the text content of a post predict community response?  Secondarily, can it predict poster’s experience level?</a:t>
            </a:r>
          </a:p>
          <a:p>
            <a:pPr lvl="1"/>
            <a:r>
              <a:rPr lang="en-US" dirty="0"/>
              <a:t>Is text content a better predictor of response than other known data, such as user’s experience level, post history, years on the 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3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0D36-A39C-4D27-BC6D-89D0C158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2D2E-DE84-42FC-B745-A08A6337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lab in </a:t>
            </a:r>
            <a:r>
              <a:rPr lang="en-US" dirty="0" err="1"/>
              <a:t>CNetS</a:t>
            </a:r>
            <a:r>
              <a:rPr lang="en-US" dirty="0"/>
              <a:t> (Center for Complex Networks and Systems Research) is interested in online social network formation</a:t>
            </a:r>
          </a:p>
          <a:p>
            <a:pPr lvl="1"/>
            <a:r>
              <a:rPr lang="en-US" dirty="0"/>
              <a:t>Game theoretical approach to online network formation</a:t>
            </a:r>
          </a:p>
          <a:p>
            <a:pPr lvl="1"/>
            <a:r>
              <a:rPr lang="en-US" dirty="0"/>
              <a:t>How online activity relates to individual’s sense of identity </a:t>
            </a:r>
          </a:p>
          <a:p>
            <a:r>
              <a:rPr lang="en-US" dirty="0"/>
              <a:t>These types of sites where communities assign value to other user’s posts are potentially a rich source of research data</a:t>
            </a:r>
          </a:p>
          <a:p>
            <a:r>
              <a:rPr lang="en-US" dirty="0"/>
              <a:t>Analysis of the text content of online discourse is an important part of this research (sentiment analysis, assessment of poster’s intent…)  </a:t>
            </a:r>
          </a:p>
        </p:txBody>
      </p:sp>
    </p:spTree>
    <p:extLst>
      <p:ext uri="{BB962C8B-B14F-4D97-AF65-F5344CB8AC3E}">
        <p14:creationId xmlns:p14="http://schemas.microsoft.com/office/powerpoint/2010/main" val="200523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F0C-5C79-4A25-BF56-8D4F7846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Questions: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cap="none" dirty="0"/>
              <a:t>(…for this project and future 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7B7-A261-458D-9E1C-346EBDAB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text content predict response better than known data about poster?</a:t>
            </a:r>
          </a:p>
          <a:p>
            <a:r>
              <a:rPr lang="en-US" dirty="0"/>
              <a:t>Can a combination of user data plus text predict better than either alone?</a:t>
            </a:r>
          </a:p>
          <a:p>
            <a:r>
              <a:rPr lang="en-US" dirty="0"/>
              <a:t>Do the scores for content versus user identity vary by situation?</a:t>
            </a:r>
          </a:p>
          <a:p>
            <a:pPr lvl="1"/>
            <a:r>
              <a:rPr lang="en-US" dirty="0"/>
              <a:t>Are questions and answers rated differently?</a:t>
            </a:r>
          </a:p>
          <a:p>
            <a:pPr lvl="1"/>
            <a:r>
              <a:rPr lang="en-US" dirty="0"/>
              <a:t>Is there evidence of newbie hazing?</a:t>
            </a:r>
          </a:p>
          <a:p>
            <a:pPr lvl="1"/>
            <a:r>
              <a:rPr lang="en-US" dirty="0"/>
              <a:t>Do cultural or regional differences in communication style impact ratings?</a:t>
            </a:r>
          </a:p>
          <a:p>
            <a:pPr lvl="1"/>
            <a:r>
              <a:rPr lang="en-US" dirty="0"/>
              <a:t>Is deference shown to frequent or well known posters?</a:t>
            </a:r>
          </a:p>
        </p:txBody>
      </p:sp>
    </p:spTree>
    <p:extLst>
      <p:ext uri="{BB962C8B-B14F-4D97-AF65-F5344CB8AC3E}">
        <p14:creationId xmlns:p14="http://schemas.microsoft.com/office/powerpoint/2010/main" val="23973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6F3-5DAB-405D-8EFB-561534F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Questions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cap="none" dirty="0"/>
              <a:t>(…beyond current 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E679-7E7F-4619-B60C-1DA38982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a sentiment analysis of posts, and look for relationships of sentiment to feedback received?</a:t>
            </a:r>
          </a:p>
          <a:p>
            <a:r>
              <a:rPr lang="en-US" dirty="0"/>
              <a:t>Can we observe changes in a user’s understanding of the landscape over time?</a:t>
            </a:r>
          </a:p>
          <a:p>
            <a:pPr lvl="1"/>
            <a:r>
              <a:rPr lang="en-US" dirty="0"/>
              <a:t>As a user’s experience with the site increases, are their posts better received?</a:t>
            </a:r>
          </a:p>
          <a:p>
            <a:pPr lvl="1"/>
            <a:r>
              <a:rPr lang="en-US" dirty="0"/>
              <a:t>How does their experience level show in the content of their posts?  Enhanced technical expertise or conformity to the community’s preferred communication style?</a:t>
            </a:r>
          </a:p>
        </p:txBody>
      </p:sp>
    </p:spTree>
    <p:extLst>
      <p:ext uri="{BB962C8B-B14F-4D97-AF65-F5344CB8AC3E}">
        <p14:creationId xmlns:p14="http://schemas.microsoft.com/office/powerpoint/2010/main" val="118535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AD71-A4E0-4125-8DC7-3474796A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EFD4-24D6-418A-9C94-8C82E51F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“Predict Closed Questions” competition on Kaggle</a:t>
            </a:r>
          </a:p>
          <a:p>
            <a:r>
              <a:rPr lang="en-US" dirty="0"/>
              <a:t>Questions on </a:t>
            </a:r>
            <a:r>
              <a:rPr lang="en-US" dirty="0" err="1"/>
              <a:t>StackOverflow</a:t>
            </a:r>
            <a:r>
              <a:rPr lang="en-US" dirty="0"/>
              <a:t> can be “closed” by other users as off topic, redundant, not a question or other reasons</a:t>
            </a:r>
          </a:p>
          <a:p>
            <a:r>
              <a:rPr lang="en-US" dirty="0"/>
              <a:t>Kaggle had a competition to predict which questions would be closed</a:t>
            </a:r>
          </a:p>
          <a:p>
            <a:r>
              <a:rPr lang="en-US" dirty="0"/>
              <a:t>This was 5 years ago, so the tools in common usage have changed radically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AD71-A4E0-4125-8DC7-3474796A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EFD4-24D6-418A-9C94-8C82E51F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100+ papers using Cornell movie review paper</a:t>
            </a:r>
          </a:p>
          <a:p>
            <a:r>
              <a:rPr lang="en-US" dirty="0"/>
              <a:t>Much previous and contemporary work on sentiment analysis in text has some commonality with this project</a:t>
            </a:r>
          </a:p>
          <a:p>
            <a:r>
              <a:rPr lang="en-US" dirty="0"/>
              <a:t>In a sense the work proposed here goes further, predicting how a post will be received by a diverse audience of peers, rather than matching a single assessment of whether the post itself is positive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10021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14E-6A9D-4C82-B3C2-301F7FB3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64C3-DE09-4FCE-B673-D7DF1DA9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StackOverflow</a:t>
            </a:r>
            <a:r>
              <a:rPr lang="en-US" dirty="0"/>
              <a:t> has made all user-contributed data available online, in anonymized, zipped XML files</a:t>
            </a:r>
          </a:p>
          <a:p>
            <a:r>
              <a:rPr lang="en-US" dirty="0"/>
              <a:t>The most recent data from the main </a:t>
            </a:r>
            <a:r>
              <a:rPr lang="en-US" dirty="0" err="1"/>
              <a:t>StackOverflow</a:t>
            </a:r>
            <a:r>
              <a:rPr lang="en-US" dirty="0"/>
              <a:t> site is &gt; 40GB</a:t>
            </a:r>
          </a:p>
          <a:p>
            <a:r>
              <a:rPr lang="en-US" dirty="0"/>
              <a:t>Smaller subsites are available separately, for example the Unix and Linux Stack Exchange is only 350MB (over 300K posts)</a:t>
            </a:r>
          </a:p>
          <a:p>
            <a:r>
              <a:rPr lang="en-US" dirty="0"/>
              <a:t>Data is available for user (location, age, cumulative statistics), and for each post (text, date, votes)</a:t>
            </a:r>
          </a:p>
          <a:p>
            <a:r>
              <a:rPr lang="en-US" dirty="0"/>
              <a:t>User data is self reported and unvalidated, so of limited value.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1CDB-7730-4DA7-BA73-BA3C730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9A0A-586D-40F0-B3C6-9E4AE62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workable subset of data</a:t>
            </a:r>
          </a:p>
          <a:p>
            <a:pPr lvl="1"/>
            <a:r>
              <a:rPr lang="en-US" dirty="0"/>
              <a:t>Picked a smaller subset of </a:t>
            </a:r>
            <a:r>
              <a:rPr lang="en-US" dirty="0" err="1"/>
              <a:t>StackOverflow</a:t>
            </a:r>
            <a:r>
              <a:rPr lang="en-US" dirty="0"/>
              <a:t> (using Linux/Unix exchange)</a:t>
            </a:r>
          </a:p>
          <a:p>
            <a:pPr lvl="1"/>
            <a:r>
              <a:rPr lang="en-US" dirty="0"/>
              <a:t>Selected only very high and low rated posts, for a polar classification (&gt; 8K posts)</a:t>
            </a:r>
          </a:p>
          <a:p>
            <a:r>
              <a:rPr lang="en-US" dirty="0"/>
              <a:t>Will use a traditional predictive method such as regression analysis to predict community response based on all available poster data</a:t>
            </a:r>
          </a:p>
          <a:p>
            <a:r>
              <a:rPr lang="en-US" dirty="0"/>
              <a:t>Will use a CNN to predict community response based solely on vectorized text content of question and answer posts</a:t>
            </a:r>
          </a:p>
          <a:p>
            <a:r>
              <a:rPr lang="en-US" dirty="0"/>
              <a:t>Could additionally try to train a CNN to predict other information, such as a poster’s length of time in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5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583</TotalTime>
  <Words>1126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Predicting Community Assessment  Voting for Questions and Answers in StackOverflow</vt:lpstr>
      <vt:lpstr>Overview</vt:lpstr>
      <vt:lpstr>Context for this work</vt:lpstr>
      <vt:lpstr>Research Questions:  (…for this project and future work)</vt:lpstr>
      <vt:lpstr>Deeper Questions  (…beyond current scope)</vt:lpstr>
      <vt:lpstr>Previous work</vt:lpstr>
      <vt:lpstr>Previous work</vt:lpstr>
      <vt:lpstr>Project overview: data</vt:lpstr>
      <vt:lpstr>Project overview: Approach</vt:lpstr>
      <vt:lpstr>Project Status</vt:lpstr>
      <vt:lpstr>Exploratory Look at Polarized Data</vt:lpstr>
      <vt:lpstr>Exploratory Look at data by location</vt:lpstr>
      <vt:lpstr>Exploratory Look at data by location</vt:lpstr>
      <vt:lpstr>Next steps on machine learning analysis</vt:lpstr>
      <vt:lpstr>Feedback and discussion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Scott McCaulay</dc:creator>
  <cp:lastModifiedBy>Scott McCaulay</cp:lastModifiedBy>
  <cp:revision>87</cp:revision>
  <dcterms:created xsi:type="dcterms:W3CDTF">2018-02-24T19:36:50Z</dcterms:created>
  <dcterms:modified xsi:type="dcterms:W3CDTF">2018-04-19T12:23:43Z</dcterms:modified>
</cp:coreProperties>
</file>