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8" r:id="rId6"/>
    <p:sldId id="303" r:id="rId7"/>
    <p:sldId id="304" r:id="rId8"/>
    <p:sldId id="299" r:id="rId9"/>
    <p:sldId id="305" r:id="rId10"/>
    <p:sldId id="296" r:id="rId11"/>
    <p:sldId id="274" r:id="rId12"/>
    <p:sldId id="306" r:id="rId13"/>
    <p:sldId id="280" r:id="rId14"/>
    <p:sldId id="290" r:id="rId15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D3C83CC-87EA-49BE-B531-F51A13CA1FFD}">
          <p14:sldIdLst>
            <p14:sldId id="256"/>
            <p14:sldId id="298"/>
            <p14:sldId id="303"/>
            <p14:sldId id="304"/>
            <p14:sldId id="299"/>
            <p14:sldId id="305"/>
            <p14:sldId id="296"/>
            <p14:sldId id="274"/>
            <p14:sldId id="306"/>
            <p14:sldId id="28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C6C6C"/>
    <a:srgbClr val="9F9F9F"/>
    <a:srgbClr val="575757"/>
    <a:srgbClr val="6F6F6F"/>
    <a:srgbClr val="C0C0C0"/>
    <a:srgbClr val="777777"/>
    <a:srgbClr val="BABABA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7422" autoAdjust="0"/>
  </p:normalViewPr>
  <p:slideViewPr>
    <p:cSldViewPr snapToGrid="0" showGuides="1">
      <p:cViewPr>
        <p:scale>
          <a:sx n="125" d="100"/>
          <a:sy n="125" d="100"/>
        </p:scale>
        <p:origin x="-7916" y="-3668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DB8427-F4F5-4C73-A73B-B00BD30F63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BB2F4-C5B8-4534-815C-3B89EA004A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FD35-E989-4BFD-9C70-75F8A3FDD4FE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FED4D-48BE-46CB-8EA3-CA7D453628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58406-E7A2-469D-81C2-E6C5EFF2DF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C0EE-3FB1-4DFB-BA5D-3B04026185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8418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73548-0441-4933-8041-3DB6B205AA02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E302-47D0-4071-A3DA-F7DC0A8D1A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4067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8277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3853" algn="l" defTabSz="18277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7702" algn="l" defTabSz="18277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1556" algn="l" defTabSz="18277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5407" algn="l" defTabSz="18277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69258" algn="l" defTabSz="18277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3111" algn="l" defTabSz="18277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6960" algn="l" defTabSz="18277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0814" algn="l" defTabSz="18277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l">
              <a:buNone/>
              <a:defRPr sz="660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45C8E-3767-49E4-8D77-DC0601748A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890509"/>
            <a:ext cx="1703028" cy="446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55ECEE-228F-4708-BA99-76F8F61728CC}"/>
              </a:ext>
            </a:extLst>
          </p:cNvPr>
          <p:cNvSpPr txBox="1"/>
          <p:nvPr userDrawn="1"/>
        </p:nvSpPr>
        <p:spPr>
          <a:xfrm>
            <a:off x="3222823" y="12874665"/>
            <a:ext cx="2908410" cy="553998"/>
          </a:xfrm>
          <a:prstGeom prst="rect">
            <a:avLst/>
          </a:prstGeom>
        </p:spPr>
        <p:txBody>
          <a:bodyPr vert="horz" lIns="182832" tIns="91416" rIns="182832" bIns="91416" rtlCol="0" anchor="ctr"/>
          <a:lstStyle>
            <a:defPPr>
              <a:defRPr lang="en-US"/>
            </a:defPPr>
            <a:lvl1pPr>
              <a:defRPr sz="1200">
                <a:solidFill>
                  <a:srgbClr val="77777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AU" sz="2399" dirty="0"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D4887-A386-4947-A98C-5CEEBC4B52FF}"/>
              </a:ext>
            </a:extLst>
          </p:cNvPr>
          <p:cNvSpPr txBox="1"/>
          <p:nvPr userDrawn="1"/>
        </p:nvSpPr>
        <p:spPr>
          <a:xfrm>
            <a:off x="7912581" y="12874665"/>
            <a:ext cx="8227457" cy="553998"/>
          </a:xfrm>
          <a:prstGeom prst="rect">
            <a:avLst/>
          </a:prstGeom>
        </p:spPr>
        <p:txBody>
          <a:bodyPr vert="horz" lIns="182832" tIns="91416" rIns="182832" bIns="91416" rtlCol="0" anchor="ctr"/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sz="2399" dirty="0"/>
              <a:t>Copyright 2017 Varigence, Inc.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E5FB6-9CD4-4D02-A55E-F9384A8D249F}"/>
              </a:ext>
            </a:extLst>
          </p:cNvPr>
          <p:cNvSpPr txBox="1"/>
          <p:nvPr userDrawn="1"/>
        </p:nvSpPr>
        <p:spPr>
          <a:xfrm>
            <a:off x="18377403" y="12874665"/>
            <a:ext cx="3938062" cy="553998"/>
          </a:xfrm>
          <a:prstGeom prst="rect">
            <a:avLst/>
          </a:prstGeom>
        </p:spPr>
        <p:txBody>
          <a:bodyPr vert="horz" lIns="182832" tIns="91416" rIns="182832" bIns="91416" rtlCol="0" anchor="ctr"/>
          <a:lstStyle>
            <a:defPPr>
              <a:defRPr lang="en-US"/>
            </a:defPPr>
            <a:lvl1pPr lvl="0" algn="ctr">
              <a:defRPr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 algn="r"/>
            <a:fld id="{9F74E700-4AC7-4118-BEC2-2D575948CF31}" type="slidenum">
              <a:rPr lang="en-AU" sz="2399" smtClean="0"/>
              <a:pPr lvl="0" algn="r"/>
              <a:t>‹#›</a:t>
            </a:fld>
            <a:r>
              <a:rPr lang="en-AU" sz="2399" dirty="0"/>
              <a:t> </a:t>
            </a:r>
            <a:r>
              <a:rPr lang="en-AU" sz="2399" b="0" dirty="0"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en-AU" sz="2399" dirty="0"/>
              <a:t> </a:t>
            </a:r>
            <a:fld id="{0570D0C0-78C5-427B-B46D-E0370418D023}" type="datetime6">
              <a:rPr lang="en-AU" sz="2399" smtClean="0">
                <a:solidFill>
                  <a:schemeClr val="bg2">
                    <a:lumMod val="25000"/>
                  </a:schemeClr>
                </a:solidFill>
              </a:rPr>
              <a:pPr lvl="0" algn="r"/>
              <a:t>July 18</a:t>
            </a:fld>
            <a:endParaRPr lang="en-AU" sz="2399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467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09625"/>
            <a:ext cx="21025723" cy="1136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72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0CF3C-CE24-450F-BF96-16887D454F14}"/>
              </a:ext>
            </a:extLst>
          </p:cNvPr>
          <p:cNvSpPr/>
          <p:nvPr userDrawn="1"/>
        </p:nvSpPr>
        <p:spPr>
          <a:xfrm>
            <a:off x="1287340" y="809625"/>
            <a:ext cx="87435" cy="1136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7196" baseline="0"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FF7BA-BDA9-462C-A4D9-B742B8BBB7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890509"/>
            <a:ext cx="1703028" cy="446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DBA1F-7B5C-4232-91C3-2DCAC917302E}"/>
              </a:ext>
            </a:extLst>
          </p:cNvPr>
          <p:cNvSpPr txBox="1"/>
          <p:nvPr userDrawn="1"/>
        </p:nvSpPr>
        <p:spPr>
          <a:xfrm>
            <a:off x="3222823" y="12874665"/>
            <a:ext cx="1943981" cy="553998"/>
          </a:xfrm>
          <a:prstGeom prst="rect">
            <a:avLst/>
          </a:prstGeom>
        </p:spPr>
        <p:txBody>
          <a:bodyPr vert="horz" lIns="182832" tIns="91416" rIns="182832" bIns="91416" rtlCol="0" anchor="ctr"/>
          <a:lstStyle>
            <a:defPPr>
              <a:defRPr lang="en-US"/>
            </a:defPPr>
            <a:lvl1pPr>
              <a:defRPr sz="1200">
                <a:solidFill>
                  <a:srgbClr val="77777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AU" sz="2399" dirty="0"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722DA-3321-4CF4-B37B-C732F2DA7343}"/>
              </a:ext>
            </a:extLst>
          </p:cNvPr>
          <p:cNvSpPr txBox="1"/>
          <p:nvPr userDrawn="1"/>
        </p:nvSpPr>
        <p:spPr>
          <a:xfrm>
            <a:off x="7912581" y="12874665"/>
            <a:ext cx="8227457" cy="553998"/>
          </a:xfrm>
          <a:prstGeom prst="rect">
            <a:avLst/>
          </a:prstGeom>
        </p:spPr>
        <p:txBody>
          <a:bodyPr vert="horz" lIns="182832" tIns="91416" rIns="182832" bIns="91416" rtlCol="0" anchor="ctr"/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sz="2399" dirty="0"/>
              <a:t>Copyright 2017 Varigence, Inc.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07ADD-3E02-4D70-BB67-AD9F46D14537}"/>
              </a:ext>
            </a:extLst>
          </p:cNvPr>
          <p:cNvSpPr txBox="1"/>
          <p:nvPr userDrawn="1"/>
        </p:nvSpPr>
        <p:spPr>
          <a:xfrm>
            <a:off x="18377403" y="12874665"/>
            <a:ext cx="3938062" cy="553998"/>
          </a:xfrm>
          <a:prstGeom prst="rect">
            <a:avLst/>
          </a:prstGeom>
        </p:spPr>
        <p:txBody>
          <a:bodyPr vert="horz" lIns="182832" tIns="91416" rIns="182832" bIns="91416" rtlCol="0" anchor="ctr"/>
          <a:lstStyle>
            <a:defPPr>
              <a:defRPr lang="en-US"/>
            </a:defPPr>
            <a:lvl1pPr lvl="0" algn="ctr">
              <a:defRPr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 algn="r"/>
            <a:fld id="{9F74E700-4AC7-4118-BEC2-2D575948CF31}" type="slidenum">
              <a:rPr lang="en-AU" sz="2399" smtClean="0"/>
              <a:pPr lvl="0" algn="r"/>
              <a:t>‹#›</a:t>
            </a:fld>
            <a:r>
              <a:rPr lang="en-AU" sz="2399" dirty="0"/>
              <a:t> </a:t>
            </a:r>
            <a:r>
              <a:rPr lang="en-AU" sz="2399" dirty="0"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en-AU" sz="2399" dirty="0"/>
              <a:t> </a:t>
            </a:r>
            <a:fld id="{0570D0C0-78C5-427B-B46D-E0370418D023}" type="datetime6">
              <a:rPr lang="en-AU" sz="2399" smtClean="0">
                <a:solidFill>
                  <a:schemeClr val="bg2">
                    <a:lumMod val="25000"/>
                  </a:schemeClr>
                </a:solidFill>
              </a:rPr>
              <a:pPr lvl="0" algn="r"/>
              <a:t>July 18</a:t>
            </a:fld>
            <a:endParaRPr lang="en-AU" sz="2399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0177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2636668"/>
            <a:ext cx="21025723" cy="9717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0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  <p:sldLayoutId id="2147483663" r:id="rId3"/>
  </p:sldLayoutIdLst>
  <p:hf sldNum="0" hd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rigence.com/downloads/bimlflexsetup.exe" TargetMode="External"/><Relationship Id="rId2" Type="http://schemas.openxmlformats.org/officeDocument/2006/relationships/hyperlink" Target="https://www.varigence.com/downloads/bimlstudiosetup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arigence.com/Documentation/BimlFlex/Article/BimlFlex+User+Guide" TargetMode="External"/><Relationship Id="rId4" Type="http://schemas.openxmlformats.org/officeDocument/2006/relationships/hyperlink" Target="https://www.varigence.com/downloads/bimlflexutility.zi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C1B5E3-F889-47BF-8953-A7F0E4E09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25" y="5208016"/>
            <a:ext cx="7437135" cy="2023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72826-45BE-41CC-A399-7157B1838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12000" dirty="0"/>
              <a:t>Welcome</a:t>
            </a:r>
            <a:br>
              <a:rPr lang="en-AU" dirty="0"/>
            </a:br>
            <a:r>
              <a:rPr lang="en-AU" sz="4000" dirty="0">
                <a:solidFill>
                  <a:schemeClr val="bg2">
                    <a:lumMod val="50000"/>
                  </a:schemeClr>
                </a:solidFill>
              </a:rPr>
              <a:t>The show will begin in a moment.</a:t>
            </a:r>
            <a:br>
              <a:rPr lang="en-AU" sz="40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AU" sz="40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AU" sz="4000" dirty="0">
                <a:solidFill>
                  <a:schemeClr val="bg2">
                    <a:lumMod val="50000"/>
                  </a:schemeClr>
                </a:solidFill>
              </a:rPr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C045-D25C-43F5-974A-44486409E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Introduction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5C8-6E3D-4683-AA08-53C98F9864F4}"/>
              </a:ext>
            </a:extLst>
          </p:cNvPr>
          <p:cNvSpPr/>
          <p:nvPr/>
        </p:nvSpPr>
        <p:spPr>
          <a:xfrm>
            <a:off x="7843970" y="5284508"/>
            <a:ext cx="11034580" cy="173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B6D8C-1781-40FF-AD5D-4B761B638AAA}"/>
              </a:ext>
            </a:extLst>
          </p:cNvPr>
          <p:cNvSpPr/>
          <p:nvPr/>
        </p:nvSpPr>
        <p:spPr>
          <a:xfrm>
            <a:off x="7884160" y="5308600"/>
            <a:ext cx="71120" cy="15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617FE-AC23-40D6-8728-58AAB792BE7E}"/>
              </a:ext>
            </a:extLst>
          </p:cNvPr>
          <p:cNvGrpSpPr/>
          <p:nvPr/>
        </p:nvGrpSpPr>
        <p:grpSpPr>
          <a:xfrm>
            <a:off x="3047206" y="9764433"/>
            <a:ext cx="8458993" cy="1984654"/>
            <a:chOff x="3047206" y="10059708"/>
            <a:chExt cx="8458993" cy="19846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16271C-026A-4158-8681-424336E36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206" y="10059708"/>
              <a:ext cx="1984654" cy="198465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651E07-D0C9-42EB-86F8-7072F58EE4FD}"/>
                </a:ext>
              </a:extLst>
            </p:cNvPr>
            <p:cNvSpPr txBox="1"/>
            <p:nvPr/>
          </p:nvSpPr>
          <p:spPr>
            <a:xfrm>
              <a:off x="5540716" y="10345807"/>
              <a:ext cx="59654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Segoe UI" panose="020B0502040204020203" pitchFamily="34" charset="0"/>
                  <a:cs typeface="Segoe UI" panose="020B0502040204020203" pitchFamily="34" charset="0"/>
                </a:rPr>
                <a:t>Peter Avenant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027290-D335-46FE-BFED-F73CC2337F76}"/>
                </a:ext>
              </a:extLst>
            </p:cNvPr>
            <p:cNvSpPr/>
            <p:nvPr/>
          </p:nvSpPr>
          <p:spPr>
            <a:xfrm>
              <a:off x="5298562" y="10345807"/>
              <a:ext cx="71120" cy="154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3760B-F4B2-403F-A023-6A7E886CEA3B}"/>
                </a:ext>
              </a:extLst>
            </p:cNvPr>
            <p:cNvSpPr txBox="1"/>
            <p:nvPr/>
          </p:nvSpPr>
          <p:spPr>
            <a:xfrm>
              <a:off x="5540717" y="11234807"/>
              <a:ext cx="5965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@</a:t>
              </a:r>
              <a:r>
                <a:rPr lang="en-AU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PeterAvenant</a:t>
              </a:r>
              <a:r>
                <a:rPr lang="en-AU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| @</a:t>
              </a:r>
              <a:r>
                <a:rPr lang="en-AU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BimlScript</a:t>
              </a:r>
              <a:endParaRPr lang="en-AU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5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81 -0.00034 L 1.37536E-6 3.7037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7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09534E-7 4.62963E-6 L 0.20187 -0.00035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4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7296E-6 1.48148E-6 L 0.19582 1.48148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6" grpId="1" animBg="1"/>
      <p:bldP spid="7" grpId="0" animBg="1"/>
      <p:bldP spid="7" grpId="1" animBg="1"/>
      <p:bldP spid="7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B6FB-51B1-470E-9E0A-6B8FCEA4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BimlFlex Development Workflow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38AF84-316A-4745-B9E7-A5FA4961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90" y="3028974"/>
            <a:ext cx="20186096" cy="8427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F58B30-4204-4D35-8478-363DEC482A77}"/>
              </a:ext>
            </a:extLst>
          </p:cNvPr>
          <p:cNvSpPr/>
          <p:nvPr/>
        </p:nvSpPr>
        <p:spPr>
          <a:xfrm>
            <a:off x="8650705" y="4452198"/>
            <a:ext cx="1959799" cy="2183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1B82F-76E3-4C6D-85BB-24C7584D90FD}"/>
              </a:ext>
            </a:extLst>
          </p:cNvPr>
          <p:cNvSpPr/>
          <p:nvPr/>
        </p:nvSpPr>
        <p:spPr>
          <a:xfrm>
            <a:off x="8753592" y="7291133"/>
            <a:ext cx="1720396" cy="2839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79B2E2-7B6A-4291-B9AB-D6BC15235972}"/>
              </a:ext>
            </a:extLst>
          </p:cNvPr>
          <p:cNvGrpSpPr/>
          <p:nvPr/>
        </p:nvGrpSpPr>
        <p:grpSpPr>
          <a:xfrm>
            <a:off x="10281608" y="3255190"/>
            <a:ext cx="5278072" cy="8480259"/>
            <a:chOff x="5088467" y="1208866"/>
            <a:chExt cx="2933701" cy="4713567"/>
          </a:xfrm>
          <a:solidFill>
            <a:schemeClr val="bg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23FB97-476B-4CCE-BE8A-824F28A8ED6D}"/>
                </a:ext>
              </a:extLst>
            </p:cNvPr>
            <p:cNvSpPr/>
            <p:nvPr/>
          </p:nvSpPr>
          <p:spPr>
            <a:xfrm>
              <a:off x="5190068" y="1208866"/>
              <a:ext cx="2832100" cy="471356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6FFED-7674-462A-908A-B9392085B6DE}"/>
                </a:ext>
              </a:extLst>
            </p:cNvPr>
            <p:cNvSpPr/>
            <p:nvPr/>
          </p:nvSpPr>
          <p:spPr>
            <a:xfrm>
              <a:off x="5088467" y="3088037"/>
              <a:ext cx="821266" cy="149243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E7143C3-3D83-4514-A4AA-A472D7FDF8A8}"/>
              </a:ext>
            </a:extLst>
          </p:cNvPr>
          <p:cNvSpPr/>
          <p:nvPr/>
        </p:nvSpPr>
        <p:spPr>
          <a:xfrm>
            <a:off x="15367300" y="3145413"/>
            <a:ext cx="6405274" cy="8480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CAB9C-51E3-49F2-B17E-AF05E86E861F}"/>
              </a:ext>
            </a:extLst>
          </p:cNvPr>
          <p:cNvSpPr/>
          <p:nvPr/>
        </p:nvSpPr>
        <p:spPr>
          <a:xfrm>
            <a:off x="1782060" y="3099133"/>
            <a:ext cx="7021876" cy="8480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161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9FE4C42-F6B2-41FA-8DFC-D0061358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68" y="2633133"/>
            <a:ext cx="12228631" cy="96796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52A73E-55CB-43AB-B401-6F70ECD0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307" y="2805561"/>
            <a:ext cx="11319924" cy="9097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B3D31-DE0C-4E7F-9405-4ADE848F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Flexible Customization and Extension</a:t>
            </a:r>
            <a:endParaRPr lang="en-AU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956DD3E-4E5C-41BC-8193-505CA7270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607" y="3211337"/>
            <a:ext cx="4582817" cy="85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41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2A7-9C4C-48CF-8226-7F406D22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BimlFlex Training Day 1 - Agenda</a:t>
            </a:r>
          </a:p>
        </p:txBody>
      </p:sp>
      <p:grpSp>
        <p:nvGrpSpPr>
          <p:cNvPr id="52" name="Gruppieren 1">
            <a:extLst>
              <a:ext uri="{FF2B5EF4-FFF2-40B4-BE49-F238E27FC236}">
                <a16:creationId xmlns:a16="http://schemas.microsoft.com/office/drawing/2014/main" id="{A4C1D232-B3B5-4CF7-8E1A-30483132BCD0}"/>
              </a:ext>
            </a:extLst>
          </p:cNvPr>
          <p:cNvGrpSpPr/>
          <p:nvPr/>
        </p:nvGrpSpPr>
        <p:grpSpPr>
          <a:xfrm>
            <a:off x="2376197" y="4186659"/>
            <a:ext cx="5617425" cy="6642222"/>
            <a:chOff x="2376197" y="4186659"/>
            <a:chExt cx="5617425" cy="6642222"/>
          </a:xfrm>
        </p:grpSpPr>
        <p:sp>
          <p:nvSpPr>
            <p:cNvPr id="53" name="Textfeld 151">
              <a:extLst>
                <a:ext uri="{FF2B5EF4-FFF2-40B4-BE49-F238E27FC236}">
                  <a16:creationId xmlns:a16="http://schemas.microsoft.com/office/drawing/2014/main" id="{2322FFB8-5318-4B20-9ECF-077485F3232E}"/>
                </a:ext>
              </a:extLst>
            </p:cNvPr>
            <p:cNvSpPr txBox="1"/>
            <p:nvPr/>
          </p:nvSpPr>
          <p:spPr>
            <a:xfrm>
              <a:off x="3532566" y="4980476"/>
              <a:ext cx="4216103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999" dirty="0">
                  <a:latin typeface="Segoe UI" panose="020B0502040204020203" pitchFamily="34" charset="0"/>
                  <a:cs typeface="Segoe UI" panose="020B0502040204020203" pitchFamily="34" charset="0"/>
                </a:rPr>
                <a:t>Building Blocks</a:t>
              </a:r>
            </a:p>
          </p:txBody>
        </p:sp>
        <p:sp>
          <p:nvSpPr>
            <p:cNvPr id="54" name="Textfeld 154">
              <a:extLst>
                <a:ext uri="{FF2B5EF4-FFF2-40B4-BE49-F238E27FC236}">
                  <a16:creationId xmlns:a16="http://schemas.microsoft.com/office/drawing/2014/main" id="{7037EA51-9B80-4CBA-86E3-C241A3E1344C}"/>
                </a:ext>
              </a:extLst>
            </p:cNvPr>
            <p:cNvSpPr txBox="1"/>
            <p:nvPr/>
          </p:nvSpPr>
          <p:spPr>
            <a:xfrm>
              <a:off x="3532566" y="4186659"/>
              <a:ext cx="38630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Overview</a:t>
              </a:r>
            </a:p>
          </p:txBody>
        </p:sp>
        <p:sp>
          <p:nvSpPr>
            <p:cNvPr id="55" name="Ellipse 157">
              <a:extLst>
                <a:ext uri="{FF2B5EF4-FFF2-40B4-BE49-F238E27FC236}">
                  <a16:creationId xmlns:a16="http://schemas.microsoft.com/office/drawing/2014/main" id="{801F2209-2601-4482-B477-BCAD6E34FE9F}"/>
                </a:ext>
              </a:extLst>
            </p:cNvPr>
            <p:cNvSpPr/>
            <p:nvPr/>
          </p:nvSpPr>
          <p:spPr>
            <a:xfrm>
              <a:off x="3669118" y="797701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Ellipse 158">
              <a:extLst>
                <a:ext uri="{FF2B5EF4-FFF2-40B4-BE49-F238E27FC236}">
                  <a16:creationId xmlns:a16="http://schemas.microsoft.com/office/drawing/2014/main" id="{2DB90540-865A-4409-9BFA-08453141EEC1}"/>
                </a:ext>
              </a:extLst>
            </p:cNvPr>
            <p:cNvSpPr/>
            <p:nvPr/>
          </p:nvSpPr>
          <p:spPr>
            <a:xfrm>
              <a:off x="3670731" y="844269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Ellipse 159">
              <a:extLst>
                <a:ext uri="{FF2B5EF4-FFF2-40B4-BE49-F238E27FC236}">
                  <a16:creationId xmlns:a16="http://schemas.microsoft.com/office/drawing/2014/main" id="{2C618383-EFCE-4BA3-A1DB-0FAA2AE0EFFC}"/>
                </a:ext>
              </a:extLst>
            </p:cNvPr>
            <p:cNvSpPr/>
            <p:nvPr/>
          </p:nvSpPr>
          <p:spPr>
            <a:xfrm>
              <a:off x="3670731" y="8961374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Ellipse 160">
              <a:extLst>
                <a:ext uri="{FF2B5EF4-FFF2-40B4-BE49-F238E27FC236}">
                  <a16:creationId xmlns:a16="http://schemas.microsoft.com/office/drawing/2014/main" id="{31731AAD-4B36-448F-89FE-36341DB19211}"/>
                </a:ext>
              </a:extLst>
            </p:cNvPr>
            <p:cNvSpPr/>
            <p:nvPr/>
          </p:nvSpPr>
          <p:spPr>
            <a:xfrm>
              <a:off x="3670731" y="9480058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Ellipse 161">
              <a:extLst>
                <a:ext uri="{FF2B5EF4-FFF2-40B4-BE49-F238E27FC236}">
                  <a16:creationId xmlns:a16="http://schemas.microsoft.com/office/drawing/2014/main" id="{B048EBC8-735B-4717-B8DD-EDC637781380}"/>
                </a:ext>
              </a:extLst>
            </p:cNvPr>
            <p:cNvSpPr/>
            <p:nvPr/>
          </p:nvSpPr>
          <p:spPr>
            <a:xfrm>
              <a:off x="3670731" y="9998739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Ellipse 162">
              <a:extLst>
                <a:ext uri="{FF2B5EF4-FFF2-40B4-BE49-F238E27FC236}">
                  <a16:creationId xmlns:a16="http://schemas.microsoft.com/office/drawing/2014/main" id="{4202B6D2-D38A-443B-A3D2-375227B669E8}"/>
                </a:ext>
              </a:extLst>
            </p:cNvPr>
            <p:cNvSpPr/>
            <p:nvPr/>
          </p:nvSpPr>
          <p:spPr>
            <a:xfrm>
              <a:off x="3670731" y="1051742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feld 163">
              <a:extLst>
                <a:ext uri="{FF2B5EF4-FFF2-40B4-BE49-F238E27FC236}">
                  <a16:creationId xmlns:a16="http://schemas.microsoft.com/office/drawing/2014/main" id="{B000A962-A578-460E-8D1C-4102699DCE45}"/>
                </a:ext>
              </a:extLst>
            </p:cNvPr>
            <p:cNvSpPr txBox="1"/>
            <p:nvPr/>
          </p:nvSpPr>
          <p:spPr>
            <a:xfrm>
              <a:off x="3975289" y="7875887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Data Integration solution </a:t>
              </a:r>
              <a:endParaRPr lang="de-DE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feld 164">
              <a:extLst>
                <a:ext uri="{FF2B5EF4-FFF2-40B4-BE49-F238E27FC236}">
                  <a16:creationId xmlns:a16="http://schemas.microsoft.com/office/drawing/2014/main" id="{A99FB082-10E6-40D2-A426-F4D1B9181C5D}"/>
                </a:ext>
              </a:extLst>
            </p:cNvPr>
            <p:cNvSpPr txBox="1"/>
            <p:nvPr/>
          </p:nvSpPr>
          <p:spPr>
            <a:xfrm>
              <a:off x="3975289" y="8386466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ETL and ELT templates</a:t>
              </a:r>
            </a:p>
          </p:txBody>
        </p:sp>
        <p:sp>
          <p:nvSpPr>
            <p:cNvPr id="63" name="Textfeld 165">
              <a:extLst>
                <a:ext uri="{FF2B5EF4-FFF2-40B4-BE49-F238E27FC236}">
                  <a16:creationId xmlns:a16="http://schemas.microsoft.com/office/drawing/2014/main" id="{87A920C1-2D12-4EB5-96EE-37289F38C9BF}"/>
                </a:ext>
              </a:extLst>
            </p:cNvPr>
            <p:cNvSpPr txBox="1"/>
            <p:nvPr/>
          </p:nvSpPr>
          <p:spPr>
            <a:xfrm>
              <a:off x="3975289" y="8897041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On-premises and Cloud</a:t>
              </a:r>
              <a:endParaRPr lang="de-DE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feld 166">
              <a:extLst>
                <a:ext uri="{FF2B5EF4-FFF2-40B4-BE49-F238E27FC236}">
                  <a16:creationId xmlns:a16="http://schemas.microsoft.com/office/drawing/2014/main" id="{EC65A030-12C8-4FD2-8B24-B289B7EEA194}"/>
                </a:ext>
              </a:extLst>
            </p:cNvPr>
            <p:cNvSpPr txBox="1"/>
            <p:nvPr/>
          </p:nvSpPr>
          <p:spPr>
            <a:xfrm>
              <a:off x="3975289" y="9918195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No coding experience required</a:t>
              </a:r>
            </a:p>
          </p:txBody>
        </p:sp>
        <p:sp>
          <p:nvSpPr>
            <p:cNvPr id="65" name="Textfeld 167">
              <a:extLst>
                <a:ext uri="{FF2B5EF4-FFF2-40B4-BE49-F238E27FC236}">
                  <a16:creationId xmlns:a16="http://schemas.microsoft.com/office/drawing/2014/main" id="{C3319979-EDEC-415C-BDBD-169207C50FAE}"/>
                </a:ext>
              </a:extLst>
            </p:cNvPr>
            <p:cNvSpPr txBox="1"/>
            <p:nvPr/>
          </p:nvSpPr>
          <p:spPr>
            <a:xfrm>
              <a:off x="3975289" y="9407620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Accelerate metadata entry</a:t>
              </a:r>
              <a:endParaRPr lang="de-DE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feld 168">
              <a:extLst>
                <a:ext uri="{FF2B5EF4-FFF2-40B4-BE49-F238E27FC236}">
                  <a16:creationId xmlns:a16="http://schemas.microsoft.com/office/drawing/2014/main" id="{35E3716C-330F-441F-BA13-731207C103BB}"/>
                </a:ext>
              </a:extLst>
            </p:cNvPr>
            <p:cNvSpPr txBox="1"/>
            <p:nvPr/>
          </p:nvSpPr>
          <p:spPr>
            <a:xfrm>
              <a:off x="3975289" y="10428771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Flexibility and Customization </a:t>
              </a:r>
            </a:p>
          </p:txBody>
        </p:sp>
        <p:sp>
          <p:nvSpPr>
            <p:cNvPr id="67" name="Ellipse 193">
              <a:extLst>
                <a:ext uri="{FF2B5EF4-FFF2-40B4-BE49-F238E27FC236}">
                  <a16:creationId xmlns:a16="http://schemas.microsoft.com/office/drawing/2014/main" id="{EB9DE517-E299-4370-871E-84AAAC4A41CD}"/>
                </a:ext>
              </a:extLst>
            </p:cNvPr>
            <p:cNvSpPr/>
            <p:nvPr/>
          </p:nvSpPr>
          <p:spPr>
            <a:xfrm>
              <a:off x="2376197" y="6366567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</a:p>
          </p:txBody>
        </p:sp>
        <p:sp>
          <p:nvSpPr>
            <p:cNvPr id="68" name="Textfeld 199">
              <a:extLst>
                <a:ext uri="{FF2B5EF4-FFF2-40B4-BE49-F238E27FC236}">
                  <a16:creationId xmlns:a16="http://schemas.microsoft.com/office/drawing/2014/main" id="{5A1287CB-645D-46C4-8ADA-C3142B4B6D29}"/>
                </a:ext>
              </a:extLst>
            </p:cNvPr>
            <p:cNvSpPr txBox="1"/>
            <p:nvPr/>
          </p:nvSpPr>
          <p:spPr>
            <a:xfrm>
              <a:off x="3584298" y="6207421"/>
              <a:ext cx="4409323" cy="11544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BimlFlex enables you to build 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an end-to-end data solution without ever writing a single line of code. </a:t>
              </a:r>
              <a:endParaRPr lang="de-DE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uppieren 2">
            <a:extLst>
              <a:ext uri="{FF2B5EF4-FFF2-40B4-BE49-F238E27FC236}">
                <a16:creationId xmlns:a16="http://schemas.microsoft.com/office/drawing/2014/main" id="{5775478F-6427-42B4-A0BE-E21783EF1678}"/>
              </a:ext>
            </a:extLst>
          </p:cNvPr>
          <p:cNvGrpSpPr/>
          <p:nvPr/>
        </p:nvGrpSpPr>
        <p:grpSpPr>
          <a:xfrm>
            <a:off x="9170060" y="4186659"/>
            <a:ext cx="5709332" cy="6642222"/>
            <a:chOff x="9170060" y="4186659"/>
            <a:chExt cx="5709332" cy="6642222"/>
          </a:xfrm>
        </p:grpSpPr>
        <p:sp>
          <p:nvSpPr>
            <p:cNvPr id="70" name="Textfeld 152">
              <a:extLst>
                <a:ext uri="{FF2B5EF4-FFF2-40B4-BE49-F238E27FC236}">
                  <a16:creationId xmlns:a16="http://schemas.microsoft.com/office/drawing/2014/main" id="{862437C2-353D-4458-873C-015144F34418}"/>
                </a:ext>
              </a:extLst>
            </p:cNvPr>
            <p:cNvSpPr txBox="1"/>
            <p:nvPr/>
          </p:nvSpPr>
          <p:spPr>
            <a:xfrm>
              <a:off x="10321740" y="4980476"/>
              <a:ext cx="4216103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999" dirty="0">
                  <a:latin typeface="Segoe UI" panose="020B0502040204020203" pitchFamily="34" charset="0"/>
                  <a:cs typeface="Segoe UI" panose="020B0502040204020203" pitchFamily="34" charset="0"/>
                </a:rPr>
                <a:t>Change Detection</a:t>
              </a:r>
            </a:p>
          </p:txBody>
        </p:sp>
        <p:sp>
          <p:nvSpPr>
            <p:cNvPr id="71" name="Textfeld 155">
              <a:extLst>
                <a:ext uri="{FF2B5EF4-FFF2-40B4-BE49-F238E27FC236}">
                  <a16:creationId xmlns:a16="http://schemas.microsoft.com/office/drawing/2014/main" id="{3321BFC9-F082-4E52-A583-D5A811C07054}"/>
                </a:ext>
              </a:extLst>
            </p:cNvPr>
            <p:cNvSpPr txBox="1"/>
            <p:nvPr/>
          </p:nvSpPr>
          <p:spPr>
            <a:xfrm>
              <a:off x="10321740" y="4186659"/>
              <a:ext cx="4557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Source</a:t>
              </a:r>
              <a:r>
                <a:rPr lang="de-DE" sz="4000" dirty="0">
                  <a:latin typeface="Segoe UI" panose="020B0502040204020203" pitchFamily="34" charset="0"/>
                  <a:cs typeface="Segoe UI" panose="020B0502040204020203" pitchFamily="34" charset="0"/>
                </a:rPr>
                <a:t> to Staging</a:t>
              </a:r>
              <a:endParaRPr lang="de-DE" sz="4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Ellipse 169">
              <a:extLst>
                <a:ext uri="{FF2B5EF4-FFF2-40B4-BE49-F238E27FC236}">
                  <a16:creationId xmlns:a16="http://schemas.microsoft.com/office/drawing/2014/main" id="{9E8F9AAC-8ADC-4385-A31A-404DFD88CAD6}"/>
                </a:ext>
              </a:extLst>
            </p:cNvPr>
            <p:cNvSpPr/>
            <p:nvPr/>
          </p:nvSpPr>
          <p:spPr>
            <a:xfrm>
              <a:off x="10416197" y="797701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Ellipse 170">
              <a:extLst>
                <a:ext uri="{FF2B5EF4-FFF2-40B4-BE49-F238E27FC236}">
                  <a16:creationId xmlns:a16="http://schemas.microsoft.com/office/drawing/2014/main" id="{F4D25CF2-5B6D-455B-8D90-A6D4875F51E7}"/>
                </a:ext>
              </a:extLst>
            </p:cNvPr>
            <p:cNvSpPr/>
            <p:nvPr/>
          </p:nvSpPr>
          <p:spPr>
            <a:xfrm>
              <a:off x="10417807" y="844269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Ellipse 171">
              <a:extLst>
                <a:ext uri="{FF2B5EF4-FFF2-40B4-BE49-F238E27FC236}">
                  <a16:creationId xmlns:a16="http://schemas.microsoft.com/office/drawing/2014/main" id="{6310B63B-F0B5-4767-A4B0-8E84DC68927A}"/>
                </a:ext>
              </a:extLst>
            </p:cNvPr>
            <p:cNvSpPr/>
            <p:nvPr/>
          </p:nvSpPr>
          <p:spPr>
            <a:xfrm>
              <a:off x="10417807" y="8961374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Ellipse 172">
              <a:extLst>
                <a:ext uri="{FF2B5EF4-FFF2-40B4-BE49-F238E27FC236}">
                  <a16:creationId xmlns:a16="http://schemas.microsoft.com/office/drawing/2014/main" id="{B3C9E28C-7519-4E7B-83AD-FD18F2FA8DFA}"/>
                </a:ext>
              </a:extLst>
            </p:cNvPr>
            <p:cNvSpPr/>
            <p:nvPr/>
          </p:nvSpPr>
          <p:spPr>
            <a:xfrm>
              <a:off x="10417807" y="9480058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Ellipse 173">
              <a:extLst>
                <a:ext uri="{FF2B5EF4-FFF2-40B4-BE49-F238E27FC236}">
                  <a16:creationId xmlns:a16="http://schemas.microsoft.com/office/drawing/2014/main" id="{AEA37032-8531-458F-8DF5-D118C49EE61B}"/>
                </a:ext>
              </a:extLst>
            </p:cNvPr>
            <p:cNvSpPr/>
            <p:nvPr/>
          </p:nvSpPr>
          <p:spPr>
            <a:xfrm>
              <a:off x="10417807" y="9998739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Ellipse 174">
              <a:extLst>
                <a:ext uri="{FF2B5EF4-FFF2-40B4-BE49-F238E27FC236}">
                  <a16:creationId xmlns:a16="http://schemas.microsoft.com/office/drawing/2014/main" id="{0C47D8F7-4CDE-4582-81E7-8D1B69FB3413}"/>
                </a:ext>
              </a:extLst>
            </p:cNvPr>
            <p:cNvSpPr/>
            <p:nvPr/>
          </p:nvSpPr>
          <p:spPr>
            <a:xfrm>
              <a:off x="10417807" y="1051742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feld 175">
              <a:extLst>
                <a:ext uri="{FF2B5EF4-FFF2-40B4-BE49-F238E27FC236}">
                  <a16:creationId xmlns:a16="http://schemas.microsoft.com/office/drawing/2014/main" id="{C8BC69F3-1DD0-4C7C-A017-0F8D361F8794}"/>
                </a:ext>
              </a:extLst>
            </p:cNvPr>
            <p:cNvSpPr txBox="1"/>
            <p:nvPr/>
          </p:nvSpPr>
          <p:spPr>
            <a:xfrm>
              <a:off x="10722365" y="7875887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Import Metadata</a:t>
              </a:r>
            </a:p>
          </p:txBody>
        </p:sp>
        <p:sp>
          <p:nvSpPr>
            <p:cNvPr id="79" name="Textfeld 176">
              <a:extLst>
                <a:ext uri="{FF2B5EF4-FFF2-40B4-BE49-F238E27FC236}">
                  <a16:creationId xmlns:a16="http://schemas.microsoft.com/office/drawing/2014/main" id="{3BFA2F0E-8D1F-4F99-8E1C-65447BD686B2}"/>
                </a:ext>
              </a:extLst>
            </p:cNvPr>
            <p:cNvSpPr txBox="1"/>
            <p:nvPr/>
          </p:nvSpPr>
          <p:spPr>
            <a:xfrm>
              <a:off x="10722365" y="8386466"/>
              <a:ext cx="415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Configurations and Settings </a:t>
              </a:r>
            </a:p>
          </p:txBody>
        </p:sp>
        <p:sp>
          <p:nvSpPr>
            <p:cNvPr id="80" name="Textfeld 177">
              <a:extLst>
                <a:ext uri="{FF2B5EF4-FFF2-40B4-BE49-F238E27FC236}">
                  <a16:creationId xmlns:a16="http://schemas.microsoft.com/office/drawing/2014/main" id="{91C94815-A752-415B-8A59-DD86182C306F}"/>
                </a:ext>
              </a:extLst>
            </p:cNvPr>
            <p:cNvSpPr txBox="1"/>
            <p:nvPr/>
          </p:nvSpPr>
          <p:spPr>
            <a:xfrm>
              <a:off x="10722365" y="8897041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Change Detection</a:t>
              </a:r>
            </a:p>
          </p:txBody>
        </p:sp>
        <p:sp>
          <p:nvSpPr>
            <p:cNvPr id="81" name="Textfeld 178">
              <a:extLst>
                <a:ext uri="{FF2B5EF4-FFF2-40B4-BE49-F238E27FC236}">
                  <a16:creationId xmlns:a16="http://schemas.microsoft.com/office/drawing/2014/main" id="{C58BD792-D1DF-4276-8369-81DE4589CD97}"/>
                </a:ext>
              </a:extLst>
            </p:cNvPr>
            <p:cNvSpPr txBox="1"/>
            <p:nvPr/>
          </p:nvSpPr>
          <p:spPr>
            <a:xfrm>
              <a:off x="10722365" y="9918195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Delete Detection</a:t>
              </a:r>
            </a:p>
          </p:txBody>
        </p:sp>
        <p:sp>
          <p:nvSpPr>
            <p:cNvPr id="82" name="Textfeld 179">
              <a:extLst>
                <a:ext uri="{FF2B5EF4-FFF2-40B4-BE49-F238E27FC236}">
                  <a16:creationId xmlns:a16="http://schemas.microsoft.com/office/drawing/2014/main" id="{95F5EB8D-E573-4D9F-84C4-FF5F97BD3BB6}"/>
                </a:ext>
              </a:extLst>
            </p:cNvPr>
            <p:cNvSpPr txBox="1"/>
            <p:nvPr/>
          </p:nvSpPr>
          <p:spPr>
            <a:xfrm>
              <a:off x="10722365" y="9407620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Persistent Staging</a:t>
              </a:r>
            </a:p>
          </p:txBody>
        </p:sp>
        <p:sp>
          <p:nvSpPr>
            <p:cNvPr id="83" name="Textfeld 180">
              <a:extLst>
                <a:ext uri="{FF2B5EF4-FFF2-40B4-BE49-F238E27FC236}">
                  <a16:creationId xmlns:a16="http://schemas.microsoft.com/office/drawing/2014/main" id="{1C20BEEE-8F8D-406F-9BEE-D695B9EED969}"/>
                </a:ext>
              </a:extLst>
            </p:cNvPr>
            <p:cNvSpPr txBox="1"/>
            <p:nvPr/>
          </p:nvSpPr>
          <p:spPr>
            <a:xfrm>
              <a:off x="10722365" y="10428771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Common Extension Points</a:t>
              </a:r>
            </a:p>
          </p:txBody>
        </p:sp>
        <p:sp>
          <p:nvSpPr>
            <p:cNvPr id="84" name="Ellipse 195">
              <a:extLst>
                <a:ext uri="{FF2B5EF4-FFF2-40B4-BE49-F238E27FC236}">
                  <a16:creationId xmlns:a16="http://schemas.microsoft.com/office/drawing/2014/main" id="{0B7DC9A0-76D7-4882-98CC-D3AF7C2EF010}"/>
                </a:ext>
              </a:extLst>
            </p:cNvPr>
            <p:cNvSpPr/>
            <p:nvPr/>
          </p:nvSpPr>
          <p:spPr>
            <a:xfrm>
              <a:off x="9170060" y="6366567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  <p:sp>
          <p:nvSpPr>
            <p:cNvPr id="85" name="Textfeld 200">
              <a:extLst>
                <a:ext uri="{FF2B5EF4-FFF2-40B4-BE49-F238E27FC236}">
                  <a16:creationId xmlns:a16="http://schemas.microsoft.com/office/drawing/2014/main" id="{9E301AA6-0DBA-487C-86BC-F741E00F4B94}"/>
                </a:ext>
              </a:extLst>
            </p:cNvPr>
            <p:cNvSpPr txBox="1"/>
            <p:nvPr/>
          </p:nvSpPr>
          <p:spPr>
            <a:xfrm>
              <a:off x="10321740" y="6207421"/>
              <a:ext cx="4409324" cy="11544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Source objects are mapped to a staging environment using metadata and extended with expressions and transformations.</a:t>
              </a:r>
              <a:endParaRPr lang="de-DE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Gruppieren 3">
            <a:extLst>
              <a:ext uri="{FF2B5EF4-FFF2-40B4-BE49-F238E27FC236}">
                <a16:creationId xmlns:a16="http://schemas.microsoft.com/office/drawing/2014/main" id="{EF89A1FE-FF24-4C55-8210-940BD065B6EF}"/>
              </a:ext>
            </a:extLst>
          </p:cNvPr>
          <p:cNvGrpSpPr/>
          <p:nvPr/>
        </p:nvGrpSpPr>
        <p:grpSpPr>
          <a:xfrm>
            <a:off x="15928620" y="4186659"/>
            <a:ext cx="6282449" cy="6711436"/>
            <a:chOff x="15928620" y="4186659"/>
            <a:chExt cx="6282449" cy="6711436"/>
          </a:xfrm>
        </p:grpSpPr>
        <p:sp>
          <p:nvSpPr>
            <p:cNvPr id="87" name="Textfeld 153">
              <a:extLst>
                <a:ext uri="{FF2B5EF4-FFF2-40B4-BE49-F238E27FC236}">
                  <a16:creationId xmlns:a16="http://schemas.microsoft.com/office/drawing/2014/main" id="{75D02CD2-1DE2-41CC-BB29-517F5AC23815}"/>
                </a:ext>
              </a:extLst>
            </p:cNvPr>
            <p:cNvSpPr txBox="1"/>
            <p:nvPr/>
          </p:nvSpPr>
          <p:spPr>
            <a:xfrm>
              <a:off x="17081427" y="4981263"/>
              <a:ext cx="4216103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999" dirty="0">
                  <a:latin typeface="Segoe UI" panose="020B0502040204020203" pitchFamily="34" charset="0"/>
                  <a:cs typeface="Segoe UI" panose="020B0502040204020203" pitchFamily="34" charset="0"/>
                </a:rPr>
                <a:t>Follow along</a:t>
              </a:r>
            </a:p>
          </p:txBody>
        </p:sp>
        <p:sp>
          <p:nvSpPr>
            <p:cNvPr id="88" name="Textfeld 156">
              <a:extLst>
                <a:ext uri="{FF2B5EF4-FFF2-40B4-BE49-F238E27FC236}">
                  <a16:creationId xmlns:a16="http://schemas.microsoft.com/office/drawing/2014/main" id="{6E97049B-C45A-47AB-A1D4-787349C1EECD}"/>
                </a:ext>
              </a:extLst>
            </p:cNvPr>
            <p:cNvSpPr txBox="1"/>
            <p:nvPr/>
          </p:nvSpPr>
          <p:spPr>
            <a:xfrm>
              <a:off x="17081427" y="4186659"/>
              <a:ext cx="38630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Segoe UI" panose="020B0502040204020203" pitchFamily="34" charset="0"/>
                  <a:cs typeface="Segoe UI" panose="020B0502040204020203" pitchFamily="34" charset="0"/>
                </a:rPr>
                <a:t>Practical </a:t>
              </a:r>
              <a:r>
                <a:rPr lang="de-DE" sz="4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Labs</a:t>
              </a:r>
            </a:p>
          </p:txBody>
        </p:sp>
        <p:sp>
          <p:nvSpPr>
            <p:cNvPr id="89" name="Ellipse 181">
              <a:extLst>
                <a:ext uri="{FF2B5EF4-FFF2-40B4-BE49-F238E27FC236}">
                  <a16:creationId xmlns:a16="http://schemas.microsoft.com/office/drawing/2014/main" id="{3FEE8689-931A-436B-94C8-18A738F9BE66}"/>
                </a:ext>
              </a:extLst>
            </p:cNvPr>
            <p:cNvSpPr/>
            <p:nvPr/>
          </p:nvSpPr>
          <p:spPr>
            <a:xfrm>
              <a:off x="17189276" y="8046226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Ellipse 182">
              <a:extLst>
                <a:ext uri="{FF2B5EF4-FFF2-40B4-BE49-F238E27FC236}">
                  <a16:creationId xmlns:a16="http://schemas.microsoft.com/office/drawing/2014/main" id="{318A7207-4F32-4DAA-9537-FE7D307C17B5}"/>
                </a:ext>
              </a:extLst>
            </p:cNvPr>
            <p:cNvSpPr/>
            <p:nvPr/>
          </p:nvSpPr>
          <p:spPr>
            <a:xfrm>
              <a:off x="17190888" y="8511905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Ellipse 183">
              <a:extLst>
                <a:ext uri="{FF2B5EF4-FFF2-40B4-BE49-F238E27FC236}">
                  <a16:creationId xmlns:a16="http://schemas.microsoft.com/office/drawing/2014/main" id="{98DD1868-6FB6-4FC2-A839-156E814A0FF8}"/>
                </a:ext>
              </a:extLst>
            </p:cNvPr>
            <p:cNvSpPr/>
            <p:nvPr/>
          </p:nvSpPr>
          <p:spPr>
            <a:xfrm>
              <a:off x="17190888" y="9030588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Ellipse 184">
              <a:extLst>
                <a:ext uri="{FF2B5EF4-FFF2-40B4-BE49-F238E27FC236}">
                  <a16:creationId xmlns:a16="http://schemas.microsoft.com/office/drawing/2014/main" id="{5B917339-A36F-439F-A3BD-6A2AD5D189A4}"/>
                </a:ext>
              </a:extLst>
            </p:cNvPr>
            <p:cNvSpPr/>
            <p:nvPr/>
          </p:nvSpPr>
          <p:spPr>
            <a:xfrm>
              <a:off x="17190888" y="9549272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Ellipse 185">
              <a:extLst>
                <a:ext uri="{FF2B5EF4-FFF2-40B4-BE49-F238E27FC236}">
                  <a16:creationId xmlns:a16="http://schemas.microsoft.com/office/drawing/2014/main" id="{E54ADAA8-14B5-4384-BF3B-ACC9F1792F7E}"/>
                </a:ext>
              </a:extLst>
            </p:cNvPr>
            <p:cNvSpPr/>
            <p:nvPr/>
          </p:nvSpPr>
          <p:spPr>
            <a:xfrm>
              <a:off x="17190888" y="10067953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Ellipse 186">
              <a:extLst>
                <a:ext uri="{FF2B5EF4-FFF2-40B4-BE49-F238E27FC236}">
                  <a16:creationId xmlns:a16="http://schemas.microsoft.com/office/drawing/2014/main" id="{66A94437-D122-4D65-AF8F-4F264C2B5E31}"/>
                </a:ext>
              </a:extLst>
            </p:cNvPr>
            <p:cNvSpPr/>
            <p:nvPr/>
          </p:nvSpPr>
          <p:spPr>
            <a:xfrm>
              <a:off x="17190888" y="10586635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Textfeld 187">
              <a:extLst>
                <a:ext uri="{FF2B5EF4-FFF2-40B4-BE49-F238E27FC236}">
                  <a16:creationId xmlns:a16="http://schemas.microsoft.com/office/drawing/2014/main" id="{B9511F0E-4918-43BE-B0B9-DEDA8912EC8F}"/>
                </a:ext>
              </a:extLst>
            </p:cNvPr>
            <p:cNvSpPr txBox="1"/>
            <p:nvPr/>
          </p:nvSpPr>
          <p:spPr>
            <a:xfrm>
              <a:off x="17495446" y="7945101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Setup and Configuration</a:t>
              </a:r>
            </a:p>
          </p:txBody>
        </p:sp>
        <p:sp>
          <p:nvSpPr>
            <p:cNvPr id="96" name="Textfeld 188">
              <a:extLst>
                <a:ext uri="{FF2B5EF4-FFF2-40B4-BE49-F238E27FC236}">
                  <a16:creationId xmlns:a16="http://schemas.microsoft.com/office/drawing/2014/main" id="{2586F16F-2382-4157-B4BE-2B8B26D007FF}"/>
                </a:ext>
              </a:extLst>
            </p:cNvPr>
            <p:cNvSpPr txBox="1"/>
            <p:nvPr/>
          </p:nvSpPr>
          <p:spPr>
            <a:xfrm>
              <a:off x="17495446" y="8455679"/>
              <a:ext cx="4715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Import Metadata</a:t>
              </a:r>
            </a:p>
          </p:txBody>
        </p:sp>
        <p:sp>
          <p:nvSpPr>
            <p:cNvPr id="97" name="Textfeld 189">
              <a:extLst>
                <a:ext uri="{FF2B5EF4-FFF2-40B4-BE49-F238E27FC236}">
                  <a16:creationId xmlns:a16="http://schemas.microsoft.com/office/drawing/2014/main" id="{9DDB7F5F-AFE7-4537-9617-04A584BCB95E}"/>
                </a:ext>
              </a:extLst>
            </p:cNvPr>
            <p:cNvSpPr txBox="1"/>
            <p:nvPr/>
          </p:nvSpPr>
          <p:spPr>
            <a:xfrm>
              <a:off x="17495446" y="8966255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Extend Metadata and Sql</a:t>
              </a:r>
            </a:p>
          </p:txBody>
        </p:sp>
        <p:sp>
          <p:nvSpPr>
            <p:cNvPr id="98" name="Textfeld 190">
              <a:extLst>
                <a:ext uri="{FF2B5EF4-FFF2-40B4-BE49-F238E27FC236}">
                  <a16:creationId xmlns:a16="http://schemas.microsoft.com/office/drawing/2014/main" id="{67A6E565-5B9F-4541-B22D-DC8594D795C0}"/>
                </a:ext>
              </a:extLst>
            </p:cNvPr>
            <p:cNvSpPr txBox="1"/>
            <p:nvPr/>
          </p:nvSpPr>
          <p:spPr>
            <a:xfrm>
              <a:off x="17495446" y="9987409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Customize Settings</a:t>
              </a:r>
            </a:p>
          </p:txBody>
        </p:sp>
        <p:sp>
          <p:nvSpPr>
            <p:cNvPr id="99" name="Textfeld 191">
              <a:extLst>
                <a:ext uri="{FF2B5EF4-FFF2-40B4-BE49-F238E27FC236}">
                  <a16:creationId xmlns:a16="http://schemas.microsoft.com/office/drawing/2014/main" id="{15FEF5EF-68A4-41F5-9BF0-CFD134E91286}"/>
                </a:ext>
              </a:extLst>
            </p:cNvPr>
            <p:cNvSpPr txBox="1"/>
            <p:nvPr/>
          </p:nvSpPr>
          <p:spPr>
            <a:xfrm>
              <a:off x="17495446" y="9476834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Implement Change Capture</a:t>
              </a:r>
            </a:p>
          </p:txBody>
        </p:sp>
        <p:sp>
          <p:nvSpPr>
            <p:cNvPr id="100" name="Textfeld 192">
              <a:extLst>
                <a:ext uri="{FF2B5EF4-FFF2-40B4-BE49-F238E27FC236}">
                  <a16:creationId xmlns:a16="http://schemas.microsoft.com/office/drawing/2014/main" id="{95D12987-3523-48B7-B072-D0F1E714A71C}"/>
                </a:ext>
              </a:extLst>
            </p:cNvPr>
            <p:cNvSpPr txBox="1"/>
            <p:nvPr/>
          </p:nvSpPr>
          <p:spPr>
            <a:xfrm>
              <a:off x="17495446" y="10497985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Create Extension Points</a:t>
              </a:r>
            </a:p>
          </p:txBody>
        </p:sp>
        <p:sp>
          <p:nvSpPr>
            <p:cNvPr id="101" name="Ellipse 197">
              <a:extLst>
                <a:ext uri="{FF2B5EF4-FFF2-40B4-BE49-F238E27FC236}">
                  <a16:creationId xmlns:a16="http://schemas.microsoft.com/office/drawing/2014/main" id="{DDDEE7B2-784C-4BDC-810D-BBB44F72635B}"/>
                </a:ext>
              </a:extLst>
            </p:cNvPr>
            <p:cNvSpPr/>
            <p:nvPr/>
          </p:nvSpPr>
          <p:spPr>
            <a:xfrm>
              <a:off x="15928620" y="6406964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</a:p>
          </p:txBody>
        </p:sp>
        <p:sp>
          <p:nvSpPr>
            <p:cNvPr id="102" name="Textfeld 201">
              <a:extLst>
                <a:ext uri="{FF2B5EF4-FFF2-40B4-BE49-F238E27FC236}">
                  <a16:creationId xmlns:a16="http://schemas.microsoft.com/office/drawing/2014/main" id="{7840929D-66EA-4A2E-9A97-34BB12AFA5BB}"/>
                </a:ext>
              </a:extLst>
            </p:cNvPr>
            <p:cNvSpPr txBox="1"/>
            <p:nvPr/>
          </p:nvSpPr>
          <p:spPr>
            <a:xfrm>
              <a:off x="17100785" y="6207421"/>
              <a:ext cx="4409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consetetur sadipscing elitr, sed diam nonumy eirmod tempor invidunt ut labore et dolore.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644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2A7-9C4C-48CF-8226-7F406D22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BimlFlex Software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1BBB09C-083B-4B02-92BD-34FB2ABF9477}"/>
              </a:ext>
            </a:extLst>
          </p:cNvPr>
          <p:cNvSpPr txBox="1"/>
          <p:nvPr/>
        </p:nvSpPr>
        <p:spPr>
          <a:xfrm>
            <a:off x="1852449" y="2532144"/>
            <a:ext cx="2084923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Latest version of </a:t>
            </a:r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BimlStudio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be downloaded from our website or using this link.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https://www.varigence.com/downloads/bimlstudiosetup.exe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  <a:p>
            <a:endParaRPr lang="en-US" sz="4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Latest version of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BimlFlex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add-in that can be downloaded using this link.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https://www.varigence.com/downloads/bimlflexsetup.exe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endParaRPr lang="en-US" sz="4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Latest version of the BimlFlex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Utility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downloaded using this link.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https://www.varigence.com/downloads/bimlflexutility.zip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endParaRPr lang="en-US" sz="4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BimlFlex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Documentation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https://www.varigence.com/Documentation/BimlFlex/Article/BimlFlex+User+Guide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</a:p>
          <a:p>
            <a:endParaRPr lang="en-AU" sz="4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755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2A7-9C4C-48CF-8226-7F406D22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BimlFlex Lab</a:t>
            </a:r>
          </a:p>
        </p:txBody>
      </p:sp>
      <p:cxnSp>
        <p:nvCxnSpPr>
          <p:cNvPr id="50" name="Gerader Verbinder 33">
            <a:extLst>
              <a:ext uri="{FF2B5EF4-FFF2-40B4-BE49-F238E27FC236}">
                <a16:creationId xmlns:a16="http://schemas.microsoft.com/office/drawing/2014/main" id="{09CA2BD2-C61A-4230-AFBF-7E95117B8BE6}"/>
              </a:ext>
            </a:extLst>
          </p:cNvPr>
          <p:cNvCxnSpPr/>
          <p:nvPr/>
        </p:nvCxnSpPr>
        <p:spPr>
          <a:xfrm>
            <a:off x="3013373" y="6752618"/>
            <a:ext cx="213642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38">
            <a:extLst>
              <a:ext uri="{FF2B5EF4-FFF2-40B4-BE49-F238E27FC236}">
                <a16:creationId xmlns:a16="http://schemas.microsoft.com/office/drawing/2014/main" id="{F4D0E74B-6BEA-440C-AF2E-483E0D1646D5}"/>
              </a:ext>
            </a:extLst>
          </p:cNvPr>
          <p:cNvSpPr/>
          <p:nvPr/>
        </p:nvSpPr>
        <p:spPr>
          <a:xfrm>
            <a:off x="2149840" y="5887549"/>
            <a:ext cx="1727066" cy="172706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Gruppieren 3">
            <a:extLst>
              <a:ext uri="{FF2B5EF4-FFF2-40B4-BE49-F238E27FC236}">
                <a16:creationId xmlns:a16="http://schemas.microsoft.com/office/drawing/2014/main" id="{65F64B99-9DC9-4E12-AD49-A122E9A5E326}"/>
              </a:ext>
            </a:extLst>
          </p:cNvPr>
          <p:cNvGrpSpPr/>
          <p:nvPr/>
        </p:nvGrpSpPr>
        <p:grpSpPr>
          <a:xfrm>
            <a:off x="17347639" y="6314439"/>
            <a:ext cx="4869340" cy="3081028"/>
            <a:chOff x="17347639" y="6314439"/>
            <a:chExt cx="4869340" cy="3081028"/>
          </a:xfrm>
        </p:grpSpPr>
        <p:sp>
          <p:nvSpPr>
            <p:cNvPr id="77" name="Shape 610">
              <a:extLst>
                <a:ext uri="{FF2B5EF4-FFF2-40B4-BE49-F238E27FC236}">
                  <a16:creationId xmlns:a16="http://schemas.microsoft.com/office/drawing/2014/main" id="{9EFEB813-4816-4CF4-A967-A1B071F8C83F}"/>
                </a:ext>
              </a:extLst>
            </p:cNvPr>
            <p:cNvSpPr/>
            <p:nvPr/>
          </p:nvSpPr>
          <p:spPr>
            <a:xfrm>
              <a:off x="17570217" y="7307008"/>
              <a:ext cx="4332436" cy="800182"/>
            </a:xfrm>
            <a:prstGeom prst="rect">
              <a:avLst/>
            </a:prstGeom>
            <a:noFill/>
            <a:ln>
              <a:noFill/>
            </a:ln>
          </p:spPr>
          <p:txBody>
            <a:bodyPr lIns="182824" tIns="91400" rIns="182824" bIns="91400" anchor="t" anchorCtr="0">
              <a:noAutofit/>
            </a:bodyPr>
            <a:lstStyle/>
            <a:p>
              <a:pPr algn="ctr">
                <a:lnSpc>
                  <a:spcPct val="130000"/>
                </a:lnSpc>
                <a:buSzPct val="25000"/>
              </a:pPr>
              <a:r>
                <a:rPr lang="en-AU" sz="300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Create</a:t>
              </a:r>
              <a:r>
                <a:rPr lang="en-AU" sz="3001" b="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 First </a:t>
              </a:r>
              <a:r>
                <a:rPr lang="en-AU" sz="300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Project</a:t>
              </a:r>
              <a:endParaRPr lang="id-ID" sz="3001" dirty="0"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endParaRPr>
            </a:p>
          </p:txBody>
        </p:sp>
        <p:sp>
          <p:nvSpPr>
            <p:cNvPr id="81" name="Ellipse 37">
              <a:extLst>
                <a:ext uri="{FF2B5EF4-FFF2-40B4-BE49-F238E27FC236}">
                  <a16:creationId xmlns:a16="http://schemas.microsoft.com/office/drawing/2014/main" id="{16E8286C-5920-4F6C-BE29-C8D2FB8FCA52}"/>
                </a:ext>
              </a:extLst>
            </p:cNvPr>
            <p:cNvSpPr/>
            <p:nvPr/>
          </p:nvSpPr>
          <p:spPr>
            <a:xfrm>
              <a:off x="19332475" y="6314439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</a:p>
          </p:txBody>
        </p:sp>
        <p:sp>
          <p:nvSpPr>
            <p:cNvPr id="83" name="Textfeld 43">
              <a:extLst>
                <a:ext uri="{FF2B5EF4-FFF2-40B4-BE49-F238E27FC236}">
                  <a16:creationId xmlns:a16="http://schemas.microsoft.com/office/drawing/2014/main" id="{FA03012F-ED10-47C8-8884-59FAAC853ADD}"/>
                </a:ext>
              </a:extLst>
            </p:cNvPr>
            <p:cNvSpPr txBox="1"/>
            <p:nvPr/>
          </p:nvSpPr>
          <p:spPr>
            <a:xfrm>
              <a:off x="17347639" y="8523754"/>
              <a:ext cx="4869340" cy="871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The first time an empty customer is opened there is an option to create sample metadata.</a:t>
              </a:r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Gruppieren 2">
            <a:extLst>
              <a:ext uri="{FF2B5EF4-FFF2-40B4-BE49-F238E27FC236}">
                <a16:creationId xmlns:a16="http://schemas.microsoft.com/office/drawing/2014/main" id="{704A2437-DF23-43AD-B40B-A55CD62E9BFC}"/>
              </a:ext>
            </a:extLst>
          </p:cNvPr>
          <p:cNvGrpSpPr/>
          <p:nvPr/>
        </p:nvGrpSpPr>
        <p:grpSpPr>
          <a:xfrm>
            <a:off x="10825022" y="6314439"/>
            <a:ext cx="4869340" cy="3113097"/>
            <a:chOff x="10825022" y="6314439"/>
            <a:chExt cx="4869340" cy="3113097"/>
          </a:xfrm>
        </p:grpSpPr>
        <p:sp>
          <p:nvSpPr>
            <p:cNvPr id="105" name="Shape 604">
              <a:extLst>
                <a:ext uri="{FF2B5EF4-FFF2-40B4-BE49-F238E27FC236}">
                  <a16:creationId xmlns:a16="http://schemas.microsoft.com/office/drawing/2014/main" id="{027886F3-B269-478F-8852-04D9BF0E8A67}"/>
                </a:ext>
              </a:extLst>
            </p:cNvPr>
            <p:cNvSpPr/>
            <p:nvPr/>
          </p:nvSpPr>
          <p:spPr>
            <a:xfrm>
              <a:off x="10825022" y="7307008"/>
              <a:ext cx="4869340" cy="800182"/>
            </a:xfrm>
            <a:prstGeom prst="rect">
              <a:avLst/>
            </a:prstGeom>
            <a:noFill/>
            <a:ln>
              <a:noFill/>
            </a:ln>
          </p:spPr>
          <p:txBody>
            <a:bodyPr lIns="182824" tIns="91400" rIns="182824" bIns="91400" anchor="t" anchorCtr="0">
              <a:noAutofit/>
            </a:bodyPr>
            <a:lstStyle/>
            <a:p>
              <a:pPr algn="ctr">
                <a:lnSpc>
                  <a:spcPct val="130000"/>
                </a:lnSpc>
                <a:buSzPct val="25000"/>
              </a:pPr>
              <a:r>
                <a:rPr lang="en-AU" sz="3001" b="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Connect</a:t>
              </a:r>
              <a:r>
                <a:rPr lang="en-AU" sz="300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 to Database</a:t>
              </a:r>
              <a:endParaRPr lang="id-ID" sz="3001" dirty="0"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endParaRPr>
            </a:p>
          </p:txBody>
        </p:sp>
        <p:sp>
          <p:nvSpPr>
            <p:cNvPr id="106" name="Ellipse 41">
              <a:extLst>
                <a:ext uri="{FF2B5EF4-FFF2-40B4-BE49-F238E27FC236}">
                  <a16:creationId xmlns:a16="http://schemas.microsoft.com/office/drawing/2014/main" id="{04FFC99E-BAF6-4CBA-8796-0A143549542A}"/>
                </a:ext>
              </a:extLst>
            </p:cNvPr>
            <p:cNvSpPr/>
            <p:nvPr/>
          </p:nvSpPr>
          <p:spPr>
            <a:xfrm>
              <a:off x="12833793" y="6314439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  <p:sp>
          <p:nvSpPr>
            <p:cNvPr id="107" name="Textfeld 44">
              <a:extLst>
                <a:ext uri="{FF2B5EF4-FFF2-40B4-BE49-F238E27FC236}">
                  <a16:creationId xmlns:a16="http://schemas.microsoft.com/office/drawing/2014/main" id="{C54A9226-8E48-4D31-A191-2B8C1698410E}"/>
                </a:ext>
              </a:extLst>
            </p:cNvPr>
            <p:cNvSpPr txBox="1"/>
            <p:nvPr/>
          </p:nvSpPr>
          <p:spPr>
            <a:xfrm>
              <a:off x="10825022" y="8555823"/>
              <a:ext cx="4869340" cy="871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dirty="0">
                  <a:latin typeface="Segoe UI" panose="020B0502040204020203" pitchFamily="34" charset="0"/>
                  <a:cs typeface="Segoe UI" panose="020B0502040204020203" pitchFamily="34" charset="0"/>
                </a:rPr>
                <a:t>Setup BimlFlex database and enter connection settings. Create initial customer and project.</a:t>
              </a:r>
            </a:p>
          </p:txBody>
        </p:sp>
      </p:grpSp>
      <p:grpSp>
        <p:nvGrpSpPr>
          <p:cNvPr id="109" name="Gruppieren 1">
            <a:extLst>
              <a:ext uri="{FF2B5EF4-FFF2-40B4-BE49-F238E27FC236}">
                <a16:creationId xmlns:a16="http://schemas.microsoft.com/office/drawing/2014/main" id="{C2869896-A6C8-4D7D-8C84-47CFD24A83E5}"/>
              </a:ext>
            </a:extLst>
          </p:cNvPr>
          <p:cNvGrpSpPr/>
          <p:nvPr/>
        </p:nvGrpSpPr>
        <p:grpSpPr>
          <a:xfrm>
            <a:off x="4712326" y="6360573"/>
            <a:ext cx="4869340" cy="3066963"/>
            <a:chOff x="4712326" y="6360573"/>
            <a:chExt cx="4869340" cy="3066963"/>
          </a:xfrm>
        </p:grpSpPr>
        <p:sp>
          <p:nvSpPr>
            <p:cNvPr id="110" name="Shape 616">
              <a:extLst>
                <a:ext uri="{FF2B5EF4-FFF2-40B4-BE49-F238E27FC236}">
                  <a16:creationId xmlns:a16="http://schemas.microsoft.com/office/drawing/2014/main" id="{575AC7E7-1422-4C8D-B2CC-A341A4CB16A8}"/>
                </a:ext>
              </a:extLst>
            </p:cNvPr>
            <p:cNvSpPr/>
            <p:nvPr/>
          </p:nvSpPr>
          <p:spPr>
            <a:xfrm>
              <a:off x="5589054" y="7307008"/>
              <a:ext cx="3089151" cy="800182"/>
            </a:xfrm>
            <a:prstGeom prst="rect">
              <a:avLst/>
            </a:prstGeom>
            <a:noFill/>
            <a:ln>
              <a:noFill/>
            </a:ln>
          </p:spPr>
          <p:txBody>
            <a:bodyPr lIns="182824" tIns="91400" rIns="182824" bIns="91400" anchor="t" anchorCtr="0">
              <a:noAutofit/>
            </a:bodyPr>
            <a:lstStyle/>
            <a:p>
              <a:pPr algn="ctr">
                <a:lnSpc>
                  <a:spcPct val="130000"/>
                </a:lnSpc>
                <a:buSzPct val="25000"/>
              </a:pPr>
              <a:r>
                <a:rPr lang="en-AU" sz="3001" b="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Install</a:t>
              </a:r>
              <a:r>
                <a:rPr lang="en-AU" sz="300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 BimlFlex</a:t>
              </a:r>
              <a:endParaRPr lang="id-ID" sz="3001" b="1" dirty="0"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endParaRPr>
            </a:p>
          </p:txBody>
        </p:sp>
        <p:sp>
          <p:nvSpPr>
            <p:cNvPr id="112" name="Ellipse 48">
              <a:extLst>
                <a:ext uri="{FF2B5EF4-FFF2-40B4-BE49-F238E27FC236}">
                  <a16:creationId xmlns:a16="http://schemas.microsoft.com/office/drawing/2014/main" id="{3E3F2F8B-FB02-47D8-BCF6-A3091DF67493}"/>
                </a:ext>
              </a:extLst>
            </p:cNvPr>
            <p:cNvSpPr/>
            <p:nvPr/>
          </p:nvSpPr>
          <p:spPr>
            <a:xfrm>
              <a:off x="6711642" y="6360573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</a:p>
          </p:txBody>
        </p:sp>
        <p:sp>
          <p:nvSpPr>
            <p:cNvPr id="113" name="Textfeld 50">
              <a:extLst>
                <a:ext uri="{FF2B5EF4-FFF2-40B4-BE49-F238E27FC236}">
                  <a16:creationId xmlns:a16="http://schemas.microsoft.com/office/drawing/2014/main" id="{CBB98AA4-37C0-4AC2-82A1-73E9C2F7C9A7}"/>
                </a:ext>
              </a:extLst>
            </p:cNvPr>
            <p:cNvSpPr txBox="1"/>
            <p:nvPr/>
          </p:nvSpPr>
          <p:spPr>
            <a:xfrm>
              <a:off x="4712326" y="8555823"/>
              <a:ext cx="4869340" cy="871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Run the </a:t>
              </a:r>
              <a:r>
                <a:rPr lang="en-US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BimlStudio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and BimlFlex  installation and choose what options to install.</a:t>
              </a:r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72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2A7-9C4C-48CF-8226-7F406D22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BimlFlex Core Building Blocks</a:t>
            </a:r>
          </a:p>
        </p:txBody>
      </p:sp>
      <p:grpSp>
        <p:nvGrpSpPr>
          <p:cNvPr id="52" name="Gruppieren 1">
            <a:extLst>
              <a:ext uri="{FF2B5EF4-FFF2-40B4-BE49-F238E27FC236}">
                <a16:creationId xmlns:a16="http://schemas.microsoft.com/office/drawing/2014/main" id="{A4C1D232-B3B5-4CF7-8E1A-30483132BCD0}"/>
              </a:ext>
            </a:extLst>
          </p:cNvPr>
          <p:cNvGrpSpPr/>
          <p:nvPr/>
        </p:nvGrpSpPr>
        <p:grpSpPr>
          <a:xfrm>
            <a:off x="2376197" y="4186659"/>
            <a:ext cx="5617425" cy="6642222"/>
            <a:chOff x="2376197" y="4186659"/>
            <a:chExt cx="5617425" cy="6642222"/>
          </a:xfrm>
        </p:grpSpPr>
        <p:sp>
          <p:nvSpPr>
            <p:cNvPr id="53" name="Textfeld 151">
              <a:extLst>
                <a:ext uri="{FF2B5EF4-FFF2-40B4-BE49-F238E27FC236}">
                  <a16:creationId xmlns:a16="http://schemas.microsoft.com/office/drawing/2014/main" id="{2322FFB8-5318-4B20-9ECF-077485F3232E}"/>
                </a:ext>
              </a:extLst>
            </p:cNvPr>
            <p:cNvSpPr txBox="1"/>
            <p:nvPr/>
          </p:nvSpPr>
          <p:spPr>
            <a:xfrm>
              <a:off x="3532566" y="4980476"/>
              <a:ext cx="4216103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999" dirty="0">
                  <a:latin typeface="Segoe UI" panose="020B0502040204020203" pitchFamily="34" charset="0"/>
                  <a:cs typeface="Segoe UI" panose="020B0502040204020203" pitchFamily="34" charset="0"/>
                </a:rPr>
                <a:t>Databases and Files</a:t>
              </a:r>
            </a:p>
          </p:txBody>
        </p:sp>
        <p:sp>
          <p:nvSpPr>
            <p:cNvPr id="54" name="Textfeld 154">
              <a:extLst>
                <a:ext uri="{FF2B5EF4-FFF2-40B4-BE49-F238E27FC236}">
                  <a16:creationId xmlns:a16="http://schemas.microsoft.com/office/drawing/2014/main" id="{7037EA51-9B80-4CBA-86E3-C241A3E1344C}"/>
                </a:ext>
              </a:extLst>
            </p:cNvPr>
            <p:cNvSpPr txBox="1"/>
            <p:nvPr/>
          </p:nvSpPr>
          <p:spPr>
            <a:xfrm>
              <a:off x="3532566" y="4186659"/>
              <a:ext cx="38630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Connections</a:t>
              </a:r>
            </a:p>
          </p:txBody>
        </p:sp>
        <p:sp>
          <p:nvSpPr>
            <p:cNvPr id="55" name="Ellipse 157">
              <a:extLst>
                <a:ext uri="{FF2B5EF4-FFF2-40B4-BE49-F238E27FC236}">
                  <a16:creationId xmlns:a16="http://schemas.microsoft.com/office/drawing/2014/main" id="{801F2209-2601-4482-B477-BCAD6E34FE9F}"/>
                </a:ext>
              </a:extLst>
            </p:cNvPr>
            <p:cNvSpPr/>
            <p:nvPr/>
          </p:nvSpPr>
          <p:spPr>
            <a:xfrm>
              <a:off x="3669118" y="797701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Ellipse 158">
              <a:extLst>
                <a:ext uri="{FF2B5EF4-FFF2-40B4-BE49-F238E27FC236}">
                  <a16:creationId xmlns:a16="http://schemas.microsoft.com/office/drawing/2014/main" id="{2DB90540-865A-4409-9BFA-08453141EEC1}"/>
                </a:ext>
              </a:extLst>
            </p:cNvPr>
            <p:cNvSpPr/>
            <p:nvPr/>
          </p:nvSpPr>
          <p:spPr>
            <a:xfrm>
              <a:off x="3670731" y="844269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Ellipse 159">
              <a:extLst>
                <a:ext uri="{FF2B5EF4-FFF2-40B4-BE49-F238E27FC236}">
                  <a16:creationId xmlns:a16="http://schemas.microsoft.com/office/drawing/2014/main" id="{2C618383-EFCE-4BA3-A1DB-0FAA2AE0EFFC}"/>
                </a:ext>
              </a:extLst>
            </p:cNvPr>
            <p:cNvSpPr/>
            <p:nvPr/>
          </p:nvSpPr>
          <p:spPr>
            <a:xfrm>
              <a:off x="3670731" y="8961374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Ellipse 160">
              <a:extLst>
                <a:ext uri="{FF2B5EF4-FFF2-40B4-BE49-F238E27FC236}">
                  <a16:creationId xmlns:a16="http://schemas.microsoft.com/office/drawing/2014/main" id="{31731AAD-4B36-448F-89FE-36341DB19211}"/>
                </a:ext>
              </a:extLst>
            </p:cNvPr>
            <p:cNvSpPr/>
            <p:nvPr/>
          </p:nvSpPr>
          <p:spPr>
            <a:xfrm>
              <a:off x="3670731" y="9480058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Ellipse 161">
              <a:extLst>
                <a:ext uri="{FF2B5EF4-FFF2-40B4-BE49-F238E27FC236}">
                  <a16:creationId xmlns:a16="http://schemas.microsoft.com/office/drawing/2014/main" id="{B048EBC8-735B-4717-B8DD-EDC637781380}"/>
                </a:ext>
              </a:extLst>
            </p:cNvPr>
            <p:cNvSpPr/>
            <p:nvPr/>
          </p:nvSpPr>
          <p:spPr>
            <a:xfrm>
              <a:off x="3670731" y="9998739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Ellipse 162">
              <a:extLst>
                <a:ext uri="{FF2B5EF4-FFF2-40B4-BE49-F238E27FC236}">
                  <a16:creationId xmlns:a16="http://schemas.microsoft.com/office/drawing/2014/main" id="{4202B6D2-D38A-443B-A3D2-375227B669E8}"/>
                </a:ext>
              </a:extLst>
            </p:cNvPr>
            <p:cNvSpPr/>
            <p:nvPr/>
          </p:nvSpPr>
          <p:spPr>
            <a:xfrm>
              <a:off x="3670731" y="1051742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feld 163">
              <a:extLst>
                <a:ext uri="{FF2B5EF4-FFF2-40B4-BE49-F238E27FC236}">
                  <a16:creationId xmlns:a16="http://schemas.microsoft.com/office/drawing/2014/main" id="{B000A962-A578-460E-8D1C-4102699DCE45}"/>
                </a:ext>
              </a:extLst>
            </p:cNvPr>
            <p:cNvSpPr txBox="1"/>
            <p:nvPr/>
          </p:nvSpPr>
          <p:spPr>
            <a:xfrm>
              <a:off x="3975289" y="7875887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ConnectionString &amp; Catalog</a:t>
              </a:r>
              <a:endParaRPr lang="de-DE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feld 164">
              <a:extLst>
                <a:ext uri="{FF2B5EF4-FFF2-40B4-BE49-F238E27FC236}">
                  <a16:creationId xmlns:a16="http://schemas.microsoft.com/office/drawing/2014/main" id="{A99FB082-10E6-40D2-A426-F4D1B9181C5D}"/>
                </a:ext>
              </a:extLst>
            </p:cNvPr>
            <p:cNvSpPr txBox="1"/>
            <p:nvPr/>
          </p:nvSpPr>
          <p:spPr>
            <a:xfrm>
              <a:off x="3975289" y="8386466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Record Source &amp; Persist History</a:t>
              </a:r>
            </a:p>
          </p:txBody>
        </p:sp>
        <p:sp>
          <p:nvSpPr>
            <p:cNvPr id="63" name="Textfeld 165">
              <a:extLst>
                <a:ext uri="{FF2B5EF4-FFF2-40B4-BE49-F238E27FC236}">
                  <a16:creationId xmlns:a16="http://schemas.microsoft.com/office/drawing/2014/main" id="{87A920C1-2D12-4EB5-96EE-37289F38C9BF}"/>
                </a:ext>
              </a:extLst>
            </p:cNvPr>
            <p:cNvSpPr txBox="1"/>
            <p:nvPr/>
          </p:nvSpPr>
          <p:spPr>
            <a:xfrm>
              <a:off x="3975289" y="8897041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System Type and Connection Type</a:t>
              </a:r>
              <a:endParaRPr lang="de-DE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feld 166">
              <a:extLst>
                <a:ext uri="{FF2B5EF4-FFF2-40B4-BE49-F238E27FC236}">
                  <a16:creationId xmlns:a16="http://schemas.microsoft.com/office/drawing/2014/main" id="{EC65A030-12C8-4FD2-8B24-B289B7EEA194}"/>
                </a:ext>
              </a:extLst>
            </p:cNvPr>
            <p:cNvSpPr txBox="1"/>
            <p:nvPr/>
          </p:nvSpPr>
          <p:spPr>
            <a:xfrm>
              <a:off x="3975289" y="9918195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Custom Config and Settings</a:t>
              </a:r>
            </a:p>
          </p:txBody>
        </p:sp>
        <p:sp>
          <p:nvSpPr>
            <p:cNvPr id="65" name="Textfeld 167">
              <a:extLst>
                <a:ext uri="{FF2B5EF4-FFF2-40B4-BE49-F238E27FC236}">
                  <a16:creationId xmlns:a16="http://schemas.microsoft.com/office/drawing/2014/main" id="{C3319979-EDEC-415C-BDBD-169207C50FAE}"/>
                </a:ext>
              </a:extLst>
            </p:cNvPr>
            <p:cNvSpPr txBox="1"/>
            <p:nvPr/>
          </p:nvSpPr>
          <p:spPr>
            <a:xfrm>
              <a:off x="3975289" y="9407620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Integration Stage</a:t>
              </a:r>
              <a:endParaRPr lang="de-DE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feld 168">
              <a:extLst>
                <a:ext uri="{FF2B5EF4-FFF2-40B4-BE49-F238E27FC236}">
                  <a16:creationId xmlns:a16="http://schemas.microsoft.com/office/drawing/2014/main" id="{35E3716C-330F-441F-BA13-731207C103BB}"/>
                </a:ext>
              </a:extLst>
            </p:cNvPr>
            <p:cNvSpPr txBox="1"/>
            <p:nvPr/>
          </p:nvSpPr>
          <p:spPr>
            <a:xfrm>
              <a:off x="3975289" y="10428771"/>
              <a:ext cx="401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Common Extension Point </a:t>
              </a:r>
            </a:p>
          </p:txBody>
        </p:sp>
        <p:sp>
          <p:nvSpPr>
            <p:cNvPr id="67" name="Ellipse 193">
              <a:extLst>
                <a:ext uri="{FF2B5EF4-FFF2-40B4-BE49-F238E27FC236}">
                  <a16:creationId xmlns:a16="http://schemas.microsoft.com/office/drawing/2014/main" id="{EB9DE517-E299-4370-871E-84AAAC4A41CD}"/>
                </a:ext>
              </a:extLst>
            </p:cNvPr>
            <p:cNvSpPr/>
            <p:nvPr/>
          </p:nvSpPr>
          <p:spPr>
            <a:xfrm>
              <a:off x="2376197" y="6366567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</a:p>
          </p:txBody>
        </p:sp>
        <p:sp>
          <p:nvSpPr>
            <p:cNvPr id="68" name="Textfeld 199">
              <a:extLst>
                <a:ext uri="{FF2B5EF4-FFF2-40B4-BE49-F238E27FC236}">
                  <a16:creationId xmlns:a16="http://schemas.microsoft.com/office/drawing/2014/main" id="{5A1287CB-645D-46C4-8ADA-C3142B4B6D29}"/>
                </a:ext>
              </a:extLst>
            </p:cNvPr>
            <p:cNvSpPr txBox="1"/>
            <p:nvPr/>
          </p:nvSpPr>
          <p:spPr>
            <a:xfrm>
              <a:off x="3584298" y="6207421"/>
              <a:ext cx="4409323" cy="11544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The Connection Type attribute allows you to define any of the supported types however some may require Extension Point overrides.</a:t>
              </a:r>
              <a:endParaRPr lang="de-DE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uppieren 2">
            <a:extLst>
              <a:ext uri="{FF2B5EF4-FFF2-40B4-BE49-F238E27FC236}">
                <a16:creationId xmlns:a16="http://schemas.microsoft.com/office/drawing/2014/main" id="{5775478F-6427-42B4-A0BE-E21783EF1678}"/>
              </a:ext>
            </a:extLst>
          </p:cNvPr>
          <p:cNvGrpSpPr/>
          <p:nvPr/>
        </p:nvGrpSpPr>
        <p:grpSpPr>
          <a:xfrm>
            <a:off x="9167637" y="4186659"/>
            <a:ext cx="5709332" cy="5621071"/>
            <a:chOff x="9170060" y="4186659"/>
            <a:chExt cx="5709332" cy="5621071"/>
          </a:xfrm>
        </p:grpSpPr>
        <p:sp>
          <p:nvSpPr>
            <p:cNvPr id="70" name="Textfeld 152">
              <a:extLst>
                <a:ext uri="{FF2B5EF4-FFF2-40B4-BE49-F238E27FC236}">
                  <a16:creationId xmlns:a16="http://schemas.microsoft.com/office/drawing/2014/main" id="{862437C2-353D-4458-873C-015144F34418}"/>
                </a:ext>
              </a:extLst>
            </p:cNvPr>
            <p:cNvSpPr txBox="1"/>
            <p:nvPr/>
          </p:nvSpPr>
          <p:spPr>
            <a:xfrm>
              <a:off x="10321740" y="4980476"/>
              <a:ext cx="4216103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999" dirty="0">
                  <a:latin typeface="Segoe UI" panose="020B0502040204020203" pitchFamily="34" charset="0"/>
                  <a:cs typeface="Segoe UI" panose="020B0502040204020203" pitchFamily="34" charset="0"/>
                </a:rPr>
                <a:t>Workload Breakdown</a:t>
              </a:r>
            </a:p>
          </p:txBody>
        </p:sp>
        <p:sp>
          <p:nvSpPr>
            <p:cNvPr id="71" name="Textfeld 155">
              <a:extLst>
                <a:ext uri="{FF2B5EF4-FFF2-40B4-BE49-F238E27FC236}">
                  <a16:creationId xmlns:a16="http://schemas.microsoft.com/office/drawing/2014/main" id="{3321BFC9-F082-4E52-A583-D5A811C07054}"/>
                </a:ext>
              </a:extLst>
            </p:cNvPr>
            <p:cNvSpPr txBox="1"/>
            <p:nvPr/>
          </p:nvSpPr>
          <p:spPr>
            <a:xfrm>
              <a:off x="10321740" y="4186659"/>
              <a:ext cx="4557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Batches</a:t>
              </a:r>
            </a:p>
          </p:txBody>
        </p:sp>
        <p:sp>
          <p:nvSpPr>
            <p:cNvPr id="72" name="Ellipse 169">
              <a:extLst>
                <a:ext uri="{FF2B5EF4-FFF2-40B4-BE49-F238E27FC236}">
                  <a16:creationId xmlns:a16="http://schemas.microsoft.com/office/drawing/2014/main" id="{9E8F9AAC-8ADC-4385-A31A-404DFD88CAD6}"/>
                </a:ext>
              </a:extLst>
            </p:cNvPr>
            <p:cNvSpPr/>
            <p:nvPr/>
          </p:nvSpPr>
          <p:spPr>
            <a:xfrm>
              <a:off x="10416197" y="797701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Ellipse 170">
              <a:extLst>
                <a:ext uri="{FF2B5EF4-FFF2-40B4-BE49-F238E27FC236}">
                  <a16:creationId xmlns:a16="http://schemas.microsoft.com/office/drawing/2014/main" id="{F4D25CF2-5B6D-455B-8D90-A6D4875F51E7}"/>
                </a:ext>
              </a:extLst>
            </p:cNvPr>
            <p:cNvSpPr/>
            <p:nvPr/>
          </p:nvSpPr>
          <p:spPr>
            <a:xfrm>
              <a:off x="10417807" y="8442691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Ellipse 171">
              <a:extLst>
                <a:ext uri="{FF2B5EF4-FFF2-40B4-BE49-F238E27FC236}">
                  <a16:creationId xmlns:a16="http://schemas.microsoft.com/office/drawing/2014/main" id="{6310B63B-F0B5-4767-A4B0-8E84DC68927A}"/>
                </a:ext>
              </a:extLst>
            </p:cNvPr>
            <p:cNvSpPr/>
            <p:nvPr/>
          </p:nvSpPr>
          <p:spPr>
            <a:xfrm>
              <a:off x="10417807" y="8961374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Ellipse 172">
              <a:extLst>
                <a:ext uri="{FF2B5EF4-FFF2-40B4-BE49-F238E27FC236}">
                  <a16:creationId xmlns:a16="http://schemas.microsoft.com/office/drawing/2014/main" id="{B3C9E28C-7519-4E7B-83AD-FD18F2FA8DFA}"/>
                </a:ext>
              </a:extLst>
            </p:cNvPr>
            <p:cNvSpPr/>
            <p:nvPr/>
          </p:nvSpPr>
          <p:spPr>
            <a:xfrm>
              <a:off x="10417807" y="9480058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feld 175">
              <a:extLst>
                <a:ext uri="{FF2B5EF4-FFF2-40B4-BE49-F238E27FC236}">
                  <a16:creationId xmlns:a16="http://schemas.microsoft.com/office/drawing/2014/main" id="{C8BC69F3-1DD0-4C7C-A017-0F8D361F8794}"/>
                </a:ext>
              </a:extLst>
            </p:cNvPr>
            <p:cNvSpPr txBox="1"/>
            <p:nvPr/>
          </p:nvSpPr>
          <p:spPr>
            <a:xfrm>
              <a:off x="10722365" y="7875887"/>
              <a:ext cx="3815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AU" dirty="0"/>
                <a:t>Threads and Parallelism</a:t>
              </a:r>
              <a:endParaRPr lang="de-DE" dirty="0"/>
            </a:p>
          </p:txBody>
        </p:sp>
        <p:sp>
          <p:nvSpPr>
            <p:cNvPr id="79" name="Textfeld 176">
              <a:extLst>
                <a:ext uri="{FF2B5EF4-FFF2-40B4-BE49-F238E27FC236}">
                  <a16:creationId xmlns:a16="http://schemas.microsoft.com/office/drawing/2014/main" id="{3BFA2F0E-8D1F-4F99-8E1C-65447BD686B2}"/>
                </a:ext>
              </a:extLst>
            </p:cNvPr>
            <p:cNvSpPr txBox="1"/>
            <p:nvPr/>
          </p:nvSpPr>
          <p:spPr>
            <a:xfrm>
              <a:off x="10722365" y="8386466"/>
              <a:ext cx="415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Ssis Express</a:t>
              </a:r>
            </a:p>
          </p:txBody>
        </p:sp>
        <p:sp>
          <p:nvSpPr>
            <p:cNvPr id="80" name="Textfeld 177">
              <a:extLst>
                <a:ext uri="{FF2B5EF4-FFF2-40B4-BE49-F238E27FC236}">
                  <a16:creationId xmlns:a16="http://schemas.microsoft.com/office/drawing/2014/main" id="{91C94815-A752-415B-8A59-DD86182C306F}"/>
                </a:ext>
              </a:extLst>
            </p:cNvPr>
            <p:cNvSpPr txBox="1"/>
            <p:nvPr/>
          </p:nvSpPr>
          <p:spPr>
            <a:xfrm>
              <a:off x="10722365" y="8897041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Orchestration</a:t>
              </a:r>
            </a:p>
          </p:txBody>
        </p:sp>
        <p:sp>
          <p:nvSpPr>
            <p:cNvPr id="82" name="Textfeld 179">
              <a:extLst>
                <a:ext uri="{FF2B5EF4-FFF2-40B4-BE49-F238E27FC236}">
                  <a16:creationId xmlns:a16="http://schemas.microsoft.com/office/drawing/2014/main" id="{95F5EB8D-E573-4D9F-84C4-FF5F97BD3BB6}"/>
                </a:ext>
              </a:extLst>
            </p:cNvPr>
            <p:cNvSpPr txBox="1"/>
            <p:nvPr/>
          </p:nvSpPr>
          <p:spPr>
            <a:xfrm>
              <a:off x="10722365" y="9407620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Task Precedence</a:t>
              </a:r>
            </a:p>
          </p:txBody>
        </p:sp>
        <p:sp>
          <p:nvSpPr>
            <p:cNvPr id="84" name="Ellipse 195">
              <a:extLst>
                <a:ext uri="{FF2B5EF4-FFF2-40B4-BE49-F238E27FC236}">
                  <a16:creationId xmlns:a16="http://schemas.microsoft.com/office/drawing/2014/main" id="{0B7DC9A0-76D7-4882-98CC-D3AF7C2EF010}"/>
                </a:ext>
              </a:extLst>
            </p:cNvPr>
            <p:cNvSpPr/>
            <p:nvPr/>
          </p:nvSpPr>
          <p:spPr>
            <a:xfrm>
              <a:off x="9170060" y="6366567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  <p:sp>
          <p:nvSpPr>
            <p:cNvPr id="85" name="Textfeld 200">
              <a:extLst>
                <a:ext uri="{FF2B5EF4-FFF2-40B4-BE49-F238E27FC236}">
                  <a16:creationId xmlns:a16="http://schemas.microsoft.com/office/drawing/2014/main" id="{9E301AA6-0DBA-487C-86BC-F741E00F4B94}"/>
                </a:ext>
              </a:extLst>
            </p:cNvPr>
            <p:cNvSpPr txBox="1"/>
            <p:nvPr/>
          </p:nvSpPr>
          <p:spPr>
            <a:xfrm>
              <a:off x="10321740" y="6207421"/>
              <a:ext cx="4409324" cy="8785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Batches is used in combination with Projects to combine integration workloads.</a:t>
              </a:r>
              <a:endParaRPr lang="de-DE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Gruppieren 3">
            <a:extLst>
              <a:ext uri="{FF2B5EF4-FFF2-40B4-BE49-F238E27FC236}">
                <a16:creationId xmlns:a16="http://schemas.microsoft.com/office/drawing/2014/main" id="{EF89A1FE-FF24-4C55-8210-940BD065B6EF}"/>
              </a:ext>
            </a:extLst>
          </p:cNvPr>
          <p:cNvGrpSpPr/>
          <p:nvPr/>
        </p:nvGrpSpPr>
        <p:grpSpPr>
          <a:xfrm>
            <a:off x="15928620" y="4186659"/>
            <a:ext cx="6282449" cy="6711436"/>
            <a:chOff x="15928620" y="4186659"/>
            <a:chExt cx="6282449" cy="6711436"/>
          </a:xfrm>
        </p:grpSpPr>
        <p:sp>
          <p:nvSpPr>
            <p:cNvPr id="87" name="Textfeld 153">
              <a:extLst>
                <a:ext uri="{FF2B5EF4-FFF2-40B4-BE49-F238E27FC236}">
                  <a16:creationId xmlns:a16="http://schemas.microsoft.com/office/drawing/2014/main" id="{75D02CD2-1DE2-41CC-BB29-517F5AC23815}"/>
                </a:ext>
              </a:extLst>
            </p:cNvPr>
            <p:cNvSpPr txBox="1"/>
            <p:nvPr/>
          </p:nvSpPr>
          <p:spPr>
            <a:xfrm>
              <a:off x="17081427" y="4981263"/>
              <a:ext cx="4943001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999" dirty="0">
                  <a:latin typeface="Segoe UI" panose="020B0502040204020203" pitchFamily="34" charset="0"/>
                  <a:cs typeface="Segoe UI" panose="020B0502040204020203" pitchFamily="34" charset="0"/>
                </a:rPr>
                <a:t>Integration Configuration</a:t>
              </a:r>
            </a:p>
          </p:txBody>
        </p:sp>
        <p:sp>
          <p:nvSpPr>
            <p:cNvPr id="88" name="Textfeld 156">
              <a:extLst>
                <a:ext uri="{FF2B5EF4-FFF2-40B4-BE49-F238E27FC236}">
                  <a16:creationId xmlns:a16="http://schemas.microsoft.com/office/drawing/2014/main" id="{6E97049B-C45A-47AB-A1D4-787349C1EECD}"/>
                </a:ext>
              </a:extLst>
            </p:cNvPr>
            <p:cNvSpPr txBox="1"/>
            <p:nvPr/>
          </p:nvSpPr>
          <p:spPr>
            <a:xfrm>
              <a:off x="17081427" y="4186659"/>
              <a:ext cx="38630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Projects</a:t>
              </a:r>
            </a:p>
          </p:txBody>
        </p:sp>
        <p:sp>
          <p:nvSpPr>
            <p:cNvPr id="89" name="Ellipse 181">
              <a:extLst>
                <a:ext uri="{FF2B5EF4-FFF2-40B4-BE49-F238E27FC236}">
                  <a16:creationId xmlns:a16="http://schemas.microsoft.com/office/drawing/2014/main" id="{3FEE8689-931A-436B-94C8-18A738F9BE66}"/>
                </a:ext>
              </a:extLst>
            </p:cNvPr>
            <p:cNvSpPr/>
            <p:nvPr/>
          </p:nvSpPr>
          <p:spPr>
            <a:xfrm>
              <a:off x="17189276" y="8046226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Ellipse 182">
              <a:extLst>
                <a:ext uri="{FF2B5EF4-FFF2-40B4-BE49-F238E27FC236}">
                  <a16:creationId xmlns:a16="http://schemas.microsoft.com/office/drawing/2014/main" id="{318A7207-4F32-4DAA-9537-FE7D307C17B5}"/>
                </a:ext>
              </a:extLst>
            </p:cNvPr>
            <p:cNvSpPr/>
            <p:nvPr/>
          </p:nvSpPr>
          <p:spPr>
            <a:xfrm>
              <a:off x="17190888" y="8511905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Ellipse 183">
              <a:extLst>
                <a:ext uri="{FF2B5EF4-FFF2-40B4-BE49-F238E27FC236}">
                  <a16:creationId xmlns:a16="http://schemas.microsoft.com/office/drawing/2014/main" id="{98DD1868-6FB6-4FC2-A839-156E814A0FF8}"/>
                </a:ext>
              </a:extLst>
            </p:cNvPr>
            <p:cNvSpPr/>
            <p:nvPr/>
          </p:nvSpPr>
          <p:spPr>
            <a:xfrm>
              <a:off x="17190888" y="9030588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Ellipse 184">
              <a:extLst>
                <a:ext uri="{FF2B5EF4-FFF2-40B4-BE49-F238E27FC236}">
                  <a16:creationId xmlns:a16="http://schemas.microsoft.com/office/drawing/2014/main" id="{5B917339-A36F-439F-A3BD-6A2AD5D189A4}"/>
                </a:ext>
              </a:extLst>
            </p:cNvPr>
            <p:cNvSpPr/>
            <p:nvPr/>
          </p:nvSpPr>
          <p:spPr>
            <a:xfrm>
              <a:off x="17190888" y="9549272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Ellipse 185">
              <a:extLst>
                <a:ext uri="{FF2B5EF4-FFF2-40B4-BE49-F238E27FC236}">
                  <a16:creationId xmlns:a16="http://schemas.microsoft.com/office/drawing/2014/main" id="{E54ADAA8-14B5-4384-BF3B-ACC9F1792F7E}"/>
                </a:ext>
              </a:extLst>
            </p:cNvPr>
            <p:cNvSpPr/>
            <p:nvPr/>
          </p:nvSpPr>
          <p:spPr>
            <a:xfrm>
              <a:off x="17190888" y="10067953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Ellipse 186">
              <a:extLst>
                <a:ext uri="{FF2B5EF4-FFF2-40B4-BE49-F238E27FC236}">
                  <a16:creationId xmlns:a16="http://schemas.microsoft.com/office/drawing/2014/main" id="{66A94437-D122-4D65-AF8F-4F264C2B5E31}"/>
                </a:ext>
              </a:extLst>
            </p:cNvPr>
            <p:cNvSpPr/>
            <p:nvPr/>
          </p:nvSpPr>
          <p:spPr>
            <a:xfrm>
              <a:off x="17190888" y="10586635"/>
              <a:ext cx="191869" cy="191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Textfeld 187">
              <a:extLst>
                <a:ext uri="{FF2B5EF4-FFF2-40B4-BE49-F238E27FC236}">
                  <a16:creationId xmlns:a16="http://schemas.microsoft.com/office/drawing/2014/main" id="{B9511F0E-4918-43BE-B0B9-DEDA8912EC8F}"/>
                </a:ext>
              </a:extLst>
            </p:cNvPr>
            <p:cNvSpPr txBox="1"/>
            <p:nvPr/>
          </p:nvSpPr>
          <p:spPr>
            <a:xfrm>
              <a:off x="17495446" y="7945101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Parent Child</a:t>
              </a:r>
            </a:p>
          </p:txBody>
        </p:sp>
        <p:sp>
          <p:nvSpPr>
            <p:cNvPr id="96" name="Textfeld 188">
              <a:extLst>
                <a:ext uri="{FF2B5EF4-FFF2-40B4-BE49-F238E27FC236}">
                  <a16:creationId xmlns:a16="http://schemas.microsoft.com/office/drawing/2014/main" id="{2586F16F-2382-4157-B4BE-2B8B26D007FF}"/>
                </a:ext>
              </a:extLst>
            </p:cNvPr>
            <p:cNvSpPr txBox="1"/>
            <p:nvPr/>
          </p:nvSpPr>
          <p:spPr>
            <a:xfrm>
              <a:off x="17495446" y="8455679"/>
              <a:ext cx="4715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Source to Target</a:t>
              </a:r>
            </a:p>
          </p:txBody>
        </p:sp>
        <p:sp>
          <p:nvSpPr>
            <p:cNvPr id="97" name="Textfeld 189">
              <a:extLst>
                <a:ext uri="{FF2B5EF4-FFF2-40B4-BE49-F238E27FC236}">
                  <a16:creationId xmlns:a16="http://schemas.microsoft.com/office/drawing/2014/main" id="{9DDB7F5F-AFE7-4537-9617-04A584BCB95E}"/>
                </a:ext>
              </a:extLst>
            </p:cNvPr>
            <p:cNvSpPr txBox="1"/>
            <p:nvPr/>
          </p:nvSpPr>
          <p:spPr>
            <a:xfrm>
              <a:off x="17495446" y="8966255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Stage &amp; Persistent Stage</a:t>
              </a:r>
            </a:p>
          </p:txBody>
        </p:sp>
        <p:sp>
          <p:nvSpPr>
            <p:cNvPr id="98" name="Textfeld 190">
              <a:extLst>
                <a:ext uri="{FF2B5EF4-FFF2-40B4-BE49-F238E27FC236}">
                  <a16:creationId xmlns:a16="http://schemas.microsoft.com/office/drawing/2014/main" id="{67A6E565-5B9F-4541-B22D-DC8594D795C0}"/>
                </a:ext>
              </a:extLst>
            </p:cNvPr>
            <p:cNvSpPr txBox="1"/>
            <p:nvPr/>
          </p:nvSpPr>
          <p:spPr>
            <a:xfrm>
              <a:off x="17495446" y="9987409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Custom Config and Settings</a:t>
              </a:r>
            </a:p>
          </p:txBody>
        </p:sp>
        <p:sp>
          <p:nvSpPr>
            <p:cNvPr id="99" name="Textfeld 191">
              <a:extLst>
                <a:ext uri="{FF2B5EF4-FFF2-40B4-BE49-F238E27FC236}">
                  <a16:creationId xmlns:a16="http://schemas.microsoft.com/office/drawing/2014/main" id="{15FEF5EF-68A4-41F5-9BF0-CFD134E91286}"/>
                </a:ext>
              </a:extLst>
            </p:cNvPr>
            <p:cNvSpPr txBox="1"/>
            <p:nvPr/>
          </p:nvSpPr>
          <p:spPr>
            <a:xfrm>
              <a:off x="17495446" y="9476834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Batch</a:t>
              </a:r>
            </a:p>
          </p:txBody>
        </p:sp>
        <p:sp>
          <p:nvSpPr>
            <p:cNvPr id="100" name="Textfeld 192">
              <a:extLst>
                <a:ext uri="{FF2B5EF4-FFF2-40B4-BE49-F238E27FC236}">
                  <a16:creationId xmlns:a16="http://schemas.microsoft.com/office/drawing/2014/main" id="{95D12987-3523-48B7-B072-D0F1E714A71C}"/>
                </a:ext>
              </a:extLst>
            </p:cNvPr>
            <p:cNvSpPr txBox="1"/>
            <p:nvPr/>
          </p:nvSpPr>
          <p:spPr>
            <a:xfrm>
              <a:off x="17495446" y="10497985"/>
              <a:ext cx="3354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Common Extension Point </a:t>
              </a:r>
            </a:p>
          </p:txBody>
        </p:sp>
        <p:sp>
          <p:nvSpPr>
            <p:cNvPr id="101" name="Ellipse 197">
              <a:extLst>
                <a:ext uri="{FF2B5EF4-FFF2-40B4-BE49-F238E27FC236}">
                  <a16:creationId xmlns:a16="http://schemas.microsoft.com/office/drawing/2014/main" id="{DDDEE7B2-784C-4BDC-810D-BBB44F72635B}"/>
                </a:ext>
              </a:extLst>
            </p:cNvPr>
            <p:cNvSpPr/>
            <p:nvPr/>
          </p:nvSpPr>
          <p:spPr>
            <a:xfrm>
              <a:off x="15928620" y="6406964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</a:p>
          </p:txBody>
        </p:sp>
        <p:sp>
          <p:nvSpPr>
            <p:cNvPr id="102" name="Textfeld 201">
              <a:extLst>
                <a:ext uri="{FF2B5EF4-FFF2-40B4-BE49-F238E27FC236}">
                  <a16:creationId xmlns:a16="http://schemas.microsoft.com/office/drawing/2014/main" id="{7840929D-66EA-4A2E-9A97-34BB12AFA5BB}"/>
                </a:ext>
              </a:extLst>
            </p:cNvPr>
            <p:cNvSpPr txBox="1"/>
            <p:nvPr/>
          </p:nvSpPr>
          <p:spPr>
            <a:xfrm>
              <a:off x="17100785" y="6207421"/>
              <a:ext cx="4409324" cy="785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Specify the integration connections and associated batch.</a:t>
              </a:r>
              <a:r>
                <a:rPr lang="de-DE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6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2A7-9C4C-48CF-8226-7F406D22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BimlFlex Lab</a:t>
            </a:r>
          </a:p>
        </p:txBody>
      </p:sp>
      <p:cxnSp>
        <p:nvCxnSpPr>
          <p:cNvPr id="50" name="Gerader Verbinder 33">
            <a:extLst>
              <a:ext uri="{FF2B5EF4-FFF2-40B4-BE49-F238E27FC236}">
                <a16:creationId xmlns:a16="http://schemas.microsoft.com/office/drawing/2014/main" id="{09CA2BD2-C61A-4230-AFBF-7E95117B8BE6}"/>
              </a:ext>
            </a:extLst>
          </p:cNvPr>
          <p:cNvCxnSpPr/>
          <p:nvPr/>
        </p:nvCxnSpPr>
        <p:spPr>
          <a:xfrm>
            <a:off x="3013373" y="6752618"/>
            <a:ext cx="213642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38">
            <a:extLst>
              <a:ext uri="{FF2B5EF4-FFF2-40B4-BE49-F238E27FC236}">
                <a16:creationId xmlns:a16="http://schemas.microsoft.com/office/drawing/2014/main" id="{F4D0E74B-6BEA-440C-AF2E-483E0D1646D5}"/>
              </a:ext>
            </a:extLst>
          </p:cNvPr>
          <p:cNvSpPr/>
          <p:nvPr/>
        </p:nvSpPr>
        <p:spPr>
          <a:xfrm>
            <a:off x="2149840" y="5887549"/>
            <a:ext cx="1727066" cy="172706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Gruppieren 3">
            <a:extLst>
              <a:ext uri="{FF2B5EF4-FFF2-40B4-BE49-F238E27FC236}">
                <a16:creationId xmlns:a16="http://schemas.microsoft.com/office/drawing/2014/main" id="{65F64B99-9DC9-4E12-AD49-A122E9A5E326}"/>
              </a:ext>
            </a:extLst>
          </p:cNvPr>
          <p:cNvGrpSpPr/>
          <p:nvPr/>
        </p:nvGrpSpPr>
        <p:grpSpPr>
          <a:xfrm>
            <a:off x="17347639" y="6314439"/>
            <a:ext cx="4869340" cy="3081028"/>
            <a:chOff x="17347639" y="6314439"/>
            <a:chExt cx="4869340" cy="3081028"/>
          </a:xfrm>
        </p:grpSpPr>
        <p:sp>
          <p:nvSpPr>
            <p:cNvPr id="77" name="Shape 610">
              <a:extLst>
                <a:ext uri="{FF2B5EF4-FFF2-40B4-BE49-F238E27FC236}">
                  <a16:creationId xmlns:a16="http://schemas.microsoft.com/office/drawing/2014/main" id="{9EFEB813-4816-4CF4-A967-A1B071F8C83F}"/>
                </a:ext>
              </a:extLst>
            </p:cNvPr>
            <p:cNvSpPr/>
            <p:nvPr/>
          </p:nvSpPr>
          <p:spPr>
            <a:xfrm>
              <a:off x="17570217" y="7307008"/>
              <a:ext cx="4332436" cy="800182"/>
            </a:xfrm>
            <a:prstGeom prst="rect">
              <a:avLst/>
            </a:prstGeom>
            <a:noFill/>
            <a:ln>
              <a:noFill/>
            </a:ln>
          </p:spPr>
          <p:txBody>
            <a:bodyPr lIns="182824" tIns="91400" rIns="182824" bIns="91400" anchor="t" anchorCtr="0">
              <a:noAutofit/>
            </a:bodyPr>
            <a:lstStyle/>
            <a:p>
              <a:pPr algn="ctr">
                <a:lnSpc>
                  <a:spcPct val="130000"/>
                </a:lnSpc>
                <a:buSzPct val="25000"/>
              </a:pPr>
              <a:r>
                <a:rPr lang="en-AU" sz="300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Configure </a:t>
              </a:r>
              <a:r>
                <a:rPr lang="en-AU" sz="3001" b="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Projects</a:t>
              </a:r>
              <a:endParaRPr lang="id-ID" sz="3001" b="1" dirty="0"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endParaRPr>
            </a:p>
          </p:txBody>
        </p:sp>
        <p:sp>
          <p:nvSpPr>
            <p:cNvPr id="81" name="Ellipse 37">
              <a:extLst>
                <a:ext uri="{FF2B5EF4-FFF2-40B4-BE49-F238E27FC236}">
                  <a16:creationId xmlns:a16="http://schemas.microsoft.com/office/drawing/2014/main" id="{16E8286C-5920-4F6C-BE29-C8D2FB8FCA52}"/>
                </a:ext>
              </a:extLst>
            </p:cNvPr>
            <p:cNvSpPr/>
            <p:nvPr/>
          </p:nvSpPr>
          <p:spPr>
            <a:xfrm>
              <a:off x="19332475" y="6314439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</a:p>
          </p:txBody>
        </p:sp>
        <p:sp>
          <p:nvSpPr>
            <p:cNvPr id="83" name="Textfeld 43">
              <a:extLst>
                <a:ext uri="{FF2B5EF4-FFF2-40B4-BE49-F238E27FC236}">
                  <a16:creationId xmlns:a16="http://schemas.microsoft.com/office/drawing/2014/main" id="{FA03012F-ED10-47C8-8884-59FAAC853ADD}"/>
                </a:ext>
              </a:extLst>
            </p:cNvPr>
            <p:cNvSpPr txBox="1"/>
            <p:nvPr/>
          </p:nvSpPr>
          <p:spPr>
            <a:xfrm>
              <a:off x="17347639" y="8523754"/>
              <a:ext cx="4869340" cy="871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Change project names and define integration connections. </a:t>
              </a:r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Gruppieren 2">
            <a:extLst>
              <a:ext uri="{FF2B5EF4-FFF2-40B4-BE49-F238E27FC236}">
                <a16:creationId xmlns:a16="http://schemas.microsoft.com/office/drawing/2014/main" id="{704A2437-DF23-43AD-B40B-A55CD62E9BFC}"/>
              </a:ext>
            </a:extLst>
          </p:cNvPr>
          <p:cNvGrpSpPr/>
          <p:nvPr/>
        </p:nvGrpSpPr>
        <p:grpSpPr>
          <a:xfrm>
            <a:off x="10825022" y="6314439"/>
            <a:ext cx="4869340" cy="3112072"/>
            <a:chOff x="10825022" y="6314439"/>
            <a:chExt cx="4869340" cy="3112072"/>
          </a:xfrm>
        </p:grpSpPr>
        <p:sp>
          <p:nvSpPr>
            <p:cNvPr id="105" name="Shape 604">
              <a:extLst>
                <a:ext uri="{FF2B5EF4-FFF2-40B4-BE49-F238E27FC236}">
                  <a16:creationId xmlns:a16="http://schemas.microsoft.com/office/drawing/2014/main" id="{027886F3-B269-478F-8852-04D9BF0E8A67}"/>
                </a:ext>
              </a:extLst>
            </p:cNvPr>
            <p:cNvSpPr/>
            <p:nvPr/>
          </p:nvSpPr>
          <p:spPr>
            <a:xfrm>
              <a:off x="10825022" y="7307008"/>
              <a:ext cx="4869340" cy="800182"/>
            </a:xfrm>
            <a:prstGeom prst="rect">
              <a:avLst/>
            </a:prstGeom>
            <a:noFill/>
            <a:ln>
              <a:noFill/>
            </a:ln>
          </p:spPr>
          <p:txBody>
            <a:bodyPr lIns="182824" tIns="91400" rIns="182824" bIns="91400" anchor="t" anchorCtr="0">
              <a:noAutofit/>
            </a:bodyPr>
            <a:lstStyle/>
            <a:p>
              <a:pPr algn="ctr">
                <a:lnSpc>
                  <a:spcPct val="130000"/>
                </a:lnSpc>
                <a:buSzPct val="25000"/>
              </a:pPr>
              <a:r>
                <a:rPr lang="en-AU" sz="300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Configure</a:t>
              </a:r>
              <a:r>
                <a:rPr lang="en-AU" sz="3001" b="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 Batches</a:t>
              </a:r>
              <a:endParaRPr lang="id-ID" sz="3001" dirty="0"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endParaRPr>
            </a:p>
          </p:txBody>
        </p:sp>
        <p:sp>
          <p:nvSpPr>
            <p:cNvPr id="106" name="Ellipse 41">
              <a:extLst>
                <a:ext uri="{FF2B5EF4-FFF2-40B4-BE49-F238E27FC236}">
                  <a16:creationId xmlns:a16="http://schemas.microsoft.com/office/drawing/2014/main" id="{04FFC99E-BAF6-4CBA-8796-0A143549542A}"/>
                </a:ext>
              </a:extLst>
            </p:cNvPr>
            <p:cNvSpPr/>
            <p:nvPr/>
          </p:nvSpPr>
          <p:spPr>
            <a:xfrm>
              <a:off x="12833793" y="6314439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  <p:sp>
          <p:nvSpPr>
            <p:cNvPr id="107" name="Textfeld 44">
              <a:extLst>
                <a:ext uri="{FF2B5EF4-FFF2-40B4-BE49-F238E27FC236}">
                  <a16:creationId xmlns:a16="http://schemas.microsoft.com/office/drawing/2014/main" id="{C54A9226-8E48-4D31-A191-2B8C1698410E}"/>
                </a:ext>
              </a:extLst>
            </p:cNvPr>
            <p:cNvSpPr txBox="1"/>
            <p:nvPr/>
          </p:nvSpPr>
          <p:spPr>
            <a:xfrm>
              <a:off x="10825022" y="8555823"/>
              <a:ext cx="4869340" cy="87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dirty="0">
                  <a:latin typeface="Segoe UI" panose="020B0502040204020203" pitchFamily="34" charset="0"/>
                  <a:cs typeface="Segoe UI" panose="020B0502040204020203" pitchFamily="34" charset="0"/>
                </a:rPr>
                <a:t>Change batch names and choose orchestration settings.</a:t>
              </a:r>
            </a:p>
          </p:txBody>
        </p:sp>
      </p:grpSp>
      <p:grpSp>
        <p:nvGrpSpPr>
          <p:cNvPr id="109" name="Gruppieren 1">
            <a:extLst>
              <a:ext uri="{FF2B5EF4-FFF2-40B4-BE49-F238E27FC236}">
                <a16:creationId xmlns:a16="http://schemas.microsoft.com/office/drawing/2014/main" id="{C2869896-A6C8-4D7D-8C84-47CFD24A83E5}"/>
              </a:ext>
            </a:extLst>
          </p:cNvPr>
          <p:cNvGrpSpPr/>
          <p:nvPr/>
        </p:nvGrpSpPr>
        <p:grpSpPr>
          <a:xfrm>
            <a:off x="4712326" y="6360573"/>
            <a:ext cx="4869340" cy="3065938"/>
            <a:chOff x="4712326" y="6360573"/>
            <a:chExt cx="4869340" cy="3065938"/>
          </a:xfrm>
        </p:grpSpPr>
        <p:sp>
          <p:nvSpPr>
            <p:cNvPr id="110" name="Shape 616">
              <a:extLst>
                <a:ext uri="{FF2B5EF4-FFF2-40B4-BE49-F238E27FC236}">
                  <a16:creationId xmlns:a16="http://schemas.microsoft.com/office/drawing/2014/main" id="{575AC7E7-1422-4C8D-B2CC-A341A4CB16A8}"/>
                </a:ext>
              </a:extLst>
            </p:cNvPr>
            <p:cNvSpPr/>
            <p:nvPr/>
          </p:nvSpPr>
          <p:spPr>
            <a:xfrm>
              <a:off x="4712326" y="7307008"/>
              <a:ext cx="4869340" cy="800182"/>
            </a:xfrm>
            <a:prstGeom prst="rect">
              <a:avLst/>
            </a:prstGeom>
            <a:noFill/>
            <a:ln>
              <a:noFill/>
            </a:ln>
          </p:spPr>
          <p:txBody>
            <a:bodyPr lIns="182824" tIns="91400" rIns="182824" bIns="91400" anchor="t" anchorCtr="0">
              <a:noAutofit/>
            </a:bodyPr>
            <a:lstStyle/>
            <a:p>
              <a:pPr algn="ctr">
                <a:lnSpc>
                  <a:spcPct val="130000"/>
                </a:lnSpc>
                <a:buSzPct val="25000"/>
              </a:pPr>
              <a:r>
                <a:rPr lang="en-AU" sz="300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Configure</a:t>
              </a:r>
              <a:r>
                <a:rPr lang="en-AU" sz="3001" b="1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 Connections</a:t>
              </a:r>
              <a:endParaRPr lang="id-ID" sz="3001" b="1" dirty="0"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endParaRPr>
            </a:p>
          </p:txBody>
        </p:sp>
        <p:sp>
          <p:nvSpPr>
            <p:cNvPr id="112" name="Ellipse 48">
              <a:extLst>
                <a:ext uri="{FF2B5EF4-FFF2-40B4-BE49-F238E27FC236}">
                  <a16:creationId xmlns:a16="http://schemas.microsoft.com/office/drawing/2014/main" id="{3E3F2F8B-FB02-47D8-BCF6-A3091DF67493}"/>
                </a:ext>
              </a:extLst>
            </p:cNvPr>
            <p:cNvSpPr/>
            <p:nvPr/>
          </p:nvSpPr>
          <p:spPr>
            <a:xfrm>
              <a:off x="6711642" y="6360573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</a:p>
          </p:txBody>
        </p:sp>
        <p:sp>
          <p:nvSpPr>
            <p:cNvPr id="113" name="Textfeld 50">
              <a:extLst>
                <a:ext uri="{FF2B5EF4-FFF2-40B4-BE49-F238E27FC236}">
                  <a16:creationId xmlns:a16="http://schemas.microsoft.com/office/drawing/2014/main" id="{CBB98AA4-37C0-4AC2-82A1-73E9C2F7C9A7}"/>
                </a:ext>
              </a:extLst>
            </p:cNvPr>
            <p:cNvSpPr txBox="1"/>
            <p:nvPr/>
          </p:nvSpPr>
          <p:spPr>
            <a:xfrm>
              <a:off x="4712326" y="8555823"/>
              <a:ext cx="4869340" cy="87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Change connection names and connection strings.</a:t>
              </a:r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005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3D31-DE0C-4E7F-9405-4ADE848F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Warehouse Automation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55D4A-17C2-4D36-81B5-B9F649DB1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59" y="2666152"/>
            <a:ext cx="20638532" cy="92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0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31F1A9E-9E83-449E-AD13-7E9AF6237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56" y="2514603"/>
            <a:ext cx="21099410" cy="969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B3D31-DE0C-4E7F-9405-4ADE848F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data warehouse automation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E42E08-039B-48E0-95A8-B362BD5AB238}"/>
              </a:ext>
            </a:extLst>
          </p:cNvPr>
          <p:cNvSpPr/>
          <p:nvPr/>
        </p:nvSpPr>
        <p:spPr>
          <a:xfrm>
            <a:off x="7230090" y="4188373"/>
            <a:ext cx="189186" cy="189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8B8A5B-9B6A-4FA5-AF17-1FD1EDB25442}"/>
              </a:ext>
            </a:extLst>
          </p:cNvPr>
          <p:cNvSpPr/>
          <p:nvPr/>
        </p:nvSpPr>
        <p:spPr>
          <a:xfrm>
            <a:off x="3724326" y="4182972"/>
            <a:ext cx="189186" cy="189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400032-0352-41D4-AC0D-A8D13B06D81A}"/>
              </a:ext>
            </a:extLst>
          </p:cNvPr>
          <p:cNvSpPr/>
          <p:nvPr/>
        </p:nvSpPr>
        <p:spPr>
          <a:xfrm>
            <a:off x="13513677" y="4188373"/>
            <a:ext cx="189186" cy="18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346AC9-F0DE-48B2-A11D-8A2EF8C28727}"/>
              </a:ext>
            </a:extLst>
          </p:cNvPr>
          <p:cNvSpPr/>
          <p:nvPr/>
        </p:nvSpPr>
        <p:spPr>
          <a:xfrm>
            <a:off x="16769256" y="4188373"/>
            <a:ext cx="189186" cy="18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B6B6EE-EC75-4F94-9153-99557BB46F8F}"/>
              </a:ext>
            </a:extLst>
          </p:cNvPr>
          <p:cNvSpPr/>
          <p:nvPr/>
        </p:nvSpPr>
        <p:spPr>
          <a:xfrm>
            <a:off x="13513677" y="7559834"/>
            <a:ext cx="189186" cy="18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0DFC8-35CC-4048-9D2A-C2DD8F630E9F}"/>
              </a:ext>
            </a:extLst>
          </p:cNvPr>
          <p:cNvSpPr/>
          <p:nvPr/>
        </p:nvSpPr>
        <p:spPr>
          <a:xfrm>
            <a:off x="16769256" y="7559834"/>
            <a:ext cx="189186" cy="18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47EF36-7626-4C54-9018-9644A0559121}"/>
              </a:ext>
            </a:extLst>
          </p:cNvPr>
          <p:cNvSpPr/>
          <p:nvPr/>
        </p:nvSpPr>
        <p:spPr>
          <a:xfrm>
            <a:off x="7230087" y="8215682"/>
            <a:ext cx="189186" cy="189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0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31F1A9E-9E83-449E-AD13-7E9AF6237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2" b="18530"/>
          <a:stretch/>
        </p:blipFill>
        <p:spPr>
          <a:xfrm>
            <a:off x="1675965" y="4434239"/>
            <a:ext cx="6486462" cy="587059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2DFB4C6-7C59-4F74-8F57-C75DF8B3B95C}"/>
              </a:ext>
            </a:extLst>
          </p:cNvPr>
          <p:cNvSpPr/>
          <p:nvPr/>
        </p:nvSpPr>
        <p:spPr>
          <a:xfrm>
            <a:off x="4300011" y="4353242"/>
            <a:ext cx="1094949" cy="606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B3D31-DE0C-4E7F-9405-4ADE848F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to Staging Scenarios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E42E08-039B-48E0-95A8-B362BD5AB238}"/>
              </a:ext>
            </a:extLst>
          </p:cNvPr>
          <p:cNvSpPr/>
          <p:nvPr/>
        </p:nvSpPr>
        <p:spPr>
          <a:xfrm>
            <a:off x="5833385" y="5520859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8B8A5B-9B6A-4FA5-AF17-1FD1EDB25442}"/>
              </a:ext>
            </a:extLst>
          </p:cNvPr>
          <p:cNvSpPr/>
          <p:nvPr/>
        </p:nvSpPr>
        <p:spPr>
          <a:xfrm>
            <a:off x="3220255" y="5520859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47EF36-7626-4C54-9018-9644A0559121}"/>
              </a:ext>
            </a:extLst>
          </p:cNvPr>
          <p:cNvSpPr/>
          <p:nvPr/>
        </p:nvSpPr>
        <p:spPr>
          <a:xfrm>
            <a:off x="5833385" y="8704662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A2578-28F5-439C-959F-A8A9E3CB2F33}"/>
              </a:ext>
            </a:extLst>
          </p:cNvPr>
          <p:cNvCxnSpPr>
            <a:cxnSpLocks/>
            <a:stCxn id="6" idx="6"/>
            <a:endCxn id="27" idx="2"/>
          </p:cNvCxnSpPr>
          <p:nvPr/>
        </p:nvCxnSpPr>
        <p:spPr>
          <a:xfrm flipV="1">
            <a:off x="3360207" y="5594665"/>
            <a:ext cx="1376960" cy="1"/>
          </a:xfrm>
          <a:prstGeom prst="straightConnector1">
            <a:avLst/>
          </a:prstGeom>
          <a:ln w="50800">
            <a:solidFill>
              <a:schemeClr val="accent5"/>
            </a:solidFill>
            <a:prstDash val="sysDash"/>
            <a:headEnd type="non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FBB58D-54D4-485C-B0A2-528A439F5FC0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>
            <a:off x="4957803" y="5594665"/>
            <a:ext cx="875582" cy="1"/>
          </a:xfrm>
          <a:prstGeom prst="straightConnector1">
            <a:avLst/>
          </a:prstGeom>
          <a:ln w="50800">
            <a:solidFill>
              <a:schemeClr val="accent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247EE39-98D9-4000-929D-CBFC9FBC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2" b="18530"/>
          <a:stretch/>
        </p:blipFill>
        <p:spPr>
          <a:xfrm>
            <a:off x="9043763" y="4434239"/>
            <a:ext cx="6486462" cy="58705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3E1E27-37CC-4928-8565-0C84FEC07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2" b="18530"/>
          <a:stretch/>
        </p:blipFill>
        <p:spPr>
          <a:xfrm>
            <a:off x="16411561" y="4434239"/>
            <a:ext cx="6486462" cy="587059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BDF0569-33F7-46A8-9F3B-1F5FFA37F965}"/>
              </a:ext>
            </a:extLst>
          </p:cNvPr>
          <p:cNvSpPr/>
          <p:nvPr/>
        </p:nvSpPr>
        <p:spPr>
          <a:xfrm>
            <a:off x="4737167" y="5484347"/>
            <a:ext cx="220636" cy="2206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ABE58D-9FE6-4CE4-A2E0-F3E802CBE972}"/>
              </a:ext>
            </a:extLst>
          </p:cNvPr>
          <p:cNvSpPr/>
          <p:nvPr/>
        </p:nvSpPr>
        <p:spPr>
          <a:xfrm>
            <a:off x="11658284" y="4353804"/>
            <a:ext cx="1094949" cy="606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98AE4D-12B2-478F-AF0F-2E124E73C138}"/>
              </a:ext>
            </a:extLst>
          </p:cNvPr>
          <p:cNvSpPr/>
          <p:nvPr/>
        </p:nvSpPr>
        <p:spPr>
          <a:xfrm>
            <a:off x="19029532" y="4266990"/>
            <a:ext cx="1094949" cy="606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EDA7B6-5C48-44EF-B2E2-2280C341F414}"/>
              </a:ext>
            </a:extLst>
          </p:cNvPr>
          <p:cNvSpPr/>
          <p:nvPr/>
        </p:nvSpPr>
        <p:spPr>
          <a:xfrm>
            <a:off x="13191658" y="5521421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44F61F-0399-499A-96EC-D478B45216A0}"/>
              </a:ext>
            </a:extLst>
          </p:cNvPr>
          <p:cNvSpPr/>
          <p:nvPr/>
        </p:nvSpPr>
        <p:spPr>
          <a:xfrm>
            <a:off x="10578528" y="5521421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8A0E98-5A82-4A4B-8AB0-5BB325BA2D0F}"/>
              </a:ext>
            </a:extLst>
          </p:cNvPr>
          <p:cNvSpPr/>
          <p:nvPr/>
        </p:nvSpPr>
        <p:spPr>
          <a:xfrm>
            <a:off x="13191658" y="8798357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 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7728A9-DEB7-4E0B-9149-61FE16A073FF}"/>
              </a:ext>
            </a:extLst>
          </p:cNvPr>
          <p:cNvCxnSpPr>
            <a:cxnSpLocks/>
            <a:stCxn id="42" idx="4"/>
            <a:endCxn id="39" idx="2"/>
          </p:cNvCxnSpPr>
          <p:nvPr/>
        </p:nvCxnSpPr>
        <p:spPr>
          <a:xfrm rot="16200000" flipH="1">
            <a:off x="11115399" y="6795904"/>
            <a:ext cx="3166619" cy="985900"/>
          </a:xfrm>
          <a:prstGeom prst="bentConnector2">
            <a:avLst/>
          </a:prstGeom>
          <a:ln w="50800">
            <a:solidFill>
              <a:schemeClr val="accent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872282-5561-422C-BA2C-EFDFC1377ECA}"/>
              </a:ext>
            </a:extLst>
          </p:cNvPr>
          <p:cNvSpPr/>
          <p:nvPr/>
        </p:nvSpPr>
        <p:spPr>
          <a:xfrm>
            <a:off x="12095440" y="5484909"/>
            <a:ext cx="220636" cy="2206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3FB544-AB04-4779-B2C5-9AE4CEDC3C53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10718480" y="5595227"/>
            <a:ext cx="1376960" cy="1"/>
          </a:xfrm>
          <a:prstGeom prst="straightConnector1">
            <a:avLst/>
          </a:prstGeom>
          <a:ln w="50800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5BC68-A431-477F-BAEE-108E11C9C4FF}"/>
              </a:ext>
            </a:extLst>
          </p:cNvPr>
          <p:cNvSpPr/>
          <p:nvPr/>
        </p:nvSpPr>
        <p:spPr>
          <a:xfrm>
            <a:off x="20570589" y="5520860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60628E-2850-4A55-846F-F90C09B7A78A}"/>
              </a:ext>
            </a:extLst>
          </p:cNvPr>
          <p:cNvSpPr/>
          <p:nvPr/>
        </p:nvSpPr>
        <p:spPr>
          <a:xfrm>
            <a:off x="17957459" y="5520860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F6D371-D533-48ED-820D-E6AC1F853805}"/>
              </a:ext>
            </a:extLst>
          </p:cNvPr>
          <p:cNvSpPr/>
          <p:nvPr/>
        </p:nvSpPr>
        <p:spPr>
          <a:xfrm>
            <a:off x="20570589" y="8797796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CA13AC3-383B-466D-9B0F-4B9E061A9E3B}"/>
              </a:ext>
            </a:extLst>
          </p:cNvPr>
          <p:cNvCxnSpPr>
            <a:cxnSpLocks/>
            <a:stCxn id="56" idx="4"/>
            <a:endCxn id="53" idx="2"/>
          </p:cNvCxnSpPr>
          <p:nvPr/>
        </p:nvCxnSpPr>
        <p:spPr>
          <a:xfrm rot="16200000" flipH="1">
            <a:off x="18494330" y="6795343"/>
            <a:ext cx="3166619" cy="985900"/>
          </a:xfrm>
          <a:prstGeom prst="bentConnector2">
            <a:avLst/>
          </a:prstGeom>
          <a:ln w="50800">
            <a:solidFill>
              <a:schemeClr val="accent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8DEB85-E31D-4784-A196-F839D6EF6FF2}"/>
              </a:ext>
            </a:extLst>
          </p:cNvPr>
          <p:cNvCxnSpPr>
            <a:cxnSpLocks/>
            <a:stCxn id="56" idx="6"/>
            <a:endCxn id="51" idx="2"/>
          </p:cNvCxnSpPr>
          <p:nvPr/>
        </p:nvCxnSpPr>
        <p:spPr>
          <a:xfrm>
            <a:off x="19695007" y="5594666"/>
            <a:ext cx="875582" cy="1"/>
          </a:xfrm>
          <a:prstGeom prst="straightConnector1">
            <a:avLst/>
          </a:prstGeom>
          <a:ln w="50800">
            <a:solidFill>
              <a:schemeClr val="accent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F8C3CE0-6414-4461-BE99-809E0963887D}"/>
              </a:ext>
            </a:extLst>
          </p:cNvPr>
          <p:cNvSpPr/>
          <p:nvPr/>
        </p:nvSpPr>
        <p:spPr>
          <a:xfrm>
            <a:off x="19474371" y="5484348"/>
            <a:ext cx="220636" cy="2206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79504A-4AE3-41C2-BFDB-A4CC9D3A3E26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 flipV="1">
            <a:off x="18097411" y="5594666"/>
            <a:ext cx="1376960" cy="1"/>
          </a:xfrm>
          <a:prstGeom prst="straightConnector1">
            <a:avLst/>
          </a:prstGeom>
          <a:ln w="50800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3AB524E-4BD1-40A0-AC54-0108360FCB5B}"/>
              </a:ext>
            </a:extLst>
          </p:cNvPr>
          <p:cNvSpPr/>
          <p:nvPr/>
        </p:nvSpPr>
        <p:spPr>
          <a:xfrm>
            <a:off x="13191658" y="8498637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53378AD-2429-451F-9F4B-F91FB4D7E46E}"/>
              </a:ext>
            </a:extLst>
          </p:cNvPr>
          <p:cNvSpPr/>
          <p:nvPr/>
        </p:nvSpPr>
        <p:spPr>
          <a:xfrm>
            <a:off x="13191658" y="5808523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5F7C571-0340-4A70-A2D7-AB4A43C8CCB7}"/>
              </a:ext>
            </a:extLst>
          </p:cNvPr>
          <p:cNvSpPr/>
          <p:nvPr/>
        </p:nvSpPr>
        <p:spPr>
          <a:xfrm>
            <a:off x="20570589" y="8498637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FDF6C2-8272-423E-96D4-24AA94840C83}"/>
              </a:ext>
            </a:extLst>
          </p:cNvPr>
          <p:cNvSpPr/>
          <p:nvPr/>
        </p:nvSpPr>
        <p:spPr>
          <a:xfrm>
            <a:off x="20570589" y="5808523"/>
            <a:ext cx="139952" cy="14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 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A925C5A-54EF-450A-8665-3BCB1A5BDCE8}"/>
              </a:ext>
            </a:extLst>
          </p:cNvPr>
          <p:cNvCxnSpPr>
            <a:cxnSpLocks/>
            <a:stCxn id="61" idx="2"/>
            <a:endCxn id="62" idx="2"/>
          </p:cNvCxnSpPr>
          <p:nvPr/>
        </p:nvCxnSpPr>
        <p:spPr>
          <a:xfrm rot="10800000">
            <a:off x="20570589" y="5882330"/>
            <a:ext cx="12700" cy="2690114"/>
          </a:xfrm>
          <a:prstGeom prst="bentConnector3">
            <a:avLst>
              <a:gd name="adj1" fmla="val 5316669"/>
            </a:avLst>
          </a:prstGeom>
          <a:ln w="508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43DF9A7-C48E-4707-ADF6-B938EAB3D87B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10800000">
            <a:off x="13191658" y="5882330"/>
            <a:ext cx="12700" cy="2690114"/>
          </a:xfrm>
          <a:prstGeom prst="bentConnector3">
            <a:avLst>
              <a:gd name="adj1" fmla="val 5500000"/>
            </a:avLst>
          </a:prstGeom>
          <a:ln w="508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1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arigence">
      <a:dk1>
        <a:srgbClr val="3F3F3F"/>
      </a:dk1>
      <a:lt1>
        <a:srgbClr val="FFFFFF"/>
      </a:lt1>
      <a:dk2>
        <a:srgbClr val="1F497D"/>
      </a:dk2>
      <a:lt2>
        <a:srgbClr val="D8D8D8"/>
      </a:lt2>
      <a:accent1>
        <a:srgbClr val="06446A"/>
      </a:accent1>
      <a:accent2>
        <a:srgbClr val="00619D"/>
      </a:accent2>
      <a:accent3>
        <a:srgbClr val="239CD8"/>
      </a:accent3>
      <a:accent4>
        <a:srgbClr val="D16127"/>
      </a:accent4>
      <a:accent5>
        <a:srgbClr val="D11F43"/>
      </a:accent5>
      <a:accent6>
        <a:srgbClr val="7188A3"/>
      </a:accent6>
      <a:hlink>
        <a:srgbClr val="00416A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72624218EE5E4EAD90E5E3FC4E6459" ma:contentTypeVersion="4" ma:contentTypeDescription="Create a new document." ma:contentTypeScope="" ma:versionID="d355bc34186ce59f4a1706f2fdbca49d">
  <xsd:schema xmlns:xsd="http://www.w3.org/2001/XMLSchema" xmlns:xs="http://www.w3.org/2001/XMLSchema" xmlns:p="http://schemas.microsoft.com/office/2006/metadata/properties" xmlns:ns2="882cfb56-727a-4456-ae0e-26765d2408a3" targetNamespace="http://schemas.microsoft.com/office/2006/metadata/properties" ma:root="true" ma:fieldsID="9afecd4f958320aa20b883064ef2861f" ns2:_="">
    <xsd:import namespace="882cfb56-727a-4456-ae0e-26765d2408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cfb56-727a-4456-ae0e-26765d2408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2D5316-77A6-4C4F-8CBF-D0815E8209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cfb56-727a-4456-ae0e-26765d2408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E39BC2-C0D3-4E0E-A81E-8068767F5C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9E9E1E-EA8B-4A22-8D44-34C600CB162E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882cfb56-727a-4456-ae0e-26765d2408a3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8002</TotalTime>
  <Words>461</Words>
  <Application>Microsoft Office PowerPoint</Application>
  <PresentationFormat>Custom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Segoe UI</vt:lpstr>
      <vt:lpstr>Segoe UI Light</vt:lpstr>
      <vt:lpstr>Office Theme</vt:lpstr>
      <vt:lpstr>Welcome The show will begin in a moment.   </vt:lpstr>
      <vt:lpstr>BimlFlex Training Day 1 - Agenda</vt:lpstr>
      <vt:lpstr>BimlFlex Software</vt:lpstr>
      <vt:lpstr>BimlFlex Lab</vt:lpstr>
      <vt:lpstr>BimlFlex Core Building Blocks</vt:lpstr>
      <vt:lpstr>BimlFlex Lab</vt:lpstr>
      <vt:lpstr>Azure Data Warehouse Automation</vt:lpstr>
      <vt:lpstr>Framework for data warehouse automation</vt:lpstr>
      <vt:lpstr>Source to Staging Scenarios</vt:lpstr>
      <vt:lpstr>BimlFlex Development Workflow</vt:lpstr>
      <vt:lpstr>Flexible Customization and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Avenant</dc:creator>
  <cp:lastModifiedBy>Peter Avenant</cp:lastModifiedBy>
  <cp:revision>183</cp:revision>
  <dcterms:created xsi:type="dcterms:W3CDTF">2017-07-06T00:05:18Z</dcterms:created>
  <dcterms:modified xsi:type="dcterms:W3CDTF">2018-07-18T13:09:04Z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0x010100CC72624218EE5E4EAD90E5E3FC4E6459</vt:lpwstr>
  </property>
</Properties>
</file>