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73" r:id="rId6"/>
    <p:sldId id="261" r:id="rId7"/>
    <p:sldId id="279" r:id="rId8"/>
    <p:sldId id="278" r:id="rId9"/>
    <p:sldId id="277" r:id="rId10"/>
    <p:sldId id="262" r:id="rId11"/>
    <p:sldId id="263" r:id="rId12"/>
    <p:sldId id="264" r:id="rId13"/>
    <p:sldId id="265" r:id="rId14"/>
    <p:sldId id="280" r:id="rId15"/>
    <p:sldId id="266" r:id="rId16"/>
    <p:sldId id="275" r:id="rId17"/>
    <p:sldId id="27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4E38-FD1B-4901-BFB0-D6DDB1DA0CDC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9BE26-70F7-42CD-A4C9-48BFDA3C5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BE26-70F7-42CD-A4C9-48BFDA3C5C9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7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9BE26-70F7-42CD-A4C9-48BFDA3C5C9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15BFB-2891-706F-AE23-441FD4681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959A2-5586-935D-232F-77201309C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4B4A4-7955-6119-852F-B0B8AA78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6D704-1530-0CA7-028B-005DCD10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22F28-9186-9261-F69C-2224DD73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4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3783-EF67-ADC8-3CD6-6AAB4CD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16CB27-B04A-D4AA-470B-F0B062905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FE2EE-4A54-EFCA-D42F-C2D16EA0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64FCB-43E3-FCAA-0B85-BAFF16A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3A4E43-A1CB-F65D-914C-8B5AD16F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2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146E90-EEAA-4F74-898B-4054DAEAD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11B671-A709-2441-03E3-81166FA4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08A700-BD04-3C7C-6F41-573AAD71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5769C-12CE-717A-3999-C7FE7F2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6BF80-D21A-0712-CE7A-1D121FA7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55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B8A4-5D67-8A31-10CA-FD62063A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32523-D580-CCB9-D5B2-CC0CEB77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DAE61-C324-1189-9B72-8A542E78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1D55C-F8FA-A662-D01D-05DFA14A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AF560-D307-B11C-D7C6-94977CA2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F28AA-87D6-3A08-5C02-FEB27ADE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9AD0C-D018-A418-4DAE-834F8DEB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7C278-C806-D9FE-9139-955FA4BD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40D81-B5FC-9B3A-4E9E-1374788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E2D95-DC40-D366-F383-C18DE08D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697EE-AA12-DC60-7D3D-329C3604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6FB50-18A3-0F8F-0C01-FFE52CC6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CBE4EC-3EDF-4415-C543-3BDFD1B0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4733F-9018-B595-413A-66F2134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9FA671-A8B5-6165-D457-78C22C19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EE5EF3-0809-6B4F-A721-C3429C1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36550-9442-303D-0F85-926A92D5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370B7-E9C0-5D8F-6869-F36B730E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073CC7-6C01-5565-28E0-22503574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82EA00-5471-F893-2B62-4FE780B3C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9176CE-AD8F-FFDD-3697-350BE58EC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56ED4C-63EB-5AAF-719A-9B920B6F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2AF162-E1E5-7D2D-49CB-CAD3C1D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3F1B93-1052-6B91-B175-79BA721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0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36441-9CC7-2568-79E3-892357A0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5174F0-4B0D-32E0-F133-058A08C9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C00778-CC3C-9123-6861-DDA16AEA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85417B-063B-0063-A4C9-14B48315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5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416060-7223-D085-E0EF-BF9A5BEF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6C21DF-0647-188D-F414-4A90632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CA35FB-E7A7-FA02-EF4E-F21B24B1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3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7B747-CF7E-7E36-03C4-A572D1DB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8B57A-41B5-B58F-D16C-2DEF9F90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035F4C-CD6C-E181-FA0B-EC9A42912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119B1-CBA6-836E-3B6B-D7649726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4B0EB-5DE9-C489-EF7E-5D6AA5CB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9C9359-F35C-05E1-7E11-DB2DCC30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7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6AC02-FD16-BFA1-6699-6BDF055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FCA51C-0FA2-F433-A429-20ADEC9F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A758F8-73B2-855B-F6C0-DD8AFBEA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7AABF-B606-DBCC-FD1E-B091CB4A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2CBC90-60FF-275C-1D1B-9802B179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F6BCC1-5613-0214-913B-F4DFA414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8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6DD01B-BDDC-88B1-E985-06B5FD74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15D05-F8D6-23F9-6559-EA50BBF0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396ED9-EE16-5FBF-BC72-D28AA72C0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6BF83-D109-4E1F-8A4E-DFD103EC33A9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C5B2F-2F62-F89F-1141-0DA1E749B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02380-4E60-78F8-5084-A31724086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11729-9028-4F27-9E1D-22B37C6EA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etranspar.org.br/sest-senat/historico/#:~:text=Elas%20foram%20criadas%20em%2014,%C3%A0s%20complexas%20formas%20de%20trabalho" TargetMode="External"/><Relationship Id="rId3" Type="http://schemas.openxmlformats.org/officeDocument/2006/relationships/hyperlink" Target="https://www.linkedin.com/pulse/sest-senat-o-que-%C3%A9-isso-wilson-ferreira/" TargetMode="External"/><Relationship Id="rId7" Type="http://schemas.openxmlformats.org/officeDocument/2006/relationships/hyperlink" Target="https://sebrae.com.br/sites/PortalSebrae/artigos/sescoop-o-sistema-s-dentro-do-cooperativismo,20af9855c83a2810VgnVCM100000d701210aRCRD#:~:text=O%20Sescoop%20Nacional%20%C3%A9%20um,7%20de%20abril%20de%201999" TargetMode="External"/><Relationship Id="rId2" Type="http://schemas.openxmlformats.org/officeDocument/2006/relationships/hyperlink" Target="https://somoscooperativismo.coop.br/institucional/sescoo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stsenat.org.br/sobre-nos/saiba-como-funciona-a-contribuicao-paga-ao-sest-senat" TargetMode="External"/><Relationship Id="rId5" Type="http://schemas.openxmlformats.org/officeDocument/2006/relationships/hyperlink" Target="https://ead.sestsenat.org.br/conheca-o-sest-senat/#:~:text=Prover%20sa%C3%BAde%2C%20qualidade%20de%20vida,longevidade%20das%20pessoas%20e%20empresas" TargetMode="External"/><Relationship Id="rId4" Type="http://schemas.openxmlformats.org/officeDocument/2006/relationships/hyperlink" Target="https://fetram.org.br/2020/03/conheca-o-sest-senat/#:~:text=O%20SEST%20SENAT%20(Servi%C3%A7o%20Social,1993%20pela%20lei%20n%C2%BA%208.706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Sistema S e Dinâmica: Desafio de Sobrevivência Empresarial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BD5D6-010A-DA25-AE18-77AE2238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0178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Prática 04</a:t>
            </a:r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882" y="-2245212"/>
            <a:ext cx="9088949" cy="9088949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2971" y="-235001"/>
            <a:ext cx="10234407" cy="102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1991 para promover educação profissional rural.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Capacitação em atividades do meio rural (agricultura, pecuária).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Assistência técnica e suporte aos produtos rurais.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Desenvolvimento sustentável e inclusão social.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de produtores rurais e parcerias.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Acesso à educação em áreas rurais.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Adaptação a diversas culturas regionais.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Resistência à adoção de novas tecnologias.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779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Sebrae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1972 para desenvolver micro e pequenas empresas no Brasil.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Capacitação empresarial e treinamentos.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Apoio à inovação e competitividade.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Facilitação de acesso a mercados.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de empresas e parcerias.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Formalização de micro e pequenas empresas.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Promoção da educação empreendedora.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Adaptação à transformação digital.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87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Sescoop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108282"/>
            <a:ext cx="956733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1998 como parte do Sistema S no cooperativismo.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Pilares do movimento cooperativista, com a OCB à frente.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Fortalecer o quadro funcional por meio de cursos de capacitação e qualificação profissional.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Promover a cultura do cooperativismo e aperfeiçoamento da gestão.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Solidariedade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Transparência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Ética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Responsabilidade Social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Inovação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Serviços Prestados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Formação e capacitação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Consultoria e assessoria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Desenvolvimento de projetos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Eventos e seminários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494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64266" y="1421534"/>
            <a:ext cx="95673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14 de setembro de 1993 pela Lei nº 8.706.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Resultado de conscientização do setor de transporte.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Ampliar o acesso à qualificação profissional e serviços de saúde.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Ética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Transparência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Comprometimento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Respeito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Sustentabilidade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Colaboração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Serviços Prestados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Cursos presenciais e a distância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Atendimentos em saúde (fisioterapia, nutrição, psicologia, odontologia)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Atividades de esporte, lazer e cultura</a:t>
            </a:r>
          </a:p>
        </p:txBody>
      </p:sp>
    </p:spTree>
    <p:extLst>
      <p:ext uri="{BB962C8B-B14F-4D97-AF65-F5344CB8AC3E}">
        <p14:creationId xmlns:p14="http://schemas.microsoft.com/office/powerpoint/2010/main" val="34721758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Sest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896950" y="1108282"/>
            <a:ext cx="95673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14 de setembro de 1993 pela Lei 8.706.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Entidade sem fins lucrativos focada no setor de transporte.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Promover a qualidade de vida dos trabalhadores e suas famílias.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Solidariedade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Compromisso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Ética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Inovação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Respeito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Serviços Prestados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Assistência social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Saúde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Capacitação profissional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Lazer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Orientação jurídica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Inclusão social</a:t>
            </a:r>
          </a:p>
        </p:txBody>
      </p:sp>
    </p:spTree>
    <p:extLst>
      <p:ext uri="{BB962C8B-B14F-4D97-AF65-F5344CB8AC3E}">
        <p14:creationId xmlns:p14="http://schemas.microsoft.com/office/powerpoint/2010/main" val="40409784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297180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4833257"/>
            <a:ext cx="13804491" cy="62132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8FEAE-D239-4CBC-FBCC-3AA8B7655348}"/>
              </a:ext>
            </a:extLst>
          </p:cNvPr>
          <p:cNvSpPr/>
          <p:nvPr/>
        </p:nvSpPr>
        <p:spPr>
          <a:xfrm rot="5400000">
            <a:off x="3692718" y="-6235052"/>
            <a:ext cx="4916135" cy="125831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F1E9C6-CB36-3F72-5770-F68BA65D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95575"/>
            <a:ext cx="914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5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806246" y="8523514"/>
            <a:ext cx="13804491" cy="62132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8FEAE-D239-4CBC-FBCC-3AA8B7655348}"/>
              </a:ext>
            </a:extLst>
          </p:cNvPr>
          <p:cNvSpPr/>
          <p:nvPr/>
        </p:nvSpPr>
        <p:spPr>
          <a:xfrm rot="5400000">
            <a:off x="3637933" y="-9762024"/>
            <a:ext cx="4916135" cy="125831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F1F2F-C6D8-255D-B06F-353795675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Situação: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77F86F-6DF0-1424-732E-018B521369DD}"/>
              </a:ext>
            </a:extLst>
          </p:cNvPr>
          <p:cNvSpPr txBox="1"/>
          <p:nvPr/>
        </p:nvSpPr>
        <p:spPr>
          <a:xfrm>
            <a:off x="643467" y="1540933"/>
            <a:ext cx="10397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Somos funcionários de uma empresa de fabricação de computadores,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 já está consolidada no mercado, entretanto estamos enfrentando o surgimento de novas tecnologias disruptivas, como dispositivos com inteligência artificial, Internet das Coisas (IoT) e manufatura aditiva (impressão 3D), que estão mudando radicalmente as expectativas dos clientes e os processos de produção.</a:t>
            </a:r>
            <a:endParaRPr lang="pt-BR" sz="2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0AD9C1-DBBD-0BF2-817F-C708D525200C}"/>
              </a:ext>
            </a:extLst>
          </p:cNvPr>
          <p:cNvSpPr/>
          <p:nvPr/>
        </p:nvSpPr>
        <p:spPr>
          <a:xfrm rot="5400000">
            <a:off x="9314341" y="2227742"/>
            <a:ext cx="6864451" cy="23960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59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11502682" y="-129664"/>
            <a:ext cx="1769805" cy="71173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806246" y="8523514"/>
            <a:ext cx="13804491" cy="62132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8FEAE-D239-4CBC-FBCC-3AA8B7655348}"/>
              </a:ext>
            </a:extLst>
          </p:cNvPr>
          <p:cNvSpPr/>
          <p:nvPr/>
        </p:nvSpPr>
        <p:spPr>
          <a:xfrm rot="5400000">
            <a:off x="3637933" y="-9762024"/>
            <a:ext cx="4916135" cy="125831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2E3FF97-61AB-69B1-A7BC-68339B766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Primeiros passos: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00C949-75C0-93D5-0BF1-340429570320}"/>
              </a:ext>
            </a:extLst>
          </p:cNvPr>
          <p:cNvSpPr txBox="1"/>
          <p:nvPr/>
        </p:nvSpPr>
        <p:spPr>
          <a:xfrm>
            <a:off x="643467" y="1540933"/>
            <a:ext cx="10397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Análise do mercado e tendência tecnológicas;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Investimento em inovação com a criação do departamento de P&amp;D;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Capacitação da equipe;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Adaptação do produto e processos;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Estratégia de marketing e reposicionamento;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Plano de implementação gradual e testes de aceitação.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5336648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11463866" y="-169333"/>
            <a:ext cx="846667" cy="702733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A10E72-79B3-7FD6-3C20-5B04E02E1741}"/>
              </a:ext>
            </a:extLst>
          </p:cNvPr>
          <p:cNvSpPr txBox="1"/>
          <p:nvPr/>
        </p:nvSpPr>
        <p:spPr>
          <a:xfrm>
            <a:off x="643467" y="1295853"/>
            <a:ext cx="1039706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Criação de um Site Educacional sobre Inteligência Artificial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Objetivo:</a:t>
            </a:r>
            <a:r>
              <a:rPr lang="pt-BR" sz="2000" dirty="0"/>
              <a:t> Capacitar o público em Inteligência Artificial (IA) e suas aplicações.</a:t>
            </a:r>
          </a:p>
          <a:p>
            <a:r>
              <a:rPr lang="pt-BR" sz="2000" dirty="0"/>
              <a:t>O site contará com conteúdo interativo, incluindo artigos, vídeos e tutoriais que explicam o que é IA, suas categorias e exemplos práticos, como assistentes virtuais e </a:t>
            </a:r>
            <a:r>
              <a:rPr lang="pt-BR" sz="2000" dirty="0" err="1"/>
              <a:t>chatbots</a:t>
            </a:r>
            <a:r>
              <a:rPr lang="pt-BR" sz="2000" dirty="0"/>
              <a:t>. Além disso, oferecerá uma seção com recursos de aprendizado, como guias passo a passo e exercícios práticos para reforçar o conhecimento, além de um fórum para discussão e troca de experiências entre os usuários.</a:t>
            </a:r>
            <a:br>
              <a:rPr lang="pt-BR" sz="2000" dirty="0"/>
            </a:br>
            <a:endParaRPr lang="pt-BR" sz="2000" dirty="0"/>
          </a:p>
          <a:p>
            <a:r>
              <a:rPr lang="pt-BR" sz="2000" b="1" dirty="0"/>
              <a:t>Benefícios:</a:t>
            </a: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Aumenta a alfabetização digital.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Prepara a força de trabalho para o futuro.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Fortalece a imagem da empresa como líder em inovação.</a:t>
            </a:r>
            <a:br>
              <a:rPr lang="pt-BR" sz="2000" dirty="0"/>
            </a:br>
            <a:endParaRPr lang="pt-BR" sz="2000" dirty="0"/>
          </a:p>
          <a:p>
            <a:r>
              <a:rPr lang="pt-BR" sz="2000" b="1" dirty="0"/>
              <a:t>Implementação:</a:t>
            </a:r>
            <a:r>
              <a:rPr lang="pt-BR" sz="2000" dirty="0"/>
              <a:t> O projeto será lançado em fases, começando pelo desenvolvimento do conteúdo e design, seguido de uma versão beta com feedback contínuo. Campanhas de marketing digital ajudarão a atrair usuários e gerar engajamento.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585355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70096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169332" y="-169332"/>
            <a:ext cx="12479866" cy="53005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12733867" y="5251125"/>
            <a:ext cx="527117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A10E72-79B3-7FD6-3C20-5B04E02E1741}"/>
              </a:ext>
            </a:extLst>
          </p:cNvPr>
          <p:cNvSpPr txBox="1"/>
          <p:nvPr/>
        </p:nvSpPr>
        <p:spPr>
          <a:xfrm>
            <a:off x="643467" y="1295853"/>
            <a:ext cx="1039706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SOMOS COOPERATIVISMO. SESCOOP. Disponível em: </a:t>
            </a:r>
            <a:r>
              <a:rPr lang="pt-BR" sz="1400" dirty="0">
                <a:hlinkClick r:id="rId2"/>
              </a:rPr>
              <a:t>https://somoscooperativismo.coop.br/institucional/</a:t>
            </a:r>
            <a:r>
              <a:rPr lang="pt-BR" sz="1400" dirty="0" err="1">
                <a:hlinkClick r:id="rId2"/>
              </a:rPr>
              <a:t>sescoop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FERREIRA, Wilson. </a:t>
            </a:r>
            <a:r>
              <a:rPr lang="pt-BR" sz="1400" dirty="0" err="1"/>
              <a:t>Sest</a:t>
            </a:r>
            <a:r>
              <a:rPr lang="pt-BR" sz="1400" dirty="0"/>
              <a:t> Senat: o que é isso? Disponível em: </a:t>
            </a:r>
            <a:r>
              <a:rPr lang="pt-BR" sz="1400" dirty="0">
                <a:hlinkClick r:id="rId3"/>
              </a:rPr>
              <a:t>https://www.linkedin.com/pulse/</a:t>
            </a:r>
            <a:r>
              <a:rPr lang="pt-BR" sz="1400" dirty="0" err="1">
                <a:hlinkClick r:id="rId3"/>
              </a:rPr>
              <a:t>sest</a:t>
            </a:r>
            <a:r>
              <a:rPr lang="pt-BR" sz="1400" dirty="0">
                <a:hlinkClick r:id="rId3"/>
              </a:rPr>
              <a:t>-</a:t>
            </a:r>
            <a:r>
              <a:rPr lang="pt-BR" sz="1400" dirty="0" err="1">
                <a:hlinkClick r:id="rId3"/>
              </a:rPr>
              <a:t>senat</a:t>
            </a:r>
            <a:r>
              <a:rPr lang="pt-BR" sz="1400" dirty="0">
                <a:hlinkClick r:id="rId3"/>
              </a:rPr>
              <a:t>-</a:t>
            </a:r>
            <a:r>
              <a:rPr lang="pt-BR" sz="1400" dirty="0" err="1">
                <a:hlinkClick r:id="rId3"/>
              </a:rPr>
              <a:t>o-que</a:t>
            </a:r>
            <a:r>
              <a:rPr lang="pt-BR" sz="1400" dirty="0">
                <a:hlinkClick r:id="rId3"/>
              </a:rPr>
              <a:t>-%C3%A9-isso-wilson-ferreira/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FETRAM. Conheça o SEST SENAT. Disponível em: </a:t>
            </a:r>
            <a:r>
              <a:rPr lang="pt-BR" sz="1400" dirty="0">
                <a:hlinkClick r:id="rId4"/>
              </a:rPr>
              <a:t>https://fetram.org.br/2020/03/</a:t>
            </a:r>
            <a:r>
              <a:rPr lang="pt-BR" sz="1400" dirty="0" err="1">
                <a:hlinkClick r:id="rId4"/>
              </a:rPr>
              <a:t>conheca</a:t>
            </a:r>
            <a:r>
              <a:rPr lang="pt-BR" sz="1400" dirty="0">
                <a:hlinkClick r:id="rId4"/>
              </a:rPr>
              <a:t>-o-</a:t>
            </a:r>
            <a:r>
              <a:rPr lang="pt-BR" sz="1400" dirty="0" err="1">
                <a:hlinkClick r:id="rId4"/>
              </a:rPr>
              <a:t>sest</a:t>
            </a:r>
            <a:r>
              <a:rPr lang="pt-BR" sz="1400" dirty="0">
                <a:hlinkClick r:id="rId4"/>
              </a:rPr>
              <a:t>-</a:t>
            </a:r>
            <a:r>
              <a:rPr lang="pt-BR" sz="1400" dirty="0" err="1">
                <a:hlinkClick r:id="rId4"/>
              </a:rPr>
              <a:t>senat</a:t>
            </a:r>
            <a:r>
              <a:rPr lang="pt-BR" sz="1400" dirty="0">
                <a:hlinkClick r:id="rId4"/>
              </a:rPr>
              <a:t>/#:~:text=O%20SEST%20SENAT%20(Servi%C3%A7o%20Social,1993%20pela%20lei%20n%C2%BA%208.706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SEST SENAT. Conheça o SEST SENAT. Disponível em: </a:t>
            </a:r>
            <a:r>
              <a:rPr lang="pt-BR" sz="1400" dirty="0">
                <a:hlinkClick r:id="rId5"/>
              </a:rPr>
              <a:t>https://ead.sestsenat.org.br/</a:t>
            </a:r>
            <a:r>
              <a:rPr lang="pt-BR" sz="1400" dirty="0" err="1">
                <a:hlinkClick r:id="rId5"/>
              </a:rPr>
              <a:t>conheca</a:t>
            </a:r>
            <a:r>
              <a:rPr lang="pt-BR" sz="1400" dirty="0">
                <a:hlinkClick r:id="rId5"/>
              </a:rPr>
              <a:t>-o-</a:t>
            </a:r>
            <a:r>
              <a:rPr lang="pt-BR" sz="1400" dirty="0" err="1">
                <a:hlinkClick r:id="rId5"/>
              </a:rPr>
              <a:t>sest</a:t>
            </a:r>
            <a:r>
              <a:rPr lang="pt-BR" sz="1400" dirty="0">
                <a:hlinkClick r:id="rId5"/>
              </a:rPr>
              <a:t>-</a:t>
            </a:r>
            <a:r>
              <a:rPr lang="pt-BR" sz="1400" dirty="0" err="1">
                <a:hlinkClick r:id="rId5"/>
              </a:rPr>
              <a:t>senat</a:t>
            </a:r>
            <a:r>
              <a:rPr lang="pt-BR" sz="1400" dirty="0">
                <a:hlinkClick r:id="rId5"/>
              </a:rPr>
              <a:t>/#:~:text=Prover%20sa%C3%BAde%2C%20qualidade%20de%20vida,longevidade%20das%20pessoas%20e%20empresas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SEST SENAT. Saiba como funciona a contribuição paga ao SEST SENAT. Disponível em: </a:t>
            </a:r>
            <a:r>
              <a:rPr lang="pt-BR" sz="1400" dirty="0">
                <a:hlinkClick r:id="rId6"/>
              </a:rPr>
              <a:t>https://www.sestsenat.org.br/sobre-nos/saiba-como-funciona-a-</a:t>
            </a:r>
            <a:r>
              <a:rPr lang="pt-BR" sz="1400" dirty="0" err="1">
                <a:hlinkClick r:id="rId6"/>
              </a:rPr>
              <a:t>contribuicao</a:t>
            </a:r>
            <a:r>
              <a:rPr lang="pt-BR" sz="1400" dirty="0">
                <a:hlinkClick r:id="rId6"/>
              </a:rPr>
              <a:t>-paga-ao-</a:t>
            </a:r>
            <a:r>
              <a:rPr lang="pt-BR" sz="1400" dirty="0" err="1">
                <a:hlinkClick r:id="rId6"/>
              </a:rPr>
              <a:t>sest</a:t>
            </a:r>
            <a:r>
              <a:rPr lang="pt-BR" sz="1400" dirty="0">
                <a:hlinkClick r:id="rId6"/>
              </a:rPr>
              <a:t>-</a:t>
            </a:r>
            <a:r>
              <a:rPr lang="pt-BR" sz="1400" dirty="0" err="1">
                <a:hlinkClick r:id="rId6"/>
              </a:rPr>
              <a:t>senat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SEBRAE. SESCOOP: o sistema S dentro do cooperativismo. Disponível em: </a:t>
            </a:r>
            <a:r>
              <a:rPr lang="pt-BR" sz="1400" dirty="0">
                <a:hlinkClick r:id="rId7"/>
              </a:rPr>
              <a:t>https://sebrae.com.br/sites/</a:t>
            </a:r>
            <a:r>
              <a:rPr lang="pt-BR" sz="1400" dirty="0" err="1">
                <a:hlinkClick r:id="rId7"/>
              </a:rPr>
              <a:t>PortalSebrae</a:t>
            </a:r>
            <a:r>
              <a:rPr lang="pt-BR" sz="1400" dirty="0">
                <a:hlinkClick r:id="rId7"/>
              </a:rPr>
              <a:t>/artigos/sescoop-o-sistema-s-dentro-do-cooperativismo,20af9855c83a2810VgnVCM100000d701210aRCRD#:~:</a:t>
            </a:r>
            <a:r>
              <a:rPr lang="pt-BR" sz="1400" dirty="0" err="1">
                <a:hlinkClick r:id="rId7"/>
              </a:rPr>
              <a:t>text</a:t>
            </a:r>
            <a:r>
              <a:rPr lang="pt-BR" sz="1400" dirty="0">
                <a:hlinkClick r:id="rId7"/>
              </a:rPr>
              <a:t>=O%20Sescoop%20Nacional%20%C3%A9%20um,7%20de%20abril%20de%201999</a:t>
            </a:r>
            <a:r>
              <a:rPr lang="pt-BR" sz="1400" dirty="0"/>
              <a:t>. Acesso em: 27 set. 2024.</a:t>
            </a:r>
          </a:p>
          <a:p>
            <a:r>
              <a:rPr lang="pt-BR" sz="1400" dirty="0"/>
              <a:t>SOMOS COOPERATIVISMO. SESCOOP. Disponível em: https://somoscooperativismo.coop.br/institucional/</a:t>
            </a:r>
            <a:r>
              <a:rPr lang="pt-BR" sz="1400" dirty="0" err="1"/>
              <a:t>sescoop</a:t>
            </a:r>
            <a:r>
              <a:rPr lang="pt-BR" sz="1400" dirty="0"/>
              <a:t>#:~:text=Garantir%20o%20fortalecimento%20do%20seu,gest%C3%A3o%20para%20o%20desenvolvimento%20das. Acesso em: 27 set. 2024.</a:t>
            </a:r>
          </a:p>
          <a:p>
            <a:r>
              <a:rPr lang="pt-BR" sz="1400" dirty="0"/>
              <a:t>FETRANSPAR. SEST SENAT: histórico. Disponível em: </a:t>
            </a:r>
            <a:r>
              <a:rPr lang="pt-BR" sz="1400" dirty="0">
                <a:hlinkClick r:id="rId8"/>
              </a:rPr>
              <a:t>https://www.fetranspar.org.br/</a:t>
            </a:r>
            <a:r>
              <a:rPr lang="pt-BR" sz="1400" dirty="0" err="1">
                <a:hlinkClick r:id="rId8"/>
              </a:rPr>
              <a:t>sest-senat</a:t>
            </a:r>
            <a:r>
              <a:rPr lang="pt-BR" sz="1400" dirty="0">
                <a:hlinkClick r:id="rId8"/>
              </a:rPr>
              <a:t>/</a:t>
            </a:r>
            <a:r>
              <a:rPr lang="pt-BR" sz="1400" dirty="0" err="1">
                <a:hlinkClick r:id="rId8"/>
              </a:rPr>
              <a:t>historico</a:t>
            </a:r>
            <a:r>
              <a:rPr lang="pt-BR" sz="1400" dirty="0">
                <a:hlinkClick r:id="rId8"/>
              </a:rPr>
              <a:t>/#:~:text=Elas%20foram%20criadas%20em%2014,%C3%A0s%20complexas%20formas%20de%20trabalho</a:t>
            </a:r>
            <a:r>
              <a:rPr lang="pt-BR" sz="1400" dirty="0"/>
              <a:t>. Acesso em: 27 set. 2024.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B9B1CCA4-278E-49BD-2327-FC739DA952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266" y="4588934"/>
            <a:ext cx="6858000" cy="6858000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5E06998-5B52-697C-D1E2-BEFD4A9266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0199" y="-459227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0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162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Grupo</a:t>
            </a:r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77" y="1191162"/>
            <a:ext cx="9088949" cy="9088949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2726" y="-6312280"/>
            <a:ext cx="10234407" cy="10234407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21212F44-4307-69BA-3478-70AE2273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975" y="2509638"/>
            <a:ext cx="9144000" cy="1655762"/>
          </a:xfrm>
        </p:spPr>
        <p:txBody>
          <a:bodyPr>
            <a:noAutofit/>
          </a:bodyPr>
          <a:lstStyle/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Alexandre Cerqueira Pereira de Souza   820137850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Andressa Emily Rabêlo Pereira   823213904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Eduardo de Souza Campos   823115786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Júlia</a:t>
            </a:r>
            <a:r>
              <a:rPr lang="pt-PT" sz="2000" spc="-3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Oliveira</a:t>
            </a:r>
            <a:r>
              <a:rPr lang="pt-PT" sz="2000" spc="-2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Rocha</a:t>
            </a: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	</a:t>
            </a:r>
            <a:r>
              <a:rPr lang="pt-PT" sz="2000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823214680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spc="-1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Lucas Marzocca    823116813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Marcos V. Santos   82327399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pPr marR="609600" algn="ctr">
              <a:spcBef>
                <a:spcPts val="5"/>
              </a:spcBef>
              <a:spcAft>
                <a:spcPts val="0"/>
              </a:spcAft>
              <a:tabLst>
                <a:tab pos="1564640" algn="l"/>
              </a:tabLst>
            </a:pPr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Matheus H. F. Guimarães  823141914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r>
              <a:rPr lang="pt-PT" sz="20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 </a:t>
            </a:r>
            <a:endParaRPr lang="pt-BR" sz="2000" dirty="0">
              <a:effectLst/>
              <a:latin typeface="Arial" panose="020B0604020202020204" pitchFamily="34" charset="0"/>
              <a:ea typeface="Arial MT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6121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Obrigada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143933" y="-737866"/>
            <a:ext cx="12479866" cy="53005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12733867" y="5251125"/>
            <a:ext cx="527117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B9B1CCA4-278E-49BD-2327-FC739DA95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66" y="2616200"/>
            <a:ext cx="6858000" cy="6858000"/>
          </a:xfrm>
          <a:prstGeom prst="rect">
            <a:avLst/>
          </a:prstGeom>
        </p:spPr>
      </p:pic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5E06998-5B52-697C-D1E2-BEFD4A926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1767" y="-244174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1162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Tópicos: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21212F44-4307-69BA-3478-70AE2273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295"/>
            <a:ext cx="9144000" cy="410887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Sistema 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Dinâmica;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Bibliografia.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1828800"/>
            <a:ext cx="12192000" cy="20647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0" y="6508106"/>
            <a:ext cx="12192000" cy="20647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5126" y="-7458909"/>
            <a:ext cx="10234407" cy="10234407"/>
          </a:xfrm>
          <a:prstGeom prst="rect">
            <a:avLst/>
          </a:prstGeom>
        </p:spPr>
      </p:pic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48" y="2976419"/>
            <a:ext cx="9088949" cy="90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642266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Sistema 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530943" y="-873613"/>
            <a:ext cx="13362039" cy="30858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530943" y="4215734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9900" y="-9287709"/>
            <a:ext cx="10234407" cy="10234407"/>
          </a:xfrm>
          <a:prstGeom prst="rect">
            <a:avLst/>
          </a:prstGeom>
        </p:spPr>
      </p:pic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215733"/>
            <a:ext cx="9088949" cy="90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0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642266"/>
            <a:ext cx="9144000" cy="825757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Sistema 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-585020" y="-3260352"/>
            <a:ext cx="13362039" cy="30858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560441" y="7082921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1B18C13-0567-F7D4-836F-476B177C7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9900" y="-9287709"/>
            <a:ext cx="10234407" cy="10234407"/>
          </a:xfrm>
          <a:prstGeom prst="rect">
            <a:avLst/>
          </a:prstGeom>
        </p:spPr>
      </p:pic>
      <p:pic>
        <p:nvPicPr>
          <p:cNvPr id="6" name="Imagem 5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6A38700B-A6CD-CE05-641E-0A0E66EF7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215733"/>
            <a:ext cx="9088949" cy="90889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CFDC381-3E03-F3C3-E56F-D8379865A42C}"/>
              </a:ext>
            </a:extLst>
          </p:cNvPr>
          <p:cNvSpPr/>
          <p:nvPr/>
        </p:nvSpPr>
        <p:spPr>
          <a:xfrm>
            <a:off x="3" y="-30727"/>
            <a:ext cx="2123266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63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Sesi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para promover saúde, educação e lazer para trabalhadores da indústria.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Melhoria da qualidade de vida dos trabalhadores industriais.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Promoção da educação básica, saúde, atividades culturais e esportivas.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Campanhas de segurança e saúde no trabalho.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das indústrias.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Acesso desigual a serviços em diferentes regiões.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Necessidade de atualização nas campanhas de saúde e segurança.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2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1942 para formação profissional e tecnológica no setor industrial.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Oferecimento de cursos técnicos e de qualificação.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Preparação de trabalhadores para as demandas do mercado.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Pesquisa e inovação tecnológica para a indústria.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das indústrias.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Adequação dos cursos às rápidas mudanças do mercado.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Acesso a formação em áreas remotas.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Sesc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Criação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Criado em 1946 para promover bem-estar social entre trabalhadores do comércio e serviços.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Principais Funções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Atividades nas áreas de cultura, saúde, lazer e educação.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Foco no desenvolvimento social dos trabalhadores e suas famílias.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Sustentabilização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Financiado por contribuições do setor de comércio.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Dificuldades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Acesso a serviços em regiões menos favorecidas.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Diversidade nas demandas de diferentes setores do comércio.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53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6832F-1F40-FEBB-11B9-3EC3E27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5" y="2825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Senac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12847A-22F8-E641-C100-548299DEC00A}"/>
              </a:ext>
            </a:extLst>
          </p:cNvPr>
          <p:cNvSpPr/>
          <p:nvPr/>
        </p:nvSpPr>
        <p:spPr>
          <a:xfrm>
            <a:off x="0" y="-30727"/>
            <a:ext cx="1769805" cy="6888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84D629-A785-598C-40B8-25FB1CC4DF67}"/>
              </a:ext>
            </a:extLst>
          </p:cNvPr>
          <p:cNvSpPr/>
          <p:nvPr/>
        </p:nvSpPr>
        <p:spPr>
          <a:xfrm>
            <a:off x="-752170" y="7371889"/>
            <a:ext cx="13804491" cy="36746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94BAED-96C6-51DE-E6B3-80910D820A91}"/>
              </a:ext>
            </a:extLst>
          </p:cNvPr>
          <p:cNvSpPr txBox="1"/>
          <p:nvPr/>
        </p:nvSpPr>
        <p:spPr>
          <a:xfrm>
            <a:off x="1930400" y="1405467"/>
            <a:ext cx="956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Criado em 1946 para formação profissional no setor de comércio.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Principais Funções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Formação profissional em diversas áreas (administração, gastronomia, moda).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Consultoria a empresas para gestão eficiente.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Sustentabilização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Financiado por contribuições de empresas e mensalidades.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Dificuldade de acesso em áreas rurais.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Necessidade de atualização constante dos cursos.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Concorrência com instituições privadas.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7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1319</Words>
  <Application>Microsoft Office PowerPoint</Application>
  <PresentationFormat>Widescreen</PresentationFormat>
  <Paragraphs>174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Sistema S e Dinâmica: Desafio de Sobrevivência Empresarial</vt:lpstr>
      <vt:lpstr>Grupo</vt:lpstr>
      <vt:lpstr>Tópicos:</vt:lpstr>
      <vt:lpstr>Sistema S</vt:lpstr>
      <vt:lpstr>Sistema S</vt:lpstr>
      <vt:lpstr>Sesi</vt:lpstr>
      <vt:lpstr>Senai</vt:lpstr>
      <vt:lpstr>Sesc</vt:lpstr>
      <vt:lpstr>Senac</vt:lpstr>
      <vt:lpstr>Senar</vt:lpstr>
      <vt:lpstr>Sebrae</vt:lpstr>
      <vt:lpstr>Sescoop</vt:lpstr>
      <vt:lpstr>Senat</vt:lpstr>
      <vt:lpstr>Sest</vt:lpstr>
      <vt:lpstr>Apresentação do PowerPoint</vt:lpstr>
      <vt:lpstr>Situação:</vt:lpstr>
      <vt:lpstr>Primeiros passos:</vt:lpstr>
      <vt:lpstr>Solução</vt:lpstr>
      <vt:lpstr>Bibliografia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Júlia Oliveira Rocha - 823214680</dc:creator>
  <cp:lastModifiedBy>Júlia Oliveira Rocha - 823214680</cp:lastModifiedBy>
  <cp:revision>3</cp:revision>
  <dcterms:created xsi:type="dcterms:W3CDTF">2024-09-28T03:49:55Z</dcterms:created>
  <dcterms:modified xsi:type="dcterms:W3CDTF">2024-09-29T22:11:29Z</dcterms:modified>
</cp:coreProperties>
</file>