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</p:sldMasterIdLst>
  <p:notesMasterIdLst>
    <p:notesMasterId r:id="rId28"/>
  </p:notesMasterIdLst>
  <p:sldIdLst>
    <p:sldId id="3825" r:id="rId5"/>
    <p:sldId id="3827" r:id="rId6"/>
    <p:sldId id="3853" r:id="rId7"/>
    <p:sldId id="3828" r:id="rId8"/>
    <p:sldId id="3835" r:id="rId9"/>
    <p:sldId id="3837" r:id="rId10"/>
    <p:sldId id="3838" r:id="rId11"/>
    <p:sldId id="3839" r:id="rId12"/>
    <p:sldId id="3854" r:id="rId13"/>
    <p:sldId id="3840" r:id="rId14"/>
    <p:sldId id="3841" r:id="rId15"/>
    <p:sldId id="3845" r:id="rId16"/>
    <p:sldId id="3846" r:id="rId17"/>
    <p:sldId id="3847" r:id="rId18"/>
    <p:sldId id="3848" r:id="rId19"/>
    <p:sldId id="3850" r:id="rId20"/>
    <p:sldId id="3851" r:id="rId21"/>
    <p:sldId id="3849" r:id="rId22"/>
    <p:sldId id="3852" r:id="rId23"/>
    <p:sldId id="3842" r:id="rId24"/>
    <p:sldId id="3843" r:id="rId25"/>
    <p:sldId id="3844" r:id="rId26"/>
    <p:sldId id="38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Vue Composition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Jordy Rymenants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Enter… </a:t>
            </a:r>
            <a:r>
              <a:rPr lang="nl-BE" dirty="0" err="1"/>
              <a:t>React</a:t>
            </a:r>
            <a:r>
              <a:rPr lang="nl-BE" dirty="0"/>
              <a:t> </a:t>
            </a:r>
            <a:r>
              <a:rPr lang="nl-BE" dirty="0" err="1"/>
              <a:t>Hooks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React Hooks Tutorial: How to Use Hooks in React.js App">
            <a:extLst>
              <a:ext uri="{FF2B5EF4-FFF2-40B4-BE49-F238E27FC236}">
                <a16:creationId xmlns:a16="http://schemas.microsoft.com/office/drawing/2014/main" id="{8752DC79-EDFF-40F9-BED4-671D18C2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6605">
            <a:off x="5100688" y="1529831"/>
            <a:ext cx="6666338" cy="36977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80CA7DF9-B2ED-44E0-B099-B61B2C73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7" y="2002054"/>
            <a:ext cx="6088959" cy="4855945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C11B473B-2F05-4272-A426-0E0B54F2A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9" y="1335973"/>
            <a:ext cx="1801350" cy="14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0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lost het op?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  <a:p>
            <a:r>
              <a:rPr lang="en-US" dirty="0"/>
              <a:t>Separation of concerns</a:t>
            </a:r>
          </a:p>
          <a:p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45C87-5DB5-42BF-9B41-4F6B475C0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BDB29D8-23CB-42C2-97CE-39855A91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52" y="1264714"/>
            <a:ext cx="3594431" cy="55932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2435BD-D5A2-4C4A-9658-3DF4D4F4A7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5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834A414-D769-42A1-A509-98D40C1E0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EDD4C-8BC6-41C5-9A97-EB4EA8A2EA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8BD27E-577F-4876-A697-81D9DD64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858810" cy="1325880"/>
          </a:xfrm>
        </p:spPr>
        <p:txBody>
          <a:bodyPr/>
          <a:lstStyle/>
          <a:p>
            <a:r>
              <a:rPr lang="en-GB" dirty="0"/>
              <a:t>Cool, hoe 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het?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0DF2-61E2-4B4B-B40F-5302F790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E5D0-84DD-426B-B029-98BAC46A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8F8BB2-150D-46F7-9AE1-A3195C40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Setup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Composition functions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809CC2-B253-49C2-A5C9-4308055B4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" t="2251" r="16632" b="10440"/>
          <a:stretch/>
        </p:blipFill>
        <p:spPr>
          <a:xfrm>
            <a:off x="6096000" y="2383455"/>
            <a:ext cx="5179994" cy="2732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C3F409D-6704-4FEF-BA06-036656379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9" b="6397"/>
          <a:stretch/>
        </p:blipFill>
        <p:spPr>
          <a:xfrm rot="21260461">
            <a:off x="6283164" y="2552882"/>
            <a:ext cx="5137513" cy="2315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4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ref</a:t>
            </a:r>
          </a:p>
          <a:p>
            <a:pPr lvl="1"/>
            <a:r>
              <a:rPr lang="en-GB" dirty="0"/>
              <a:t>Reactive wrapper/reference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1647-7148-4D94-BF3C-6C8849813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655079B-E90A-41C9-8E6D-EA14976A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994" y="1825626"/>
            <a:ext cx="4004912" cy="110850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BF76B1C-DEFC-462F-A091-70E7F6179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94" y="1825624"/>
            <a:ext cx="5689332" cy="3016890"/>
          </a:xfrm>
          <a:prstGeom prst="rect">
            <a:avLst/>
          </a:prstGeom>
        </p:spPr>
      </p:pic>
      <p:pic>
        <p:nvPicPr>
          <p:cNvPr id="1026" name="Picture 2" descr="Pass by reference vs pass by value">
            <a:extLst>
              <a:ext uri="{FF2B5EF4-FFF2-40B4-BE49-F238E27FC236}">
                <a16:creationId xmlns:a16="http://schemas.microsoft.com/office/drawing/2014/main" id="{A9A192EF-BF79-4E45-BEB1-2782708C95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25" y="316340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ref</a:t>
            </a:r>
          </a:p>
          <a:p>
            <a:pPr lvl="1"/>
            <a:r>
              <a:rPr lang="en-GB" dirty="0"/>
              <a:t>Reactive wrapper/reference</a:t>
            </a:r>
          </a:p>
          <a:p>
            <a:r>
              <a:rPr lang="en-GB" b="1" dirty="0"/>
              <a:t>reactive</a:t>
            </a:r>
          </a:p>
          <a:p>
            <a:pPr lvl="1"/>
            <a:r>
              <a:rPr lang="en-GB" dirty="0"/>
              <a:t>Reactive (deep) copy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1647-7148-4D94-BF3C-6C8849813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FDDF052-0D09-4A9A-BFB7-441547976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"/>
          <a:stretch/>
        </p:blipFill>
        <p:spPr>
          <a:xfrm>
            <a:off x="5966684" y="1690688"/>
            <a:ext cx="5592631" cy="26693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12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computed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5EEBCE1-3BFB-476F-B487-A579A583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1046"/>
            <a:ext cx="10928156" cy="3040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58BB13-397D-45FC-B270-33B16D0BC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D39571-83CD-4480-A208-6D8FC0B1B616}"/>
              </a:ext>
            </a:extLst>
          </p:cNvPr>
          <p:cNvCxnSpPr/>
          <p:nvPr/>
        </p:nvCxnSpPr>
        <p:spPr>
          <a:xfrm flipH="1">
            <a:off x="6172200" y="3429000"/>
            <a:ext cx="796491" cy="1114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6B97D9-5CB1-4D09-9C65-FD3AF164F449}"/>
              </a:ext>
            </a:extLst>
          </p:cNvPr>
          <p:cNvSpPr txBox="1"/>
          <p:nvPr/>
        </p:nvSpPr>
        <p:spPr>
          <a:xfrm>
            <a:off x="6968691" y="312890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1970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watch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1647-7148-4D94-BF3C-6C8849813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04AD4DD3-6642-4B78-B406-7AC7AE04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53" y="2618071"/>
            <a:ext cx="10517147" cy="2379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D415BE-8228-4470-A8ED-42C1376187A8}"/>
              </a:ext>
            </a:extLst>
          </p:cNvPr>
          <p:cNvCxnSpPr>
            <a:cxnSpLocks/>
          </p:cNvCxnSpPr>
          <p:nvPr/>
        </p:nvCxnSpPr>
        <p:spPr>
          <a:xfrm flipH="1">
            <a:off x="2820202" y="3429000"/>
            <a:ext cx="3513221" cy="572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92E328-F8F4-41A6-B763-A781F68D649C}"/>
              </a:ext>
            </a:extLst>
          </p:cNvPr>
          <p:cNvSpPr txBox="1"/>
          <p:nvPr/>
        </p:nvSpPr>
        <p:spPr>
          <a:xfrm>
            <a:off x="6333423" y="317686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253596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watch</a:t>
            </a:r>
          </a:p>
          <a:p>
            <a:r>
              <a:rPr lang="en-GB" b="1" dirty="0" err="1"/>
              <a:t>watchEffect</a:t>
            </a: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1647-7148-4D94-BF3C-6C8849813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FCD293EC-08F8-458C-9877-FB74C91F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50" y="1463390"/>
            <a:ext cx="7920789" cy="3414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6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AD1-72CB-47F8-8C5C-5D57B6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AFC-BC68-4E9D-819C-2020A94A8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C1647-7148-4D94-BF3C-6C8849813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038-5304-4854-901B-89580FC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38E-2081-429D-8E9E-0F4700C4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F4CF126-3CEB-4C7B-BAA7-6B0CC565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5" y="1690688"/>
            <a:ext cx="10815690" cy="2653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181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D807-97D6-4806-9916-1CB7180F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time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935B6-DE53-4614-8D0E-A8E7A4F36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8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Jordy Rymenants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2 </a:t>
            </a:r>
            <a:r>
              <a:rPr lang="en-GB" dirty="0" err="1"/>
              <a:t>jaar</a:t>
            </a:r>
            <a:r>
              <a:rPr lang="en-GB" dirty="0"/>
              <a:t> </a:t>
            </a:r>
            <a:r>
              <a:rPr lang="en-GB" dirty="0" err="1"/>
              <a:t>Euricom</a:t>
            </a:r>
            <a:r>
              <a:rPr lang="en-GB" dirty="0"/>
              <a:t> 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👊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Protime</a:t>
            </a:r>
            <a:r>
              <a:rPr lang="en-US" dirty="0"/>
              <a:t>/</a:t>
            </a:r>
            <a:r>
              <a:rPr lang="en-US" dirty="0" err="1"/>
              <a:t>Strobbo</a:t>
            </a:r>
            <a:r>
              <a:rPr lang="en-US" dirty="0"/>
              <a:t> (1.5j)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Vue.js 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❤️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pic>
        <p:nvPicPr>
          <p:cNvPr id="2050" name="Picture 2" descr="Vue.js — Wikipédia">
            <a:extLst>
              <a:ext uri="{FF2B5EF4-FFF2-40B4-BE49-F238E27FC236}">
                <a16:creationId xmlns:a16="http://schemas.microsoft.com/office/drawing/2014/main" id="{AAEC2638-063F-43CD-8262-9542A30D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79" y="1298150"/>
            <a:ext cx="2202717" cy="190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CCFCB7-7D88-4DD0-B5EB-C15D468AE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2" b="11694"/>
          <a:stretch/>
        </p:blipFill>
        <p:spPr bwMode="auto">
          <a:xfrm>
            <a:off x="8444632" y="2579683"/>
            <a:ext cx="3096807" cy="309680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7C38D6-FB4D-410A-882C-C3243A0D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63" y="1299411"/>
            <a:ext cx="6666074" cy="5558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Composition</a:t>
            </a:r>
            <a:r>
              <a:rPr lang="nl-BE" dirty="0"/>
              <a:t> API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63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Composition</a:t>
            </a:r>
            <a:r>
              <a:rPr lang="nl-BE" dirty="0"/>
              <a:t> API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2CD39A-C1E7-42FF-86A2-440D0E0E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9" y="1690688"/>
            <a:ext cx="91249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Composition</a:t>
            </a:r>
            <a:r>
              <a:rPr lang="nl-BE" dirty="0"/>
              <a:t> API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416FE8-DF73-48A8-82E0-F8A9D5AF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1469606"/>
            <a:ext cx="116490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1"/>
            <a:ext cx="3236976" cy="331262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23</a:t>
            </a:fld>
            <a:endParaRPr lang="en-US" noProof="0" dirty="0"/>
          </a:p>
        </p:txBody>
      </p:sp>
      <p:pic>
        <p:nvPicPr>
          <p:cNvPr id="7" name="Content Placeholder 6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E72E113-35DF-4024-ACDD-2F1CD6B0B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076" y="673895"/>
            <a:ext cx="3974110" cy="618410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9D80BC-04E6-41BE-BE81-8302B7B0607B}"/>
              </a:ext>
            </a:extLst>
          </p:cNvPr>
          <p:cNvSpPr txBox="1"/>
          <p:nvPr/>
        </p:nvSpPr>
        <p:spPr>
          <a:xfrm>
            <a:off x="1301423" y="3259723"/>
            <a:ext cx="403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chemeClr val="bg1"/>
                </a:solidFill>
              </a:rPr>
              <a:t>https://github.com/atrX/todo-app-demo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9D5C53F-190C-4487-BD92-9F3A0155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5" y="3275111"/>
            <a:ext cx="307778" cy="3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F617D92-1544-4C3A-8DED-532F58C7A0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05671-6B55-4C80-953E-1C7F0325B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D3E47D-A7DB-46D4-A040-A1BA377F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Vue @ </a:t>
            </a:r>
            <a:r>
              <a:rPr lang="nl-BE" dirty="0" err="1"/>
              <a:t>Strobbo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D10121-FC5F-42C1-B168-EFE21A40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Wat wordt er gebruikt?</a:t>
            </a:r>
          </a:p>
          <a:p>
            <a:pPr marL="571500" lvl="1" indent="-342900"/>
            <a:r>
              <a:rPr lang="nl-BE" dirty="0"/>
              <a:t>Vue 2.x</a:t>
            </a:r>
          </a:p>
          <a:p>
            <a:pPr marL="571500" lvl="1" indent="-342900"/>
            <a:r>
              <a:rPr lang="nl-BE" dirty="0"/>
              <a:t>Pre-2021: Class </a:t>
            </a:r>
            <a:r>
              <a:rPr lang="nl-BE" dirty="0" err="1"/>
              <a:t>components</a:t>
            </a:r>
            <a:endParaRPr lang="en-GB" dirty="0"/>
          </a:p>
          <a:p>
            <a:pPr marL="571500" lvl="1" indent="-342900"/>
            <a:r>
              <a:rPr lang="en-GB" dirty="0" err="1"/>
              <a:t>Sinds</a:t>
            </a:r>
            <a:r>
              <a:rPr lang="en-GB" dirty="0"/>
              <a:t> 2021: Composition API (plugin)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Sindsdien</a:t>
            </a:r>
            <a:r>
              <a:rPr lang="en-GB" dirty="0"/>
              <a:t>:</a:t>
            </a:r>
          </a:p>
          <a:p>
            <a:pPr marL="571500" lvl="1" indent="-342900"/>
            <a:r>
              <a:rPr lang="en-GB" dirty="0"/>
              <a:t>Separation of concerns</a:t>
            </a:r>
          </a:p>
          <a:p>
            <a:pPr marL="571500" lvl="1" indent="-342900"/>
            <a:r>
              <a:rPr lang="en-GB" dirty="0"/>
              <a:t>&lt; Code size</a:t>
            </a:r>
          </a:p>
          <a:p>
            <a:pPr marL="571500" lvl="1" indent="-342900"/>
            <a:r>
              <a:rPr lang="en-GB" dirty="0"/>
              <a:t>&gt; Readability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0C8D-C54B-4008-933A-CE306D14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370EB-9CF5-4FFF-85DF-FB1B0E5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Strobbo">
            <a:extLst>
              <a:ext uri="{FF2B5EF4-FFF2-40B4-BE49-F238E27FC236}">
                <a16:creationId xmlns:a16="http://schemas.microsoft.com/office/drawing/2014/main" id="{41DA2ED4-8E9B-4FC2-9851-F3C9F9B6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23" y="2775331"/>
            <a:ext cx="3792198" cy="72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Wat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waarom</a:t>
            </a:r>
            <a:r>
              <a:rPr lang="en-US" dirty="0">
                <a:solidFill>
                  <a:srgbClr val="FFFFFF"/>
                </a:solidFill>
              </a:rPr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(Met wat </a:t>
            </a:r>
            <a:r>
              <a:rPr lang="en-US" dirty="0" err="1">
                <a:solidFill>
                  <a:srgbClr val="FFFFFF"/>
                </a:solidFill>
              </a:rPr>
              <a:t>hulp</a:t>
            </a:r>
            <a:r>
              <a:rPr lang="en-US" dirty="0">
                <a:solidFill>
                  <a:srgbClr val="FFFFFF"/>
                </a:solidFill>
              </a:rPr>
              <a:t> van Evan You…)</a:t>
            </a:r>
            <a:endParaRPr lang="en-US" dirty="0"/>
          </a:p>
        </p:txBody>
      </p:sp>
      <p:pic>
        <p:nvPicPr>
          <p:cNvPr id="15" name="Picture 1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752AE59-E850-4C3C-8540-E9D8502B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067" y="2088666"/>
            <a:ext cx="3064933" cy="47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1.25E-6 0.00024 L 0.01172 -0.00162 C 0.01406 -0.00185 0.02109 -0.00277 0.01875 -0.003 C 0.00573 -0.00393 -0.00729 -0.00393 -0.02044 -0.00439 C -0.0181 -0.00393 -0.01328 0.00139 -0.01328 -0.003 C -0.01328 -0.00717 -0.02279 -0.00509 -0.02044 -0.00578 C -0.01628 -0.00671 -0.01198 -0.00486 -0.00781 -0.00439 C -0.01615 -0.00856 -0.01524 -0.00717 -0.00469 -0.00717 " pathEditMode="relative" rAng="0" ptsTypes="AAAAAAA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" y="-3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2B8BC2-EAFA-4754-A5E8-9EC83601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16D05E-ACA1-4978-8413-2153DD2A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106234-5D2B-439C-87C5-07EE71A25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3" y="1520825"/>
            <a:ext cx="3076575" cy="49720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D1C20B0-D0D2-46E6-92A1-BB68F3680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4" t="10119" r="5710" b="3117"/>
          <a:stretch/>
        </p:blipFill>
        <p:spPr>
          <a:xfrm>
            <a:off x="2609494" y="2535186"/>
            <a:ext cx="6973012" cy="2611561"/>
          </a:xfrm>
          <a:prstGeom prst="rect">
            <a:avLst/>
          </a:prstGeom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B792DD0-A6F0-4A5B-AEE7-A039ED83A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4" t="9719" r="3431" b="13047"/>
          <a:stretch/>
        </p:blipFill>
        <p:spPr>
          <a:xfrm>
            <a:off x="1097090" y="2390775"/>
            <a:ext cx="9997821" cy="2611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11A22-94AF-4355-A457-601D0940C8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" t="2214" r="2163"/>
          <a:stretch/>
        </p:blipFill>
        <p:spPr>
          <a:xfrm>
            <a:off x="838200" y="1365919"/>
            <a:ext cx="11224742" cy="5247357"/>
          </a:xfrm>
          <a:prstGeom prst="rect">
            <a:avLst/>
          </a:prstGeom>
        </p:spPr>
      </p:pic>
      <p:sp>
        <p:nvSpPr>
          <p:cNvPr id="38" name="Footer Placeholder 18">
            <a:extLst>
              <a:ext uri="{FF2B5EF4-FFF2-40B4-BE49-F238E27FC236}">
                <a16:creationId xmlns:a16="http://schemas.microsoft.com/office/drawing/2014/main" id="{FBBDE628-8A55-46E1-9F06-44F6568D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39" name="Slide Number Placeholder 19">
            <a:extLst>
              <a:ext uri="{FF2B5EF4-FFF2-40B4-BE49-F238E27FC236}">
                <a16:creationId xmlns:a16="http://schemas.microsoft.com/office/drawing/2014/main" id="{CA643B08-BE1F-48EE-89A5-E034095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296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API: What’s the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wel</a:t>
            </a:r>
            <a:r>
              <a:rPr lang="en-US" dirty="0"/>
              <a:t> wat…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herbruikbaar</a:t>
            </a:r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separation of concerns</a:t>
            </a:r>
          </a:p>
          <a:p>
            <a:r>
              <a:rPr lang="en-US" dirty="0" err="1"/>
              <a:t>Complexere</a:t>
            </a:r>
            <a:r>
              <a:rPr lang="en-US" dirty="0"/>
              <a:t> components:</a:t>
            </a:r>
          </a:p>
          <a:p>
            <a:pPr lvl="1"/>
            <a:r>
              <a:rPr lang="en-US" dirty="0" err="1"/>
              <a:t>Moeilijk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endParaRPr lang="en-US" dirty="0"/>
          </a:p>
          <a:p>
            <a:pPr lvl="1"/>
            <a:r>
              <a:rPr lang="en-US" dirty="0" err="1"/>
              <a:t>Moeilijk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begrijpen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45C87-5DB5-42BF-9B41-4F6B475C0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Content Placeholder 1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EE42F91-3BEE-4B56-B4F8-B168B249CB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96100" y="1427587"/>
            <a:ext cx="3489763" cy="5430413"/>
          </a:xfrm>
        </p:spPr>
      </p:pic>
      <p:pic>
        <p:nvPicPr>
          <p:cNvPr id="3076" name="Picture 4" descr="Vue Options API: Code grouped by option type">
            <a:extLst>
              <a:ext uri="{FF2B5EF4-FFF2-40B4-BE49-F238E27FC236}">
                <a16:creationId xmlns:a16="http://schemas.microsoft.com/office/drawing/2014/main" id="{0EAAC728-DDF6-4F95-9567-966D5E41B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3903">
            <a:off x="5704152" y="108268"/>
            <a:ext cx="1768475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17578A-A9EE-4DE9-B432-F686AE188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0" t="1" r="860" b="2335"/>
          <a:stretch/>
        </p:blipFill>
        <p:spPr>
          <a:xfrm>
            <a:off x="464110" y="1330483"/>
            <a:ext cx="6038529" cy="4347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Mixins</a:t>
            </a:r>
            <a:endParaRPr lang="en-GB" dirty="0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E40306-85F9-479F-ACC2-8271C1CFB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04" t="5830" r="2903" b="7148"/>
          <a:stretch/>
        </p:blipFill>
        <p:spPr>
          <a:xfrm rot="266004">
            <a:off x="5304905" y="1172094"/>
            <a:ext cx="5447608" cy="3358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C5B152-BDB5-4343-AE22-3E5185651518}"/>
              </a:ext>
            </a:extLst>
          </p:cNvPr>
          <p:cNvCxnSpPr/>
          <p:nvPr/>
        </p:nvCxnSpPr>
        <p:spPr>
          <a:xfrm>
            <a:off x="7306887" y="2360815"/>
            <a:ext cx="846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F39ED-CFB8-44C4-A1B8-EC607701376A}"/>
              </a:ext>
            </a:extLst>
          </p:cNvPr>
          <p:cNvCxnSpPr/>
          <p:nvPr/>
        </p:nvCxnSpPr>
        <p:spPr>
          <a:xfrm flipV="1">
            <a:off x="7040880" y="2468880"/>
            <a:ext cx="1112520" cy="581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3D1B7A-B63E-4411-B96A-46CF97BB4061}"/>
              </a:ext>
            </a:extLst>
          </p:cNvPr>
          <p:cNvSpPr txBox="1"/>
          <p:nvPr/>
        </p:nvSpPr>
        <p:spPr>
          <a:xfrm>
            <a:off x="8183109" y="217614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Hoe afsplitsen?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7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: What’s the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Eigenlijk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Conflict-prone</a:t>
            </a:r>
          </a:p>
          <a:p>
            <a:r>
              <a:rPr lang="en-US" dirty="0"/>
              <a:t>Van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properties?</a:t>
            </a:r>
          </a:p>
          <a:p>
            <a:r>
              <a:rPr lang="en-US" dirty="0"/>
              <a:t>Limited reusability</a:t>
            </a:r>
          </a:p>
          <a:p>
            <a:pPr lvl="1"/>
            <a:r>
              <a:rPr lang="en-US" dirty="0" err="1"/>
              <a:t>Geen</a:t>
            </a:r>
            <a:r>
              <a:rPr lang="en-US" dirty="0"/>
              <a:t> parameters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Vue Composition API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45C87-5DB5-42BF-9B41-4F6B475C0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Content Placeholder 1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EE42F91-3BEE-4B56-B4F8-B168B249CB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96100" y="1427587"/>
            <a:ext cx="3489763" cy="5430413"/>
          </a:xfrm>
        </p:spPr>
      </p:pic>
    </p:spTree>
    <p:extLst>
      <p:ext uri="{BB962C8B-B14F-4D97-AF65-F5344CB8AC3E}">
        <p14:creationId xmlns:p14="http://schemas.microsoft.com/office/powerpoint/2010/main" val="42148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FFB-1851-4F2D-98A4-BE65090F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Mixins</a:t>
            </a:r>
            <a:r>
              <a:rPr lang="nl-BE" dirty="0"/>
              <a:t>: </a:t>
            </a:r>
            <a:r>
              <a:rPr lang="nl-BE" dirty="0" err="1"/>
              <a:t>Conflicts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4581-60C8-46E2-844D-124AE4D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Vue Composition 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B7F63-F3CE-4412-A761-5EDC549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171655-B611-477E-9ED0-07F02285A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" t="2024" r="4085" b="4918"/>
          <a:stretch/>
        </p:blipFill>
        <p:spPr>
          <a:xfrm>
            <a:off x="5120640" y="1855237"/>
            <a:ext cx="5112328" cy="1604356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8FE2F9C-8075-47FA-8F6C-B93572762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" t="6364" r="2603" b="5450"/>
          <a:stretch/>
        </p:blipFill>
        <p:spPr>
          <a:xfrm>
            <a:off x="5194623" y="3567977"/>
            <a:ext cx="5052753" cy="1604356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DFC2D59-AE81-4837-8ED4-F99CD4423C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" r="4621" b="6793"/>
          <a:stretch/>
        </p:blipFill>
        <p:spPr>
          <a:xfrm>
            <a:off x="539496" y="4442611"/>
            <a:ext cx="4238106" cy="1802217"/>
          </a:xfrm>
          <a:prstGeom prst="rect">
            <a:avLst/>
          </a:prstGeom>
        </p:spPr>
      </p:pic>
      <p:pic>
        <p:nvPicPr>
          <p:cNvPr id="19" name="Picture 1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29AD5EE-EC3D-4517-BCAD-7FF3726CAF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4" t="4440" r="8266"/>
          <a:stretch/>
        </p:blipFill>
        <p:spPr>
          <a:xfrm>
            <a:off x="539496" y="1855237"/>
            <a:ext cx="4114801" cy="1802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D0919B-57D3-4BAC-A8E1-6DEE97344BA6}"/>
              </a:ext>
            </a:extLst>
          </p:cNvPr>
          <p:cNvSpPr txBox="1"/>
          <p:nvPr/>
        </p:nvSpPr>
        <p:spPr>
          <a:xfrm>
            <a:off x="464682" y="1485905"/>
            <a:ext cx="19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HelloWorldMixin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2F5C2D-4E8E-437C-A673-E946218980C2}"/>
              </a:ext>
            </a:extLst>
          </p:cNvPr>
          <p:cNvSpPr txBox="1"/>
          <p:nvPr/>
        </p:nvSpPr>
        <p:spPr>
          <a:xfrm>
            <a:off x="464681" y="4068865"/>
            <a:ext cx="168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GreetingMixin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EC3E6B-59F1-4028-8308-4E316F7C2F5C}"/>
              </a:ext>
            </a:extLst>
          </p:cNvPr>
          <p:cNvSpPr txBox="1"/>
          <p:nvPr/>
        </p:nvSpPr>
        <p:spPr>
          <a:xfrm>
            <a:off x="8334176" y="2624163"/>
            <a:ext cx="236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-&gt; “</a:t>
            </a:r>
            <a:r>
              <a:rPr lang="nl-BE" dirty="0" err="1"/>
              <a:t>Hello</a:t>
            </a:r>
            <a:r>
              <a:rPr lang="nl-BE" dirty="0"/>
              <a:t> John Doe!”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8F34E2-C0A8-4ED3-BF68-B7CE41169606}"/>
              </a:ext>
            </a:extLst>
          </p:cNvPr>
          <p:cNvSpPr txBox="1"/>
          <p:nvPr/>
        </p:nvSpPr>
        <p:spPr>
          <a:xfrm>
            <a:off x="8334175" y="433690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-&gt; “</a:t>
            </a:r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!”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7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3E4D1-157A-4FD3-BF11-7582A03ADF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BC4E2F-F3E1-4F05-9206-4E311F2B3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0</TotalTime>
  <Words>293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</vt:lpstr>
      <vt:lpstr>Avenir Next LT Pro</vt:lpstr>
      <vt:lpstr>Calibri</vt:lpstr>
      <vt:lpstr>Tw Cen MT</vt:lpstr>
      <vt:lpstr>ShapesVTI</vt:lpstr>
      <vt:lpstr>Vue Composition API</vt:lpstr>
      <vt:lpstr>Introductie</vt:lpstr>
      <vt:lpstr>Vue @ Strobbo</vt:lpstr>
      <vt:lpstr>Wat en waarom?</vt:lpstr>
      <vt:lpstr>Options API</vt:lpstr>
      <vt:lpstr>Options API: What’s the problem?</vt:lpstr>
      <vt:lpstr>Mixins</vt:lpstr>
      <vt:lpstr>Mixins: What’s the problem?</vt:lpstr>
      <vt:lpstr>Mixins: Conflicts</vt:lpstr>
      <vt:lpstr>Enter… React Hooks</vt:lpstr>
      <vt:lpstr>Composition API</vt:lpstr>
      <vt:lpstr>Cool, hoe gebruik ik het?</vt:lpstr>
      <vt:lpstr>Reactive variables</vt:lpstr>
      <vt:lpstr>Reactive variables</vt:lpstr>
      <vt:lpstr>Computed properties</vt:lpstr>
      <vt:lpstr>Watchers</vt:lpstr>
      <vt:lpstr>Watchers</vt:lpstr>
      <vt:lpstr>Lifecycle hooks</vt:lpstr>
      <vt:lpstr>Demo time </vt:lpstr>
      <vt:lpstr>Composition API</vt:lpstr>
      <vt:lpstr>Composition API</vt:lpstr>
      <vt:lpstr>Composition API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2021-07-12T11:29:49Z</dcterms:created>
  <dcterms:modified xsi:type="dcterms:W3CDTF">2021-09-19T13:41:16Z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