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64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83A4"/>
    <a:srgbClr val="93B3C8"/>
    <a:srgbClr val="96B5CC"/>
    <a:srgbClr val="C8D5DA"/>
    <a:srgbClr val="C6D7DF"/>
    <a:srgbClr val="274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897" autoAdjust="0"/>
  </p:normalViewPr>
  <p:slideViewPr>
    <p:cSldViewPr snapToGrid="0">
      <p:cViewPr varScale="1">
        <p:scale>
          <a:sx n="85" d="100"/>
          <a:sy n="85" d="100"/>
        </p:scale>
        <p:origin x="14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46E84-4F7C-4924-B008-A99756B00EC5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F8C92-1421-4828-BE70-2EB0E232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37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4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2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2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4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9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0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using the background from https://dribbble.com/shots/1588545--Freebie-7-Low-Poly-Backgrounds-svg-png</a:t>
            </a:r>
          </a:p>
          <a:p>
            <a:r>
              <a:rPr lang="en-US"/>
              <a:t>Template modified by fppt.com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F8C92-1421-4828-BE70-2EB0E232F1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02DB0-C266-41A2-9DAF-7FC72BE3A9D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82A0-5305-4F93-ABB8-9ECE28A18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D0E3AF76-F621-473C-A567-753A4807C9F4}"/>
              </a:ext>
            </a:extLst>
          </p:cNvPr>
          <p:cNvSpPr/>
          <p:nvPr/>
        </p:nvSpPr>
        <p:spPr>
          <a:xfrm>
            <a:off x="1791477" y="1371598"/>
            <a:ext cx="5374432" cy="4376057"/>
          </a:xfrm>
          <a:prstGeom prst="hexagon">
            <a:avLst/>
          </a:prstGeom>
          <a:solidFill>
            <a:schemeClr val="bg1"/>
          </a:solidFill>
          <a:ln>
            <a:solidFill>
              <a:srgbClr val="93B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4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3C3ED4A-D225-4C38-AFE5-1520A4FA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559" y="3111449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FP-Growth</a:t>
            </a:r>
            <a:br>
              <a:rPr lang="ar-YE" dirty="0"/>
            </a:b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361868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9834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623377"/>
            <a:ext cx="682067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1: Scan DB for the first time to generate L:</a:t>
            </a:r>
          </a:p>
          <a:p>
            <a:pPr algn="just"/>
            <a:r>
              <a:rPr lang="en-US" sz="2000" dirty="0" err="1"/>
              <a:t>Min_support</a:t>
            </a:r>
            <a:r>
              <a:rPr lang="en-US" sz="2000" dirty="0"/>
              <a:t>=3</a:t>
            </a:r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BC63544-446A-4366-9C62-F696CC58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0723"/>
              </p:ext>
            </p:extLst>
          </p:nvPr>
        </p:nvGraphicFramePr>
        <p:xfrm>
          <a:off x="1276377" y="2647317"/>
          <a:ext cx="2239346" cy="2225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707503">
                  <a:extLst>
                    <a:ext uri="{9D8B030D-6E8A-4147-A177-3AD203B41FA5}">
                      <a16:colId xmlns:a16="http://schemas.microsoft.com/office/drawing/2014/main" val="3064967665"/>
                    </a:ext>
                  </a:extLst>
                </a:gridCol>
                <a:gridCol w="531843">
                  <a:extLst>
                    <a:ext uri="{9D8B030D-6E8A-4147-A177-3AD203B41FA5}">
                      <a16:colId xmlns:a16="http://schemas.microsoft.com/office/drawing/2014/main" val="236655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Items bought</a:t>
                      </a:r>
                      <a:endParaRPr lang="ar-Y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TID</a:t>
                      </a:r>
                      <a:endParaRPr lang="ar-Y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{</a:t>
                      </a:r>
                      <a:r>
                        <a:rPr lang="en-US" dirty="0" err="1"/>
                        <a:t>f,a,c,d,g,i,m,p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8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a,b,c,f,I,m,o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b,f,h,j,o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b,c,k,s,p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0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a,f,c,e,I,p,m,n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793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864780CB-0217-47A6-BF98-D34072EEEC3B}"/>
              </a:ext>
            </a:extLst>
          </p:cNvPr>
          <p:cNvSpPr/>
          <p:nvPr/>
        </p:nvSpPr>
        <p:spPr>
          <a:xfrm>
            <a:off x="3998166" y="3480315"/>
            <a:ext cx="951726" cy="335902"/>
          </a:xfrm>
          <a:prstGeom prst="rightArrow">
            <a:avLst/>
          </a:prstGeom>
          <a:solidFill>
            <a:srgbClr val="96B5CC"/>
          </a:solidFill>
          <a:ln>
            <a:solidFill>
              <a:srgbClr val="93B3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C8AC9E4-02CF-46E5-A4C9-86D714491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60820"/>
              </p:ext>
            </p:extLst>
          </p:nvPr>
        </p:nvGraphicFramePr>
        <p:xfrm>
          <a:off x="5624446" y="2461897"/>
          <a:ext cx="1970674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05267">
                  <a:extLst>
                    <a:ext uri="{9D8B030D-6E8A-4147-A177-3AD203B41FA5}">
                      <a16:colId xmlns:a16="http://schemas.microsoft.com/office/drawing/2014/main" val="3064967665"/>
                    </a:ext>
                  </a:extLst>
                </a:gridCol>
                <a:gridCol w="665407">
                  <a:extLst>
                    <a:ext uri="{9D8B030D-6E8A-4147-A177-3AD203B41FA5}">
                      <a16:colId xmlns:a16="http://schemas.microsoft.com/office/drawing/2014/main" val="236655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Frequency</a:t>
                      </a:r>
                      <a:endParaRPr lang="ar-Y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Item</a:t>
                      </a:r>
                      <a:endParaRPr lang="ar-Y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4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f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8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c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b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0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m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205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D270BD-AB69-4828-A4E7-565AA380A52C}"/>
              </a:ext>
            </a:extLst>
          </p:cNvPr>
          <p:cNvSpPr txBox="1"/>
          <p:nvPr/>
        </p:nvSpPr>
        <p:spPr>
          <a:xfrm>
            <a:off x="5624446" y="5087621"/>
            <a:ext cx="197067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By-Product of first  </a:t>
            </a:r>
          </a:p>
          <a:p>
            <a:r>
              <a:rPr lang="en-US" dirty="0"/>
              <a:t> scan of Database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243292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1: Scan DB for the second time , order Frequency  items in each transaction:</a:t>
            </a:r>
          </a:p>
          <a:p>
            <a:pPr algn="just"/>
            <a:endParaRPr lang="en-US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BC63544-446A-4366-9C62-F696CC58E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7860"/>
              </p:ext>
            </p:extLst>
          </p:nvPr>
        </p:nvGraphicFramePr>
        <p:xfrm>
          <a:off x="2099390" y="2875135"/>
          <a:ext cx="5178489" cy="26772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883160">
                  <a:extLst>
                    <a:ext uri="{9D8B030D-6E8A-4147-A177-3AD203B41FA5}">
                      <a16:colId xmlns:a16="http://schemas.microsoft.com/office/drawing/2014/main" val="2826309689"/>
                    </a:ext>
                  </a:extLst>
                </a:gridCol>
                <a:gridCol w="1651436">
                  <a:extLst>
                    <a:ext uri="{9D8B030D-6E8A-4147-A177-3AD203B41FA5}">
                      <a16:colId xmlns:a16="http://schemas.microsoft.com/office/drawing/2014/main" val="3064967665"/>
                    </a:ext>
                  </a:extLst>
                </a:gridCol>
                <a:gridCol w="643893">
                  <a:extLst>
                    <a:ext uri="{9D8B030D-6E8A-4147-A177-3AD203B41FA5}">
                      <a16:colId xmlns:a16="http://schemas.microsoft.com/office/drawing/2014/main" val="2366550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(ordered) Frequent Items</a:t>
                      </a:r>
                      <a:endParaRPr lang="ar-Y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/>
                        <a:t>items bought </a:t>
                      </a:r>
                      <a:endParaRPr lang="ar-Y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/>
                        <a:t>TID</a:t>
                      </a:r>
                      <a:endParaRPr lang="ar-Y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47147"/>
                  </a:ext>
                </a:extLst>
              </a:tr>
              <a:tr h="46229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{</a:t>
                      </a:r>
                      <a:r>
                        <a:rPr lang="en-US" dirty="0" err="1"/>
                        <a:t>f,c,a,m,p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{</a:t>
                      </a:r>
                      <a:r>
                        <a:rPr lang="en-US" dirty="0" err="1"/>
                        <a:t>f,a,c,d,g,i,m,p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100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89100"/>
                  </a:ext>
                </a:extLst>
              </a:tr>
              <a:tr h="46229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f,c,a,b,m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a,b,c,f,I,m,o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200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6021"/>
                  </a:ext>
                </a:extLst>
              </a:tr>
              <a:tr h="46229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f,b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b,f,h,j,o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300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46722"/>
                  </a:ext>
                </a:extLst>
              </a:tr>
              <a:tr h="46229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c,b,p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b,c,k,s,p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400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08567"/>
                  </a:ext>
                </a:extLst>
              </a:tr>
              <a:tr h="46229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f,c,a,m,p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 err="1"/>
                        <a:t>a,f,c,e,I,p,m,n</a:t>
                      </a:r>
                      <a:r>
                        <a:rPr lang="en-US" dirty="0"/>
                        <a:t>}</a:t>
                      </a:r>
                      <a:endParaRPr lang="ar-Y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500</a:t>
                      </a:r>
                      <a:endParaRPr lang="ar-Y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37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1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38994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2: construct FP-tree :</a:t>
            </a:r>
          </a:p>
          <a:p>
            <a:pPr algn="just"/>
            <a:endParaRPr lang="en-US" sz="2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7142590-C19B-4827-998E-F6E5760CC6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2734" r="4186" b="3944"/>
          <a:stretch/>
        </p:blipFill>
        <p:spPr>
          <a:xfrm>
            <a:off x="1074017" y="2185011"/>
            <a:ext cx="2463282" cy="349897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26E2185-FED3-4982-82DA-616B5BE390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182" r="7770" b="32109"/>
          <a:stretch/>
        </p:blipFill>
        <p:spPr>
          <a:xfrm>
            <a:off x="4407844" y="2149945"/>
            <a:ext cx="2506141" cy="356911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67D4328-A703-4A40-884B-C42B0FC2F4BB}"/>
              </a:ext>
            </a:extLst>
          </p:cNvPr>
          <p:cNvSpPr/>
          <p:nvPr/>
        </p:nvSpPr>
        <p:spPr>
          <a:xfrm>
            <a:off x="4100804" y="4657216"/>
            <a:ext cx="942391" cy="707886"/>
          </a:xfrm>
          <a:prstGeom prst="ellipse">
            <a:avLst/>
          </a:prstGeom>
          <a:solidFill>
            <a:srgbClr val="6783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Node link</a:t>
            </a:r>
            <a:endParaRPr lang="ar-YE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2EA90A-CBDA-46B3-86C6-BDE91E4A2EA5}"/>
              </a:ext>
            </a:extLst>
          </p:cNvPr>
          <p:cNvCxnSpPr/>
          <p:nvPr/>
        </p:nvCxnSpPr>
        <p:spPr>
          <a:xfrm>
            <a:off x="5043195" y="5011159"/>
            <a:ext cx="1040364" cy="9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2966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2: construct FP-tree :</a:t>
            </a:r>
          </a:p>
          <a:p>
            <a:pPr algn="just"/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A70CC-BA7D-4C7C-ABAD-970631B94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1710" r="4329" b="5732"/>
          <a:stretch/>
        </p:blipFill>
        <p:spPr>
          <a:xfrm>
            <a:off x="1156994" y="2149944"/>
            <a:ext cx="2380305" cy="3569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1EEB0-AF9D-457F-8192-C2D038FF37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15069" r="9036" b="5396"/>
          <a:stretch/>
        </p:blipFill>
        <p:spPr>
          <a:xfrm>
            <a:off x="4068147" y="2187114"/>
            <a:ext cx="3489650" cy="37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2966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2: construct FP-tree :</a:t>
            </a:r>
          </a:p>
          <a:p>
            <a:pPr algn="just"/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344B0-5007-4A06-96E7-F44620C8A8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" t="5271" r="7912" b="3762"/>
          <a:stretch/>
        </p:blipFill>
        <p:spPr>
          <a:xfrm>
            <a:off x="2267339" y="2054610"/>
            <a:ext cx="3694923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2966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2: final FP-tree :</a:t>
            </a:r>
          </a:p>
          <a:p>
            <a:pPr algn="just"/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11B02-9E76-4DF0-8AC9-1CD52193A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2175" r="15292" b="35898"/>
          <a:stretch/>
        </p:blipFill>
        <p:spPr>
          <a:xfrm>
            <a:off x="1822943" y="2040207"/>
            <a:ext cx="5282798" cy="41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2966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3: Frequent pattern generation  </a:t>
            </a:r>
          </a:p>
          <a:p>
            <a:pPr algn="just"/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F35FCA-FFD5-4D1D-9307-6513F1144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8965"/>
              </p:ext>
            </p:extLst>
          </p:nvPr>
        </p:nvGraphicFramePr>
        <p:xfrm>
          <a:off x="1017027" y="2359669"/>
          <a:ext cx="7165919" cy="3698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19793">
                  <a:extLst>
                    <a:ext uri="{9D8B030D-6E8A-4147-A177-3AD203B41FA5}">
                      <a16:colId xmlns:a16="http://schemas.microsoft.com/office/drawing/2014/main" val="1779973157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456961763"/>
                    </a:ext>
                  </a:extLst>
                </a:gridCol>
                <a:gridCol w="2103807">
                  <a:extLst>
                    <a:ext uri="{9D8B030D-6E8A-4147-A177-3AD203B41FA5}">
                      <a16:colId xmlns:a16="http://schemas.microsoft.com/office/drawing/2014/main" val="1331949663"/>
                    </a:ext>
                  </a:extLst>
                </a:gridCol>
                <a:gridCol w="625168">
                  <a:extLst>
                    <a:ext uri="{9D8B030D-6E8A-4147-A177-3AD203B41FA5}">
                      <a16:colId xmlns:a16="http://schemas.microsoft.com/office/drawing/2014/main" val="4291815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Frequent </a:t>
                      </a:r>
                      <a:r>
                        <a:rPr lang="en-US" dirty="0" err="1"/>
                        <a:t>Pattrens</a:t>
                      </a:r>
                      <a:r>
                        <a:rPr lang="en-US" dirty="0"/>
                        <a:t> generated</a:t>
                      </a:r>
                      <a:endParaRPr lang="ar-Y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3C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</a:t>
                      </a:r>
                    </a:p>
                    <a:p>
                      <a:r>
                        <a:rPr lang="en-US" dirty="0"/>
                        <a:t>FP-tree</a:t>
                      </a:r>
                      <a:endParaRPr lang="ar-Y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5CC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Conditional pattern Base</a:t>
                      </a:r>
                      <a:endParaRPr lang="ar-Y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3C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Item</a:t>
                      </a:r>
                      <a:endParaRPr lang="ar-Y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3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c,p</a:t>
                      </a:r>
                      <a:r>
                        <a:rPr lang="en-US" sz="1600" dirty="0"/>
                        <a:t>}:3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{(c:3)}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{{f,c,a,m:2},{c,b:1}}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P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f,m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c,m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a,m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f,c,m</a:t>
                      </a:r>
                      <a:r>
                        <a:rPr lang="en-US" sz="1600" dirty="0"/>
                        <a:t>}:3,</a:t>
                      </a:r>
                    </a:p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f,a,m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c,a,m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f,c,a,m</a:t>
                      </a:r>
                      <a:r>
                        <a:rPr lang="en-US" sz="1600" dirty="0"/>
                        <a:t>}:3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{(f:3,c:3,a:3)}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{{f,c,a:2},{f,c,a,b:1}}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M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0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{{f,c,a:1},{f:1},{c:1}}</a:t>
                      </a:r>
                      <a:endParaRPr lang="ar-YE" sz="1600" dirty="0"/>
                    </a:p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B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1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f,a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c,a</a:t>
                      </a:r>
                      <a:r>
                        <a:rPr lang="en-US" sz="1600" dirty="0"/>
                        <a:t>}:3,{</a:t>
                      </a:r>
                      <a:r>
                        <a:rPr lang="en-US" sz="1600" dirty="0" err="1"/>
                        <a:t>f,c,a</a:t>
                      </a:r>
                      <a:r>
                        <a:rPr lang="en-US" sz="1600" dirty="0"/>
                        <a:t>}:3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{(f:3,c:3)}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{f,c:3}</a:t>
                      </a:r>
                      <a:endParaRPr lang="ar-YE" sz="1600" dirty="0"/>
                    </a:p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A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92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600" dirty="0"/>
                        <a:t>{</a:t>
                      </a:r>
                      <a:r>
                        <a:rPr lang="en-US" sz="1600" dirty="0" err="1"/>
                        <a:t>f,c</a:t>
                      </a:r>
                      <a:r>
                        <a:rPr lang="en-US" sz="1600" dirty="0"/>
                        <a:t>}:3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{(f:3)}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{f:3}</a:t>
                      </a:r>
                      <a:endParaRPr lang="ar-YE" sz="1600" dirty="0"/>
                    </a:p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C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5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1"/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F</a:t>
                      </a:r>
                      <a:endParaRPr lang="ar-Y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75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9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9758" y="620698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FP-tree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63690" y="1754011"/>
            <a:ext cx="68206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/>
              <a:t>Step 4: Frequent </a:t>
            </a:r>
            <a:r>
              <a:rPr lang="en-US" sz="2000" b="1" dirty="0" err="1"/>
              <a:t>itemsets</a:t>
            </a:r>
            <a:endParaRPr lang="en-US" sz="2000" b="1" dirty="0"/>
          </a:p>
          <a:p>
            <a:pPr algn="just"/>
            <a:endParaRPr lang="en-US" sz="2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CA9798-7773-458C-920D-36E379286871}"/>
              </a:ext>
            </a:extLst>
          </p:cNvPr>
          <p:cNvSpPr txBox="1"/>
          <p:nvPr/>
        </p:nvSpPr>
        <p:spPr>
          <a:xfrm>
            <a:off x="5234473" y="2575249"/>
            <a:ext cx="2463282" cy="27898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67E86-6156-4F50-885D-07CFA7944D35}"/>
              </a:ext>
            </a:extLst>
          </p:cNvPr>
          <p:cNvSpPr txBox="1"/>
          <p:nvPr/>
        </p:nvSpPr>
        <p:spPr>
          <a:xfrm>
            <a:off x="1063690" y="2413336"/>
            <a:ext cx="741783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r>
              <a:rPr lang="en-US" dirty="0"/>
              <a:t>1- Frequent itemset L1 =(f:4, c:4,a:3,b:3,m:3,p:3)</a:t>
            </a:r>
          </a:p>
          <a:p>
            <a:r>
              <a:rPr lang="en-US" dirty="0"/>
              <a:t>2- Frequent itemset L2 =({</a:t>
            </a:r>
            <a:r>
              <a:rPr lang="en-US" dirty="0" err="1"/>
              <a:t>c,p</a:t>
            </a:r>
            <a:r>
              <a:rPr lang="en-US" dirty="0"/>
              <a:t>}:3{</a:t>
            </a:r>
            <a:r>
              <a:rPr lang="en-US" dirty="0" err="1"/>
              <a:t>f,m</a:t>
            </a:r>
            <a:r>
              <a:rPr lang="en-US" dirty="0"/>
              <a:t>}:3,{</a:t>
            </a:r>
            <a:r>
              <a:rPr lang="en-US" dirty="0" err="1"/>
              <a:t>c,m</a:t>
            </a:r>
            <a:r>
              <a:rPr lang="en-US" dirty="0"/>
              <a:t>}:3,{</a:t>
            </a:r>
            <a:r>
              <a:rPr lang="en-US" dirty="0" err="1"/>
              <a:t>a,m</a:t>
            </a:r>
            <a:r>
              <a:rPr lang="en-US" dirty="0"/>
              <a:t>}:3, {</a:t>
            </a:r>
            <a:r>
              <a:rPr lang="en-US" dirty="0" err="1"/>
              <a:t>f,a</a:t>
            </a:r>
            <a:r>
              <a:rPr lang="en-US" dirty="0"/>
              <a:t>}:3,{</a:t>
            </a:r>
            <a:r>
              <a:rPr lang="en-US" dirty="0" err="1"/>
              <a:t>c,a</a:t>
            </a:r>
            <a:r>
              <a:rPr lang="en-US" dirty="0"/>
              <a:t>}:3,{</a:t>
            </a:r>
            <a:r>
              <a:rPr lang="en-US" dirty="0" err="1"/>
              <a:t>f,c</a:t>
            </a:r>
            <a:r>
              <a:rPr lang="en-US" dirty="0"/>
              <a:t>}:3)</a:t>
            </a:r>
          </a:p>
          <a:p>
            <a:pPr lvl="0" rtl="1">
              <a:defRPr/>
            </a:pPr>
            <a:r>
              <a:rPr lang="en-US" dirty="0"/>
              <a:t>3- Frequent itemset L3 =({</a:t>
            </a:r>
            <a:r>
              <a:rPr lang="en-US" dirty="0" err="1"/>
              <a:t>f,c,m</a:t>
            </a:r>
            <a:r>
              <a:rPr lang="en-US" dirty="0"/>
              <a:t>}:3,{</a:t>
            </a:r>
            <a:r>
              <a:rPr lang="en-US" dirty="0" err="1"/>
              <a:t>f,a,m</a:t>
            </a:r>
            <a:r>
              <a:rPr lang="en-US" dirty="0"/>
              <a:t>}:3,{</a:t>
            </a:r>
            <a:r>
              <a:rPr lang="en-US" dirty="0" err="1"/>
              <a:t>c,a,m</a:t>
            </a:r>
            <a:r>
              <a:rPr lang="en-US" dirty="0"/>
              <a:t>}:3,{</a:t>
            </a:r>
            <a:r>
              <a:rPr lang="en-US" dirty="0" err="1"/>
              <a:t>f,c,a</a:t>
            </a:r>
            <a:r>
              <a:rPr lang="en-US" dirty="0"/>
              <a:t>}:3)</a:t>
            </a:r>
            <a:br>
              <a:rPr lang="en-US" dirty="0"/>
            </a:br>
            <a:r>
              <a:rPr lang="en-US" dirty="0"/>
              <a:t>4- Frequent itemset L4 =({</a:t>
            </a:r>
            <a:r>
              <a:rPr lang="en-US" dirty="0" err="1"/>
              <a:t>f,c,a,m</a:t>
            </a:r>
            <a:r>
              <a:rPr lang="en-US" dirty="0"/>
              <a:t>}:3)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88775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43" y="75395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Frequent Pattern Growth(FP-Growth)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73021" y="2024743"/>
            <a:ext cx="6820678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dirty="0"/>
              <a:t>Algorithm FP-Growth is an association algorithm in data mining algorithm used for extracting frequent patterns from a large dataset. It is considered one of the popular algorithms ,it relies on encoding the data into a data structure called FP-Tree (short for "Frequent Pattern Tree"), the FP-Tree consists of a set of nodes (patterns) linked to each other. The algorithm builds the FP-Tree based on the frequency of patterns occurring in the data, was developed to overcome some limitations faced by other algorithms like </a:t>
            </a:r>
            <a:r>
              <a:rPr lang="en-US" sz="2000" dirty="0" err="1"/>
              <a:t>Apriori</a:t>
            </a:r>
            <a:r>
              <a:rPr lang="en-US" sz="2000" dirty="0"/>
              <a:t> in data analysis.</a:t>
            </a:r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178747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443" y="673884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Frequent Pattern Growth(FP-Growth)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73021" y="2024743"/>
            <a:ext cx="6820678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dirty="0"/>
              <a:t>It is used in various fields such as e-commerce analysis, pattern discovery in databases, time series analysis, machine learning, and other applications that require extracting frequent patterns from data.</a:t>
            </a:r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375225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74" y="447872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main Phase: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35699" y="1564701"/>
            <a:ext cx="6820678" cy="4124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FP-Growth algorithm relies on four main Phase 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u="sng" dirty="0"/>
              <a:t>1- Encoding Phase:</a:t>
            </a:r>
          </a:p>
          <a:p>
            <a:pPr algn="just"/>
            <a:endParaRPr lang="en-US" sz="2000" u="sng" dirty="0"/>
          </a:p>
          <a:p>
            <a:pPr algn="just"/>
            <a:r>
              <a:rPr lang="en-US" dirty="0"/>
              <a:t>- The data is represented in the form of a matrix composed of lists. Each list represents a row in the dataset and contains the items present in that row.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pPr algn="just"/>
            <a:r>
              <a:rPr lang="en-US" dirty="0"/>
              <a:t>- The frequency of each item in the data is calculated,  the number of times it appears in the dataset.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- The items are sorted according to their frequency in descending order. This sorting is used to efficiently identify frequent patterns.</a:t>
            </a:r>
          </a:p>
          <a:p>
            <a:pPr algn="just"/>
            <a:endParaRPr lang="ar-YE" sz="2000" dirty="0"/>
          </a:p>
        </p:txBody>
      </p:sp>
    </p:spTree>
    <p:extLst>
      <p:ext uri="{BB962C8B-B14F-4D97-AF65-F5344CB8AC3E}">
        <p14:creationId xmlns:p14="http://schemas.microsoft.com/office/powerpoint/2010/main" val="22032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Main Phase: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73021" y="2024743"/>
            <a:ext cx="6820678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u="sng" dirty="0"/>
              <a:t>2. FP-Tree Construction Phase:</a:t>
            </a:r>
          </a:p>
          <a:p>
            <a:pPr algn="just"/>
            <a:endParaRPr lang="en-US" sz="2000" dirty="0"/>
          </a:p>
          <a:p>
            <a:pPr algn="just"/>
            <a:r>
              <a:rPr lang="en-US" dirty="0"/>
              <a:t>   - The FP-Tree data structure is built using the sorted items according </a:t>
            </a:r>
          </a:p>
          <a:p>
            <a:pPr algn="just"/>
            <a:r>
              <a:rPr lang="en-US" dirty="0"/>
              <a:t>    to their frequency.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- This process is repeated for all the data to build the complete FP-    </a:t>
            </a:r>
          </a:p>
          <a:p>
            <a:pPr algn="just"/>
            <a:r>
              <a:rPr lang="en-US" dirty="0"/>
              <a:t>    Tree.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- It consists of a root node (the main node) and subsidiary nodes </a:t>
            </a:r>
          </a:p>
          <a:p>
            <a:pPr algn="just"/>
            <a:r>
              <a:rPr lang="en-US" dirty="0"/>
              <a:t>   representing different items in the data.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330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-9331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Main Phase: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73021" y="2024743"/>
            <a:ext cx="682067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u="sng" dirty="0"/>
              <a:t>3. Pattern Extraction Phase: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  </a:t>
            </a:r>
            <a:r>
              <a:rPr lang="en-US" dirty="0"/>
              <a:t> - Frequent patterns are extracted from the FP-Tree.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- This is done by performing a backward traversal (backtracking) from</a:t>
            </a:r>
          </a:p>
          <a:p>
            <a:pPr algn="just"/>
            <a:r>
              <a:rPr lang="en-US" dirty="0"/>
              <a:t>   the last node in the FP-Tree towards the root node.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- It starts with individual patterns and then builds the most frequent</a:t>
            </a:r>
          </a:p>
          <a:p>
            <a:pPr algn="just"/>
            <a:r>
              <a:rPr lang="en-US" dirty="0"/>
              <a:t>    patterns based on their frequency in the FP-Tree.</a:t>
            </a:r>
          </a:p>
          <a:p>
            <a:pPr indent="-342900" algn="just">
              <a:buFontTx/>
              <a:buChar char="-"/>
            </a:pPr>
            <a:endParaRPr lang="en-US" dirty="0"/>
          </a:p>
          <a:p>
            <a:pPr algn="just"/>
            <a:r>
              <a:rPr lang="en-US" dirty="0"/>
              <a:t>   - This process is repeated to obtain all frequent patterns.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852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561916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Main Phase: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1073021" y="2024743"/>
            <a:ext cx="6820678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000" u="sng" dirty="0"/>
              <a:t>4. Pruning Phase:</a:t>
            </a:r>
          </a:p>
          <a:p>
            <a:pPr algn="just"/>
            <a:endParaRPr lang="en-US" sz="2000" u="sng" dirty="0"/>
          </a:p>
          <a:p>
            <a:pPr algn="just"/>
            <a:r>
              <a:rPr lang="en-US" dirty="0"/>
              <a:t>   - The support for each frequent pattern is calculated, which is the</a:t>
            </a:r>
          </a:p>
          <a:p>
            <a:pPr algn="just"/>
            <a:r>
              <a:rPr lang="en-US" dirty="0"/>
              <a:t>   ratio of the number of times the pattern appears in the dataset to the</a:t>
            </a:r>
          </a:p>
          <a:p>
            <a:pPr algn="just"/>
            <a:r>
              <a:rPr lang="en-US" dirty="0"/>
              <a:t>   total dataset size.</a:t>
            </a:r>
          </a:p>
          <a:p>
            <a:pPr algn="just"/>
            <a:endParaRPr lang="en-US" sz="2000" u="sng" dirty="0"/>
          </a:p>
          <a:p>
            <a:pPr algn="just"/>
            <a:r>
              <a:rPr lang="en-US" dirty="0"/>
              <a:t>   - it using one or more techniques such as minimum support or</a:t>
            </a:r>
          </a:p>
          <a:p>
            <a:pPr algn="just"/>
            <a:r>
              <a:rPr lang="en-US" dirty="0"/>
              <a:t>   minimum confidence.</a:t>
            </a:r>
          </a:p>
        </p:txBody>
      </p:sp>
    </p:spTree>
    <p:extLst>
      <p:ext uri="{BB962C8B-B14F-4D97-AF65-F5344CB8AC3E}">
        <p14:creationId xmlns:p14="http://schemas.microsoft.com/office/powerpoint/2010/main" val="86798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15" y="450921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Advantages of FP-Growth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7E5BC-11E8-45CB-B009-798C37DA327B}"/>
              </a:ext>
            </a:extLst>
          </p:cNvPr>
          <p:cNvSpPr txBox="1"/>
          <p:nvPr/>
        </p:nvSpPr>
        <p:spPr>
          <a:xfrm>
            <a:off x="917641" y="2452642"/>
            <a:ext cx="682067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dirty="0"/>
              <a:t>1. Ability to handle large datasets: Due to its high efficiency, the FP-Growth algorithm can handle large datasets efficiently.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Support for multiple-item patterns: The FP-Growth algorithm supports the extraction of frequent patterns that contain a set of items rather than a single item.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7" t="23391" r="19631"/>
          <a:stretch/>
        </p:blipFill>
        <p:spPr>
          <a:xfrm>
            <a:off x="0" y="-17930"/>
            <a:ext cx="9144000" cy="68579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15" y="550503"/>
            <a:ext cx="8188542" cy="58596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74" y="459275"/>
            <a:ext cx="7709931" cy="995535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      Disadvantages of FP-Growth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F720E-D0BA-4EE2-A718-7945C5DAF1BA}"/>
              </a:ext>
            </a:extLst>
          </p:cNvPr>
          <p:cNvSpPr txBox="1"/>
          <p:nvPr/>
        </p:nvSpPr>
        <p:spPr>
          <a:xfrm>
            <a:off x="979715" y="1818709"/>
            <a:ext cx="682067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1. Memory consumption: The FP-Growth algorithm may consume a significant amount of memory, especially when analyzing large datasets.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2. Programming and implementation complexity: Programming and implementing the FP-Growth algorithm can be more complex compared to some other algorithms for extracting frequent patterns.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3. Inability to handle real-time data updates: it requires re-analyzing the entire data in case of updates or additions to the data. </a:t>
            </a:r>
          </a:p>
        </p:txBody>
      </p:sp>
    </p:spTree>
    <p:extLst>
      <p:ext uri="{BB962C8B-B14F-4D97-AF65-F5344CB8AC3E}">
        <p14:creationId xmlns:p14="http://schemas.microsoft.com/office/powerpoint/2010/main" val="174096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</TotalTime>
  <Words>1635</Words>
  <Application>Microsoft Office PowerPoint</Application>
  <PresentationFormat>عرض على الشاشة (4:3)</PresentationFormat>
  <Paragraphs>202</Paragraphs>
  <Slides>17</Slides>
  <Notes>17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FP-Growth </vt:lpstr>
      <vt:lpstr>Frequent Pattern Growth(FP-Growth)</vt:lpstr>
      <vt:lpstr>Frequent Pattern Growth(FP-Growth)</vt:lpstr>
      <vt:lpstr> main Phase:</vt:lpstr>
      <vt:lpstr>      Main Phase:</vt:lpstr>
      <vt:lpstr>      Main Phase:</vt:lpstr>
      <vt:lpstr>      Main Phase:</vt:lpstr>
      <vt:lpstr>     Advantages of FP-Growth </vt:lpstr>
      <vt:lpstr>      Disadvantages of FP-Growth    </vt:lpstr>
      <vt:lpstr>      Example</vt:lpstr>
      <vt:lpstr>      Example</vt:lpstr>
      <vt:lpstr>      Example</vt:lpstr>
      <vt:lpstr>      Example</vt:lpstr>
      <vt:lpstr>      Example</vt:lpstr>
      <vt:lpstr>      Example</vt:lpstr>
      <vt:lpstr>Example</vt:lpstr>
      <vt:lpstr>      FP-tree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Presentation Title</dc:title>
  <dc:creator>SlideModel</dc:creator>
  <cp:lastModifiedBy>DELL</cp:lastModifiedBy>
  <cp:revision>16</cp:revision>
  <dcterms:created xsi:type="dcterms:W3CDTF">2017-05-04T18:34:42Z</dcterms:created>
  <dcterms:modified xsi:type="dcterms:W3CDTF">2024-02-14T07:08:45Z</dcterms:modified>
</cp:coreProperties>
</file>