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6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74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2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7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13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6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57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43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6430F76-709A-4913-87A7-7D8BADB97E13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EEA80B7-6356-465E-845B-1B47887E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021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STB V0.1 </a:t>
            </a:r>
            <a:r>
              <a:rPr lang="fr-FR" dirty="0" err="1" smtClean="0"/>
              <a:t>HanSA</a:t>
            </a:r>
            <a:r>
              <a:rPr lang="fr-FR" dirty="0" smtClean="0"/>
              <a:t> TEUTONICA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10/11/2014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8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31217"/>
              </p:ext>
            </p:extLst>
          </p:nvPr>
        </p:nvGraphicFramePr>
        <p:xfrm>
          <a:off x="2405366" y="288868"/>
          <a:ext cx="7590689" cy="1384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71"/>
                <a:gridCol w="5071671"/>
                <a:gridCol w="1325347"/>
              </a:tblGrid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Code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Déplacer des pions du stock vers la réserve personnelle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Déplacer un pion du plateau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EF-PIO-003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Poser un pion sur le plateau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Indispensable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170" name="Picture 2" descr="poser%20un%20pion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7845"/>
            <a:ext cx="4825423" cy="506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63379"/>
              </p:ext>
            </p:extLst>
          </p:nvPr>
        </p:nvGraphicFramePr>
        <p:xfrm>
          <a:off x="5127785" y="2568632"/>
          <a:ext cx="6735445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805"/>
                <a:gridCol w="4866640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EF-PIO-003 : Poser un pion sur le plateau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Acteur concerné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ayant la main et/ou non un autre joueur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Déplace un pion de la réserve personnelle sur une case du plateau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Précondition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doit être ouverte et une partie doit être en cours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Evènement déclencheur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doit effectuer la demande pour poser un pion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Condition d’arrêt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Le pion a été posé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682839"/>
              </p:ext>
            </p:extLst>
          </p:nvPr>
        </p:nvGraphicFramePr>
        <p:xfrm>
          <a:off x="2758657" y="407323"/>
          <a:ext cx="6735445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80"/>
                <a:gridCol w="4500245"/>
                <a:gridCol w="11760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Code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Faire apparaître l’écritoire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Zoomer sur une partie de la carte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Secondaire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EF-PLA-003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Affichage des points de prestige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EF-PLA-004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Affichage du compteur de villes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EF-PLA-005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Etablir une route commerciale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Indispensable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6002"/>
              </p:ext>
            </p:extLst>
          </p:nvPr>
        </p:nvGraphicFramePr>
        <p:xfrm>
          <a:off x="150538" y="1947256"/>
          <a:ext cx="6735445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805"/>
                <a:gridCol w="4866640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EF-PLA-005 : Etablir une route commerciale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Acteur concerné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ayant la main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Etablir une route commerciale  et effectuer l’une des actions suivantes selon les disponibilités 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fr-FR" sz="1200" kern="1400">
                          <a:effectLst/>
                        </a:rPr>
                        <a:t>Prendre un comptoir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fr-FR" sz="1200" kern="1400">
                          <a:effectLst/>
                        </a:rPr>
                        <a:t>Augmenter un pouvoir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fr-FR" sz="1200" kern="1400">
                          <a:effectLst/>
                        </a:rPr>
                        <a:t>Récupérer un jeton bonus si un taberna est présent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fr-FR" sz="1200" kern="1400">
                          <a:effectLst/>
                        </a:rPr>
                        <a:t>Prendre une route sans effectuer d’action spéciale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Précondition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doit être ouverte, une partie doit être en cours et tous les comptoirs entre deux villes sont occupés par les pions du joueur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Evènement déclencheur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doit effectuer la demande pour poser un pion 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Condition d’arrêt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Une des quatre actions citées dans Description est terminée.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193" name="Picture 1" descr="établir une route commercial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7" y="1814368"/>
            <a:ext cx="5230813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691245" y="4844330"/>
            <a:ext cx="1662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0" dirty="0" smtClean="0"/>
              <a:t>OU</a:t>
            </a:r>
            <a:endParaRPr lang="fr-FR" sz="7000" dirty="0"/>
          </a:p>
        </p:txBody>
      </p:sp>
    </p:spTree>
    <p:extLst>
      <p:ext uri="{BB962C8B-B14F-4D97-AF65-F5344CB8AC3E}">
        <p14:creationId xmlns:p14="http://schemas.microsoft.com/office/powerpoint/2010/main" val="26174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2817"/>
              </p:ext>
            </p:extLst>
          </p:nvPr>
        </p:nvGraphicFramePr>
        <p:xfrm>
          <a:off x="2789830" y="266007"/>
          <a:ext cx="6735445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80"/>
                <a:gridCol w="4500245"/>
                <a:gridCol w="11760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Code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Faire apparaître l’écritoire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Zoomer sur une partie de la carte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Secondaire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EF-PLA-003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Affichage des points de prestige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EF-PLA-004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Affichage du compteur de villes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EF-PLA-005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Prendre un comptoir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EF-PLA-006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Augmenter un pouvoir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EF-PLA-007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Prise de route sans actions spéciales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Indispensable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76"/>
              </p:ext>
            </p:extLst>
          </p:nvPr>
        </p:nvGraphicFramePr>
        <p:xfrm>
          <a:off x="72738" y="1895301"/>
          <a:ext cx="5777344" cy="1866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972"/>
                <a:gridCol w="4174372"/>
              </a:tblGrid>
              <a:tr h="18662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EF-PLA-005 : Prendre un comptoir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6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Acteur concerné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ayant la main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3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Un pion est placé sur le comptoir le plus à gauche de la ville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8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Précondition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doit être ouverte, une partie doit être en cours et tous les comptoirs entre deux villes sont occupés par les pions du joueur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3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Evènement déclencheur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doit effectuer la demande prendre le comptoir 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Condition d’arrêt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Le comptoir a été pris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41" name="Picture 1" descr="prendre un compto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4" y="4046827"/>
            <a:ext cx="34671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66766"/>
              </p:ext>
            </p:extLst>
          </p:nvPr>
        </p:nvGraphicFramePr>
        <p:xfrm>
          <a:off x="6005944" y="1895302"/>
          <a:ext cx="6078683" cy="1873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581"/>
                <a:gridCol w="4392102"/>
              </a:tblGrid>
              <a:tr h="25121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EF-PLA-005 : Augmenter une compétence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1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Acteur concerné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ayant la main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Déverrouille le niveau de compétence supérieur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2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Précondition :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doit être ouverte, une partie doit être en cours et tous les comptoirs entre deux villes sont occupés par les pions du joueur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5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Evènement déclencheur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doit effectuer la demande pour augmenter une compténce 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Condition d’arrêt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La compétence est augmentée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42" name="Picture 2" descr="augmenter une compét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90" y="4046827"/>
            <a:ext cx="34671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44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75317"/>
              </p:ext>
            </p:extLst>
          </p:nvPr>
        </p:nvGraphicFramePr>
        <p:xfrm>
          <a:off x="2748266" y="650471"/>
          <a:ext cx="6735445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80"/>
                <a:gridCol w="4500245"/>
                <a:gridCol w="11760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Code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EF-JET-001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Utiliser un jeton bonus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EF-JET-002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Remettre un jeton bonus sur un taberna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Indispensable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15703"/>
              </p:ext>
            </p:extLst>
          </p:nvPr>
        </p:nvGraphicFramePr>
        <p:xfrm>
          <a:off x="119366" y="1978429"/>
          <a:ext cx="673544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805"/>
                <a:gridCol w="4866640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EF-JET-001 : Utiliser un Jeton bonus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Acteur concerné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ayant la main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Utilisation d’un jeton bonus récupéré lors de l’établissement d’une route commerciale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Précondition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doit être ouverte, une partie doit être en cours 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Evènement déclencheur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doit effectuer la demande pour utiliser un jeton bonus 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Condition d’arrêt :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L’action du jeton a été effectuée. 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217" name="Picture 1" descr="jouer un jeton bo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26" y="1793586"/>
            <a:ext cx="24765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54821"/>
              </p:ext>
            </p:extLst>
          </p:nvPr>
        </p:nvGraphicFramePr>
        <p:xfrm>
          <a:off x="2675530" y="4900352"/>
          <a:ext cx="6735445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80"/>
                <a:gridCol w="4500245"/>
                <a:gridCol w="11760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Code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EF-AID-001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Affichage de l’aide 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EF-AID-002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Dictatiel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Secondaire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fr-FR" dirty="0" smtClean="0"/>
              <a:t>Affichage de l’aide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48421" y="5294168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9311985">
            <a:off x="4515991" y="4970907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20653323">
            <a:off x="5896411" y="4317423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83195" y="4112203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02615" y="3901785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470811" y="4265469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14799" y="5096741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62544" y="3595255"/>
            <a:ext cx="1589809" cy="2836718"/>
            <a:chOff x="1662544" y="3595255"/>
            <a:chExt cx="1589809" cy="2836718"/>
          </a:xfrm>
        </p:grpSpPr>
        <p:sp>
          <p:nvSpPr>
            <p:cNvPr id="13" name="Rectangle 12"/>
            <p:cNvSpPr/>
            <p:nvPr/>
          </p:nvSpPr>
          <p:spPr>
            <a:xfrm>
              <a:off x="1880755" y="4644737"/>
              <a:ext cx="1153391" cy="112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rganigramme : Bande perforée 13"/>
            <p:cNvSpPr/>
            <p:nvPr/>
          </p:nvSpPr>
          <p:spPr>
            <a:xfrm>
              <a:off x="1880754" y="5891646"/>
              <a:ext cx="1153391" cy="540327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Ville 1</a:t>
              </a:r>
              <a:endParaRPr lang="fr-FR" dirty="0"/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1662544" y="3595255"/>
              <a:ext cx="1589809" cy="10494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8436561" y="2504208"/>
            <a:ext cx="1589809" cy="2836718"/>
            <a:chOff x="1662544" y="3595255"/>
            <a:chExt cx="1589809" cy="2836718"/>
          </a:xfrm>
          <a:solidFill>
            <a:schemeClr val="tx1"/>
          </a:solidFill>
        </p:grpSpPr>
        <p:sp>
          <p:nvSpPr>
            <p:cNvPr id="17" name="Rectangle 16"/>
            <p:cNvSpPr/>
            <p:nvPr/>
          </p:nvSpPr>
          <p:spPr>
            <a:xfrm>
              <a:off x="1880755" y="4644737"/>
              <a:ext cx="1153391" cy="1122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8" name="Organigramme : Bande perforée 17"/>
            <p:cNvSpPr/>
            <p:nvPr/>
          </p:nvSpPr>
          <p:spPr>
            <a:xfrm>
              <a:off x="1880754" y="5891646"/>
              <a:ext cx="1153391" cy="540327"/>
            </a:xfrm>
            <a:prstGeom prst="flowChartPunchedTap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Ville 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1662544" y="3595255"/>
              <a:ext cx="1589809" cy="104948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</p:grpSp>
      <p:sp>
        <p:nvSpPr>
          <p:cNvPr id="20" name="Cube 19"/>
          <p:cNvSpPr/>
          <p:nvPr/>
        </p:nvSpPr>
        <p:spPr>
          <a:xfrm>
            <a:off x="4118329" y="5153432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Cube 20"/>
          <p:cNvSpPr/>
          <p:nvPr/>
        </p:nvSpPr>
        <p:spPr>
          <a:xfrm>
            <a:off x="5485329" y="4288848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Cube 21"/>
          <p:cNvSpPr/>
          <p:nvPr/>
        </p:nvSpPr>
        <p:spPr>
          <a:xfrm>
            <a:off x="6989076" y="3899693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654342" y="4089470"/>
            <a:ext cx="571500" cy="571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221073" y="4095313"/>
            <a:ext cx="571500" cy="571500"/>
          </a:xfrm>
          <a:prstGeom prst="rect">
            <a:avLst/>
          </a:prstGeom>
          <a:solidFill>
            <a:srgbClr val="E11FC5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156112" y="5153432"/>
            <a:ext cx="602672" cy="5818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archemin vertical 25"/>
          <p:cNvSpPr/>
          <p:nvPr/>
        </p:nvSpPr>
        <p:spPr>
          <a:xfrm>
            <a:off x="79036" y="2124502"/>
            <a:ext cx="2077075" cy="165613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Augmenter</a:t>
            </a:r>
          </a:p>
          <a:p>
            <a:pPr algn="ctr"/>
            <a:r>
              <a:rPr lang="fr-FR" dirty="0" smtClean="0"/>
              <a:t>une</a:t>
            </a:r>
          </a:p>
          <a:p>
            <a:pPr algn="ctr"/>
            <a:r>
              <a:rPr lang="fr-FR" dirty="0" smtClean="0"/>
              <a:t>compétence</a:t>
            </a:r>
            <a:endParaRPr lang="fr-FR" dirty="0"/>
          </a:p>
        </p:txBody>
      </p:sp>
      <p:sp>
        <p:nvSpPr>
          <p:cNvPr id="29" name="Organigramme : Alternative 28"/>
          <p:cNvSpPr/>
          <p:nvPr/>
        </p:nvSpPr>
        <p:spPr>
          <a:xfrm>
            <a:off x="8654342" y="3548042"/>
            <a:ext cx="344034" cy="36853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?</a:t>
            </a:r>
            <a:endParaRPr lang="fr-FR" sz="3000" dirty="0"/>
          </a:p>
        </p:txBody>
      </p:sp>
      <p:sp>
        <p:nvSpPr>
          <p:cNvPr id="30" name="Organigramme : Alternative 29"/>
          <p:cNvSpPr/>
          <p:nvPr/>
        </p:nvSpPr>
        <p:spPr>
          <a:xfrm>
            <a:off x="1891965" y="4644737"/>
            <a:ext cx="344034" cy="36853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?</a:t>
            </a:r>
            <a:endParaRPr lang="fr-FR" sz="3000" dirty="0"/>
          </a:p>
        </p:txBody>
      </p:sp>
      <p:sp>
        <p:nvSpPr>
          <p:cNvPr id="31" name="Organigramme : Alternative 30"/>
          <p:cNvSpPr/>
          <p:nvPr/>
        </p:nvSpPr>
        <p:spPr>
          <a:xfrm>
            <a:off x="1536720" y="3387438"/>
            <a:ext cx="344034" cy="36853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?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7090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logiciel</a:t>
            </a:r>
            <a:endParaRPr lang="fr-FR" dirty="0"/>
          </a:p>
        </p:txBody>
      </p:sp>
      <p:pic>
        <p:nvPicPr>
          <p:cNvPr id="3074" name="Picture 2" descr="dérou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14" y="1895908"/>
            <a:ext cx="8640289" cy="488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9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948421" y="5294168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19311985">
            <a:off x="4515991" y="4970907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20653323">
            <a:off x="5896411" y="4317423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483195" y="4112203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002615" y="3901785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470811" y="4265469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114799" y="5096741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1662544" y="3595255"/>
            <a:ext cx="1589809" cy="2836718"/>
            <a:chOff x="1662544" y="3595255"/>
            <a:chExt cx="1589809" cy="2836718"/>
          </a:xfrm>
        </p:grpSpPr>
        <p:sp>
          <p:nvSpPr>
            <p:cNvPr id="23" name="Rectangle 22"/>
            <p:cNvSpPr/>
            <p:nvPr/>
          </p:nvSpPr>
          <p:spPr>
            <a:xfrm>
              <a:off x="1880755" y="4644737"/>
              <a:ext cx="1153391" cy="112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rganigramme : Bande perforée 23"/>
            <p:cNvSpPr/>
            <p:nvPr/>
          </p:nvSpPr>
          <p:spPr>
            <a:xfrm>
              <a:off x="1880754" y="5891646"/>
              <a:ext cx="1153391" cy="540327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Ville 1</a:t>
              </a:r>
              <a:endParaRPr lang="fr-FR" dirty="0"/>
            </a:p>
          </p:txBody>
        </p:sp>
        <p:sp>
          <p:nvSpPr>
            <p:cNvPr id="25" name="Triangle isocèle 24"/>
            <p:cNvSpPr/>
            <p:nvPr/>
          </p:nvSpPr>
          <p:spPr>
            <a:xfrm>
              <a:off x="1662544" y="3595255"/>
              <a:ext cx="1589809" cy="10494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8436561" y="2504208"/>
            <a:ext cx="1589809" cy="2836718"/>
            <a:chOff x="1662544" y="3595255"/>
            <a:chExt cx="1589809" cy="2836718"/>
          </a:xfrm>
          <a:solidFill>
            <a:schemeClr val="tx1"/>
          </a:solidFill>
        </p:grpSpPr>
        <p:sp>
          <p:nvSpPr>
            <p:cNvPr id="27" name="Rectangle 26"/>
            <p:cNvSpPr/>
            <p:nvPr/>
          </p:nvSpPr>
          <p:spPr>
            <a:xfrm>
              <a:off x="1880755" y="4644737"/>
              <a:ext cx="1153391" cy="1122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28" name="Organigramme : Bande perforée 27"/>
            <p:cNvSpPr/>
            <p:nvPr/>
          </p:nvSpPr>
          <p:spPr>
            <a:xfrm>
              <a:off x="1880754" y="5891646"/>
              <a:ext cx="1153391" cy="540327"/>
            </a:xfrm>
            <a:prstGeom prst="flowChartPunchedTap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Ville 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9" name="Triangle isocèle 28"/>
            <p:cNvSpPr/>
            <p:nvPr/>
          </p:nvSpPr>
          <p:spPr>
            <a:xfrm>
              <a:off x="1662544" y="3595255"/>
              <a:ext cx="1589809" cy="104948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</p:grpSp>
      <p:sp>
        <p:nvSpPr>
          <p:cNvPr id="30" name="Cube 29"/>
          <p:cNvSpPr/>
          <p:nvPr/>
        </p:nvSpPr>
        <p:spPr>
          <a:xfrm>
            <a:off x="4118329" y="5153432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Cube 30"/>
          <p:cNvSpPr/>
          <p:nvPr/>
        </p:nvSpPr>
        <p:spPr>
          <a:xfrm>
            <a:off x="5485329" y="4288848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Cube 31"/>
          <p:cNvSpPr/>
          <p:nvPr/>
        </p:nvSpPr>
        <p:spPr>
          <a:xfrm>
            <a:off x="6989076" y="3899693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8654342" y="4089470"/>
            <a:ext cx="571500" cy="571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221073" y="4095313"/>
            <a:ext cx="571500" cy="571500"/>
          </a:xfrm>
          <a:prstGeom prst="rect">
            <a:avLst/>
          </a:prstGeom>
          <a:solidFill>
            <a:srgbClr val="E11FC5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156112" y="5153432"/>
            <a:ext cx="602672" cy="5818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595068" y="1981186"/>
            <a:ext cx="1973130" cy="19401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dirty="0"/>
              <a:t>✓</a:t>
            </a:r>
          </a:p>
        </p:txBody>
      </p:sp>
      <p:sp>
        <p:nvSpPr>
          <p:cNvPr id="38" name="Parchemin vertical 37"/>
          <p:cNvSpPr/>
          <p:nvPr/>
        </p:nvSpPr>
        <p:spPr>
          <a:xfrm>
            <a:off x="79036" y="2124502"/>
            <a:ext cx="2077075" cy="165613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Augmenter</a:t>
            </a:r>
          </a:p>
          <a:p>
            <a:pPr algn="ctr"/>
            <a:r>
              <a:rPr lang="fr-FR" dirty="0" smtClean="0"/>
              <a:t>une</a:t>
            </a:r>
          </a:p>
          <a:p>
            <a:pPr algn="ctr"/>
            <a:r>
              <a:rPr lang="fr-FR" dirty="0" smtClean="0"/>
              <a:t>compétence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9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</a:t>
            </a:r>
            <a:r>
              <a:rPr lang="fr-FR" dirty="0" smtClean="0"/>
              <a:t>d’utilisation Version 1</a:t>
            </a:r>
            <a:endParaRPr lang="fr-FR" dirty="0"/>
          </a:p>
        </p:txBody>
      </p:sp>
      <p:pic>
        <p:nvPicPr>
          <p:cNvPr id="1026" name="Picture 2" descr="cas d'utilis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6" y="2008548"/>
            <a:ext cx="11033365" cy="467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1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fr-FR" dirty="0" smtClean="0"/>
              <a:t>Version 2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948421" y="5294168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9311985">
            <a:off x="4515991" y="4970907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 rot="20653323">
            <a:off x="5896411" y="4317423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483195" y="4112203"/>
            <a:ext cx="1252104" cy="17664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002615" y="3901785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470811" y="4265469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14799" y="5096741"/>
            <a:ext cx="571500" cy="5715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1662544" y="3595255"/>
            <a:ext cx="1589809" cy="2836718"/>
            <a:chOff x="1662544" y="3595255"/>
            <a:chExt cx="1589809" cy="2836718"/>
          </a:xfrm>
        </p:grpSpPr>
        <p:sp>
          <p:nvSpPr>
            <p:cNvPr id="32" name="Rectangle 31"/>
            <p:cNvSpPr/>
            <p:nvPr/>
          </p:nvSpPr>
          <p:spPr>
            <a:xfrm>
              <a:off x="1880755" y="4644737"/>
              <a:ext cx="1153391" cy="112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rganigramme : Bande perforée 32"/>
            <p:cNvSpPr/>
            <p:nvPr/>
          </p:nvSpPr>
          <p:spPr>
            <a:xfrm>
              <a:off x="1880754" y="5891646"/>
              <a:ext cx="1153391" cy="540327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Ville 1</a:t>
              </a:r>
              <a:endParaRPr lang="fr-FR" dirty="0"/>
            </a:p>
          </p:txBody>
        </p:sp>
        <p:sp>
          <p:nvSpPr>
            <p:cNvPr id="34" name="Triangle isocèle 33"/>
            <p:cNvSpPr/>
            <p:nvPr/>
          </p:nvSpPr>
          <p:spPr>
            <a:xfrm>
              <a:off x="1662544" y="3595255"/>
              <a:ext cx="1589809" cy="10494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436561" y="2504208"/>
            <a:ext cx="1589809" cy="2836718"/>
            <a:chOff x="1662544" y="3595255"/>
            <a:chExt cx="1589809" cy="2836718"/>
          </a:xfrm>
          <a:solidFill>
            <a:schemeClr val="tx1"/>
          </a:solidFill>
        </p:grpSpPr>
        <p:sp>
          <p:nvSpPr>
            <p:cNvPr id="36" name="Rectangle 35"/>
            <p:cNvSpPr/>
            <p:nvPr/>
          </p:nvSpPr>
          <p:spPr>
            <a:xfrm>
              <a:off x="1880755" y="4644737"/>
              <a:ext cx="1153391" cy="1122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37" name="Organigramme : Bande perforée 36"/>
            <p:cNvSpPr/>
            <p:nvPr/>
          </p:nvSpPr>
          <p:spPr>
            <a:xfrm>
              <a:off x="1880754" y="5891646"/>
              <a:ext cx="1153391" cy="540327"/>
            </a:xfrm>
            <a:prstGeom prst="flowChartPunchedTap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Ville 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8" name="Triangle isocèle 37"/>
            <p:cNvSpPr/>
            <p:nvPr/>
          </p:nvSpPr>
          <p:spPr>
            <a:xfrm>
              <a:off x="1662544" y="3595255"/>
              <a:ext cx="1589809" cy="104948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</p:grpSp>
      <p:sp>
        <p:nvSpPr>
          <p:cNvPr id="39" name="Cube 38"/>
          <p:cNvSpPr/>
          <p:nvPr/>
        </p:nvSpPr>
        <p:spPr>
          <a:xfrm>
            <a:off x="4118329" y="5153432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be 39"/>
          <p:cNvSpPr/>
          <p:nvPr/>
        </p:nvSpPr>
        <p:spPr>
          <a:xfrm>
            <a:off x="5485329" y="4288848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Cube 40"/>
          <p:cNvSpPr/>
          <p:nvPr/>
        </p:nvSpPr>
        <p:spPr>
          <a:xfrm>
            <a:off x="6989076" y="3899693"/>
            <a:ext cx="537941" cy="535591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8654342" y="4089470"/>
            <a:ext cx="571500" cy="571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9221073" y="4095313"/>
            <a:ext cx="571500" cy="571500"/>
          </a:xfrm>
          <a:prstGeom prst="rect">
            <a:avLst/>
          </a:prstGeom>
          <a:solidFill>
            <a:srgbClr val="E11FC5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2156112" y="5153432"/>
            <a:ext cx="602672" cy="5818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archemin vertical 44"/>
          <p:cNvSpPr/>
          <p:nvPr/>
        </p:nvSpPr>
        <p:spPr>
          <a:xfrm>
            <a:off x="79036" y="2124502"/>
            <a:ext cx="2077075" cy="165613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Augmenter</a:t>
            </a:r>
          </a:p>
          <a:p>
            <a:pPr algn="ctr"/>
            <a:r>
              <a:rPr lang="fr-FR" dirty="0" smtClean="0"/>
              <a:t>une</a:t>
            </a:r>
          </a:p>
          <a:p>
            <a:pPr algn="ctr"/>
            <a:r>
              <a:rPr lang="fr-FR" dirty="0" smtClean="0"/>
              <a:t>compétence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8713061" y="2687264"/>
            <a:ext cx="1016023" cy="9911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/>
              <a:t>✓</a:t>
            </a:r>
          </a:p>
        </p:txBody>
      </p:sp>
      <p:sp>
        <p:nvSpPr>
          <p:cNvPr id="47" name="Ellipse 46"/>
          <p:cNvSpPr/>
          <p:nvPr/>
        </p:nvSpPr>
        <p:spPr>
          <a:xfrm>
            <a:off x="1940905" y="3899693"/>
            <a:ext cx="1016023" cy="9911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/>
              <a:t>✓</a:t>
            </a:r>
          </a:p>
        </p:txBody>
      </p:sp>
      <p:sp>
        <p:nvSpPr>
          <p:cNvPr id="48" name="Ellipse 47"/>
          <p:cNvSpPr/>
          <p:nvPr/>
        </p:nvSpPr>
        <p:spPr>
          <a:xfrm>
            <a:off x="639872" y="3386481"/>
            <a:ext cx="1016023" cy="9911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0591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version 2</a:t>
            </a:r>
            <a:endParaRPr lang="fr-FR" dirty="0"/>
          </a:p>
        </p:txBody>
      </p:sp>
      <p:pic>
        <p:nvPicPr>
          <p:cNvPr id="2051" name="Picture 3" descr="cas d'utilisation 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05" y="1946275"/>
            <a:ext cx="6995508" cy="48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7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Exigences fonctionnelles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35329"/>
              </p:ext>
            </p:extLst>
          </p:nvPr>
        </p:nvGraphicFramePr>
        <p:xfrm>
          <a:off x="1984663" y="2419003"/>
          <a:ext cx="8452211" cy="3618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091"/>
                <a:gridCol w="3511457"/>
                <a:gridCol w="1781696"/>
                <a:gridCol w="2119967"/>
              </a:tblGrid>
              <a:tr h="278317">
                <a:tc>
                  <a:txBody>
                    <a:bodyPr/>
                    <a:lstStyle/>
                    <a:p>
                      <a:pPr marL="270510" algn="ctr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Id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ctr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Intitulé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ctr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Acteur(s)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ctr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Priorité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56633"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EF-APP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Propriétés de l’application 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Joueur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Indispensable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56633"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EF-JEU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Gestion des parties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Joueur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Indispensable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56633"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EF-PIO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Gestion des pions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Joueur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Indispensable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56633"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EF-PLA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Gestion du plateau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Joueur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Indispensable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56633"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EF-JET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Gestion des jetons bonus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Joueur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Indispensable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56633"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EF-AID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Aide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>
                          <a:effectLst/>
                        </a:rPr>
                        <a:t>Joueur</a:t>
                      </a:r>
                      <a:endParaRPr lang="fr-FR" sz="1200" b="1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 algn="just">
                        <a:spcAft>
                          <a:spcPts val="0"/>
                        </a:spcAft>
                        <a:tabLst>
                          <a:tab pos="1612900" algn="l"/>
                        </a:tabLst>
                      </a:pPr>
                      <a:r>
                        <a:rPr lang="fr-FR" sz="1200" dirty="0">
                          <a:effectLst/>
                        </a:rPr>
                        <a:t>Indispensable</a:t>
                      </a:r>
                      <a:endParaRPr lang="fr-FR" sz="1200" b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4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Exigences fonctionnelles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025571"/>
              </p:ext>
            </p:extLst>
          </p:nvPr>
        </p:nvGraphicFramePr>
        <p:xfrm>
          <a:off x="992202" y="2400300"/>
          <a:ext cx="10198807" cy="1745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810"/>
                <a:gridCol w="6814268"/>
                <a:gridCol w="1780729"/>
              </a:tblGrid>
              <a:tr h="307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Code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53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EF-APP-001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peut être fermée, ce qui entrainera une sauvegarde automatique de la partie en cours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3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EF-APP-002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L’application peut être mise en tâche de fond si l’utilisateur ce qui entrainera la mise en pause de la partie si reçoit une notification et souhaite la consulter.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Indispensable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38753"/>
              </p:ext>
            </p:extLst>
          </p:nvPr>
        </p:nvGraphicFramePr>
        <p:xfrm>
          <a:off x="992203" y="4384964"/>
          <a:ext cx="10209198" cy="1870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444"/>
                <a:gridCol w="6821211"/>
                <a:gridCol w="1782543"/>
              </a:tblGrid>
              <a:tr h="467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Code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EF-JEU-001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Créer une nouvelle partie, avec le choix des paramètres pour celle-ci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EF-JEU-002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Continuer la partie en cours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EF-JEU-003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Charger une partie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Indispensable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7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31877"/>
              </p:ext>
            </p:extLst>
          </p:nvPr>
        </p:nvGraphicFramePr>
        <p:xfrm>
          <a:off x="2405366" y="288868"/>
          <a:ext cx="7590689" cy="1384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71"/>
                <a:gridCol w="5071671"/>
                <a:gridCol w="1325347"/>
              </a:tblGrid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Code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Priorité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EF-PIO-001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Déplacer des pions du stock vers la réserve personnelle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EF-PIO-002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Déplacer un pion du plateau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Indispensable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EF-PIO-003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Poser un pion sur le plateau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Indispensable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83625"/>
              </p:ext>
            </p:extLst>
          </p:nvPr>
        </p:nvGraphicFramePr>
        <p:xfrm>
          <a:off x="72737" y="1905693"/>
          <a:ext cx="5424054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949"/>
                <a:gridCol w="3919105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EF-PIO-001 : Déplacer des pions du stock vers la réserve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Acteur concerné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ayant la main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Déplace le nombre de pion permis par la compétence Bursa du stock vers la réserve personnelle et consomme une action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Précondition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doit être ouverte et une partie doit être en cours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Evènement déclencheur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doit effectuer la demande de déplacement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Condition d’arrêt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Le nombre de pions indiqué par Bursa ont été déplacés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5" name="Picture 1" descr="déplacer pion du stock vers la rese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3" y="4214668"/>
            <a:ext cx="24765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99936"/>
              </p:ext>
            </p:extLst>
          </p:nvPr>
        </p:nvGraphicFramePr>
        <p:xfrm>
          <a:off x="5621482" y="1893224"/>
          <a:ext cx="6449566" cy="1834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486"/>
                <a:gridCol w="4660080"/>
              </a:tblGrid>
              <a:tr h="29377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EF-PIO-002 : Déplacer un pion du plateau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9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Acteur concerné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ayant la main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Description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Déplace un pion déjà présent sur le plateau sur une case vide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Précondition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L’application doit être ouverte et une partie doit être en cours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8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Evènement déclencheur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Le joueur doit effectuer la demande de déplacement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>
                          <a:effectLst/>
                        </a:rPr>
                        <a:t>Condition d’arrêt :</a:t>
                      </a:r>
                      <a:endParaRPr lang="fr-FR" sz="1200" kern="14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400" dirty="0">
                          <a:effectLst/>
                        </a:rPr>
                        <a:t>Le pion a été déplacé</a:t>
                      </a:r>
                      <a:endParaRPr lang="fr-FR" sz="1200" kern="14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 descr="deplacer un pion du plat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896" y="3844716"/>
            <a:ext cx="3246005" cy="282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6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TC103090430[[fn=À bandes]]</Template>
  <TotalTime>56</TotalTime>
  <Words>767</Words>
  <Application>Microsoft Office PowerPoint</Application>
  <PresentationFormat>Grand écran</PresentationFormat>
  <Paragraphs>247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Corbel</vt:lpstr>
      <vt:lpstr>Segoe UI</vt:lpstr>
      <vt:lpstr>Times New Roman</vt:lpstr>
      <vt:lpstr>Wingdings</vt:lpstr>
      <vt:lpstr>À bandes</vt:lpstr>
      <vt:lpstr>STB V0.1 HanSA TEUTONICA</vt:lpstr>
      <vt:lpstr>Fonctionnement du logiciel</vt:lpstr>
      <vt:lpstr>Version 1</vt:lpstr>
      <vt:lpstr>Diagramme de cas d’utilisation Version 1</vt:lpstr>
      <vt:lpstr>Version 2</vt:lpstr>
      <vt:lpstr>Diagramme de cas d’utilisation version 2</vt:lpstr>
      <vt:lpstr>Exigences fonctionnelles</vt:lpstr>
      <vt:lpstr>Exigences fonctionnelles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Affichage de l’aide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STB HanSA TEUTONICA</dc:title>
  <dc:creator>Julien Houbart</dc:creator>
  <cp:lastModifiedBy>Julien Houbart</cp:lastModifiedBy>
  <cp:revision>7</cp:revision>
  <dcterms:created xsi:type="dcterms:W3CDTF">2014-11-09T20:23:13Z</dcterms:created>
  <dcterms:modified xsi:type="dcterms:W3CDTF">2014-11-09T21:19:55Z</dcterms:modified>
</cp:coreProperties>
</file>