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D6C5D7-7516-4036-9403-169E670B97A0}">
  <a:tblStyle styleId="{6ED6C5D7-7516-4036-9403-169E670B97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6EE516C-B481-40E6-B6FB-CC8CC62FD61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5.xml"/><Relationship Id="rId22" Type="http://schemas.openxmlformats.org/officeDocument/2006/relationships/font" Target="fonts/ProximaNova-italic.fntdata"/><Relationship Id="rId10" Type="http://schemas.openxmlformats.org/officeDocument/2006/relationships/slide" Target="slides/slide4.xml"/><Relationship Id="rId21"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 everyone, im james and i’m here with anthony and martin </a:t>
            </a:r>
            <a:r>
              <a:rPr lang="en" sz="1400"/>
              <a:t>today we will talking about grades analysis and predictions.</a:t>
            </a:r>
            <a:r>
              <a:rPr lang="en" sz="1400"/>
              <a:t> As college student we always wonder what variables impact how we </a:t>
            </a:r>
            <a:r>
              <a:rPr lang="en" sz="1400"/>
              <a:t>academically</a:t>
            </a:r>
            <a:r>
              <a:rPr lang="en" sz="1400"/>
              <a:t> perform as we always are </a:t>
            </a:r>
            <a:r>
              <a:rPr lang="en" sz="1400"/>
              <a:t>striving to</a:t>
            </a:r>
            <a:r>
              <a:rPr lang="en" sz="1400"/>
              <a:t> improve ourselves. So for this presentation, we want to explore the different impacts on a student’s academic performance, and whether we can utilize these different </a:t>
            </a:r>
            <a:r>
              <a:rPr lang="en" sz="1400"/>
              <a:t>features</a:t>
            </a:r>
            <a:r>
              <a:rPr lang="en" sz="1400"/>
              <a:t> to predict a student’s grades.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3b3b7dbd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3b3b7dbd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decided to use the following metrics to evaluate the model based on its performance on our testing data:</a:t>
            </a:r>
            <a:endParaRPr sz="1200"/>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rPr>
              <a:t>Coefficient of Determination: </a:t>
            </a:r>
            <a:r>
              <a:rPr lang="en" sz="1200">
                <a:solidFill>
                  <a:schemeClr val="dk1"/>
                </a:solidFill>
              </a:rPr>
              <a:t>shows the percentage of how closed the predicted data fits to the true values.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rPr>
              <a:t>Mean Squared Error:</a:t>
            </a:r>
            <a:r>
              <a:rPr lang="en" sz="1200">
                <a:solidFill>
                  <a:schemeClr val="dk1"/>
                </a:solidFill>
              </a:rPr>
              <a:t>  shows the average of the squares of the differences between the predicted and true values. The metric gives large penalizations to errors since it takes the squares of the errors.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rPr>
              <a:t>Mean Absolute Error:</a:t>
            </a:r>
            <a:r>
              <a:rPr lang="en" sz="1200">
                <a:solidFill>
                  <a:schemeClr val="dk1"/>
                </a:solidFill>
              </a:rPr>
              <a:t> similar to mean squared error but instead of the square of the difference, the metric takes the absolute value of the difference. Unlike Mean Squared Error, the metric does not give large penalizations and treats all errors as the same.</a:t>
            </a:r>
            <a:endParaRPr sz="1200"/>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b3b7dbd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b3b7dbd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Based on these performances we can conclude that although all models perform very well, the Linear Regression Model seems to be performing a little better than the other models. The model performances on our testing data showed that the Linear Regression model had the highest R squared score which means that it was the most accurate. Furthermore, even though the Linear Regression Model did have the highest absolute error, the model’s errors were not as severe as the other model’s errors which can be seen in the models low mean squared error.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9d0b79a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9d0b79a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really used boxplots, barplots, and violin plots due to </a:t>
            </a:r>
            <a:r>
              <a:rPr lang="en"/>
              <a:t>categorical</a:t>
            </a:r>
            <a:r>
              <a:rPr lang="en"/>
              <a:t> nature of the dataset.</a:t>
            </a:r>
            <a:endParaRPr/>
          </a:p>
          <a:p>
            <a:pPr indent="0" lvl="0" marL="0" rtl="0" algn="l">
              <a:spcBef>
                <a:spcPts val="0"/>
              </a:spcBef>
              <a:spcAft>
                <a:spcPts val="0"/>
              </a:spcAft>
              <a:buClr>
                <a:schemeClr val="dk1"/>
              </a:buClr>
              <a:buSzPts val="1100"/>
              <a:buFont typeface="Arial"/>
              <a:buNone/>
            </a:pPr>
            <a:r>
              <a:rPr lang="en">
                <a:solidFill>
                  <a:schemeClr val="dk1"/>
                </a:solidFill>
              </a:rPr>
              <a:t>Come in with more ML knowledge</a:t>
            </a:r>
            <a:endParaRPr/>
          </a:p>
          <a:p>
            <a:pPr indent="0" lvl="0" marL="0" rtl="0" algn="l">
              <a:spcBef>
                <a:spcPts val="0"/>
              </a:spcBef>
              <a:spcAft>
                <a:spcPts val="0"/>
              </a:spcAft>
              <a:buNone/>
            </a:pPr>
            <a:r>
              <a:rPr lang="en"/>
              <a:t>Find different data set, or combine dataset with </a:t>
            </a:r>
            <a:r>
              <a:rPr lang="en"/>
              <a:t>portuguese</a:t>
            </a:r>
            <a:r>
              <a:rPr lang="en"/>
              <a:t> dataset since low sample size and low correlations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9d0b79a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9d0b79a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9d0b79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9d0b79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9d0b79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9d0b79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studytime:</a:t>
            </a:r>
            <a:endParaRPr/>
          </a:p>
          <a:p>
            <a:pPr indent="0" lvl="0" marL="0" rtl="0" algn="l">
              <a:spcBef>
                <a:spcPts val="0"/>
              </a:spcBef>
              <a:spcAft>
                <a:spcPts val="0"/>
              </a:spcAft>
              <a:buNone/>
            </a:pPr>
            <a:r>
              <a:rPr lang="en"/>
              <a:t>	1:  2- hrs </a:t>
            </a:r>
            <a:endParaRPr/>
          </a:p>
          <a:p>
            <a:pPr indent="0" lvl="0" marL="0" rtl="0" algn="l">
              <a:spcBef>
                <a:spcPts val="0"/>
              </a:spcBef>
              <a:spcAft>
                <a:spcPts val="0"/>
              </a:spcAft>
              <a:buNone/>
            </a:pPr>
            <a:r>
              <a:rPr lang="en"/>
              <a:t>	2: 2-5 hrs</a:t>
            </a:r>
            <a:endParaRPr/>
          </a:p>
          <a:p>
            <a:pPr indent="0" lvl="0" marL="0" rtl="0" algn="l">
              <a:spcBef>
                <a:spcPts val="0"/>
              </a:spcBef>
              <a:spcAft>
                <a:spcPts val="0"/>
              </a:spcAft>
              <a:buNone/>
            </a:pPr>
            <a:r>
              <a:rPr lang="en"/>
              <a:t>	3: 5-10 hrs</a:t>
            </a:r>
            <a:endParaRPr/>
          </a:p>
          <a:p>
            <a:pPr indent="0" lvl="0" marL="0" rtl="0" algn="l">
              <a:spcBef>
                <a:spcPts val="0"/>
              </a:spcBef>
              <a:spcAft>
                <a:spcPts val="0"/>
              </a:spcAft>
              <a:buNone/>
            </a:pPr>
            <a:r>
              <a:rPr lang="en"/>
              <a:t>	4: 10+ hrs</a:t>
            </a:r>
            <a:endParaRPr/>
          </a:p>
          <a:p>
            <a:pPr indent="0" lvl="0" marL="0" rtl="0" algn="l">
              <a:spcBef>
                <a:spcPts val="0"/>
              </a:spcBef>
              <a:spcAft>
                <a:spcPts val="0"/>
              </a:spcAft>
              <a:buNone/>
            </a:pPr>
            <a:r>
              <a:rPr lang="en"/>
              <a:t>Medu, Fedu:</a:t>
            </a:r>
            <a:endParaRPr/>
          </a:p>
          <a:p>
            <a:pPr indent="0" lvl="0" marL="0" rtl="0" algn="l">
              <a:spcBef>
                <a:spcPts val="0"/>
              </a:spcBef>
              <a:spcAft>
                <a:spcPts val="0"/>
              </a:spcAft>
              <a:buNone/>
            </a:pPr>
            <a:r>
              <a:rPr lang="en"/>
              <a:t>	0: none</a:t>
            </a:r>
            <a:endParaRPr/>
          </a:p>
          <a:p>
            <a:pPr indent="0" lvl="0" marL="0" rtl="0" algn="l">
              <a:spcBef>
                <a:spcPts val="0"/>
              </a:spcBef>
              <a:spcAft>
                <a:spcPts val="0"/>
              </a:spcAft>
              <a:buNone/>
            </a:pPr>
            <a:r>
              <a:rPr lang="en"/>
              <a:t>	1:elementary school</a:t>
            </a:r>
            <a:endParaRPr/>
          </a:p>
          <a:p>
            <a:pPr indent="0" lvl="0" marL="0" rtl="0" algn="l">
              <a:spcBef>
                <a:spcPts val="0"/>
              </a:spcBef>
              <a:spcAft>
                <a:spcPts val="0"/>
              </a:spcAft>
              <a:buNone/>
            </a:pPr>
            <a:r>
              <a:rPr lang="en"/>
              <a:t>	2: middle school</a:t>
            </a:r>
            <a:endParaRPr/>
          </a:p>
          <a:p>
            <a:pPr indent="0" lvl="0" marL="0" rtl="0" algn="l">
              <a:spcBef>
                <a:spcPts val="0"/>
              </a:spcBef>
              <a:spcAft>
                <a:spcPts val="0"/>
              </a:spcAft>
              <a:buNone/>
            </a:pPr>
            <a:r>
              <a:rPr lang="en"/>
              <a:t>	3: high school</a:t>
            </a:r>
            <a:endParaRPr/>
          </a:p>
          <a:p>
            <a:pPr indent="0" lvl="0" marL="0" rtl="0" algn="l">
              <a:spcBef>
                <a:spcPts val="0"/>
              </a:spcBef>
              <a:spcAft>
                <a:spcPts val="0"/>
              </a:spcAft>
              <a:buNone/>
            </a:pPr>
            <a:r>
              <a:rPr lang="en"/>
              <a:t>	4: college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3b3b7dbd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3b3b7dbd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9d0b79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9d0b79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212121"/>
                </a:solidFill>
                <a:highlight>
                  <a:srgbClr val="FFFFFF"/>
                </a:highlight>
                <a:latin typeface="Times New Roman"/>
                <a:ea typeface="Times New Roman"/>
                <a:cs typeface="Times New Roman"/>
                <a:sym typeface="Times New Roman"/>
              </a:rPr>
              <a:t>Studying: studying had a very minor correlation with grades. It was most apparent in the first period (G1), but not by much. </a:t>
            </a:r>
            <a:endParaRPr sz="1200">
              <a:solidFill>
                <a:srgbClr val="21212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a:solidFill>
                  <a:srgbClr val="212121"/>
                </a:solidFill>
                <a:highlight>
                  <a:srgbClr val="FFFFFF"/>
                </a:highlight>
                <a:latin typeface="Times New Roman"/>
                <a:ea typeface="Times New Roman"/>
                <a:cs typeface="Times New Roman"/>
                <a:sym typeface="Times New Roman"/>
              </a:rPr>
              <a:t>Medu and Fedu vs Failures: Higher education level meant less failures</a:t>
            </a:r>
            <a:endParaRPr sz="12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9d0b79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9d0b79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9d0b79a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9d0b79a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 the data analysis done, we can now move on to building three different predictive models which will be able to predict the final grades of  students. Since the model needs to predict final grades which are continuous numerical values, the problem needs regression models to solve it. We decided to choose the following models: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Linear Regression - </a:t>
            </a:r>
            <a:r>
              <a:rPr lang="en" sz="1200">
                <a:solidFill>
                  <a:schemeClr val="dk1"/>
                </a:solidFill>
              </a:rPr>
              <a:t>Model which finds a linear function that best fits our training data. This function will be used to determine the final grades.</a:t>
            </a:r>
            <a:endParaRPr sz="1200">
              <a:solidFill>
                <a:schemeClr val="dk1"/>
              </a:solidFill>
            </a:endParaRPr>
          </a:p>
          <a:p>
            <a:pPr indent="0" lvl="0" marL="0" rtl="0" algn="l">
              <a:spcBef>
                <a:spcPts val="0"/>
              </a:spcBef>
              <a:spcAft>
                <a:spcPts val="0"/>
              </a:spcAft>
              <a:buNone/>
            </a:pPr>
            <a:r>
              <a:rPr lang="en" sz="1200">
                <a:solidFill>
                  <a:schemeClr val="dk1"/>
                </a:solidFill>
              </a:rPr>
              <a:t>Decision Tree Regressor - Model which creates a continuous variable decision tree based on our training data that will be used to decide the final grade.</a:t>
            </a:r>
            <a:endParaRPr sz="1200">
              <a:solidFill>
                <a:schemeClr val="dk1"/>
              </a:solidFill>
            </a:endParaRPr>
          </a:p>
          <a:p>
            <a:pPr indent="0" lvl="0" marL="0" rtl="0" algn="l">
              <a:spcBef>
                <a:spcPts val="0"/>
              </a:spcBef>
              <a:spcAft>
                <a:spcPts val="0"/>
              </a:spcAft>
              <a:buNone/>
            </a:pPr>
            <a:r>
              <a:rPr lang="en" sz="1200">
                <a:solidFill>
                  <a:schemeClr val="dk1"/>
                </a:solidFill>
              </a:rPr>
              <a:t>Support </a:t>
            </a:r>
            <a:r>
              <a:rPr lang="en" sz="1200">
                <a:solidFill>
                  <a:schemeClr val="dk1"/>
                </a:solidFill>
              </a:rPr>
              <a:t>Vector</a:t>
            </a:r>
            <a:r>
              <a:rPr lang="en" sz="1200">
                <a:solidFill>
                  <a:schemeClr val="dk1"/>
                </a:solidFill>
              </a:rPr>
              <a:t> Regression - Model which finds a hyperplane that fits the most number of points in our training data. The goal of SVR is to minimize the amount of error but also maximize the margin of the hyperplane.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We also</a:t>
            </a:r>
            <a:r>
              <a:rPr lang="en" sz="1200">
                <a:solidFill>
                  <a:schemeClr val="dk1"/>
                </a:solidFill>
              </a:rPr>
              <a:t> decided to split the dataset into 20% Testing and 80% Training, and have our output variable as G3, the final score.</a:t>
            </a:r>
            <a:endParaRPr sz="1200">
              <a:solidFill>
                <a:schemeClr val="dk1"/>
              </a:solidFill>
            </a:endParaRPr>
          </a:p>
          <a:p>
            <a:pPr indent="0" lvl="0" marL="0" rtl="0" algn="l">
              <a:spcBef>
                <a:spcPts val="0"/>
              </a:spcBef>
              <a:spcAft>
                <a:spcPts val="0"/>
              </a:spcAft>
              <a:buNone/>
            </a:pPr>
            <a:r>
              <a:rPr lang="en" sz="1200">
                <a:solidFill>
                  <a:schemeClr val="dk1"/>
                </a:solidFill>
              </a:rPr>
              <a:t>However with the input variables we faced a dilemma of whether</a:t>
            </a:r>
            <a:r>
              <a:rPr lang="en" sz="1200">
                <a:solidFill>
                  <a:schemeClr val="dk1"/>
                </a:solidFill>
              </a:rPr>
              <a:t> we should include G1 and G2 scores.</a:t>
            </a:r>
            <a:endParaRPr sz="1200">
              <a:solidFill>
                <a:schemeClr val="dk1"/>
              </a:solidFill>
            </a:endParaRPr>
          </a:p>
          <a:p>
            <a:pPr indent="0" lvl="0" marL="0" rtl="0" algn="l">
              <a:spcBef>
                <a:spcPts val="0"/>
              </a:spcBef>
              <a:spcAft>
                <a:spcPts val="0"/>
              </a:spcAft>
              <a:buNone/>
            </a:pPr>
            <a:r>
              <a:rPr lang="en" sz="1200">
                <a:solidFill>
                  <a:schemeClr val="dk1"/>
                </a:solidFill>
              </a:rPr>
              <a:t>B</a:t>
            </a:r>
            <a:r>
              <a:rPr lang="en" sz="1200">
                <a:solidFill>
                  <a:srgbClr val="202729"/>
                </a:solidFill>
              </a:rPr>
              <a:t>ased on previous observations, there are low correlations</a:t>
            </a:r>
            <a:r>
              <a:rPr lang="en" sz="1200">
                <a:solidFill>
                  <a:schemeClr val="dk1"/>
                </a:solidFill>
              </a:rPr>
              <a:t> between variables so  there may b </a:t>
            </a:r>
            <a:r>
              <a:rPr lang="en" sz="1200">
                <a:solidFill>
                  <a:srgbClr val="202729"/>
                </a:solidFill>
              </a:rPr>
              <a:t>poor performance from our models if we didn’t include the scores. </a:t>
            </a:r>
            <a:endParaRPr sz="1200">
              <a:solidFill>
                <a:srgbClr val="202729"/>
              </a:solidFill>
            </a:endParaRPr>
          </a:p>
          <a:p>
            <a:pPr indent="0" lvl="0" marL="0" rtl="0" algn="l">
              <a:spcBef>
                <a:spcPts val="0"/>
              </a:spcBef>
              <a:spcAft>
                <a:spcPts val="0"/>
              </a:spcAft>
              <a:buNone/>
            </a:pPr>
            <a:r>
              <a:t/>
            </a:r>
            <a:endParaRPr sz="1200">
              <a:solidFill>
                <a:srgbClr val="202729"/>
              </a:solidFill>
            </a:endParaRPr>
          </a:p>
          <a:p>
            <a:pPr indent="0" lvl="0" marL="0" rtl="0" algn="l">
              <a:spcBef>
                <a:spcPts val="0"/>
              </a:spcBef>
              <a:spcAft>
                <a:spcPts val="0"/>
              </a:spcAft>
              <a:buNone/>
            </a:pPr>
            <a:r>
              <a:rPr lang="en" sz="1200">
                <a:solidFill>
                  <a:srgbClr val="202729"/>
                </a:solidFill>
              </a:rPr>
              <a:t>However, if we were to </a:t>
            </a:r>
            <a:r>
              <a:rPr lang="en" sz="1200">
                <a:solidFill>
                  <a:schemeClr val="dk1"/>
                </a:solidFill>
              </a:rPr>
              <a:t>include G1 and G2 scores, this can cause model variance which is when the model will fit the training data well, but not the test data since the grades can be too specific per student.</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3b3b7dbd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3b3b7dbd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used a machine learning technique called cross validation to give us insight how well our models are performing  </a:t>
            </a:r>
            <a:r>
              <a:rPr lang="en" sz="1200">
                <a:solidFill>
                  <a:schemeClr val="dk1"/>
                </a:solidFill>
              </a:rPr>
              <a:t>with and without</a:t>
            </a:r>
            <a:r>
              <a:rPr lang="en" sz="1200">
                <a:solidFill>
                  <a:schemeClr val="dk1"/>
                </a:solidFill>
              </a:rPr>
              <a:t> G1 &amp; G2 scores. Cross Validation works by splitting the </a:t>
            </a:r>
            <a:r>
              <a:rPr lang="en" sz="1200">
                <a:solidFill>
                  <a:schemeClr val="dk1"/>
                </a:solidFill>
              </a:rPr>
              <a:t>training</a:t>
            </a:r>
            <a:r>
              <a:rPr lang="en" sz="1200">
                <a:solidFill>
                  <a:schemeClr val="dk1"/>
                </a:solidFill>
              </a:rPr>
              <a:t> data into 5 parts, and for each part the model will be trained based on all </a:t>
            </a:r>
            <a:r>
              <a:rPr lang="en" sz="1200">
                <a:solidFill>
                  <a:schemeClr val="dk1"/>
                </a:solidFill>
              </a:rPr>
              <a:t>the</a:t>
            </a:r>
            <a:r>
              <a:rPr lang="en" sz="1200">
                <a:solidFill>
                  <a:schemeClr val="dk1"/>
                </a:solidFill>
              </a:rPr>
              <a:t> training data except for that part. That remaining part will be then used to validate the model which returns a score out of 1 of how well the model performing.  Based on these average scores we can see that if we didn’t include G1 and G2 scores, the models have terrible performance. But by including them, we can see that we are getting very decent scores. So that’s why we decided to train our model with G1 and G2 scores included in the input features.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b3b7dbd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3b3b7dbd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models trained, we then inputted our testing data and </a:t>
            </a:r>
            <a:r>
              <a:rPr lang="en"/>
              <a:t>received</a:t>
            </a:r>
            <a:r>
              <a:rPr lang="en"/>
              <a:t> the following results. </a:t>
            </a:r>
            <a:r>
              <a:rPr lang="en"/>
              <a:t>The x-Axis is the True values, while the y-axis is the predicted values. We can see that all models perform very well as the predicted values are very close with the actual value. We can also see that the all the model struggled with predicting grades of 0. However, solely based on these graphs, we still can’t tell which model is the best so we decided to look at some other metrics.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Grades Analysis &amp; Predictions</a:t>
            </a:r>
            <a:endParaRPr/>
          </a:p>
        </p:txBody>
      </p:sp>
      <p:sp>
        <p:nvSpPr>
          <p:cNvPr id="60" name="Google Shape;60;p13"/>
          <p:cNvSpPr txBox="1"/>
          <p:nvPr>
            <p:ph idx="1" type="subTitle"/>
          </p:nvPr>
        </p:nvSpPr>
        <p:spPr>
          <a:xfrm>
            <a:off x="510450" y="3182344"/>
            <a:ext cx="8123100" cy="15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Anthony Tran, James Nguyen, Martin Nguyen</a:t>
            </a:r>
            <a:endParaRPr/>
          </a:p>
          <a:p>
            <a:pPr indent="0" lvl="0" marL="0" rtl="0" algn="l">
              <a:spcBef>
                <a:spcPts val="0"/>
              </a:spcBef>
              <a:spcAft>
                <a:spcPts val="0"/>
              </a:spcAft>
              <a:buNone/>
            </a:pPr>
            <a:r>
              <a:rPr lang="en"/>
              <a:t>CS 122</a:t>
            </a:r>
            <a:endParaRPr/>
          </a:p>
          <a:p>
            <a:pPr indent="0" lvl="0" marL="0" rtl="0" algn="l">
              <a:spcBef>
                <a:spcPts val="0"/>
              </a:spcBef>
              <a:spcAft>
                <a:spcPts val="0"/>
              </a:spcAft>
              <a:buNone/>
            </a:pPr>
            <a:r>
              <a:rPr lang="en"/>
              <a:t>November 30,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Model Performs the Best?</a:t>
            </a:r>
            <a:endParaRPr/>
          </a:p>
          <a:p>
            <a:pPr indent="0" lvl="0" marL="0" rtl="0" algn="l">
              <a:spcBef>
                <a:spcPts val="0"/>
              </a:spcBef>
              <a:spcAft>
                <a:spcPts val="0"/>
              </a:spcAft>
              <a:buNone/>
            </a:pPr>
            <a:r>
              <a:t/>
            </a:r>
            <a:endParaRPr/>
          </a:p>
        </p:txBody>
      </p:sp>
      <p:sp>
        <p:nvSpPr>
          <p:cNvPr id="131" name="Google Shape;131;p22"/>
          <p:cNvSpPr txBox="1"/>
          <p:nvPr>
            <p:ph idx="1" type="body"/>
          </p:nvPr>
        </p:nvSpPr>
        <p:spPr>
          <a:xfrm>
            <a:off x="311700" y="1152475"/>
            <a:ext cx="4739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 the Model with Three Metrics</a:t>
            </a:r>
            <a:endParaRPr/>
          </a:p>
          <a:p>
            <a:pPr indent="-342900" lvl="0" marL="457200" rtl="0" algn="l">
              <a:spcBef>
                <a:spcPts val="0"/>
              </a:spcBef>
              <a:spcAft>
                <a:spcPts val="0"/>
              </a:spcAft>
              <a:buSzPts val="1800"/>
              <a:buChar char="●"/>
            </a:pPr>
            <a:r>
              <a:rPr lang="en"/>
              <a:t>Coefficient of Determination </a:t>
            </a:r>
            <a:r>
              <a:rPr lang="en" sz="1100"/>
              <a:t>(Also known as R </a:t>
            </a:r>
            <a:r>
              <a:rPr lang="en" sz="1100"/>
              <a:t>Squared</a:t>
            </a:r>
            <a:r>
              <a:rPr lang="en" sz="1100"/>
              <a:t> Value)</a:t>
            </a:r>
            <a:endParaRPr sz="1100"/>
          </a:p>
          <a:p>
            <a:pPr indent="-317500" lvl="1" marL="914400" rtl="0" algn="l">
              <a:spcBef>
                <a:spcPts val="0"/>
              </a:spcBef>
              <a:spcAft>
                <a:spcPts val="0"/>
              </a:spcAft>
              <a:buSzPts val="1400"/>
              <a:buChar char="○"/>
            </a:pPr>
            <a:r>
              <a:rPr lang="en"/>
              <a:t>Percentage of how close the predicted data fits to the true values</a:t>
            </a:r>
            <a:endParaRPr/>
          </a:p>
          <a:p>
            <a:pPr indent="-342900" lvl="0" marL="457200" rtl="0" algn="l">
              <a:spcBef>
                <a:spcPts val="0"/>
              </a:spcBef>
              <a:spcAft>
                <a:spcPts val="0"/>
              </a:spcAft>
              <a:buSzPts val="1800"/>
              <a:buChar char="●"/>
            </a:pPr>
            <a:r>
              <a:rPr lang="en"/>
              <a:t>Mean Squared Error</a:t>
            </a:r>
            <a:endParaRPr/>
          </a:p>
          <a:p>
            <a:pPr indent="-317500" lvl="1" marL="914400" rtl="0" algn="l">
              <a:spcBef>
                <a:spcPts val="0"/>
              </a:spcBef>
              <a:spcAft>
                <a:spcPts val="0"/>
              </a:spcAft>
              <a:buSzPts val="1400"/>
              <a:buChar char="○"/>
            </a:pPr>
            <a:r>
              <a:rPr lang="en"/>
              <a:t>Average of the Squares of the Difference between predicted &amp; true values</a:t>
            </a:r>
            <a:endParaRPr/>
          </a:p>
          <a:p>
            <a:pPr indent="-317500" lvl="1" marL="914400" rtl="0" algn="l">
              <a:spcBef>
                <a:spcPts val="0"/>
              </a:spcBef>
              <a:spcAft>
                <a:spcPts val="0"/>
              </a:spcAft>
              <a:buSzPts val="1400"/>
              <a:buChar char="○"/>
            </a:pPr>
            <a:r>
              <a:rPr lang="en"/>
              <a:t>Penalizes Big Errors</a:t>
            </a:r>
            <a:endParaRPr/>
          </a:p>
          <a:p>
            <a:pPr indent="-342900" lvl="0" marL="457200" rtl="0" algn="l">
              <a:spcBef>
                <a:spcPts val="0"/>
              </a:spcBef>
              <a:spcAft>
                <a:spcPts val="0"/>
              </a:spcAft>
              <a:buSzPts val="1800"/>
              <a:buChar char="●"/>
            </a:pPr>
            <a:r>
              <a:rPr lang="en"/>
              <a:t>Mean Absolute Error</a:t>
            </a:r>
            <a:endParaRPr/>
          </a:p>
          <a:p>
            <a:pPr indent="-317500" lvl="1" marL="914400" rtl="0" algn="l">
              <a:spcBef>
                <a:spcPts val="0"/>
              </a:spcBef>
              <a:spcAft>
                <a:spcPts val="0"/>
              </a:spcAft>
              <a:buSzPts val="1400"/>
              <a:buChar char="○"/>
            </a:pPr>
            <a:r>
              <a:rPr lang="en"/>
              <a:t>Similar to Mean Squared Error but takes absolute value of the difference</a:t>
            </a:r>
            <a:endParaRPr/>
          </a:p>
        </p:txBody>
      </p:sp>
      <p:pic>
        <p:nvPicPr>
          <p:cNvPr id="132" name="Google Shape;132;p22"/>
          <p:cNvPicPr preferRelativeResize="0"/>
          <p:nvPr/>
        </p:nvPicPr>
        <p:blipFill>
          <a:blip r:embed="rId3">
            <a:alphaModFix/>
          </a:blip>
          <a:stretch>
            <a:fillRect/>
          </a:stretch>
        </p:blipFill>
        <p:spPr>
          <a:xfrm>
            <a:off x="5815100" y="2288175"/>
            <a:ext cx="2403875" cy="1963875"/>
          </a:xfrm>
          <a:prstGeom prst="rect">
            <a:avLst/>
          </a:prstGeom>
          <a:noFill/>
          <a:ln>
            <a:noFill/>
          </a:ln>
        </p:spPr>
      </p:pic>
      <p:sp>
        <p:nvSpPr>
          <p:cNvPr id="133" name="Google Shape;133;p22"/>
          <p:cNvSpPr txBox="1"/>
          <p:nvPr/>
        </p:nvSpPr>
        <p:spPr>
          <a:xfrm>
            <a:off x="5609925" y="1975900"/>
            <a:ext cx="407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4"/>
                </a:solidFill>
                <a:latin typeface="Proxima Nova"/>
                <a:ea typeface="Proxima Nova"/>
                <a:cs typeface="Proxima Nova"/>
                <a:sym typeface="Proxima Nova"/>
              </a:rPr>
              <a:t>Source: https://en.wikipedia.org/wiki/Coefficient_of_determination </a:t>
            </a:r>
            <a:endParaRPr sz="700">
              <a:solidFill>
                <a:schemeClr val="accent4"/>
              </a:solidFill>
              <a:latin typeface="Proxima Nova"/>
              <a:ea typeface="Proxima Nova"/>
              <a:cs typeface="Proxima Nova"/>
              <a:sym typeface="Proxima Nova"/>
            </a:endParaRPr>
          </a:p>
        </p:txBody>
      </p:sp>
      <p:pic>
        <p:nvPicPr>
          <p:cNvPr id="134" name="Google Shape;134;p22"/>
          <p:cNvPicPr preferRelativeResize="0"/>
          <p:nvPr/>
        </p:nvPicPr>
        <p:blipFill>
          <a:blip r:embed="rId4">
            <a:alphaModFix/>
          </a:blip>
          <a:stretch>
            <a:fillRect/>
          </a:stretch>
        </p:blipFill>
        <p:spPr>
          <a:xfrm>
            <a:off x="5567475" y="541725"/>
            <a:ext cx="2957400" cy="1478700"/>
          </a:xfrm>
          <a:prstGeom prst="rect">
            <a:avLst/>
          </a:prstGeom>
          <a:noFill/>
          <a:ln>
            <a:noFill/>
          </a:ln>
        </p:spPr>
      </p:pic>
      <p:sp>
        <p:nvSpPr>
          <p:cNvPr id="135" name="Google Shape;135;p22"/>
          <p:cNvSpPr txBox="1"/>
          <p:nvPr/>
        </p:nvSpPr>
        <p:spPr>
          <a:xfrm>
            <a:off x="5723650" y="4322800"/>
            <a:ext cx="2957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4"/>
                </a:solidFill>
                <a:latin typeface="Proxima Nova"/>
                <a:ea typeface="Proxima Nova"/>
                <a:cs typeface="Proxima Nova"/>
                <a:sym typeface="Proxima Nova"/>
              </a:rPr>
              <a:t>Source: https://econbrowser.com/archives/2019/07/thems-fightin-words-futures-mean-squared-error-mean-absolute-error</a:t>
            </a:r>
            <a:endParaRPr sz="700">
              <a:solidFill>
                <a:schemeClr val="accent4"/>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Model Performs the Best?</a:t>
            </a:r>
            <a:endParaRPr/>
          </a:p>
        </p:txBody>
      </p:sp>
      <p:sp>
        <p:nvSpPr>
          <p:cNvPr id="141" name="Google Shape;141;p23"/>
          <p:cNvSpPr txBox="1"/>
          <p:nvPr>
            <p:ph idx="1" type="body"/>
          </p:nvPr>
        </p:nvSpPr>
        <p:spPr>
          <a:xfrm>
            <a:off x="311700" y="1152475"/>
            <a:ext cx="478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Model performs a bit better than the other models</a:t>
            </a:r>
            <a:endParaRPr/>
          </a:p>
          <a:p>
            <a:pPr indent="-342900" lvl="0" marL="457200" rtl="0" algn="l">
              <a:spcBef>
                <a:spcPts val="0"/>
              </a:spcBef>
              <a:spcAft>
                <a:spcPts val="0"/>
              </a:spcAft>
              <a:buSzPts val="1800"/>
              <a:buChar char="●"/>
            </a:pPr>
            <a:r>
              <a:rPr lang="en"/>
              <a:t>The Model had the highest R Squared score</a:t>
            </a:r>
            <a:endParaRPr/>
          </a:p>
          <a:p>
            <a:pPr indent="-342900" lvl="0" marL="457200" rtl="0" algn="l">
              <a:spcBef>
                <a:spcPts val="0"/>
              </a:spcBef>
              <a:spcAft>
                <a:spcPts val="0"/>
              </a:spcAft>
              <a:buSzPts val="1800"/>
              <a:buChar char="●"/>
            </a:pPr>
            <a:r>
              <a:rPr lang="en"/>
              <a:t>The Model did have a high absolute error, but errors were not as severe</a:t>
            </a:r>
            <a:endParaRPr/>
          </a:p>
        </p:txBody>
      </p:sp>
      <p:graphicFrame>
        <p:nvGraphicFramePr>
          <p:cNvPr id="142" name="Google Shape;142;p23"/>
          <p:cNvGraphicFramePr/>
          <p:nvPr/>
        </p:nvGraphicFramePr>
        <p:xfrm>
          <a:off x="5518775" y="1655825"/>
          <a:ext cx="3000000" cy="3000000"/>
        </p:xfrm>
        <a:graphic>
          <a:graphicData uri="http://schemas.openxmlformats.org/drawingml/2006/table">
            <a:tbl>
              <a:tblPr>
                <a:noFill/>
                <a:tableStyleId>{A6EE516C-B481-40E6-B6FB-CC8CC62FD619}</a:tableStyleId>
              </a:tblPr>
              <a:tblGrid>
                <a:gridCol w="784600"/>
                <a:gridCol w="784600"/>
                <a:gridCol w="784600"/>
                <a:gridCol w="784600"/>
              </a:tblGrid>
              <a:tr h="423150">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Model</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dk2"/>
                    </a:solidFill>
                  </a:tcPr>
                </a:tc>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CoD</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2"/>
                    </a:solidFill>
                  </a:tcPr>
                </a:tc>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MSE</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2"/>
                    </a:solidFill>
                  </a:tcPr>
                </a:tc>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MAE</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2"/>
                    </a:solidFill>
                  </a:tcPr>
                </a:tc>
              </a:tr>
              <a:tr h="403075">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LR</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dk2"/>
                    </a:solidFill>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0.7881</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5.845</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1.610</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383100">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DTR</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dk2"/>
                    </a:solidFill>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0.776</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6.19</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1.203</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00000">
                <a:tc>
                  <a:txBody>
                    <a:bodyPr/>
                    <a:lstStyle/>
                    <a:p>
                      <a:pPr indent="0" lvl="0" marL="0" rtl="0" algn="l">
                        <a:lnSpc>
                          <a:spcPct val="200000"/>
                        </a:lnSpc>
                        <a:spcBef>
                          <a:spcPts val="0"/>
                        </a:spcBef>
                        <a:spcAft>
                          <a:spcPts val="0"/>
                        </a:spcAft>
                        <a:buNone/>
                      </a:pPr>
                      <a:r>
                        <a:rPr b="1" lang="en" sz="1200">
                          <a:solidFill>
                            <a:schemeClr val="lt1"/>
                          </a:solidFill>
                          <a:latin typeface="Proxima Nova"/>
                          <a:ea typeface="Proxima Nova"/>
                          <a:cs typeface="Proxima Nova"/>
                          <a:sym typeface="Proxima Nova"/>
                        </a:rPr>
                        <a:t>SVR</a:t>
                      </a:r>
                      <a:endParaRPr b="1" sz="1200">
                        <a:solidFill>
                          <a:schemeClr val="lt1"/>
                        </a:solidFill>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dk2"/>
                    </a:solidFill>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0.779</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6.087</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200">
                          <a:solidFill>
                            <a:srgbClr val="212121"/>
                          </a:solidFill>
                          <a:highlight>
                            <a:srgbClr val="FFFFFF"/>
                          </a:highlight>
                          <a:latin typeface="Proxima Nova"/>
                          <a:ea typeface="Proxima Nova"/>
                          <a:cs typeface="Proxima Nova"/>
                          <a:sym typeface="Proxima Nova"/>
                        </a:rPr>
                        <a:t>1.203</a:t>
                      </a:r>
                      <a:endParaRPr sz="1200">
                        <a:latin typeface="Proxima Nova"/>
                        <a:ea typeface="Proxima Nova"/>
                        <a:cs typeface="Proxima Nova"/>
                        <a:sym typeface="Proxima Nova"/>
                      </a:endParaRPr>
                    </a:p>
                  </a:txBody>
                  <a:tcPr marT="63500" marB="63500" marR="63500" marL="635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bl>
          </a:graphicData>
        </a:graphic>
      </p:graphicFrame>
      <p:sp>
        <p:nvSpPr>
          <p:cNvPr id="143" name="Google Shape;143;p23"/>
          <p:cNvSpPr txBox="1"/>
          <p:nvPr/>
        </p:nvSpPr>
        <p:spPr>
          <a:xfrm>
            <a:off x="5518763" y="1152125"/>
            <a:ext cx="303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4"/>
                </a:solidFill>
                <a:latin typeface="Proxima Nova"/>
                <a:ea typeface="Proxima Nova"/>
                <a:cs typeface="Proxima Nova"/>
                <a:sym typeface="Proxima Nova"/>
              </a:rPr>
              <a:t>Model Performances</a:t>
            </a:r>
            <a:endParaRPr sz="1200">
              <a:solidFill>
                <a:schemeClr val="accent4"/>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&amp; Improvements</a:t>
            </a:r>
            <a:endParaRPr/>
          </a:p>
        </p:txBody>
      </p:sp>
      <p:sp>
        <p:nvSpPr>
          <p:cNvPr id="149" name="Google Shape;149;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Interesting Visual Plots</a:t>
            </a:r>
            <a:endParaRPr/>
          </a:p>
          <a:p>
            <a:pPr indent="-342900" lvl="0" marL="457200" rtl="0" algn="l">
              <a:spcBef>
                <a:spcPts val="0"/>
              </a:spcBef>
              <a:spcAft>
                <a:spcPts val="0"/>
              </a:spcAft>
              <a:buSzPts val="1800"/>
              <a:buChar char="●"/>
            </a:pPr>
            <a:r>
              <a:rPr lang="en"/>
              <a:t>Little Knowledge of Machine Learning</a:t>
            </a:r>
            <a:endParaRPr/>
          </a:p>
          <a:p>
            <a:pPr indent="-342900" lvl="0" marL="457200" rtl="0" algn="l">
              <a:spcBef>
                <a:spcPts val="0"/>
              </a:spcBef>
              <a:spcAft>
                <a:spcPts val="0"/>
              </a:spcAft>
              <a:buSzPts val="1800"/>
              <a:buChar char="●"/>
            </a:pPr>
            <a:r>
              <a:rPr lang="en"/>
              <a:t>Low Correlations of Variables with Final Grades</a:t>
            </a:r>
            <a:endParaRPr/>
          </a:p>
          <a:p>
            <a:pPr indent="0" lvl="0" marL="0" rtl="0" algn="l">
              <a:spcBef>
                <a:spcPts val="1200"/>
              </a:spcBef>
              <a:spcAft>
                <a:spcPts val="1200"/>
              </a:spcAft>
              <a:buNone/>
            </a:pPr>
            <a:r>
              <a:t/>
            </a:r>
            <a:endParaRPr/>
          </a:p>
        </p:txBody>
      </p:sp>
      <p:pic>
        <p:nvPicPr>
          <p:cNvPr id="150" name="Google Shape;150;p24"/>
          <p:cNvPicPr preferRelativeResize="0"/>
          <p:nvPr/>
        </p:nvPicPr>
        <p:blipFill>
          <a:blip r:embed="rId3">
            <a:alphaModFix/>
          </a:blip>
          <a:stretch>
            <a:fillRect/>
          </a:stretch>
        </p:blipFill>
        <p:spPr>
          <a:xfrm>
            <a:off x="5484675" y="877325"/>
            <a:ext cx="2912474" cy="2184349"/>
          </a:xfrm>
          <a:prstGeom prst="rect">
            <a:avLst/>
          </a:prstGeom>
          <a:noFill/>
          <a:ln>
            <a:noFill/>
          </a:ln>
        </p:spPr>
      </p:pic>
      <p:sp>
        <p:nvSpPr>
          <p:cNvPr id="151" name="Google Shape;151;p24"/>
          <p:cNvSpPr txBox="1"/>
          <p:nvPr/>
        </p:nvSpPr>
        <p:spPr>
          <a:xfrm>
            <a:off x="5286575" y="3155425"/>
            <a:ext cx="407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4"/>
                </a:solidFill>
                <a:latin typeface="Proxima Nova"/>
                <a:ea typeface="Proxima Nova"/>
                <a:cs typeface="Proxima Nova"/>
                <a:sym typeface="Proxima Nova"/>
              </a:rPr>
              <a:t>Source: https://www.tiempodev.com/blog/software-development-issues-and-challenges/</a:t>
            </a:r>
            <a:endParaRPr sz="700">
              <a:solidFill>
                <a:schemeClr val="accent4"/>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7900"/>
              <a:t>Thank You</a:t>
            </a:r>
            <a:endParaRPr b="0" sz="7900"/>
          </a:p>
        </p:txBody>
      </p:sp>
      <p:sp>
        <p:nvSpPr>
          <p:cNvPr id="157" name="Google Shape;157;p25"/>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6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456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Dataset Background</a:t>
            </a:r>
            <a:endParaRPr sz="2000"/>
          </a:p>
          <a:p>
            <a:pPr indent="-355600" lvl="0" marL="457200" rtl="0" algn="l">
              <a:spcBef>
                <a:spcPts val="0"/>
              </a:spcBef>
              <a:spcAft>
                <a:spcPts val="0"/>
              </a:spcAft>
              <a:buSzPts val="2000"/>
              <a:buChar char="●"/>
            </a:pPr>
            <a:r>
              <a:rPr lang="en" sz="2000"/>
              <a:t>Student’s Personal Life versus Academic Performance</a:t>
            </a:r>
            <a:endParaRPr sz="2000"/>
          </a:p>
          <a:p>
            <a:pPr indent="-355600" lvl="0" marL="457200" rtl="0" algn="l">
              <a:spcBef>
                <a:spcPts val="0"/>
              </a:spcBef>
              <a:spcAft>
                <a:spcPts val="0"/>
              </a:spcAft>
              <a:buSzPts val="2000"/>
              <a:buChar char="●"/>
            </a:pPr>
            <a:r>
              <a:rPr lang="en" sz="2000"/>
              <a:t>Student’s Social Life versus Academic Performance</a:t>
            </a:r>
            <a:endParaRPr sz="2000"/>
          </a:p>
          <a:p>
            <a:pPr indent="-355600" lvl="0" marL="457200" rtl="0" algn="l">
              <a:spcBef>
                <a:spcPts val="0"/>
              </a:spcBef>
              <a:spcAft>
                <a:spcPts val="0"/>
              </a:spcAft>
              <a:buSzPts val="2000"/>
              <a:buChar char="●"/>
            </a:pPr>
            <a:r>
              <a:rPr lang="en" sz="2000"/>
              <a:t>Building &amp; Testing Three Different Prediction Models</a:t>
            </a:r>
            <a:endParaRPr sz="2000"/>
          </a:p>
          <a:p>
            <a:pPr indent="-355600" lvl="0" marL="457200" rtl="0" algn="l">
              <a:spcBef>
                <a:spcPts val="0"/>
              </a:spcBef>
              <a:spcAft>
                <a:spcPts val="0"/>
              </a:spcAft>
              <a:buSzPts val="2000"/>
              <a:buChar char="●"/>
            </a:pPr>
            <a:r>
              <a:rPr lang="en" sz="2000"/>
              <a:t>Challenges &amp; Improvements</a:t>
            </a:r>
            <a:endParaRPr sz="2000"/>
          </a:p>
        </p:txBody>
      </p:sp>
      <p:pic>
        <p:nvPicPr>
          <p:cNvPr id="67" name="Google Shape;67;p14"/>
          <p:cNvPicPr preferRelativeResize="0"/>
          <p:nvPr/>
        </p:nvPicPr>
        <p:blipFill>
          <a:blip r:embed="rId3">
            <a:alphaModFix/>
          </a:blip>
          <a:stretch>
            <a:fillRect/>
          </a:stretch>
        </p:blipFill>
        <p:spPr>
          <a:xfrm>
            <a:off x="5469000" y="1088800"/>
            <a:ext cx="2971425" cy="2478125"/>
          </a:xfrm>
          <a:prstGeom prst="rect">
            <a:avLst/>
          </a:prstGeom>
          <a:noFill/>
          <a:ln>
            <a:noFill/>
          </a:ln>
        </p:spPr>
      </p:pic>
      <p:sp>
        <p:nvSpPr>
          <p:cNvPr id="68" name="Google Shape;68;p14"/>
          <p:cNvSpPr txBox="1"/>
          <p:nvPr/>
        </p:nvSpPr>
        <p:spPr>
          <a:xfrm>
            <a:off x="5575075" y="3763875"/>
            <a:ext cx="407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4"/>
                </a:solidFill>
                <a:latin typeface="Proxima Nova"/>
                <a:ea typeface="Proxima Nova"/>
                <a:cs typeface="Proxima Nova"/>
                <a:sym typeface="Proxima Nova"/>
              </a:rPr>
              <a:t>Source: http://clipart-library.com/student-planner-cliparts.html</a:t>
            </a:r>
            <a:endParaRPr sz="700">
              <a:solidFill>
                <a:schemeClr val="accent4"/>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2175" y="296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Alcohol Consumption Dataset</a:t>
            </a:r>
            <a:endParaRPr/>
          </a:p>
          <a:p>
            <a:pPr indent="0" lvl="0" marL="0" rtl="0" algn="l">
              <a:spcBef>
                <a:spcPts val="0"/>
              </a:spcBef>
              <a:spcAft>
                <a:spcPts val="0"/>
              </a:spcAft>
              <a:buNone/>
            </a:pPr>
            <a:r>
              <a:rPr lang="en" sz="1300"/>
              <a:t>Can be found at </a:t>
            </a:r>
            <a:r>
              <a:rPr lang="en" sz="1300">
                <a:solidFill>
                  <a:srgbClr val="000000"/>
                </a:solidFill>
              </a:rPr>
              <a:t>https://www.kaggle.com/uciml/student-alcohol-consumption </a:t>
            </a:r>
            <a:endParaRPr sz="1300">
              <a:solidFill>
                <a:srgbClr val="000000"/>
              </a:solidFil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4" name="Google Shape;74;p15"/>
          <p:cNvSpPr txBox="1"/>
          <p:nvPr>
            <p:ph idx="1" type="body"/>
          </p:nvPr>
        </p:nvSpPr>
        <p:spPr>
          <a:xfrm>
            <a:off x="311700" y="1152475"/>
            <a:ext cx="56772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Dataset focuses on Math grades for two high schools in Portugal</a:t>
            </a:r>
            <a:endParaRPr/>
          </a:p>
          <a:p>
            <a:pPr indent="-325755" lvl="0" marL="457200" rtl="0" algn="l">
              <a:spcBef>
                <a:spcPts val="1200"/>
              </a:spcBef>
              <a:spcAft>
                <a:spcPts val="0"/>
              </a:spcAft>
              <a:buSzPct val="100000"/>
              <a:buChar char="●"/>
            </a:pPr>
            <a:r>
              <a:rPr lang="en"/>
              <a:t>G1, G2, G3; totalGrade</a:t>
            </a:r>
            <a:endParaRPr/>
          </a:p>
          <a:p>
            <a:pPr indent="-304165" lvl="1" marL="914400" rtl="0" algn="l">
              <a:spcBef>
                <a:spcPts val="0"/>
              </a:spcBef>
              <a:spcAft>
                <a:spcPts val="0"/>
              </a:spcAft>
              <a:buSzPct val="100000"/>
              <a:buChar char="○"/>
            </a:pPr>
            <a:r>
              <a:rPr lang="en"/>
              <a:t>First, second, third period grade from </a:t>
            </a:r>
            <a:r>
              <a:rPr b="1" lang="en"/>
              <a:t>0-20</a:t>
            </a:r>
            <a:endParaRPr/>
          </a:p>
          <a:p>
            <a:pPr indent="-304165" lvl="1" marL="914400" rtl="0" algn="l">
              <a:spcBef>
                <a:spcPts val="0"/>
              </a:spcBef>
              <a:spcAft>
                <a:spcPts val="0"/>
              </a:spcAft>
              <a:buSzPct val="100000"/>
              <a:buChar char="○"/>
            </a:pPr>
            <a:r>
              <a:rPr lang="en"/>
              <a:t>totalGrade: average % from </a:t>
            </a:r>
            <a:r>
              <a:rPr b="1" lang="en"/>
              <a:t>0-100</a:t>
            </a:r>
            <a:endParaRPr b="1"/>
          </a:p>
          <a:p>
            <a:pPr indent="-325755" lvl="0" marL="457200" rtl="0" algn="l">
              <a:spcBef>
                <a:spcPts val="0"/>
              </a:spcBef>
              <a:spcAft>
                <a:spcPts val="0"/>
              </a:spcAft>
              <a:buSzPct val="100000"/>
              <a:buChar char="●"/>
            </a:pPr>
            <a:r>
              <a:rPr lang="en"/>
              <a:t>studytime</a:t>
            </a:r>
            <a:endParaRPr/>
          </a:p>
          <a:p>
            <a:pPr indent="-304165" lvl="1" marL="914400" rtl="0" algn="l">
              <a:spcBef>
                <a:spcPts val="0"/>
              </a:spcBef>
              <a:spcAft>
                <a:spcPts val="0"/>
              </a:spcAft>
              <a:buSzPct val="100000"/>
              <a:buChar char="○"/>
            </a:pPr>
            <a:r>
              <a:rPr lang="en"/>
              <a:t>Weekly study time rated from </a:t>
            </a:r>
            <a:r>
              <a:rPr b="1" lang="en"/>
              <a:t>1-4</a:t>
            </a:r>
            <a:endParaRPr b="1"/>
          </a:p>
          <a:p>
            <a:pPr indent="-325755" lvl="0" marL="457200" rtl="0" algn="l">
              <a:spcBef>
                <a:spcPts val="0"/>
              </a:spcBef>
              <a:spcAft>
                <a:spcPts val="0"/>
              </a:spcAft>
              <a:buSzPct val="100000"/>
              <a:buChar char="●"/>
            </a:pPr>
            <a:r>
              <a:rPr lang="en"/>
              <a:t>Medu, Fedu</a:t>
            </a:r>
            <a:endParaRPr/>
          </a:p>
          <a:p>
            <a:pPr indent="-304165" lvl="1" marL="914400" rtl="0" algn="l">
              <a:spcBef>
                <a:spcPts val="0"/>
              </a:spcBef>
              <a:spcAft>
                <a:spcPts val="0"/>
              </a:spcAft>
              <a:buSzPct val="100000"/>
              <a:buChar char="○"/>
            </a:pPr>
            <a:r>
              <a:rPr lang="en"/>
              <a:t>Mother and Father education levels respectively from </a:t>
            </a:r>
            <a:r>
              <a:rPr b="1" lang="en"/>
              <a:t>0-4</a:t>
            </a:r>
            <a:endParaRPr b="1"/>
          </a:p>
          <a:p>
            <a:pPr indent="-325755" lvl="0" marL="457200" rtl="0" algn="l">
              <a:spcBef>
                <a:spcPts val="0"/>
              </a:spcBef>
              <a:spcAft>
                <a:spcPts val="0"/>
              </a:spcAft>
              <a:buSzPct val="100000"/>
              <a:buChar char="●"/>
            </a:pPr>
            <a:r>
              <a:rPr lang="en"/>
              <a:t>Failures</a:t>
            </a:r>
            <a:endParaRPr/>
          </a:p>
          <a:p>
            <a:pPr indent="-304165" lvl="1" marL="914400" rtl="0" algn="l">
              <a:spcBef>
                <a:spcPts val="0"/>
              </a:spcBef>
              <a:spcAft>
                <a:spcPts val="0"/>
              </a:spcAft>
              <a:buSzPct val="100000"/>
              <a:buChar char="○"/>
            </a:pPr>
            <a:r>
              <a:rPr lang="en"/>
              <a:t>Number of past class failures from </a:t>
            </a:r>
            <a:r>
              <a:rPr b="1" lang="en"/>
              <a:t>0-3</a:t>
            </a:r>
            <a:endParaRPr b="1"/>
          </a:p>
          <a:p>
            <a:pPr indent="-325755" lvl="0" marL="457200" rtl="0" algn="l">
              <a:spcBef>
                <a:spcPts val="0"/>
              </a:spcBef>
              <a:spcAft>
                <a:spcPts val="0"/>
              </a:spcAft>
              <a:buSzPct val="100000"/>
              <a:buChar char="●"/>
            </a:pPr>
            <a:r>
              <a:rPr lang="en"/>
              <a:t>Dalc, Walc</a:t>
            </a:r>
            <a:endParaRPr/>
          </a:p>
          <a:p>
            <a:pPr indent="-304165" lvl="1" marL="914400" rtl="0" algn="l">
              <a:spcBef>
                <a:spcPts val="0"/>
              </a:spcBef>
              <a:spcAft>
                <a:spcPts val="0"/>
              </a:spcAft>
              <a:buSzPct val="100000"/>
              <a:buChar char="○"/>
            </a:pPr>
            <a:r>
              <a:rPr lang="en"/>
              <a:t>Workday alcohol and Weekend alcohol consumption respectively from </a:t>
            </a:r>
            <a:r>
              <a:rPr b="1" lang="en"/>
              <a:t>1-5</a:t>
            </a:r>
            <a:endParaRPr b="1"/>
          </a:p>
          <a:p>
            <a:pPr indent="-325755" lvl="0" marL="457200" rtl="0" algn="l">
              <a:spcBef>
                <a:spcPts val="0"/>
              </a:spcBef>
              <a:spcAft>
                <a:spcPts val="0"/>
              </a:spcAft>
              <a:buSzPct val="100000"/>
              <a:buChar char="●"/>
            </a:pPr>
            <a:r>
              <a:rPr lang="en"/>
              <a:t>goout </a:t>
            </a:r>
            <a:endParaRPr/>
          </a:p>
          <a:p>
            <a:pPr indent="-304165" lvl="1" marL="914400" rtl="0" algn="l">
              <a:spcBef>
                <a:spcPts val="0"/>
              </a:spcBef>
              <a:spcAft>
                <a:spcPts val="0"/>
              </a:spcAft>
              <a:buSzPct val="100000"/>
              <a:buChar char="○"/>
            </a:pPr>
            <a:r>
              <a:rPr lang="en"/>
              <a:t>Time spent going out with friends from </a:t>
            </a:r>
            <a:r>
              <a:rPr b="1" lang="en"/>
              <a:t>1-5</a:t>
            </a:r>
            <a:endParaRPr b="1"/>
          </a:p>
        </p:txBody>
      </p:sp>
      <p:pic>
        <p:nvPicPr>
          <p:cNvPr id="75" name="Google Shape;75;p15"/>
          <p:cNvPicPr preferRelativeResize="0"/>
          <p:nvPr/>
        </p:nvPicPr>
        <p:blipFill>
          <a:blip r:embed="rId3">
            <a:alphaModFix/>
          </a:blip>
          <a:stretch>
            <a:fillRect/>
          </a:stretch>
        </p:blipFill>
        <p:spPr>
          <a:xfrm>
            <a:off x="6095200" y="360300"/>
            <a:ext cx="2882276" cy="2161699"/>
          </a:xfrm>
          <a:prstGeom prst="rect">
            <a:avLst/>
          </a:prstGeom>
          <a:noFill/>
          <a:ln>
            <a:noFill/>
          </a:ln>
        </p:spPr>
      </p:pic>
      <p:sp>
        <p:nvSpPr>
          <p:cNvPr id="76" name="Google Shape;76;p15"/>
          <p:cNvSpPr txBox="1"/>
          <p:nvPr/>
        </p:nvSpPr>
        <p:spPr>
          <a:xfrm>
            <a:off x="6448125" y="2522000"/>
            <a:ext cx="2355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accent4"/>
                </a:solidFill>
                <a:latin typeface="Proxima Nova"/>
                <a:ea typeface="Proxima Nova"/>
                <a:cs typeface="Proxima Nova"/>
                <a:sym typeface="Proxima Nova"/>
              </a:rPr>
              <a:t>Source: https://www.subpng.com/png-rwo4v7/</a:t>
            </a:r>
            <a:endParaRPr sz="700">
              <a:solidFill>
                <a:schemeClr val="accent4"/>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Heatmap</a:t>
            </a:r>
            <a:endParaRPr/>
          </a:p>
        </p:txBody>
      </p:sp>
      <p:pic>
        <p:nvPicPr>
          <p:cNvPr id="82" name="Google Shape;82;p16"/>
          <p:cNvPicPr preferRelativeResize="0"/>
          <p:nvPr/>
        </p:nvPicPr>
        <p:blipFill>
          <a:blip r:embed="rId3">
            <a:alphaModFix/>
          </a:blip>
          <a:stretch>
            <a:fillRect/>
          </a:stretch>
        </p:blipFill>
        <p:spPr>
          <a:xfrm>
            <a:off x="311700" y="1017724"/>
            <a:ext cx="4013200" cy="3520351"/>
          </a:xfrm>
          <a:prstGeom prst="rect">
            <a:avLst/>
          </a:prstGeom>
          <a:noFill/>
          <a:ln>
            <a:noFill/>
          </a:ln>
        </p:spPr>
      </p:pic>
      <p:sp>
        <p:nvSpPr>
          <p:cNvPr id="83" name="Google Shape;83;p16"/>
          <p:cNvSpPr txBox="1"/>
          <p:nvPr/>
        </p:nvSpPr>
        <p:spPr>
          <a:xfrm>
            <a:off x="4478900" y="1177675"/>
            <a:ext cx="4507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Proxima Nova"/>
                <a:ea typeface="Proxima Nova"/>
                <a:cs typeface="Proxima Nova"/>
                <a:sym typeface="Proxima Nova"/>
              </a:rPr>
              <a:t>Positive Correlation:</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G1 and G3 (0.8) &amp; G2 and G3 (0.85) &amp; G1 and G2 (0.9)</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Dalc and Walc (0.65) </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Fedu and Medu (0.62)</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Walc and goout (0.42)</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Dalc and goout (0.27)</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a:t>
            </a:r>
            <a:endParaRPr sz="15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500">
                <a:solidFill>
                  <a:schemeClr val="accent3"/>
                </a:solidFill>
                <a:latin typeface="Proxima Nova"/>
                <a:ea typeface="Proxima Nova"/>
                <a:cs typeface="Proxima Nova"/>
                <a:sym typeface="Proxima Nova"/>
              </a:rPr>
              <a:t>Negative Correlation:</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G1, G2, G3, and failures (-0.35, -0.36, -0.36)</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Walc and studytime (-0.25)</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Medu and failures (-0.24)</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a:t>
            </a:r>
            <a:endParaRPr sz="15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 Life Versus Academic Performance</a:t>
            </a:r>
            <a:endParaRPr/>
          </a:p>
        </p:txBody>
      </p:sp>
      <p:pic>
        <p:nvPicPr>
          <p:cNvPr id="89" name="Google Shape;89;p17"/>
          <p:cNvPicPr preferRelativeResize="0"/>
          <p:nvPr/>
        </p:nvPicPr>
        <p:blipFill>
          <a:blip r:embed="rId3">
            <a:alphaModFix/>
          </a:blip>
          <a:stretch>
            <a:fillRect/>
          </a:stretch>
        </p:blipFill>
        <p:spPr>
          <a:xfrm>
            <a:off x="6385650" y="1667399"/>
            <a:ext cx="2446650" cy="2559150"/>
          </a:xfrm>
          <a:prstGeom prst="rect">
            <a:avLst/>
          </a:prstGeom>
          <a:noFill/>
          <a:ln>
            <a:noFill/>
          </a:ln>
        </p:spPr>
      </p:pic>
      <p:pic>
        <p:nvPicPr>
          <p:cNvPr id="90" name="Google Shape;90;p17"/>
          <p:cNvPicPr preferRelativeResize="0"/>
          <p:nvPr/>
        </p:nvPicPr>
        <p:blipFill>
          <a:blip r:embed="rId4">
            <a:alphaModFix/>
          </a:blip>
          <a:stretch>
            <a:fillRect/>
          </a:stretch>
        </p:blipFill>
        <p:spPr>
          <a:xfrm>
            <a:off x="311700" y="1591000"/>
            <a:ext cx="2446650" cy="2587250"/>
          </a:xfrm>
          <a:prstGeom prst="rect">
            <a:avLst/>
          </a:prstGeom>
          <a:noFill/>
          <a:ln>
            <a:noFill/>
          </a:ln>
        </p:spPr>
      </p:pic>
      <p:pic>
        <p:nvPicPr>
          <p:cNvPr id="91" name="Google Shape;91;p17"/>
          <p:cNvPicPr preferRelativeResize="0"/>
          <p:nvPr/>
        </p:nvPicPr>
        <p:blipFill>
          <a:blip r:embed="rId5">
            <a:alphaModFix/>
          </a:blip>
          <a:stretch>
            <a:fillRect/>
          </a:stretch>
        </p:blipFill>
        <p:spPr>
          <a:xfrm>
            <a:off x="3348675" y="1667400"/>
            <a:ext cx="2446650" cy="25591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31725" y="17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a:t>
            </a:r>
            <a:r>
              <a:rPr lang="en"/>
              <a:t> Life Versus Academic Performance</a:t>
            </a:r>
            <a:endParaRPr sz="1133"/>
          </a:p>
        </p:txBody>
      </p:sp>
      <p:sp>
        <p:nvSpPr>
          <p:cNvPr id="97" name="Google Shape;97;p18"/>
          <p:cNvSpPr txBox="1"/>
          <p:nvPr>
            <p:ph idx="1" type="body"/>
          </p:nvPr>
        </p:nvSpPr>
        <p:spPr>
          <a:xfrm>
            <a:off x="311700" y="1152475"/>
            <a:ext cx="210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512"/>
              <a:t>Dalc and Walc (0.65)</a:t>
            </a:r>
            <a:endParaRPr sz="1512"/>
          </a:p>
          <a:p>
            <a:pPr indent="0" lvl="0" marL="0" rtl="0" algn="l">
              <a:spcBef>
                <a:spcPts val="1200"/>
              </a:spcBef>
              <a:spcAft>
                <a:spcPts val="1200"/>
              </a:spcAft>
              <a:buSzPts val="523"/>
              <a:buNone/>
            </a:pPr>
            <a:r>
              <a:t/>
            </a:r>
            <a:endParaRPr sz="1512"/>
          </a:p>
        </p:txBody>
      </p:sp>
      <p:pic>
        <p:nvPicPr>
          <p:cNvPr id="98" name="Google Shape;98;p18"/>
          <p:cNvPicPr preferRelativeResize="0"/>
          <p:nvPr/>
        </p:nvPicPr>
        <p:blipFill>
          <a:blip r:embed="rId3">
            <a:alphaModFix/>
          </a:blip>
          <a:stretch>
            <a:fillRect/>
          </a:stretch>
        </p:blipFill>
        <p:spPr>
          <a:xfrm>
            <a:off x="311700" y="1711938"/>
            <a:ext cx="2160200" cy="2297475"/>
          </a:xfrm>
          <a:prstGeom prst="rect">
            <a:avLst/>
          </a:prstGeom>
          <a:noFill/>
          <a:ln>
            <a:noFill/>
          </a:ln>
        </p:spPr>
      </p:pic>
      <p:pic>
        <p:nvPicPr>
          <p:cNvPr id="99" name="Google Shape;99;p18"/>
          <p:cNvPicPr preferRelativeResize="0"/>
          <p:nvPr/>
        </p:nvPicPr>
        <p:blipFill>
          <a:blip r:embed="rId4">
            <a:alphaModFix/>
          </a:blip>
          <a:stretch>
            <a:fillRect/>
          </a:stretch>
        </p:blipFill>
        <p:spPr>
          <a:xfrm>
            <a:off x="2602370" y="1764237"/>
            <a:ext cx="2100730" cy="2192900"/>
          </a:xfrm>
          <a:prstGeom prst="rect">
            <a:avLst/>
          </a:prstGeom>
          <a:noFill/>
          <a:ln>
            <a:noFill/>
          </a:ln>
        </p:spPr>
      </p:pic>
      <p:pic>
        <p:nvPicPr>
          <p:cNvPr id="100" name="Google Shape;100;p18"/>
          <p:cNvPicPr preferRelativeResize="0"/>
          <p:nvPr/>
        </p:nvPicPr>
        <p:blipFill>
          <a:blip r:embed="rId5">
            <a:alphaModFix/>
          </a:blip>
          <a:stretch>
            <a:fillRect/>
          </a:stretch>
        </p:blipFill>
        <p:spPr>
          <a:xfrm>
            <a:off x="4827437" y="1762113"/>
            <a:ext cx="2100725" cy="2197124"/>
          </a:xfrm>
          <a:prstGeom prst="rect">
            <a:avLst/>
          </a:prstGeom>
          <a:noFill/>
          <a:ln>
            <a:noFill/>
          </a:ln>
        </p:spPr>
      </p:pic>
      <p:sp>
        <p:nvSpPr>
          <p:cNvPr id="101" name="Google Shape;101;p18"/>
          <p:cNvSpPr txBox="1"/>
          <p:nvPr/>
        </p:nvSpPr>
        <p:spPr>
          <a:xfrm>
            <a:off x="7052500" y="133875"/>
            <a:ext cx="1902600" cy="8043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3"/>
              <a:buFont typeface="Arial"/>
              <a:buNone/>
            </a:pPr>
            <a:r>
              <a:rPr lang="en" sz="1512">
                <a:solidFill>
                  <a:schemeClr val="accent3"/>
                </a:solidFill>
                <a:latin typeface="Proxima Nova"/>
                <a:ea typeface="Proxima Nova"/>
                <a:cs typeface="Proxima Nova"/>
                <a:sym typeface="Proxima Nova"/>
              </a:rPr>
              <a:t>goout</a:t>
            </a:r>
            <a:r>
              <a:rPr lang="en" sz="1512">
                <a:solidFill>
                  <a:schemeClr val="accent3"/>
                </a:solidFill>
                <a:latin typeface="Proxima Nova"/>
                <a:ea typeface="Proxima Nova"/>
                <a:cs typeface="Proxima Nova"/>
                <a:sym typeface="Proxima Nova"/>
              </a:rPr>
              <a:t> vs Walc (0.42)</a:t>
            </a:r>
            <a:endParaRPr sz="1512">
              <a:solidFill>
                <a:schemeClr val="accent3"/>
              </a:solidFill>
              <a:latin typeface="Proxima Nova"/>
              <a:ea typeface="Proxima Nova"/>
              <a:cs typeface="Proxima Nova"/>
              <a:sym typeface="Proxima Nova"/>
            </a:endParaRPr>
          </a:p>
          <a:p>
            <a:pPr indent="0" lvl="0" marL="0" marR="0" rtl="0" algn="l">
              <a:lnSpc>
                <a:spcPct val="100000"/>
              </a:lnSpc>
              <a:spcBef>
                <a:spcPts val="1200"/>
              </a:spcBef>
              <a:spcAft>
                <a:spcPts val="1200"/>
              </a:spcAft>
              <a:buClr>
                <a:srgbClr val="000000"/>
              </a:buClr>
              <a:buSzPts val="523"/>
              <a:buFont typeface="Arial"/>
              <a:buNone/>
            </a:pPr>
            <a:r>
              <a:rPr lang="en" sz="1512">
                <a:solidFill>
                  <a:schemeClr val="accent3"/>
                </a:solidFill>
                <a:latin typeface="Proxima Nova"/>
                <a:ea typeface="Proxima Nova"/>
                <a:cs typeface="Proxima Nova"/>
                <a:sym typeface="Proxima Nova"/>
              </a:rPr>
              <a:t>goout vs Dalc (0.27</a:t>
            </a:r>
            <a:r>
              <a:rPr lang="en" sz="1500">
                <a:latin typeface="Proxima Nova"/>
                <a:ea typeface="Proxima Nova"/>
                <a:cs typeface="Proxima Nova"/>
                <a:sym typeface="Proxima Nova"/>
              </a:rPr>
              <a:t>)</a:t>
            </a:r>
            <a:endParaRPr sz="1500">
              <a:latin typeface="Proxima Nova"/>
              <a:ea typeface="Proxima Nova"/>
              <a:cs typeface="Proxima Nova"/>
              <a:sym typeface="Proxima Nova"/>
            </a:endParaRPr>
          </a:p>
        </p:txBody>
      </p:sp>
      <p:pic>
        <p:nvPicPr>
          <p:cNvPr id="102" name="Google Shape;102;p18"/>
          <p:cNvPicPr preferRelativeResize="0"/>
          <p:nvPr/>
        </p:nvPicPr>
        <p:blipFill>
          <a:blip r:embed="rId6">
            <a:alphaModFix/>
          </a:blip>
          <a:stretch>
            <a:fillRect/>
          </a:stretch>
        </p:blipFill>
        <p:spPr>
          <a:xfrm>
            <a:off x="7061887" y="910425"/>
            <a:ext cx="1893217" cy="3900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a:t>
            </a:r>
            <a:endParaRPr/>
          </a:p>
        </p:txBody>
      </p:sp>
      <p:sp>
        <p:nvSpPr>
          <p:cNvPr id="108" name="Google Shape;108;p19"/>
          <p:cNvSpPr txBox="1"/>
          <p:nvPr>
            <p:ph idx="1" type="body"/>
          </p:nvPr>
        </p:nvSpPr>
        <p:spPr>
          <a:xfrm>
            <a:off x="311700" y="1152475"/>
            <a:ext cx="5058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Regression Problem</a:t>
            </a:r>
            <a:endParaRPr/>
          </a:p>
          <a:p>
            <a:pPr indent="-342900" lvl="0" marL="457200" rtl="0" algn="l">
              <a:spcBef>
                <a:spcPts val="0"/>
              </a:spcBef>
              <a:spcAft>
                <a:spcPts val="0"/>
              </a:spcAft>
              <a:buSzPts val="1800"/>
              <a:buChar char="●"/>
            </a:pPr>
            <a:r>
              <a:rPr lang="en"/>
              <a:t>Three Models</a:t>
            </a:r>
            <a:endParaRPr/>
          </a:p>
          <a:p>
            <a:pPr indent="-317500" lvl="1" marL="914400" rtl="0" algn="l">
              <a:spcBef>
                <a:spcPts val="0"/>
              </a:spcBef>
              <a:spcAft>
                <a:spcPts val="0"/>
              </a:spcAft>
              <a:buSzPts val="1400"/>
              <a:buChar char="○"/>
            </a:pPr>
            <a:r>
              <a:rPr lang="en"/>
              <a:t>Linear Regression</a:t>
            </a:r>
            <a:endParaRPr/>
          </a:p>
          <a:p>
            <a:pPr indent="-317500" lvl="2" marL="1371600" rtl="0" algn="l">
              <a:spcBef>
                <a:spcPts val="0"/>
              </a:spcBef>
              <a:spcAft>
                <a:spcPts val="0"/>
              </a:spcAft>
              <a:buSzPts val="1400"/>
              <a:buChar char="■"/>
            </a:pPr>
            <a:r>
              <a:rPr lang="en"/>
              <a:t>Finds Linear Function which best fits the data</a:t>
            </a:r>
            <a:endParaRPr/>
          </a:p>
          <a:p>
            <a:pPr indent="-317500" lvl="1" marL="914400" rtl="0" algn="l">
              <a:spcBef>
                <a:spcPts val="0"/>
              </a:spcBef>
              <a:spcAft>
                <a:spcPts val="0"/>
              </a:spcAft>
              <a:buSzPts val="1400"/>
              <a:buChar char="○"/>
            </a:pPr>
            <a:r>
              <a:rPr lang="en"/>
              <a:t>Decision Tree Regressor</a:t>
            </a:r>
            <a:endParaRPr/>
          </a:p>
          <a:p>
            <a:pPr indent="-317500" lvl="2" marL="1371600" rtl="0" algn="l">
              <a:spcBef>
                <a:spcPts val="0"/>
              </a:spcBef>
              <a:spcAft>
                <a:spcPts val="0"/>
              </a:spcAft>
              <a:buSzPts val="1400"/>
              <a:buChar char="■"/>
            </a:pPr>
            <a:r>
              <a:rPr lang="en"/>
              <a:t>Create a </a:t>
            </a:r>
            <a:r>
              <a:rPr lang="en"/>
              <a:t>continuous</a:t>
            </a:r>
            <a:r>
              <a:rPr lang="en"/>
              <a:t> variable Decision Tree</a:t>
            </a:r>
            <a:endParaRPr/>
          </a:p>
          <a:p>
            <a:pPr indent="-317500" lvl="1" marL="914400" rtl="0" algn="l">
              <a:spcBef>
                <a:spcPts val="0"/>
              </a:spcBef>
              <a:spcAft>
                <a:spcPts val="0"/>
              </a:spcAft>
              <a:buSzPts val="1400"/>
              <a:buChar char="○"/>
            </a:pPr>
            <a:r>
              <a:rPr lang="en"/>
              <a:t>Support Vector Regression</a:t>
            </a:r>
            <a:endParaRPr/>
          </a:p>
          <a:p>
            <a:pPr indent="-317500" lvl="2" marL="1371600" rtl="0" algn="l">
              <a:spcBef>
                <a:spcPts val="0"/>
              </a:spcBef>
              <a:spcAft>
                <a:spcPts val="0"/>
              </a:spcAft>
              <a:buSzPts val="1400"/>
              <a:buChar char="■"/>
            </a:pPr>
            <a:r>
              <a:rPr lang="en"/>
              <a:t>Finds Hyperplane that fits the most number of points</a:t>
            </a:r>
            <a:endParaRPr/>
          </a:p>
          <a:p>
            <a:pPr indent="-342900" lvl="0" marL="457200" rtl="0" algn="l">
              <a:spcBef>
                <a:spcPts val="0"/>
              </a:spcBef>
              <a:spcAft>
                <a:spcPts val="0"/>
              </a:spcAft>
              <a:buSzPts val="1800"/>
              <a:buChar char="●"/>
            </a:pPr>
            <a:r>
              <a:rPr lang="en"/>
              <a:t>Dataset is split into 20% Testing and 80% Training</a:t>
            </a:r>
            <a:endParaRPr/>
          </a:p>
          <a:p>
            <a:pPr indent="-342900" lvl="0" marL="457200" rtl="0" algn="l">
              <a:spcBef>
                <a:spcPts val="0"/>
              </a:spcBef>
              <a:spcAft>
                <a:spcPts val="0"/>
              </a:spcAft>
              <a:buSzPts val="1800"/>
              <a:buChar char="●"/>
            </a:pPr>
            <a:r>
              <a:rPr lang="en"/>
              <a:t>Should G1 and G2 scores be included in the input variables?</a:t>
            </a:r>
            <a:endParaRPr/>
          </a:p>
        </p:txBody>
      </p:sp>
      <p:pic>
        <p:nvPicPr>
          <p:cNvPr id="109" name="Google Shape;109;p19"/>
          <p:cNvPicPr preferRelativeResize="0"/>
          <p:nvPr/>
        </p:nvPicPr>
        <p:blipFill>
          <a:blip r:embed="rId3">
            <a:alphaModFix/>
          </a:blip>
          <a:stretch>
            <a:fillRect/>
          </a:stretch>
        </p:blipFill>
        <p:spPr>
          <a:xfrm>
            <a:off x="5563775" y="1308125"/>
            <a:ext cx="3268525" cy="235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 Scores of Including &amp; Not Including</a:t>
            </a:r>
            <a:endParaRPr/>
          </a:p>
        </p:txBody>
      </p:sp>
      <p:sp>
        <p:nvSpPr>
          <p:cNvPr id="115" name="Google Shape;115;p20"/>
          <p:cNvSpPr txBox="1"/>
          <p:nvPr>
            <p:ph idx="1" type="body"/>
          </p:nvPr>
        </p:nvSpPr>
        <p:spPr>
          <a:xfrm>
            <a:off x="311700" y="1152475"/>
            <a:ext cx="451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Cross Validation gives us insight how well our model is performing</a:t>
            </a:r>
            <a:endParaRPr/>
          </a:p>
          <a:p>
            <a:pPr indent="-317500" lvl="1" marL="914400" rtl="0" algn="l">
              <a:spcBef>
                <a:spcPts val="0"/>
              </a:spcBef>
              <a:spcAft>
                <a:spcPts val="0"/>
              </a:spcAft>
              <a:buSzPts val="1400"/>
              <a:buChar char="○"/>
            </a:pPr>
            <a:r>
              <a:rPr lang="en"/>
              <a:t>Splits training data in X parts </a:t>
            </a:r>
            <a:endParaRPr/>
          </a:p>
          <a:p>
            <a:pPr indent="-317500" lvl="1" marL="914400" rtl="0" algn="l">
              <a:spcBef>
                <a:spcPts val="0"/>
              </a:spcBef>
              <a:spcAft>
                <a:spcPts val="0"/>
              </a:spcAft>
              <a:buSzPts val="1400"/>
              <a:buChar char="○"/>
            </a:pPr>
            <a:r>
              <a:rPr lang="en"/>
              <a:t>For each part, the model will be trained based on all the training data except for that part</a:t>
            </a:r>
            <a:endParaRPr/>
          </a:p>
          <a:p>
            <a:pPr indent="-317500" lvl="1" marL="914400" rtl="0" algn="l">
              <a:spcBef>
                <a:spcPts val="0"/>
              </a:spcBef>
              <a:spcAft>
                <a:spcPts val="0"/>
              </a:spcAft>
              <a:buSzPts val="1400"/>
              <a:buChar char="○"/>
            </a:pPr>
            <a:r>
              <a:rPr lang="en"/>
              <a:t>Remaining Part use to validate the model</a:t>
            </a:r>
            <a:endParaRPr/>
          </a:p>
          <a:p>
            <a:pPr indent="-342900" lvl="0" marL="457200" rtl="0" algn="l">
              <a:spcBef>
                <a:spcPts val="0"/>
              </a:spcBef>
              <a:spcAft>
                <a:spcPts val="0"/>
              </a:spcAft>
              <a:buSzPts val="1800"/>
              <a:buChar char="●"/>
            </a:pPr>
            <a:r>
              <a:rPr lang="en"/>
              <a:t>Based on the average cross validation scores, </a:t>
            </a:r>
            <a:r>
              <a:rPr lang="en"/>
              <a:t>including</a:t>
            </a:r>
            <a:r>
              <a:rPr lang="en"/>
              <a:t> G1 and G2 increases Model Performance</a:t>
            </a:r>
            <a:endParaRPr/>
          </a:p>
          <a:p>
            <a:pPr indent="0" lvl="0" marL="457200" rtl="0" algn="l">
              <a:spcBef>
                <a:spcPts val="1200"/>
              </a:spcBef>
              <a:spcAft>
                <a:spcPts val="1200"/>
              </a:spcAft>
              <a:buNone/>
            </a:pPr>
            <a:r>
              <a:rPr lang="en"/>
              <a:t> </a:t>
            </a:r>
            <a:endParaRPr/>
          </a:p>
        </p:txBody>
      </p:sp>
      <p:graphicFrame>
        <p:nvGraphicFramePr>
          <p:cNvPr id="116" name="Google Shape;116;p20"/>
          <p:cNvGraphicFramePr/>
          <p:nvPr/>
        </p:nvGraphicFramePr>
        <p:xfrm>
          <a:off x="5179775" y="1934725"/>
          <a:ext cx="3000000" cy="3000000"/>
        </p:xfrm>
        <a:graphic>
          <a:graphicData uri="http://schemas.openxmlformats.org/drawingml/2006/table">
            <a:tbl>
              <a:tblPr>
                <a:noFill/>
                <a:tableStyleId>{6ED6C5D7-7516-4036-9403-169E670B97A0}</a:tableStyleId>
              </a:tblPr>
              <a:tblGrid>
                <a:gridCol w="1226150"/>
                <a:gridCol w="653200"/>
                <a:gridCol w="703175"/>
                <a:gridCol w="617650"/>
              </a:tblGrid>
              <a:tr h="39962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LR</a:t>
                      </a:r>
                      <a:endParaRPr>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lt1"/>
                          </a:solidFill>
                        </a:rPr>
                        <a:t>DTR</a:t>
                      </a:r>
                      <a:endParaRPr>
                        <a:solidFill>
                          <a:schemeClr val="lt1"/>
                        </a:solidFill>
                      </a:endParaRPr>
                    </a:p>
                  </a:txBody>
                  <a:tcPr marT="91425" marB="91425" marR="91425" marL="91425">
                    <a:lnL cap="flat" cmpd="sng" w="9525">
                      <a:solidFill>
                        <a:schemeClr val="accent4"/>
                      </a:solidFill>
                      <a:prstDash val="solid"/>
                      <a:round/>
                      <a:headEnd len="sm" w="sm" type="none"/>
                      <a:tailEnd len="sm" w="sm" type="none"/>
                    </a:lnL>
                    <a:solidFill>
                      <a:schemeClr val="lt2"/>
                    </a:solidFill>
                  </a:tcPr>
                </a:tc>
                <a:tc>
                  <a:txBody>
                    <a:bodyPr/>
                    <a:lstStyle/>
                    <a:p>
                      <a:pPr indent="0" lvl="0" marL="0" rtl="0" algn="l">
                        <a:spcBef>
                          <a:spcPts val="0"/>
                        </a:spcBef>
                        <a:spcAft>
                          <a:spcPts val="0"/>
                        </a:spcAft>
                        <a:buNone/>
                      </a:pPr>
                      <a:r>
                        <a:rPr lang="en">
                          <a:solidFill>
                            <a:schemeClr val="lt1"/>
                          </a:solidFill>
                        </a:rPr>
                        <a:t>SVR</a:t>
                      </a:r>
                      <a:endParaRPr>
                        <a:solidFill>
                          <a:schemeClr val="lt1"/>
                        </a:solidFill>
                      </a:endParaRPr>
                    </a:p>
                  </a:txBody>
                  <a:tcPr marT="91425" marB="91425" marR="91425" marL="91425">
                    <a:solidFill>
                      <a:schemeClr val="lt2"/>
                    </a:solidFill>
                  </a:tcPr>
                </a:tc>
              </a:tr>
              <a:tr h="506375">
                <a:tc>
                  <a:txBody>
                    <a:bodyPr/>
                    <a:lstStyle/>
                    <a:p>
                      <a:pPr indent="0" lvl="0" marL="0" rtl="0" algn="l">
                        <a:spcBef>
                          <a:spcPts val="0"/>
                        </a:spcBef>
                        <a:spcAft>
                          <a:spcPts val="0"/>
                        </a:spcAft>
                        <a:buNone/>
                      </a:pPr>
                      <a:r>
                        <a:rPr lang="en">
                          <a:solidFill>
                            <a:schemeClr val="lt1"/>
                          </a:solidFill>
                        </a:rPr>
                        <a:t>Without G1 &amp; G2</a:t>
                      </a:r>
                      <a:endParaRPr>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-0.01</a:t>
                      </a:r>
                      <a:endParaRPr/>
                    </a:p>
                  </a:txBody>
                  <a:tcPr marT="91425" marB="91425" marR="91425" marL="91425">
                    <a:lnL cap="flat" cmpd="sng" w="9525">
                      <a:solidFill>
                        <a:schemeClr val="accent4"/>
                      </a:solidFill>
                      <a:prstDash val="solid"/>
                      <a:round/>
                      <a:headEnd len="sm" w="sm" type="none"/>
                      <a:tailEnd len="sm" w="sm" type="none"/>
                    </a:lnL>
                    <a:lnT cap="flat" cmpd="sng" w="9525">
                      <a:solidFill>
                        <a:schemeClr val="accent4"/>
                      </a:solidFill>
                      <a:prstDash val="solid"/>
                      <a:round/>
                      <a:headEnd len="sm" w="sm" type="none"/>
                      <a:tailEnd len="sm" w="sm" type="none"/>
                    </a:lnT>
                  </a:tcPr>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r>
              <a:tr h="638975">
                <a:tc>
                  <a:txBody>
                    <a:bodyPr/>
                    <a:lstStyle/>
                    <a:p>
                      <a:pPr indent="0" lvl="0" marL="0" rtl="0" algn="l">
                        <a:spcBef>
                          <a:spcPts val="0"/>
                        </a:spcBef>
                        <a:spcAft>
                          <a:spcPts val="0"/>
                        </a:spcAft>
                        <a:buNone/>
                      </a:pPr>
                      <a:r>
                        <a:rPr lang="en">
                          <a:solidFill>
                            <a:schemeClr val="lt1"/>
                          </a:solidFill>
                        </a:rPr>
                        <a:t>With G1 &amp; G2 </a:t>
                      </a:r>
                      <a:endParaRPr>
                        <a:solidFill>
                          <a:schemeClr val="lt1"/>
                        </a:solidFill>
                      </a:endParaRPr>
                    </a:p>
                  </a:txBody>
                  <a:tcPr marT="91425" marB="91425" marR="91425" marL="91425">
                    <a:lnT cap="flat" cmpd="sng" w="9525">
                      <a:solidFill>
                        <a:schemeClr val="accent4"/>
                      </a:solidFill>
                      <a:prstDash val="solid"/>
                      <a:round/>
                      <a:headEnd len="sm" w="sm" type="none"/>
                      <a:tailEnd len="sm" w="sm" type="none"/>
                    </a:lnT>
                    <a:solidFill>
                      <a:schemeClr val="dk2"/>
                    </a:solidFill>
                  </a:tcPr>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c>
                  <a:txBody>
                    <a:bodyPr/>
                    <a:lstStyle/>
                    <a:p>
                      <a:pPr indent="0" lvl="0" marL="0" rtl="0" algn="l">
                        <a:spcBef>
                          <a:spcPts val="0"/>
                        </a:spcBef>
                        <a:spcAft>
                          <a:spcPts val="0"/>
                        </a:spcAft>
                        <a:buNone/>
                      </a:pPr>
                      <a:r>
                        <a:rPr lang="en"/>
                        <a:t>0.81</a:t>
                      </a:r>
                      <a:endParaRPr/>
                    </a:p>
                  </a:txBody>
                  <a:tcPr marT="91425" marB="91425" marR="91425" marL="91425"/>
                </a:tc>
              </a:tr>
            </a:tbl>
          </a:graphicData>
        </a:graphic>
      </p:graphicFrame>
      <p:sp>
        <p:nvSpPr>
          <p:cNvPr id="117" name="Google Shape;117;p20"/>
          <p:cNvSpPr txBox="1"/>
          <p:nvPr/>
        </p:nvSpPr>
        <p:spPr>
          <a:xfrm>
            <a:off x="5264400" y="1473450"/>
            <a:ext cx="303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4"/>
                </a:solidFill>
                <a:latin typeface="Proxima Nova"/>
                <a:ea typeface="Proxima Nova"/>
                <a:cs typeface="Proxima Nova"/>
                <a:sym typeface="Proxima Nova"/>
              </a:rPr>
              <a:t>Cross Validation Average Scores</a:t>
            </a:r>
            <a:endParaRPr sz="1200">
              <a:solidFill>
                <a:schemeClr val="accent4"/>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Model Performs the Best?</a:t>
            </a:r>
            <a:endParaRPr/>
          </a:p>
        </p:txBody>
      </p:sp>
      <p:pic>
        <p:nvPicPr>
          <p:cNvPr id="123" name="Google Shape;123;p21"/>
          <p:cNvPicPr preferRelativeResize="0"/>
          <p:nvPr/>
        </p:nvPicPr>
        <p:blipFill>
          <a:blip r:embed="rId3">
            <a:alphaModFix/>
          </a:blip>
          <a:stretch>
            <a:fillRect/>
          </a:stretch>
        </p:blipFill>
        <p:spPr>
          <a:xfrm>
            <a:off x="722025" y="1337175"/>
            <a:ext cx="3933300" cy="3240100"/>
          </a:xfrm>
          <a:prstGeom prst="rect">
            <a:avLst/>
          </a:prstGeom>
          <a:noFill/>
          <a:ln>
            <a:noFill/>
          </a:ln>
        </p:spPr>
      </p:pic>
      <p:pic>
        <p:nvPicPr>
          <p:cNvPr id="124" name="Google Shape;124;p21"/>
          <p:cNvPicPr preferRelativeResize="0"/>
          <p:nvPr/>
        </p:nvPicPr>
        <p:blipFill>
          <a:blip r:embed="rId4">
            <a:alphaModFix/>
          </a:blip>
          <a:stretch>
            <a:fillRect/>
          </a:stretch>
        </p:blipFill>
        <p:spPr>
          <a:xfrm>
            <a:off x="5236500" y="2571750"/>
            <a:ext cx="2891426" cy="2313900"/>
          </a:xfrm>
          <a:prstGeom prst="rect">
            <a:avLst/>
          </a:prstGeom>
          <a:noFill/>
          <a:ln>
            <a:noFill/>
          </a:ln>
        </p:spPr>
      </p:pic>
      <p:pic>
        <p:nvPicPr>
          <p:cNvPr id="125" name="Google Shape;125;p21"/>
          <p:cNvPicPr preferRelativeResize="0"/>
          <p:nvPr/>
        </p:nvPicPr>
        <p:blipFill>
          <a:blip r:embed="rId5">
            <a:alphaModFix/>
          </a:blip>
          <a:stretch>
            <a:fillRect/>
          </a:stretch>
        </p:blipFill>
        <p:spPr>
          <a:xfrm>
            <a:off x="5323262" y="354425"/>
            <a:ext cx="2717900" cy="214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