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handoutMasterIdLst>
    <p:handoutMasterId r:id="rId5"/>
  </p:handoutMasterIdLst>
  <p:sldIdLst>
    <p:sldId id="260" r:id="rId2"/>
    <p:sldId id="261" r:id="rId3"/>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5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7" autoAdjust="0"/>
    <p:restoredTop sz="94660"/>
  </p:normalViewPr>
  <p:slideViewPr>
    <p:cSldViewPr snapToGrid="0">
      <p:cViewPr varScale="1">
        <p:scale>
          <a:sx n="164" d="100"/>
          <a:sy n="164" d="100"/>
        </p:scale>
        <p:origin x="168" y="246"/>
      </p:cViewPr>
      <p:guideLst/>
    </p:cSldViewPr>
  </p:slideViewPr>
  <p:notesTextViewPr>
    <p:cViewPr>
      <p:scale>
        <a:sx n="1" d="1"/>
        <a:sy n="1" d="1"/>
      </p:scale>
      <p:origin x="0" y="0"/>
    </p:cViewPr>
  </p:notesTextViewPr>
  <p:notesViewPr>
    <p:cSldViewPr snapToGrid="0">
      <p:cViewPr varScale="1">
        <p:scale>
          <a:sx n="140" d="100"/>
          <a:sy n="140" d="100"/>
        </p:scale>
        <p:origin x="4614"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A69615-254C-4920-85AE-6962735E8558}" type="datetimeFigureOut">
              <a:rPr lang="cs-CZ" smtClean="0"/>
              <a:t>31.07.2020</a:t>
            </a:fld>
            <a:endParaRPr lang="cs-C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88BE55-8238-44E4-BFF4-0A86922439FA}" type="slidenum">
              <a:rPr lang="cs-CZ" smtClean="0"/>
              <a:t>‹#›</a:t>
            </a:fld>
            <a:endParaRPr lang="cs-CZ"/>
          </a:p>
        </p:txBody>
      </p:sp>
    </p:spTree>
    <p:extLst>
      <p:ext uri="{BB962C8B-B14F-4D97-AF65-F5344CB8AC3E}">
        <p14:creationId xmlns:p14="http://schemas.microsoft.com/office/powerpoint/2010/main" val="12384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F3DBE-F708-43B4-99AB-207F49198DA3}" type="datetimeFigureOut">
              <a:rPr lang="en-GB" smtClean="0"/>
              <a:t>31/07/2020</a:t>
            </a:fld>
            <a:endParaRPr lang="en-GB"/>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340B3-EF32-400A-81DC-93715413F40B}" type="slidenum">
              <a:rPr lang="en-GB" smtClean="0"/>
              <a:t>‹#›</a:t>
            </a:fld>
            <a:endParaRPr lang="en-GB"/>
          </a:p>
        </p:txBody>
      </p:sp>
    </p:spTree>
    <p:extLst>
      <p:ext uri="{BB962C8B-B14F-4D97-AF65-F5344CB8AC3E}">
        <p14:creationId xmlns:p14="http://schemas.microsoft.com/office/powerpoint/2010/main" val="40949559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14" name="Group 13"/>
          <p:cNvGrpSpPr/>
          <p:nvPr userDrawn="1"/>
        </p:nvGrpSpPr>
        <p:grpSpPr>
          <a:xfrm>
            <a:off x="424916" y="143781"/>
            <a:ext cx="9841980" cy="343426"/>
            <a:chOff x="586782" y="143781"/>
            <a:chExt cx="9841980" cy="343426"/>
          </a:xfrm>
        </p:grpSpPr>
        <p:pic>
          <p:nvPicPr>
            <p:cNvPr id="15" name="Picture 1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6" name="Picture 15"/>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7" name="Picture 16"/>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8" name="Picture 17"/>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Tree>
    <p:extLst>
      <p:ext uri="{BB962C8B-B14F-4D97-AF65-F5344CB8AC3E}">
        <p14:creationId xmlns:p14="http://schemas.microsoft.com/office/powerpoint/2010/main" val="4226733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F835E-4AFD-4E74-8D50-E5D224003B6B}" type="datetime1">
              <a:rPr lang="en-CA" smtClean="0"/>
              <a:t>2020-07-31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819BFAB-84EB-4B8B-848B-5DA05A8EA7C6}" type="slidenum">
              <a:rPr lang="en-CA" smtClean="0"/>
              <a:t>‹#›</a:t>
            </a:fld>
            <a:endParaRPr lang="en-CA"/>
          </a:p>
        </p:txBody>
      </p:sp>
    </p:spTree>
    <p:extLst>
      <p:ext uri="{BB962C8B-B14F-4D97-AF65-F5344CB8AC3E}">
        <p14:creationId xmlns:p14="http://schemas.microsoft.com/office/powerpoint/2010/main" val="1765737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186BF4A-3E2C-4CFE-80A4-B1635640837D}" type="datetime1">
              <a:rPr lang="en-CA" smtClean="0"/>
              <a:t>2020-07-31</a:t>
            </a:fld>
            <a:endParaRPr lang="en-CA"/>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4819BFAB-84EB-4B8B-848B-5DA05A8EA7C6}" type="slidenum">
              <a:rPr lang="en-CA" smtClean="0"/>
              <a:t>‹#›</a:t>
            </a:fld>
            <a:endParaRPr lang="en-CA"/>
          </a:p>
        </p:txBody>
      </p:sp>
    </p:spTree>
    <p:extLst>
      <p:ext uri="{BB962C8B-B14F-4D97-AF65-F5344CB8AC3E}">
        <p14:creationId xmlns:p14="http://schemas.microsoft.com/office/powerpoint/2010/main" val="1822773609"/>
      </p:ext>
    </p:extLst>
  </p:cSld>
  <p:clrMap bg1="lt1" tx1="dk1" bg2="lt2" tx2="dk2" accent1="accent1" accent2="accent2" accent3="accent3" accent4="accent4" accent5="accent5" accent6="accent6" hlink="hlink" folHlink="folHlink"/>
  <p:sldLayoutIdLst>
    <p:sldLayoutId id="2147483672" r:id="rId1"/>
    <p:sldLayoutId id="2147483691" r:id="rId2"/>
  </p:sldLayoutIdLst>
  <p:timing>
    <p:tnLst>
      <p:par>
        <p:cTn id="1" dur="indefinite" restart="never" nodeType="tmRoot"/>
      </p:par>
    </p:tnLst>
  </p:timing>
  <p:hf sldNum="0"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916" y="143781"/>
            <a:ext cx="9841980" cy="343426"/>
            <a:chOff x="586782" y="143781"/>
            <a:chExt cx="9841980" cy="343426"/>
          </a:xfrm>
        </p:grpSpPr>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1" name="Picture 10"/>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2" name="Picture 11"/>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3" name="Picture 12"/>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
        <p:nvSpPr>
          <p:cNvPr id="5" name="TextBox 4"/>
          <p:cNvSpPr txBox="1"/>
          <p:nvPr/>
        </p:nvSpPr>
        <p:spPr>
          <a:xfrm>
            <a:off x="7025544" y="886002"/>
            <a:ext cx="3241352" cy="1446550"/>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is it important to monitor and manage fever in acute stroke patients</a:t>
            </a:r>
            <a:r>
              <a:rPr lang="en-US" sz="1100" b="1" dirty="0" smtClean="0"/>
              <a:t>?</a:t>
            </a:r>
          </a:p>
          <a:p>
            <a:r>
              <a:rPr lang="en-US" sz="1100" dirty="0"/>
              <a:t>Up to 1/3 of acute stroke patients have temperatures of &gt;37.5°C. Untreated, these patients have increased morbidity and mortality.</a:t>
            </a:r>
            <a:r>
              <a:rPr lang="en-US" sz="1100" baseline="30000" dirty="0"/>
              <a:t>1-7</a:t>
            </a:r>
            <a:endParaRPr lang="cs-CZ" sz="1100" dirty="0"/>
          </a:p>
          <a:p>
            <a:r>
              <a:rPr lang="en-US" sz="1100" b="1" dirty="0"/>
              <a:t>100% of patients should have their temperature monitored 4 times per day and all patients should be administered an anti-pyretic if reading is &gt;37.5°C</a:t>
            </a:r>
            <a:r>
              <a:rPr lang="en-US" sz="1100" b="1" dirty="0" smtClean="0"/>
              <a:t>.</a:t>
            </a:r>
            <a:endParaRPr lang="cs-CZ" sz="1100" dirty="0"/>
          </a:p>
        </p:txBody>
      </p:sp>
      <p:sp>
        <p:nvSpPr>
          <p:cNvPr id="10" name="TextBox 9"/>
          <p:cNvSpPr txBox="1"/>
          <p:nvPr/>
        </p:nvSpPr>
        <p:spPr>
          <a:xfrm>
            <a:off x="7025544" y="2532111"/>
            <a:ext cx="3241351" cy="2462213"/>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it is important to manage </a:t>
            </a:r>
            <a:r>
              <a:rPr lang="en-US" sz="1100" b="1" dirty="0" err="1"/>
              <a:t>hyperglycaemia</a:t>
            </a:r>
            <a:r>
              <a:rPr lang="en-US" sz="1100" b="1" dirty="0"/>
              <a:t> in acute stroke patients? </a:t>
            </a:r>
            <a:endParaRPr lang="en-US" sz="1100" b="1" dirty="0" smtClean="0"/>
          </a:p>
          <a:p>
            <a:r>
              <a:rPr lang="en-AU" sz="1100" dirty="0"/>
              <a:t>The incidence of hyperglycaemia in the first 48 hours can be as high as 45%. </a:t>
            </a:r>
            <a:r>
              <a:rPr lang="en-US" sz="1100" dirty="0"/>
              <a:t>Monitoring blood glucose levels </a:t>
            </a:r>
            <a:r>
              <a:rPr lang="en-AU" sz="1100" dirty="0"/>
              <a:t>is important for both diabetic and non-diabetic patients. Non-diabetic stroke patients with BGL&gt;8mmol/L are 3 times more likely to die than non-diabetic patients without hyperglycaemia. </a:t>
            </a:r>
            <a:r>
              <a:rPr lang="en-US" sz="1100" dirty="0"/>
              <a:t>Untreated, this is a predictor of increased mortality and poorer functional outcome.</a:t>
            </a:r>
            <a:r>
              <a:rPr lang="en-US" sz="1100" baseline="30000" dirty="0"/>
              <a:t>8-11</a:t>
            </a:r>
            <a:endParaRPr lang="cs-CZ" sz="1100" dirty="0"/>
          </a:p>
          <a:p>
            <a:r>
              <a:rPr lang="en-US" sz="1100" b="1" dirty="0"/>
              <a:t>100% of patients should have their blood glucose levels monitored four times per day and all patients should be administered insulin if their blood glucose levels are &gt;10 </a:t>
            </a:r>
            <a:r>
              <a:rPr lang="en-US" sz="1100" b="1" dirty="0" err="1"/>
              <a:t>mmol</a:t>
            </a:r>
            <a:r>
              <a:rPr lang="en-US" sz="1100" b="1" dirty="0"/>
              <a:t>/L.</a:t>
            </a:r>
            <a:endParaRPr lang="cs-CZ" sz="1100" dirty="0"/>
          </a:p>
        </p:txBody>
      </p:sp>
      <p:sp>
        <p:nvSpPr>
          <p:cNvPr id="14" name="TextBox 13"/>
          <p:cNvSpPr txBox="1"/>
          <p:nvPr/>
        </p:nvSpPr>
        <p:spPr>
          <a:xfrm>
            <a:off x="7025543" y="5193883"/>
            <a:ext cx="3241352" cy="1446550"/>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it is important to assess swallow function?</a:t>
            </a:r>
            <a:endParaRPr lang="cs-CZ" sz="1100" dirty="0"/>
          </a:p>
          <a:p>
            <a:r>
              <a:rPr lang="en-US" sz="1100" dirty="0"/>
              <a:t>There is evidence that dysphagia screening decreases the incidence of pneumonia.</a:t>
            </a:r>
            <a:r>
              <a:rPr lang="en-US" sz="1100" baseline="30000" dirty="0"/>
              <a:t>12,13</a:t>
            </a:r>
            <a:endParaRPr lang="cs-CZ" sz="1100" dirty="0"/>
          </a:p>
          <a:p>
            <a:r>
              <a:rPr lang="en-US" sz="1100" b="1" dirty="0"/>
              <a:t>100% of patients should have their swallow screened within 24 hours of admission to hospital. No patients should receive oral medication, food or fluid before receiving either a swallow screen or swallow assessment.</a:t>
            </a:r>
            <a:endParaRPr lang="cs-CZ" sz="1100" dirty="0"/>
          </a:p>
        </p:txBody>
      </p:sp>
    </p:spTree>
    <p:extLst>
      <p:ext uri="{BB962C8B-B14F-4D97-AF65-F5344CB8AC3E}">
        <p14:creationId xmlns:p14="http://schemas.microsoft.com/office/powerpoint/2010/main" val="1442345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916" y="143781"/>
            <a:ext cx="9841980" cy="343426"/>
            <a:chOff x="586782" y="143781"/>
            <a:chExt cx="9841980" cy="343426"/>
          </a:xfrm>
        </p:grpSpPr>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1" name="Picture 10"/>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2" name="Picture 11"/>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3" name="Picture 12"/>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
        <p:nvSpPr>
          <p:cNvPr id="14" name="TextBox 13"/>
          <p:cNvSpPr txBox="1"/>
          <p:nvPr/>
        </p:nvSpPr>
        <p:spPr>
          <a:xfrm>
            <a:off x="5628388" y="3988391"/>
            <a:ext cx="4638508" cy="938719"/>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dirty="0" smtClean="0"/>
              <a:t>High quality research has demonstrated that use of the </a:t>
            </a:r>
            <a:r>
              <a:rPr lang="en-US" sz="1100" dirty="0" err="1" smtClean="0"/>
              <a:t>FeSS</a:t>
            </a:r>
            <a:r>
              <a:rPr lang="en-US" sz="1100" dirty="0" smtClean="0"/>
              <a:t> protocols directly benefits patients with: </a:t>
            </a:r>
            <a:r>
              <a:rPr lang="en-US" sz="1100" dirty="0" err="1" smtClean="0"/>
              <a:t>i</a:t>
            </a:r>
            <a:r>
              <a:rPr lang="en-US" sz="1100" dirty="0" smtClean="0"/>
              <a:t>) a 16% reduction in death and dependency at 90 days post stroke,</a:t>
            </a:r>
            <a:r>
              <a:rPr lang="da-DK" sz="1100" baseline="30000" dirty="0" smtClean="0"/>
              <a:t> 14</a:t>
            </a:r>
            <a:r>
              <a:rPr lang="da-DK" sz="1100" dirty="0" smtClean="0"/>
              <a:t> </a:t>
            </a:r>
            <a:r>
              <a:rPr lang="en-US" sz="1100" dirty="0" smtClean="0"/>
              <a:t>ii) longer-term reduction in mortality out to four years,</a:t>
            </a:r>
            <a:r>
              <a:rPr lang="da-DK" sz="1100" baseline="30000" dirty="0" smtClean="0"/>
              <a:t>15</a:t>
            </a:r>
            <a:r>
              <a:rPr lang="en-US" sz="1100" dirty="0" smtClean="0"/>
              <a:t> and iii) also significant cost savings to the healthcare system ($281M saving over 12 months if received by 65% of eligible patients).</a:t>
            </a:r>
            <a:r>
              <a:rPr lang="da-DK" sz="1100" baseline="30000" dirty="0" smtClean="0"/>
              <a:t>16</a:t>
            </a:r>
            <a:endParaRPr lang="cs-CZ" sz="1100" dirty="0"/>
          </a:p>
        </p:txBody>
      </p:sp>
      <p:sp>
        <p:nvSpPr>
          <p:cNvPr id="3" name="Rectangle 2"/>
          <p:cNvSpPr/>
          <p:nvPr/>
        </p:nvSpPr>
        <p:spPr>
          <a:xfrm>
            <a:off x="477079" y="6974264"/>
            <a:ext cx="9672194" cy="461665"/>
          </a:xfrm>
          <a:prstGeom prst="rect">
            <a:avLst/>
          </a:prstGeom>
        </p:spPr>
        <p:txBody>
          <a:bodyPr wrap="square">
            <a:spAutoFit/>
          </a:bodyPr>
          <a:lstStyle/>
          <a:p>
            <a:pPr>
              <a:spcAft>
                <a:spcPts val="0"/>
              </a:spcAft>
            </a:pPr>
            <a:r>
              <a:rPr lang="en-US" sz="800" b="1" dirty="0" smtClean="0">
                <a:latin typeface="Calibri" panose="020F0502020204030204" pitchFamily="34" charset="0"/>
                <a:ea typeface="MS Mincho"/>
                <a:cs typeface="Times New Roman" panose="02020603050405020304" pitchFamily="18" charset="0"/>
              </a:rPr>
              <a:t>References</a:t>
            </a:r>
            <a:r>
              <a:rPr lang="en-US" sz="800" b="1" dirty="0">
                <a:latin typeface="Calibri" panose="020F0502020204030204" pitchFamily="34" charset="0"/>
                <a:ea typeface="MS Mincho"/>
                <a:cs typeface="Times New Roman" panose="02020603050405020304" pitchFamily="18" charset="0"/>
              </a:rPr>
              <a:t>: </a:t>
            </a:r>
            <a:r>
              <a:rPr lang="en-US" sz="800" baseline="30000" dirty="0">
                <a:latin typeface="Calibri" panose="020F0502020204030204" pitchFamily="34" charset="0"/>
                <a:ea typeface="MS Mincho"/>
                <a:cs typeface="Times New Roman" panose="02020603050405020304" pitchFamily="18" charset="0"/>
              </a:rPr>
              <a:t>1</a:t>
            </a:r>
            <a:r>
              <a:rPr lang="en-US" sz="800" dirty="0">
                <a:latin typeface="Calibri" panose="020F0502020204030204" pitchFamily="34" charset="0"/>
                <a:ea typeface="MS Mincho"/>
                <a:cs typeface="Times New Roman" panose="02020603050405020304" pitchFamily="18" charset="0"/>
              </a:rPr>
              <a:t>Azzimondi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(1995), </a:t>
            </a:r>
            <a:r>
              <a:rPr lang="en-US" sz="800" baseline="30000" dirty="0">
                <a:latin typeface="Calibri" panose="020F0502020204030204" pitchFamily="34" charset="0"/>
                <a:ea typeface="MS Mincho"/>
                <a:cs typeface="Times New Roman" panose="02020603050405020304" pitchFamily="18" charset="0"/>
              </a:rPr>
              <a:t>2</a:t>
            </a:r>
            <a:r>
              <a:rPr lang="en-US" sz="800" dirty="0">
                <a:latin typeface="Calibri" panose="020F0502020204030204" pitchFamily="34" charset="0"/>
                <a:ea typeface="MS Mincho"/>
                <a:cs typeface="Times New Roman" panose="02020603050405020304" pitchFamily="18" charset="0"/>
              </a:rPr>
              <a:t>Castillo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(1998) </a:t>
            </a:r>
            <a:r>
              <a:rPr lang="en-US" sz="800" baseline="30000" dirty="0">
                <a:latin typeface="Calibri" panose="020F0502020204030204" pitchFamily="34" charset="0"/>
                <a:ea typeface="MS Mincho"/>
                <a:cs typeface="Times New Roman" panose="02020603050405020304" pitchFamily="18" charset="0"/>
              </a:rPr>
              <a:t>3</a:t>
            </a:r>
            <a:r>
              <a:rPr lang="en-US" sz="800" dirty="0">
                <a:latin typeface="Calibri" panose="020F0502020204030204" pitchFamily="34" charset="0"/>
                <a:ea typeface="MS Mincho"/>
                <a:cs typeface="Times New Roman" panose="02020603050405020304" pitchFamily="18" charset="0"/>
              </a:rPr>
              <a:t>Turaj et al. </a:t>
            </a:r>
            <a:r>
              <a:rPr lang="en-US" sz="800" i="1" dirty="0" err="1">
                <a:latin typeface="Calibri" panose="020F0502020204030204" pitchFamily="34" charset="0"/>
                <a:ea typeface="MS Mincho"/>
                <a:cs typeface="Times New Roman" panose="02020603050405020304" pitchFamily="18" charset="0"/>
              </a:rPr>
              <a:t>Neurologia</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i</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Neurochirurgia</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Polska</a:t>
            </a:r>
            <a:r>
              <a:rPr lang="en-US" sz="800" dirty="0">
                <a:latin typeface="Calibri" panose="020F0502020204030204" pitchFamily="34" charset="0"/>
                <a:ea typeface="MS Mincho"/>
                <a:cs typeface="Times New Roman" panose="02020603050405020304" pitchFamily="18" charset="0"/>
              </a:rPr>
              <a:t> (2008), </a:t>
            </a:r>
            <a:r>
              <a:rPr lang="en-US" sz="800" baseline="30000" dirty="0">
                <a:latin typeface="Calibri" panose="020F0502020204030204" pitchFamily="34" charset="0"/>
                <a:ea typeface="MS Mincho"/>
                <a:cs typeface="Times New Roman" panose="02020603050405020304" pitchFamily="18" charset="0"/>
              </a:rPr>
              <a:t>4</a:t>
            </a:r>
            <a:r>
              <a:rPr lang="en-US" sz="800" dirty="0">
                <a:latin typeface="Calibri" panose="020F0502020204030204" pitchFamily="34" charset="0"/>
                <a:ea typeface="MS Mincho"/>
                <a:cs typeface="Times New Roman" panose="02020603050405020304" pitchFamily="18" charset="0"/>
              </a:rPr>
              <a:t>Reith et al. </a:t>
            </a:r>
            <a:r>
              <a:rPr lang="en-US" sz="800" i="1" dirty="0">
                <a:latin typeface="Calibri" panose="020F0502020204030204" pitchFamily="34" charset="0"/>
                <a:ea typeface="MS Mincho"/>
                <a:cs typeface="Times New Roman" panose="02020603050405020304" pitchFamily="18" charset="0"/>
              </a:rPr>
              <a:t>Lancet</a:t>
            </a:r>
            <a:r>
              <a:rPr lang="en-US" sz="800" dirty="0">
                <a:latin typeface="Calibri" panose="020F0502020204030204" pitchFamily="34" charset="0"/>
                <a:ea typeface="MS Mincho"/>
                <a:cs typeface="Times New Roman" panose="02020603050405020304" pitchFamily="18" charset="0"/>
              </a:rPr>
              <a:t> (1996), </a:t>
            </a:r>
            <a:r>
              <a:rPr lang="en-US" sz="800" baseline="30000" dirty="0">
                <a:latin typeface="Calibri" panose="020F0502020204030204" pitchFamily="34" charset="0"/>
                <a:ea typeface="MS Mincho"/>
                <a:cs typeface="Times New Roman" panose="02020603050405020304" pitchFamily="18" charset="0"/>
              </a:rPr>
              <a:t>5</a:t>
            </a:r>
            <a:r>
              <a:rPr lang="en-US" sz="800" dirty="0">
                <a:latin typeface="Calibri" panose="020F0502020204030204" pitchFamily="34" charset="0"/>
                <a:ea typeface="MS Mincho"/>
                <a:cs typeface="Times New Roman" panose="02020603050405020304" pitchFamily="18" charset="0"/>
              </a:rPr>
              <a:t>Wang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(2000), </a:t>
            </a:r>
            <a:r>
              <a:rPr lang="en-US" sz="800" baseline="30000" dirty="0">
                <a:latin typeface="Calibri" panose="020F0502020204030204" pitchFamily="34" charset="0"/>
                <a:ea typeface="MS Mincho"/>
                <a:cs typeface="Times New Roman" panose="02020603050405020304" pitchFamily="18" charset="0"/>
              </a:rPr>
              <a:t>6</a:t>
            </a:r>
            <a:r>
              <a:rPr lang="en-US" sz="800" dirty="0">
                <a:latin typeface="Calibri" panose="020F0502020204030204" pitchFamily="34" charset="0"/>
                <a:ea typeface="MS Mincho"/>
                <a:cs typeface="Times New Roman" panose="02020603050405020304" pitchFamily="18" charset="0"/>
              </a:rPr>
              <a:t>Hajat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(2000), </a:t>
            </a:r>
            <a:r>
              <a:rPr lang="en-US" sz="800" baseline="30000" dirty="0">
                <a:latin typeface="Calibri" panose="020F0502020204030204" pitchFamily="34" charset="0"/>
                <a:ea typeface="MS Mincho"/>
                <a:cs typeface="Times New Roman" panose="02020603050405020304" pitchFamily="18" charset="0"/>
              </a:rPr>
              <a:t>7</a:t>
            </a:r>
            <a:r>
              <a:rPr lang="en-AU" sz="800" dirty="0" err="1">
                <a:latin typeface="Calibri" panose="020F0502020204030204" pitchFamily="34" charset="0"/>
                <a:ea typeface="MS Mincho"/>
                <a:cs typeface="Times New Roman" panose="02020603050405020304" pitchFamily="18" charset="0"/>
              </a:rPr>
              <a:t>Kammersgaard</a:t>
            </a:r>
            <a:r>
              <a:rPr lang="en-AU" sz="800" dirty="0">
                <a:latin typeface="Calibri" panose="020F0502020204030204" pitchFamily="34" charset="0"/>
                <a:ea typeface="MS Mincho"/>
                <a:cs typeface="Times New Roman" panose="02020603050405020304" pitchFamily="18" charset="0"/>
              </a:rPr>
              <a:t> et al. </a:t>
            </a:r>
            <a:r>
              <a:rPr lang="en-AU" sz="800" i="1" dirty="0">
                <a:latin typeface="Calibri" panose="020F0502020204030204" pitchFamily="34" charset="0"/>
                <a:ea typeface="MS Mincho"/>
                <a:cs typeface="Times New Roman" panose="02020603050405020304" pitchFamily="18" charset="0"/>
              </a:rPr>
              <a:t>Stroke</a:t>
            </a:r>
            <a:r>
              <a:rPr lang="en-AU" sz="800" dirty="0">
                <a:latin typeface="Calibri" panose="020F0502020204030204" pitchFamily="34" charset="0"/>
                <a:ea typeface="MS Mincho"/>
                <a:cs typeface="Times New Roman" panose="02020603050405020304" pitchFamily="18" charset="0"/>
              </a:rPr>
              <a:t> (2002),</a:t>
            </a:r>
            <a:r>
              <a:rPr lang="en-AU" sz="800" baseline="30000" dirty="0">
                <a:latin typeface="Calibri" panose="020F0502020204030204" pitchFamily="34" charset="0"/>
                <a:ea typeface="MS Mincho"/>
                <a:cs typeface="Times New Roman" panose="02020603050405020304" pitchFamily="18" charset="0"/>
              </a:rPr>
              <a:t> 8</a:t>
            </a:r>
            <a:r>
              <a:rPr lang="en-AU" sz="800" dirty="0">
                <a:latin typeface="Calibri" panose="020F0502020204030204" pitchFamily="34" charset="0"/>
                <a:ea typeface="MS Mincho"/>
                <a:cs typeface="Times New Roman" panose="02020603050405020304" pitchFamily="18" charset="0"/>
              </a:rPr>
              <a:t>Capes et al. </a:t>
            </a:r>
            <a:r>
              <a:rPr lang="en-AU" sz="800" i="1" dirty="0">
                <a:latin typeface="Calibri" panose="020F0502020204030204" pitchFamily="34" charset="0"/>
                <a:ea typeface="MS Mincho"/>
                <a:cs typeface="Times New Roman" panose="02020603050405020304" pitchFamily="18" charset="0"/>
              </a:rPr>
              <a:t>Stroke</a:t>
            </a:r>
            <a:r>
              <a:rPr lang="en-AU" sz="800" dirty="0">
                <a:latin typeface="Calibri" panose="020F0502020204030204" pitchFamily="34" charset="0"/>
                <a:ea typeface="MS Mincho"/>
                <a:cs typeface="Times New Roman" panose="02020603050405020304" pitchFamily="18" charset="0"/>
              </a:rPr>
              <a:t> (2001);</a:t>
            </a:r>
            <a:r>
              <a:rPr lang="en-US" sz="800" baseline="30000" dirty="0">
                <a:latin typeface="Calibri" panose="020F0502020204030204" pitchFamily="34" charset="0"/>
                <a:ea typeface="MS Mincho"/>
                <a:cs typeface="Times New Roman" panose="02020603050405020304" pitchFamily="18" charset="0"/>
              </a:rPr>
              <a:t>  9</a:t>
            </a:r>
            <a:r>
              <a:rPr lang="en-US" sz="800" dirty="0">
                <a:latin typeface="Calibri" panose="020F0502020204030204" pitchFamily="34" charset="0"/>
                <a:ea typeface="MS Mincho"/>
                <a:cs typeface="Times New Roman" panose="02020603050405020304" pitchFamily="18" charset="0"/>
              </a:rPr>
              <a:t>Allport et al .</a:t>
            </a:r>
            <a:r>
              <a:rPr lang="en-US" sz="800" i="1" dirty="0">
                <a:latin typeface="Calibri" panose="020F0502020204030204" pitchFamily="34" charset="0"/>
                <a:ea typeface="MS Mincho"/>
                <a:cs typeface="Times New Roman" panose="02020603050405020304" pitchFamily="18" charset="0"/>
              </a:rPr>
              <a:t>Diabetes Care</a:t>
            </a:r>
            <a:r>
              <a:rPr lang="en-US" sz="800" dirty="0">
                <a:latin typeface="Calibri" panose="020F0502020204030204" pitchFamily="34" charset="0"/>
                <a:ea typeface="MS Mincho"/>
                <a:cs typeface="Times New Roman" panose="02020603050405020304" pitchFamily="18" charset="0"/>
              </a:rPr>
              <a:t> (2006),</a:t>
            </a:r>
            <a:r>
              <a:rPr lang="en-US" sz="800" baseline="30000" dirty="0">
                <a:latin typeface="Calibri" panose="020F0502020204030204" pitchFamily="34" charset="0"/>
                <a:ea typeface="MS Mincho"/>
                <a:cs typeface="Times New Roman" panose="02020603050405020304" pitchFamily="18" charset="0"/>
              </a:rPr>
              <a:t>10</a:t>
            </a:r>
            <a:r>
              <a:rPr lang="en-US" sz="800" dirty="0">
                <a:latin typeface="Calibri" panose="020F0502020204030204" pitchFamily="34" charset="0"/>
                <a:ea typeface="MS Mincho"/>
                <a:cs typeface="Times New Roman" panose="02020603050405020304" pitchFamily="18" charset="0"/>
              </a:rPr>
              <a:t>Scott et al. </a:t>
            </a:r>
            <a:r>
              <a:rPr lang="en-US" sz="800" i="1" dirty="0">
                <a:latin typeface="Calibri" panose="020F0502020204030204" pitchFamily="34" charset="0"/>
                <a:ea typeface="MS Mincho"/>
                <a:cs typeface="Times New Roman" panose="02020603050405020304" pitchFamily="18" charset="0"/>
              </a:rPr>
              <a:t>Quarterly Journal of Medicine</a:t>
            </a:r>
            <a:r>
              <a:rPr lang="en-US" sz="800" dirty="0">
                <a:latin typeface="Calibri" panose="020F0502020204030204" pitchFamily="34" charset="0"/>
                <a:ea typeface="MS Mincho"/>
                <a:cs typeface="Times New Roman" panose="02020603050405020304" pitchFamily="18" charset="0"/>
              </a:rPr>
              <a:t> (1999),</a:t>
            </a:r>
            <a:r>
              <a:rPr lang="en-US" sz="800" baseline="30000" dirty="0">
                <a:latin typeface="Calibri" panose="020F0502020204030204" pitchFamily="34" charset="0"/>
                <a:ea typeface="MS Mincho"/>
                <a:cs typeface="Times New Roman" panose="02020603050405020304" pitchFamily="18" charset="0"/>
              </a:rPr>
              <a:t>11</a:t>
            </a:r>
            <a:r>
              <a:rPr lang="en-US" sz="800" dirty="0">
                <a:latin typeface="Calibri" panose="020F0502020204030204" pitchFamily="34" charset="0"/>
                <a:ea typeface="MS Mincho"/>
                <a:cs typeface="Times New Roman" panose="02020603050405020304" pitchFamily="18" charset="0"/>
              </a:rPr>
              <a:t>Weir et al. </a:t>
            </a:r>
            <a:r>
              <a:rPr lang="en-US" sz="800" i="1" dirty="0">
                <a:latin typeface="Calibri" panose="020F0502020204030204" pitchFamily="34" charset="0"/>
                <a:ea typeface="MS Mincho"/>
                <a:cs typeface="Times New Roman" panose="02020603050405020304" pitchFamily="18" charset="0"/>
              </a:rPr>
              <a:t>British Medical Journal</a:t>
            </a:r>
            <a:r>
              <a:rPr lang="en-US" sz="800" dirty="0">
                <a:latin typeface="Calibri" panose="020F0502020204030204" pitchFamily="34" charset="0"/>
                <a:ea typeface="MS Mincho"/>
                <a:cs typeface="Times New Roman" panose="02020603050405020304" pitchFamily="18" charset="0"/>
              </a:rPr>
              <a:t> (1997),</a:t>
            </a:r>
            <a:r>
              <a:rPr lang="da-DK" sz="800" baseline="30000" dirty="0">
                <a:latin typeface="Calibri" panose="020F0502020204030204" pitchFamily="34" charset="0"/>
                <a:ea typeface="MS Mincho"/>
                <a:cs typeface="Times New Roman" panose="02020603050405020304" pitchFamily="18" charset="0"/>
              </a:rPr>
              <a:t> 12</a:t>
            </a:r>
            <a:r>
              <a:rPr lang="da-DK" sz="800" dirty="0">
                <a:latin typeface="Calibri" panose="020F0502020204030204" pitchFamily="34" charset="0"/>
                <a:ea typeface="MS Mincho"/>
                <a:cs typeface="Times New Roman" panose="02020603050405020304" pitchFamily="18" charset="0"/>
              </a:rPr>
              <a:t>Odderson et al. </a:t>
            </a:r>
            <a:r>
              <a:rPr lang="da-DK" sz="800" i="1" dirty="0">
                <a:latin typeface="Calibri" panose="020F0502020204030204" pitchFamily="34" charset="0"/>
                <a:ea typeface="MS Mincho"/>
                <a:cs typeface="Times New Roman" panose="02020603050405020304" pitchFamily="18" charset="0"/>
              </a:rPr>
              <a:t>Archives of Physical Medicine &amp; Rehabilitation</a:t>
            </a:r>
            <a:r>
              <a:rPr lang="da-DK" sz="800" dirty="0">
                <a:latin typeface="Calibri" panose="020F0502020204030204" pitchFamily="34" charset="0"/>
                <a:ea typeface="MS Mincho"/>
                <a:cs typeface="Times New Roman" panose="02020603050405020304" pitchFamily="18" charset="0"/>
              </a:rPr>
              <a:t> (1995), </a:t>
            </a:r>
            <a:r>
              <a:rPr lang="da-DK" sz="800" baseline="30000" dirty="0">
                <a:latin typeface="Calibri" panose="020F0502020204030204" pitchFamily="34" charset="0"/>
                <a:ea typeface="MS Mincho"/>
                <a:cs typeface="Times New Roman" panose="02020603050405020304" pitchFamily="18" charset="0"/>
              </a:rPr>
              <a:t>13</a:t>
            </a:r>
            <a:r>
              <a:rPr lang="da-DK" sz="800" dirty="0">
                <a:latin typeface="Calibri" panose="020F0502020204030204" pitchFamily="34" charset="0"/>
                <a:ea typeface="MS Mincho"/>
                <a:cs typeface="Times New Roman" panose="02020603050405020304" pitchFamily="18" charset="0"/>
              </a:rPr>
              <a:t>Hinchey et al. </a:t>
            </a:r>
            <a:r>
              <a:rPr lang="da-DK" sz="800" i="1" dirty="0">
                <a:latin typeface="Calibri" panose="020F0502020204030204" pitchFamily="34" charset="0"/>
                <a:ea typeface="MS Mincho"/>
                <a:cs typeface="Times New Roman" panose="02020603050405020304" pitchFamily="18" charset="0"/>
              </a:rPr>
              <a:t>Stroke</a:t>
            </a:r>
            <a:r>
              <a:rPr lang="da-DK" sz="800" dirty="0">
                <a:latin typeface="Calibri" panose="020F0502020204030204" pitchFamily="34" charset="0"/>
                <a:ea typeface="MS Mincho"/>
                <a:cs typeface="Times New Roman" panose="02020603050405020304" pitchFamily="18" charset="0"/>
              </a:rPr>
              <a:t> (2005, </a:t>
            </a:r>
            <a:r>
              <a:rPr lang="da-DK" sz="800" baseline="30000" dirty="0">
                <a:latin typeface="Calibri" panose="020F0502020204030204" pitchFamily="34" charset="0"/>
                <a:ea typeface="MS Mincho"/>
                <a:cs typeface="Times New Roman" panose="02020603050405020304" pitchFamily="18" charset="0"/>
              </a:rPr>
              <a:t>14 </a:t>
            </a:r>
            <a:r>
              <a:rPr lang="da-DK" sz="800" dirty="0">
                <a:latin typeface="Calibri" panose="020F0502020204030204" pitchFamily="34" charset="0"/>
                <a:ea typeface="MS Mincho"/>
                <a:cs typeface="Times New Roman" panose="02020603050405020304" pitchFamily="18" charset="0"/>
              </a:rPr>
              <a:t>Middleton et al. </a:t>
            </a:r>
            <a:r>
              <a:rPr lang="da-DK" sz="800" i="1" dirty="0">
                <a:latin typeface="Calibri" panose="020F0502020204030204" pitchFamily="34" charset="0"/>
                <a:ea typeface="MS Mincho"/>
                <a:cs typeface="Times New Roman" panose="02020603050405020304" pitchFamily="18" charset="0"/>
              </a:rPr>
              <a:t>Lancet</a:t>
            </a:r>
            <a:r>
              <a:rPr lang="da-DK" sz="800" dirty="0">
                <a:latin typeface="Calibri" panose="020F0502020204030204" pitchFamily="34" charset="0"/>
                <a:ea typeface="MS Mincho"/>
                <a:cs typeface="Times New Roman" panose="02020603050405020304" pitchFamily="18" charset="0"/>
              </a:rPr>
              <a:t> (2011), </a:t>
            </a:r>
            <a:r>
              <a:rPr lang="da-DK" sz="800" baseline="30000" dirty="0">
                <a:latin typeface="Calibri" panose="020F0502020204030204" pitchFamily="34" charset="0"/>
                <a:ea typeface="MS Mincho"/>
                <a:cs typeface="Times New Roman" panose="02020603050405020304" pitchFamily="18" charset="0"/>
              </a:rPr>
              <a:t>15 </a:t>
            </a:r>
            <a:r>
              <a:rPr lang="da-DK" sz="800" dirty="0">
                <a:latin typeface="Calibri" panose="020F0502020204030204" pitchFamily="34" charset="0"/>
                <a:ea typeface="MS Mincho"/>
                <a:cs typeface="Times New Roman" panose="02020603050405020304" pitchFamily="18" charset="0"/>
              </a:rPr>
              <a:t>Middleton et al. </a:t>
            </a:r>
            <a:r>
              <a:rPr lang="da-DK" sz="800" i="1" dirty="0">
                <a:latin typeface="Calibri" panose="020F0502020204030204" pitchFamily="34" charset="0"/>
                <a:ea typeface="MS Mincho"/>
                <a:cs typeface="Times New Roman" panose="02020603050405020304" pitchFamily="18" charset="0"/>
              </a:rPr>
              <a:t>Stroke</a:t>
            </a:r>
            <a:r>
              <a:rPr lang="da-DK" sz="800" dirty="0">
                <a:latin typeface="Calibri" panose="020F0502020204030204" pitchFamily="34" charset="0"/>
                <a:ea typeface="MS Mincho"/>
                <a:cs typeface="Times New Roman" panose="02020603050405020304" pitchFamily="18" charset="0"/>
              </a:rPr>
              <a:t>(2017),</a:t>
            </a:r>
            <a:r>
              <a:rPr lang="da-DK" sz="800" baseline="30000" dirty="0">
                <a:latin typeface="Calibri" panose="020F0502020204030204" pitchFamily="34" charset="0"/>
                <a:ea typeface="MS Mincho"/>
                <a:cs typeface="Times New Roman" panose="02020603050405020304" pitchFamily="18" charset="0"/>
              </a:rPr>
              <a:t> 16</a:t>
            </a:r>
            <a:r>
              <a:rPr lang="da-DK" sz="800" dirty="0">
                <a:latin typeface="Calibri" panose="020F0502020204030204" pitchFamily="34" charset="0"/>
                <a:ea typeface="MS Mincho"/>
                <a:cs typeface="Times New Roman" panose="02020603050405020304" pitchFamily="18" charset="0"/>
              </a:rPr>
              <a:t>Australian Commission on Safety and Quality in Health Care (2017)</a:t>
            </a:r>
            <a:endParaRPr lang="cs-CZ" sz="1200" dirty="0">
              <a:effectLst/>
              <a:latin typeface="Cambria" panose="02040503050406030204" pitchFamily="18" charset="0"/>
              <a:ea typeface="MS Mincho"/>
              <a:cs typeface="Times New Roman" panose="02020603050405020304" pitchFamily="18" charset="0"/>
            </a:endParaRPr>
          </a:p>
        </p:txBody>
      </p:sp>
      <p:sp>
        <p:nvSpPr>
          <p:cNvPr id="6" name="Rectangle 5"/>
          <p:cNvSpPr/>
          <p:nvPr/>
        </p:nvSpPr>
        <p:spPr>
          <a:xfrm>
            <a:off x="5543196" y="4927110"/>
            <a:ext cx="4723700" cy="938719"/>
          </a:xfrm>
          <a:prstGeom prst="rect">
            <a:avLst/>
          </a:prstGeom>
        </p:spPr>
        <p:txBody>
          <a:bodyPr wrap="square">
            <a:spAutoFit/>
          </a:bodyPr>
          <a:lstStyle/>
          <a:p>
            <a:pPr>
              <a:spcAft>
                <a:spcPts val="0"/>
              </a:spcAft>
            </a:pPr>
            <a:r>
              <a:rPr lang="en-US" sz="1100" i="1" dirty="0">
                <a:solidFill>
                  <a:srgbClr val="000000"/>
                </a:solidFill>
                <a:latin typeface="Calibri" panose="020F0502020204030204" pitchFamily="34" charset="0"/>
                <a:ea typeface="MS Mincho"/>
                <a:cs typeface="Times New Roman" panose="02020603050405020304" pitchFamily="18" charset="0"/>
              </a:rPr>
              <a:t>These post implementation audit results should be used to feedback to your team and hospital executives to demonstrate what you have achieved to improve stroke care in your </a:t>
            </a:r>
            <a:r>
              <a:rPr lang="en-US" sz="1100" i="1" dirty="0" err="1">
                <a:solidFill>
                  <a:srgbClr val="000000"/>
                </a:solidFill>
                <a:latin typeface="Calibri" panose="020F0502020204030204" pitchFamily="34" charset="0"/>
                <a:ea typeface="MS Mincho"/>
                <a:cs typeface="Times New Roman" panose="02020603050405020304" pitchFamily="18" charset="0"/>
              </a:rPr>
              <a:t>centre</a:t>
            </a:r>
            <a:r>
              <a:rPr lang="en-US" sz="1100" i="1" dirty="0">
                <a:solidFill>
                  <a:srgbClr val="000000"/>
                </a:solidFill>
                <a:latin typeface="Calibri" panose="020F0502020204030204" pitchFamily="34" charset="0"/>
                <a:ea typeface="MS Mincho"/>
                <a:cs typeface="Times New Roman" panose="02020603050405020304" pitchFamily="18" charset="0"/>
              </a:rPr>
              <a:t>. Importantly, now that these clinical protocols are in practice you have the resources to conduct a self-audit at any time in the future to identify any performance gaps.</a:t>
            </a:r>
            <a:endParaRPr lang="cs-CZ" sz="1100" dirty="0">
              <a:latin typeface="Cambria" panose="02040503050406030204" pitchFamily="18" charset="0"/>
              <a:ea typeface="MS Mincho"/>
              <a:cs typeface="Times New Roman" panose="02020603050405020304" pitchFamily="18" charset="0"/>
            </a:endParaRPr>
          </a:p>
        </p:txBody>
      </p:sp>
      <p:sp>
        <p:nvSpPr>
          <p:cNvPr id="7" name="Rectangle 6"/>
          <p:cNvSpPr/>
          <p:nvPr/>
        </p:nvSpPr>
        <p:spPr>
          <a:xfrm>
            <a:off x="5543196" y="5789324"/>
            <a:ext cx="4723701" cy="1184940"/>
          </a:xfrm>
          <a:prstGeom prst="rect">
            <a:avLst/>
          </a:prstGeom>
        </p:spPr>
        <p:txBody>
          <a:bodyPr wrap="square">
            <a:spAutoFit/>
          </a:bodyPr>
          <a:lstStyle/>
          <a:p>
            <a:pPr>
              <a:spcAft>
                <a:spcPts val="0"/>
              </a:spcAft>
            </a:pPr>
            <a:r>
              <a:rPr lang="en-US" sz="1100" b="1" dirty="0">
                <a:latin typeface="Calibri" panose="020F0502020204030204" pitchFamily="34" charset="0"/>
                <a:ea typeface="MS Mincho"/>
                <a:cs typeface="Times New Roman" panose="02020603050405020304" pitchFamily="18" charset="0"/>
              </a:rPr>
              <a:t>What happens next?</a:t>
            </a:r>
            <a:endParaRPr lang="cs-CZ" sz="1100" dirty="0">
              <a:latin typeface="Cambria" panose="02040503050406030204" pitchFamily="18" charset="0"/>
              <a:ea typeface="MS Mincho"/>
              <a:cs typeface="Times New Roman" panose="02020603050405020304" pitchFamily="18" charset="0"/>
            </a:endParaRPr>
          </a:p>
          <a:p>
            <a:pPr fontAlgn="base">
              <a:spcBef>
                <a:spcPts val="600"/>
              </a:spcBef>
              <a:spcAft>
                <a:spcPts val="0"/>
              </a:spcAft>
            </a:pPr>
            <a:r>
              <a:rPr lang="en-AU"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QASC Europe Project final report will be sent to you on completion of the project. Any publications arising from this body of work will acknowledge your hospitals participation. Do not hesitate to contact the NRI if you require clarification about this summary report. Please congratulate your team on your results.</a:t>
            </a:r>
            <a:endParaRPr lang="cs-CZ" sz="1100" dirty="0">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16485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TotalTime>
  <Words>563</Words>
  <Application>Microsoft Office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Cambria</vt:lpstr>
      <vt:lpstr>MS Mincho</vt:lpstr>
      <vt:lpstr>Times New Roman</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Grecu</dc:creator>
  <cp:lastModifiedBy>Marie Jankůjová</cp:lastModifiedBy>
  <cp:revision>112</cp:revision>
  <dcterms:created xsi:type="dcterms:W3CDTF">2017-03-30T21:51:49Z</dcterms:created>
  <dcterms:modified xsi:type="dcterms:W3CDTF">2020-07-31T13:16:39Z</dcterms:modified>
</cp:coreProperties>
</file>