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F051AB-F155-4CEC-AB6B-3C8B7265811B}">
  <a:tblStyle styleId="{03F051AB-F155-4CEC-AB6B-3C8B726581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Year Project II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Shuvani Choudhury and Anh Tran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Performance of initial clustering (Contd.)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600" y="2013250"/>
            <a:ext cx="59912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Performance of initial clustering (Contd.)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800" y="1932375"/>
            <a:ext cx="5962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Performance of initial clustering (Contd.)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00" y="1912175"/>
            <a:ext cx="59245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k-Means Clustering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IT WORKS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Randomly assign shipments to k clusters (We did this sequentially).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Calculate location of cluster centroids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Assign shipments to nearest centroids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step 2-3 until the shipment assignment does not change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RESULTS FOR SEVERAL VALUES OF k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 not as good as those of the initial clustering.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Possible reason:</a:t>
            </a:r>
            <a:r>
              <a:rPr lang="en"/>
              <a:t> Initial clustering is more holistic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k-Means Clustering (Contd.)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 = 5: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distance from locations to clusters: 720861.7421654129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distance from locations to clusters: 911800.9561343524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Metrics are higher for this algorithm.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k-Means clustering gives a good general idea about the shipments.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Alternatives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SEGMENTATION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 up the dataset by countries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1: shipments whose origin &amp; destinations are the same (country-specific)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2: cross-border shipments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k-Means Clustering on each data subset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Timeseries Analysis: statistical tests, forecasts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 Analysis: metric evaluation, clustering algorithm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Pre-processing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One-Way Tabulation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N-Way Tabulation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new sheet by Specifying the Frequency/Range</a:t>
            </a:r>
            <a:r>
              <a:rPr lang="en"/>
              <a:t>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Results Found: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Clusters (1,1) = Lane 1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Clusters (1,6) = Lane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Testing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55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Methods/Tests Used: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 Equation (Least Squares)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Wald Test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Jarque Bera Test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---------------------------------------------------------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LM Test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Q-Test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Likelihood Ratio Test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Akaike Information Criterion (AIC)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Testing (Contd.)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616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White Test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 Equation (Robust Least Squares)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-------------------------------------------------------------------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Forecast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U(t) = 46.3948 + 0.3162*U(t-1) - 0.1287*U(t-2) + 0.1576*U(t-3) - 0.0046*U(t-4) - 0.1010*U(t-5) + 0.1251*U(t-6) + 0.1168*U(t-7) - 0.1118*U(t-8) + 0.0349*U(t-9) + 0.0078*U(t-10) - 0.0100*U(t-11) + 0.0798*U(t-12) - 0.1241*U(t-13) + 0.1038*U(t-14) - 0.0467*U(t-15) + 1.4942*(@WEEKDAY=2) - 21.4596*(@WEEKDAY=3) + 1.0064*(@WEEKDAY=4) - 20.0365*(@WEEKDAY=5)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Testing (Contd.)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U(t) = 57.0012 - 0.0218*U(t-1) - 0.0357U(t- 2) + 0.0010*U(t-3) + 0.0438*U(t-4) + 0.0439U(t-5) + 2.2656*(@WEEKDAY=2) - 1.3117*(@WEEKDAY=3) + 0.9816*(@WEEKDAY=4) + 4.9891*(@WEEKDAY=5)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*V(t) = 57.2526 + 58.3742*(@WEEKDAY=2) - 4.1702*(@WEEKDAY=3) + 73.2439*(@WEEKDAY=4) - 20.1628*(@WEEKDAY=5)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*V(t) = 80.4066 + 11.2566*(@WEEKDAY=2) + 28.2842*(@WEEKDAY=3) + 2.3225*(@WEEKDAY=4) + 119.0351*(@WEEKDAY=5)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*W(t) = 3663.4284 - 619.9506*(@WEEKDAY=2) + 753.4660*(@WEEKDAY=3) - 18.6422*(@WEEKDAY=4) + 877.6078*(@WEEKDAY=5)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W(t) = 3908.2041 + 0.0918*W(t-1) - 0.1536*W(t-2) + 0.2163*W(t-3) - 0.0568*W(t-4) + 0.2710*W(t-5)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Forecasts</a:t>
            </a:r>
            <a:endParaRPr/>
          </a:p>
        </p:txBody>
      </p:sp>
      <p:graphicFrame>
        <p:nvGraphicFramePr>
          <p:cNvPr id="159" name="Shape 159"/>
          <p:cNvGraphicFramePr/>
          <p:nvPr/>
        </p:nvGraphicFramePr>
        <p:xfrm>
          <a:off x="81915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{03F051AB-F155-4CEC-AB6B-3C8B7265811B}</a:tableStyleId>
              </a:tblPr>
              <a:tblGrid>
                <a:gridCol w="982875"/>
                <a:gridCol w="982875"/>
                <a:gridCol w="982875"/>
                <a:gridCol w="982875"/>
                <a:gridCol w="982875"/>
                <a:gridCol w="982875"/>
                <a:gridCol w="982875"/>
              </a:tblGrid>
              <a:tr h="75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Shipments (1)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Shipments (2)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Gross Volume (1)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Gross Volume (2)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Gross Weight (1)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Gross Weight (2)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10/16/2017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76.1074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59.6025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57.2526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80.4066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3663.428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5695.253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10/17/2017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76.3347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66.9714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115.6268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91.6632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3043.478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5400.956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10/18/2017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51.3366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60.3709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53.0824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108.6907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4416.894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5898.426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10/19/2017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72.4791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61.3272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130.4965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82.7290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3644.786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5678.467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10/20/2017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59.7489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67.2448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37.0898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199.4417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4541.036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6020.416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4-6: 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PREPROCESSING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Aggregate the shipment data (weight, volume, number of shipments) for a given origin-destination pair.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Ignore pickup dates.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dataset: </a:t>
            </a:r>
            <a:r>
              <a:rPr b="1" lang="en"/>
              <a:t>4011 </a:t>
            </a:r>
            <a:r>
              <a:rPr lang="en"/>
              <a:t>shipments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relevant variables: Origin Country, Origin City, OriginCluster, OriginClusterLat, OriginClusterLong, OriginLat, OriginLong, Dest Country, Dest City, DestinationCluster, DestinationClusterLat, DestinationClusterLong, DestLat DestLong, TR Gross Weight (KG), Nb of Ship Units, TR Gross Volume (M3)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Performance of initial clustering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CLASSES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Shipment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ShipmentList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classes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HaversineDistance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Performance of initial clustering (Contd.)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25" y="2073875"/>
            <a:ext cx="59626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