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76" r:id="rId7"/>
    <p:sldId id="277" r:id="rId8"/>
    <p:sldId id="278" r:id="rId9"/>
    <p:sldId id="258" r:id="rId10"/>
    <p:sldId id="279" r:id="rId11"/>
    <p:sldId id="261" r:id="rId12"/>
    <p:sldId id="280" r:id="rId13"/>
    <p:sldId id="281" r:id="rId14"/>
    <p:sldId id="266" r:id="rId15"/>
    <p:sldId id="265" r:id="rId16"/>
    <p:sldId id="282" r:id="rId17"/>
    <p:sldId id="283" r:id="rId18"/>
    <p:sldId id="284" r:id="rId19"/>
    <p:sldId id="285"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266A774-49FB-4659-9191-D2FF5B0DFA2C}">
          <p14:sldIdLst>
            <p14:sldId id="256"/>
            <p14:sldId id="257"/>
            <p14:sldId id="276"/>
            <p14:sldId id="277"/>
            <p14:sldId id="278"/>
            <p14:sldId id="258"/>
            <p14:sldId id="279"/>
            <p14:sldId id="261"/>
            <p14:sldId id="280"/>
            <p14:sldId id="281"/>
            <p14:sldId id="266"/>
            <p14:sldId id="265"/>
            <p14:sldId id="282"/>
            <p14:sldId id="283"/>
            <p14:sldId id="284"/>
            <p14:sldId id="285"/>
            <p14:sldId id="28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718"/>
  </p:normalViewPr>
  <p:slideViewPr>
    <p:cSldViewPr snapToGrid="0">
      <p:cViewPr varScale="1">
        <p:scale>
          <a:sx n="66" d="100"/>
          <a:sy n="66" d="100"/>
        </p:scale>
        <p:origin x="48" y="32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POPCORN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YOUR OWN MOVIE LIBRARY</a:t>
            </a:r>
          </a:p>
        </p:txBody>
      </p:sp>
      <p:sp>
        <p:nvSpPr>
          <p:cNvPr id="4" name="TextBox 3">
            <a:extLst>
              <a:ext uri="{FF2B5EF4-FFF2-40B4-BE49-F238E27FC236}">
                <a16:creationId xmlns:a16="http://schemas.microsoft.com/office/drawing/2014/main" id="{78DFBBAD-3D1F-18B5-B688-EE2CFCBAF6E0}"/>
              </a:ext>
            </a:extLst>
          </p:cNvPr>
          <p:cNvSpPr txBox="1"/>
          <p:nvPr/>
        </p:nvSpPr>
        <p:spPr>
          <a:xfrm>
            <a:off x="6096000" y="4858474"/>
            <a:ext cx="4665784" cy="1754326"/>
          </a:xfrm>
          <a:prstGeom prst="rect">
            <a:avLst/>
          </a:prstGeom>
          <a:noFill/>
        </p:spPr>
        <p:txBody>
          <a:bodyPr wrap="square" rtlCol="0">
            <a:spAutoFit/>
          </a:bodyPr>
          <a:lstStyle/>
          <a:p>
            <a:r>
              <a:rPr lang="en-US" dirty="0"/>
              <a:t>CSC-490 Senior Capstone</a:t>
            </a:r>
          </a:p>
          <a:p>
            <a:endParaRPr lang="en-US" dirty="0"/>
          </a:p>
          <a:p>
            <a:r>
              <a:rPr lang="en-US" dirty="0"/>
              <a:t>Instructor: Jeff Whitworth</a:t>
            </a:r>
          </a:p>
          <a:p>
            <a:endParaRPr lang="en-US" dirty="0"/>
          </a:p>
          <a:p>
            <a:r>
              <a:rPr lang="en-US" dirty="0"/>
              <a:t>University of North Carolina Greensboro</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b="0" i="0">
                <a:effectLst/>
              </a:rPr>
              <a:t>HOW (</a:t>
            </a:r>
            <a:r>
              <a:rPr lang="en-US" altLang="zh-CN" b="0" i="0">
                <a:effectLst/>
              </a:rPr>
              <a:t>this was </a:t>
            </a:r>
            <a:r>
              <a:rPr lang="en-US" b="0" i="0">
                <a:effectLst/>
              </a:rPr>
              <a:t>achieved)</a:t>
            </a:r>
            <a:endParaRPr lang="en-US"/>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3" y="2087563"/>
            <a:ext cx="9779182" cy="3747972"/>
          </a:xfrm>
        </p:spPr>
        <p:txBody>
          <a:bodyPr>
            <a:normAutofit fontScale="92500" lnSpcReduction="10000"/>
          </a:bodyPr>
          <a:lstStyle/>
          <a:p>
            <a:r>
              <a:rPr lang="en-US" sz="2400" dirty="0">
                <a:solidFill>
                  <a:schemeClr val="accent1"/>
                </a:solidFill>
              </a:rPr>
              <a:t>Approach and languages</a:t>
            </a:r>
          </a:p>
          <a:p>
            <a:r>
              <a:rPr lang="en-US" sz="2400" dirty="0"/>
              <a:t>Functional approach with PHP, HTML,CSS, Bootstrap, </a:t>
            </a:r>
            <a:r>
              <a:rPr lang="en-US" sz="2400" dirty="0" err="1"/>
              <a:t>MDBootstrap</a:t>
            </a:r>
            <a:r>
              <a:rPr lang="en-US" sz="2400" dirty="0"/>
              <a:t>, AJAX, </a:t>
            </a:r>
            <a:r>
              <a:rPr lang="en-US" sz="2400" dirty="0" err="1"/>
              <a:t>jquery</a:t>
            </a:r>
            <a:r>
              <a:rPr lang="en-US" sz="2400" dirty="0"/>
              <a:t> and a relational database. Hosting done with Microsoft Azure and file transfer is done using </a:t>
            </a:r>
            <a:r>
              <a:rPr lang="en-US" sz="2400" dirty="0" err="1"/>
              <a:t>Filezilla</a:t>
            </a:r>
            <a:r>
              <a:rPr lang="en-US" sz="2400" dirty="0"/>
              <a:t>.</a:t>
            </a:r>
          </a:p>
          <a:p>
            <a:br>
              <a:rPr lang="en-US" sz="2400" dirty="0"/>
            </a:br>
            <a:r>
              <a:rPr lang="en-US" sz="2400" dirty="0">
                <a:solidFill>
                  <a:schemeClr val="accent1"/>
                </a:solidFill>
              </a:rPr>
              <a:t>Testing</a:t>
            </a:r>
          </a:p>
          <a:p>
            <a:r>
              <a:rPr lang="en-US" sz="2400" dirty="0"/>
              <a:t>Visual Studio Code (</a:t>
            </a:r>
            <a:r>
              <a:rPr lang="en-US" sz="2400" dirty="0" err="1"/>
              <a:t>VSCode</a:t>
            </a:r>
            <a:r>
              <a:rPr lang="en-US" sz="2400" dirty="0"/>
              <a:t>) IDE is used to create web pages. XAMPP Control Panel used to test web pages before transferring them to the server using FileZilla. Dummy records have been inserted to test if functions that call to database are working correctly.</a:t>
            </a:r>
          </a:p>
          <a:p>
            <a:br>
              <a:rPr lang="en-US" sz="1800" dirty="0"/>
            </a:br>
            <a:endParaRPr lang="en-US" sz="1800" dirty="0"/>
          </a:p>
          <a:p>
            <a:endParaRPr lang="en-US" sz="18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12/1/2022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333101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18445" y="-323661"/>
            <a:ext cx="9779183" cy="1325563"/>
          </a:xfrm>
        </p:spPr>
        <p:txBody>
          <a:bodyPr/>
          <a:lstStyle/>
          <a:p>
            <a:r>
              <a:rPr lang="en-US" dirty="0"/>
              <a:t>SUBSYSTEMS: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818445" y="1001902"/>
            <a:ext cx="3173278" cy="522514"/>
          </a:xfrm>
        </p:spPr>
        <p:txBody>
          <a:bodyPr/>
          <a:lstStyle/>
          <a:p>
            <a:r>
              <a:rPr lang="en-US" dirty="0"/>
              <a:t>UML Diagram</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12/1/2022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9" name="Content Placeholder 18">
            <a:extLst>
              <a:ext uri="{FF2B5EF4-FFF2-40B4-BE49-F238E27FC236}">
                <a16:creationId xmlns:a16="http://schemas.microsoft.com/office/drawing/2014/main" id="{14716497-9E52-E381-E51B-7B640FBD7EBB}"/>
              </a:ext>
            </a:extLst>
          </p:cNvPr>
          <p:cNvSpPr>
            <a:spLocks noGrp="1"/>
          </p:cNvSpPr>
          <p:nvPr>
            <p:ph idx="13"/>
          </p:nvPr>
        </p:nvSpPr>
        <p:spPr/>
        <p:txBody>
          <a:bodyPr/>
          <a:lstStyle/>
          <a:p>
            <a:endParaRPr lang="en-US"/>
          </a:p>
        </p:txBody>
      </p:sp>
      <p:sp>
        <p:nvSpPr>
          <p:cNvPr id="21" name="Content Placeholder 20">
            <a:extLst>
              <a:ext uri="{FF2B5EF4-FFF2-40B4-BE49-F238E27FC236}">
                <a16:creationId xmlns:a16="http://schemas.microsoft.com/office/drawing/2014/main" id="{63250FBE-8E7F-C22D-45BC-49A0437AEE87}"/>
              </a:ext>
            </a:extLst>
          </p:cNvPr>
          <p:cNvSpPr>
            <a:spLocks noGrp="1"/>
          </p:cNvSpPr>
          <p:nvPr>
            <p:ph idx="14"/>
          </p:nvPr>
        </p:nvSpPr>
        <p:spPr/>
        <p:txBody>
          <a:bodyPr/>
          <a:lstStyle/>
          <a:p>
            <a:endParaRPr lang="en-US"/>
          </a:p>
        </p:txBody>
      </p:sp>
      <p:pic>
        <p:nvPicPr>
          <p:cNvPr id="22" name="Picture 21">
            <a:extLst>
              <a:ext uri="{FF2B5EF4-FFF2-40B4-BE49-F238E27FC236}">
                <a16:creationId xmlns:a16="http://schemas.microsoft.com/office/drawing/2014/main" id="{543BEB38-B7D9-9597-AB08-5FD3A1E3F259}"/>
              </a:ext>
            </a:extLst>
          </p:cNvPr>
          <p:cNvPicPr>
            <a:picLocks noChangeAspect="1"/>
          </p:cNvPicPr>
          <p:nvPr/>
        </p:nvPicPr>
        <p:blipFill>
          <a:blip r:embed="rId2"/>
          <a:stretch>
            <a:fillRect/>
          </a:stretch>
        </p:blipFill>
        <p:spPr>
          <a:xfrm>
            <a:off x="5026608" y="0"/>
            <a:ext cx="6346947" cy="685800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manual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68215" y="2005689"/>
            <a:ext cx="5162718" cy="3914465"/>
          </a:xfrm>
        </p:spPr>
        <p:txBody>
          <a:bodyPr vert="horz" lIns="91440" tIns="45720" rIns="91440" bIns="45720" rtlCol="0" anchor="t">
            <a:normAutofit/>
          </a:bodyPr>
          <a:lstStyle/>
          <a:p>
            <a:r>
              <a:rPr lang="en-US" dirty="0"/>
              <a:t>The user would create an account or be offered to sign in, if they click sign in and do not in fact have an account there is a create account button that will send them to the create account page. There is also a forgot password button in case the user forgets and needs to reset in order to log in. If the user takes the create account route after creating username and password, they will need to pick at least 3 different genres of movies in order for recommendations to appear.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005689"/>
            <a:ext cx="4663440" cy="3351127"/>
          </a:xfrm>
        </p:spPr>
        <p:txBody>
          <a:bodyPr vert="horz" lIns="91440" tIns="45720" rIns="91440" bIns="45720" rtlCol="0" anchor="t">
            <a:noAutofit/>
          </a:bodyPr>
          <a:lstStyle/>
          <a:p>
            <a:r>
              <a:rPr lang="en-US" dirty="0"/>
              <a:t>After genres have been chosen or if the user took the sign in route, they will be directed to the homepage which will have the poster, title and genre of the movies displayed for their choosing. In the corner there will be 3 horizontal lines that when clicked will take you to a navigation bar where you can choose to view your profile, watched list, and want to watch list.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manual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68215" y="2005689"/>
            <a:ext cx="5162718" cy="3914465"/>
          </a:xfrm>
        </p:spPr>
        <p:txBody>
          <a:bodyPr vert="horz" lIns="91440" tIns="45720" rIns="91440" bIns="45720" rtlCol="0" anchor="t">
            <a:normAutofit lnSpcReduction="10000"/>
          </a:bodyPr>
          <a:lstStyle/>
          <a:p>
            <a:r>
              <a:rPr lang="en-US" dirty="0"/>
              <a:t>In the user profile, there is name, age, username, password, option to change password and preferences. The name and age along with a profile picture can be added or edited only after the account already exists.  The username  can also be edited. In the watched listed there will be a list of movies that the user has already watched, this list is curated from the user's indication on the movie whether they have watched or want to watch the film by buttons located alongside each movie poster. If indicated, they want to watch the film then it will be moved to the want to watch list.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11" name="Content Placeholder 10">
            <a:extLst>
              <a:ext uri="{FF2B5EF4-FFF2-40B4-BE49-F238E27FC236}">
                <a16:creationId xmlns:a16="http://schemas.microsoft.com/office/drawing/2014/main" id="{0D26C8FD-B1C7-7195-E4A3-5F6DD19C704B}"/>
              </a:ext>
            </a:extLst>
          </p:cNvPr>
          <p:cNvPicPr>
            <a:picLocks noGrp="1" noChangeAspect="1"/>
          </p:cNvPicPr>
          <p:nvPr>
            <p:ph idx="10"/>
          </p:nvPr>
        </p:nvPicPr>
        <p:blipFill>
          <a:blip r:embed="rId2"/>
          <a:stretch>
            <a:fillRect/>
          </a:stretch>
        </p:blipFill>
        <p:spPr>
          <a:xfrm>
            <a:off x="5604781" y="1081651"/>
            <a:ext cx="5532142" cy="4383210"/>
          </a:xfrm>
          <a:prstGeom prst="rect">
            <a:avLst/>
          </a:prstGeom>
        </p:spPr>
      </p:pic>
    </p:spTree>
    <p:extLst>
      <p:ext uri="{BB962C8B-B14F-4D97-AF65-F5344CB8AC3E}">
        <p14:creationId xmlns:p14="http://schemas.microsoft.com/office/powerpoint/2010/main" val="3986097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a:t>
            </a:r>
            <a:r>
              <a:rPr lang="en-US" altLang="zh-CN" dirty="0"/>
              <a:t>Interface Design </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12/1/2022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6" name="Content Placeholder 5">
            <a:extLst>
              <a:ext uri="{FF2B5EF4-FFF2-40B4-BE49-F238E27FC236}">
                <a16:creationId xmlns:a16="http://schemas.microsoft.com/office/drawing/2014/main" id="{7AD03CD6-F642-9A63-F03B-EF4AA9D2C5BF}"/>
              </a:ext>
            </a:extLst>
          </p:cNvPr>
          <p:cNvSpPr>
            <a:spLocks noGrp="1"/>
          </p:cNvSpPr>
          <p:nvPr>
            <p:ph idx="10"/>
          </p:nvPr>
        </p:nvSpPr>
        <p:spPr>
          <a:xfrm>
            <a:off x="941341" y="2124096"/>
            <a:ext cx="9779182" cy="2828613"/>
          </a:xfrm>
        </p:spPr>
        <p:txBody>
          <a:bodyPr/>
          <a:lstStyle/>
          <a:p>
            <a:r>
              <a:rPr lang="en-US" sz="2800" dirty="0"/>
              <a:t>With yellow-orange as the main tone, the design is done in </a:t>
            </a:r>
            <a:r>
              <a:rPr lang="en-US" sz="2800" dirty="0" err="1"/>
              <a:t>css</a:t>
            </a:r>
            <a:r>
              <a:rPr lang="en-US" sz="2800" dirty="0"/>
              <a:t> and </a:t>
            </a:r>
            <a:r>
              <a:rPr lang="en-US" sz="2800" dirty="0" err="1"/>
              <a:t>php</a:t>
            </a:r>
            <a:r>
              <a:rPr lang="en-US" sz="2800" dirty="0"/>
              <a:t>, the fonts and buttons can be distinguished at a glance, and the overall design is as close to commercial standards as possible.</a:t>
            </a:r>
          </a:p>
        </p:txBody>
      </p:sp>
    </p:spTree>
    <p:extLst>
      <p:ext uri="{BB962C8B-B14F-4D97-AF65-F5344CB8AC3E}">
        <p14:creationId xmlns:p14="http://schemas.microsoft.com/office/powerpoint/2010/main" val="183484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8017536-4EB2-9772-D9A4-C29CCBB02932}"/>
              </a:ext>
            </a:extLst>
          </p:cNvPr>
          <p:cNvSpPr>
            <a:spLocks noGrp="1"/>
          </p:cNvSpPr>
          <p:nvPr>
            <p:ph type="dt" sz="half" idx="2"/>
          </p:nvPr>
        </p:nvSpPr>
        <p:spPr/>
        <p:txBody>
          <a:bodyPr/>
          <a:lstStyle/>
          <a:p>
            <a:fld id="{C1583C39-01BF-7F43-854C-FBB4E9AB6B0C}" type="datetime1">
              <a:rPr lang="en-US" smtClean="0"/>
              <a:pPr/>
              <a:t>12/1/2022</a:t>
            </a:fld>
            <a:endParaRPr lang="en-US" dirty="0"/>
          </a:p>
        </p:txBody>
      </p:sp>
      <p:sp>
        <p:nvSpPr>
          <p:cNvPr id="5" name="页脚占位符 4">
            <a:extLst>
              <a:ext uri="{FF2B5EF4-FFF2-40B4-BE49-F238E27FC236}">
                <a16:creationId xmlns:a16="http://schemas.microsoft.com/office/drawing/2014/main" id="{B3D8EFD1-88AD-2781-4988-D0A3545909E2}"/>
              </a:ext>
            </a:extLst>
          </p:cNvPr>
          <p:cNvSpPr>
            <a:spLocks noGrp="1"/>
          </p:cNvSpPr>
          <p:nvPr>
            <p:ph type="ftr" sz="quarter" idx="3"/>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A5E8C8F4-2066-3C0D-2AED-AD9FFE4D9924}"/>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10" name="文本框 9">
            <a:extLst>
              <a:ext uri="{FF2B5EF4-FFF2-40B4-BE49-F238E27FC236}">
                <a16:creationId xmlns:a16="http://schemas.microsoft.com/office/drawing/2014/main" id="{A32FD0F6-C508-6242-FC42-C452B04F1811}"/>
              </a:ext>
            </a:extLst>
          </p:cNvPr>
          <p:cNvSpPr txBox="1"/>
          <p:nvPr/>
        </p:nvSpPr>
        <p:spPr>
          <a:xfrm>
            <a:off x="864911" y="136525"/>
            <a:ext cx="4518578" cy="646331"/>
          </a:xfrm>
          <a:prstGeom prst="rect">
            <a:avLst/>
          </a:prstGeom>
          <a:noFill/>
        </p:spPr>
        <p:txBody>
          <a:bodyPr wrap="square">
            <a:spAutoFit/>
          </a:bodyPr>
          <a:lstStyle/>
          <a:p>
            <a:r>
              <a:rPr lang="en-US" dirty="0"/>
              <a:t>Recommendation based on collaborative filtering(CF)</a:t>
            </a:r>
          </a:p>
        </p:txBody>
      </p:sp>
      <p:sp>
        <p:nvSpPr>
          <p:cNvPr id="13" name="文本框 12">
            <a:extLst>
              <a:ext uri="{FF2B5EF4-FFF2-40B4-BE49-F238E27FC236}">
                <a16:creationId xmlns:a16="http://schemas.microsoft.com/office/drawing/2014/main" id="{016B02AA-5DFD-2052-AC2E-5608B308BE26}"/>
              </a:ext>
            </a:extLst>
          </p:cNvPr>
          <p:cNvSpPr txBox="1"/>
          <p:nvPr/>
        </p:nvSpPr>
        <p:spPr>
          <a:xfrm>
            <a:off x="864911" y="954783"/>
            <a:ext cx="4518578" cy="461665"/>
          </a:xfrm>
          <a:prstGeom prst="rect">
            <a:avLst/>
          </a:prstGeom>
          <a:noFill/>
        </p:spPr>
        <p:txBody>
          <a:bodyPr wrap="square">
            <a:spAutoFit/>
          </a:bodyPr>
          <a:lstStyle/>
          <a:p>
            <a:r>
              <a:rPr lang="en-US" sz="2400" dirty="0">
                <a:solidFill>
                  <a:schemeClr val="tx2">
                    <a:lumMod val="10000"/>
                  </a:schemeClr>
                </a:solidFill>
              </a:rPr>
              <a:t>User CF and item CF</a:t>
            </a:r>
          </a:p>
        </p:txBody>
      </p:sp>
      <p:pic>
        <p:nvPicPr>
          <p:cNvPr id="2" name="Picture 2">
            <a:extLst>
              <a:ext uri="{FF2B5EF4-FFF2-40B4-BE49-F238E27FC236}">
                <a16:creationId xmlns:a16="http://schemas.microsoft.com/office/drawing/2014/main" id="{EC750C5D-50FE-DE39-BC51-38C280673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 y="2245617"/>
            <a:ext cx="6810375"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ED96E745-9209-7A38-2B9A-F081BFC24783}"/>
              </a:ext>
            </a:extLst>
          </p:cNvPr>
          <p:cNvPicPr>
            <a:picLocks noChangeAspect="1"/>
          </p:cNvPicPr>
          <p:nvPr/>
        </p:nvPicPr>
        <p:blipFill>
          <a:blip r:embed="rId3"/>
          <a:stretch>
            <a:fillRect/>
          </a:stretch>
        </p:blipFill>
        <p:spPr>
          <a:xfrm>
            <a:off x="7443787" y="1327668"/>
            <a:ext cx="3733800" cy="3067050"/>
          </a:xfrm>
          <a:prstGeom prst="rect">
            <a:avLst/>
          </a:prstGeom>
        </p:spPr>
      </p:pic>
    </p:spTree>
    <p:extLst>
      <p:ext uri="{BB962C8B-B14F-4D97-AF65-F5344CB8AC3E}">
        <p14:creationId xmlns:p14="http://schemas.microsoft.com/office/powerpoint/2010/main" val="305912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B687F4-7F72-0683-1EA5-5D539EA35F8F}"/>
              </a:ext>
            </a:extLst>
          </p:cNvPr>
          <p:cNvSpPr>
            <a:spLocks noGrp="1"/>
          </p:cNvSpPr>
          <p:nvPr>
            <p:ph type="dt" sz="half" idx="2"/>
          </p:nvPr>
        </p:nvSpPr>
        <p:spPr/>
        <p:txBody>
          <a:bodyPr/>
          <a:lstStyle/>
          <a:p>
            <a:fld id="{C1583C39-01BF-7F43-854C-FBB4E9AB6B0C}" type="datetime1">
              <a:rPr lang="en-US" smtClean="0"/>
              <a:pPr/>
              <a:t>12/1/2022</a:t>
            </a:fld>
            <a:endParaRPr lang="en-US" dirty="0"/>
          </a:p>
        </p:txBody>
      </p:sp>
      <p:sp>
        <p:nvSpPr>
          <p:cNvPr id="5" name="页脚占位符 4">
            <a:extLst>
              <a:ext uri="{FF2B5EF4-FFF2-40B4-BE49-F238E27FC236}">
                <a16:creationId xmlns:a16="http://schemas.microsoft.com/office/drawing/2014/main" id="{ECEE9C9B-B5FA-EA65-440A-A5CD474E621F}"/>
              </a:ext>
            </a:extLst>
          </p:cNvPr>
          <p:cNvSpPr>
            <a:spLocks noGrp="1"/>
          </p:cNvSpPr>
          <p:nvPr>
            <p:ph type="ftr" sz="quarter" idx="3"/>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18822F1E-F7CF-1B18-F388-4E73649C4D6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12" name="文本框 11">
            <a:extLst>
              <a:ext uri="{FF2B5EF4-FFF2-40B4-BE49-F238E27FC236}">
                <a16:creationId xmlns:a16="http://schemas.microsoft.com/office/drawing/2014/main" id="{4D1F81C8-4EE4-7694-1DF1-28A7437F6D61}"/>
              </a:ext>
            </a:extLst>
          </p:cNvPr>
          <p:cNvSpPr txBox="1"/>
          <p:nvPr/>
        </p:nvSpPr>
        <p:spPr>
          <a:xfrm>
            <a:off x="0" y="283097"/>
            <a:ext cx="4307363" cy="830997"/>
          </a:xfrm>
          <a:prstGeom prst="rect">
            <a:avLst/>
          </a:prstGeom>
          <a:noFill/>
        </p:spPr>
        <p:txBody>
          <a:bodyPr wrap="square">
            <a:spAutoFit/>
          </a:bodyPr>
          <a:lstStyle/>
          <a:p>
            <a:r>
              <a:rPr lang="en-US" sz="2400" b="1" dirty="0">
                <a:solidFill>
                  <a:srgbClr val="494949"/>
                </a:solidFill>
                <a:highlight>
                  <a:srgbClr val="FFFF00"/>
                </a:highlight>
                <a:latin typeface="DDG_ProximaNova"/>
              </a:rPr>
              <a:t>convolutional neural network (CNN) for NLP</a:t>
            </a:r>
            <a:endParaRPr lang="en-US" sz="2400" b="1" dirty="0">
              <a:highlight>
                <a:srgbClr val="FFFF00"/>
              </a:highlight>
            </a:endParaRPr>
          </a:p>
        </p:txBody>
      </p:sp>
      <p:pic>
        <p:nvPicPr>
          <p:cNvPr id="8" name="图片 7">
            <a:extLst>
              <a:ext uri="{FF2B5EF4-FFF2-40B4-BE49-F238E27FC236}">
                <a16:creationId xmlns:a16="http://schemas.microsoft.com/office/drawing/2014/main" id="{9B6CA2C8-2A86-3B89-766D-F3017920BB61}"/>
              </a:ext>
            </a:extLst>
          </p:cNvPr>
          <p:cNvPicPr>
            <a:picLocks noChangeAspect="1"/>
          </p:cNvPicPr>
          <p:nvPr/>
        </p:nvPicPr>
        <p:blipFill>
          <a:blip r:embed="rId2"/>
          <a:stretch>
            <a:fillRect/>
          </a:stretch>
        </p:blipFill>
        <p:spPr>
          <a:xfrm>
            <a:off x="4669588" y="6038"/>
            <a:ext cx="5121463" cy="6858000"/>
          </a:xfrm>
          <a:prstGeom prst="rect">
            <a:avLst/>
          </a:prstGeom>
        </p:spPr>
      </p:pic>
      <p:pic>
        <p:nvPicPr>
          <p:cNvPr id="9" name="图片 8">
            <a:extLst>
              <a:ext uri="{FF2B5EF4-FFF2-40B4-BE49-F238E27FC236}">
                <a16:creationId xmlns:a16="http://schemas.microsoft.com/office/drawing/2014/main" id="{0DB3860C-13C0-F57E-CA25-B3F02CE037AB}"/>
              </a:ext>
            </a:extLst>
          </p:cNvPr>
          <p:cNvPicPr>
            <a:picLocks noChangeAspect="1"/>
          </p:cNvPicPr>
          <p:nvPr/>
        </p:nvPicPr>
        <p:blipFill>
          <a:blip r:embed="rId3"/>
          <a:stretch>
            <a:fillRect/>
          </a:stretch>
        </p:blipFill>
        <p:spPr>
          <a:xfrm>
            <a:off x="136639" y="1547843"/>
            <a:ext cx="3760255" cy="2405754"/>
          </a:xfrm>
          <a:prstGeom prst="rect">
            <a:avLst/>
          </a:prstGeom>
        </p:spPr>
      </p:pic>
      <p:pic>
        <p:nvPicPr>
          <p:cNvPr id="10" name="图片 9">
            <a:extLst>
              <a:ext uri="{FF2B5EF4-FFF2-40B4-BE49-F238E27FC236}">
                <a16:creationId xmlns:a16="http://schemas.microsoft.com/office/drawing/2014/main" id="{A8B974E0-A971-B428-1603-50750A5AE970}"/>
              </a:ext>
            </a:extLst>
          </p:cNvPr>
          <p:cNvPicPr>
            <a:picLocks noChangeAspect="1"/>
          </p:cNvPicPr>
          <p:nvPr/>
        </p:nvPicPr>
        <p:blipFill>
          <a:blip r:embed="rId4"/>
          <a:stretch>
            <a:fillRect/>
          </a:stretch>
        </p:blipFill>
        <p:spPr>
          <a:xfrm>
            <a:off x="244137" y="4387346"/>
            <a:ext cx="3432238" cy="2247298"/>
          </a:xfrm>
          <a:prstGeom prst="rect">
            <a:avLst/>
          </a:prstGeom>
        </p:spPr>
      </p:pic>
    </p:spTree>
    <p:extLst>
      <p:ext uri="{BB962C8B-B14F-4D97-AF65-F5344CB8AC3E}">
        <p14:creationId xmlns:p14="http://schemas.microsoft.com/office/powerpoint/2010/main" val="150158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40C728-2813-66D3-A333-AAD384AD7D67}"/>
              </a:ext>
            </a:extLst>
          </p:cNvPr>
          <p:cNvSpPr>
            <a:spLocks noGrp="1"/>
          </p:cNvSpPr>
          <p:nvPr>
            <p:ph type="dt" sz="half" idx="2"/>
          </p:nvPr>
        </p:nvSpPr>
        <p:spPr/>
        <p:txBody>
          <a:bodyPr/>
          <a:lstStyle/>
          <a:p>
            <a:fld id="{C1583C39-01BF-7F43-854C-FBB4E9AB6B0C}" type="datetime1">
              <a:rPr lang="en-US" smtClean="0"/>
              <a:pPr/>
              <a:t>12/1/2022</a:t>
            </a:fld>
            <a:endParaRPr lang="en-US" dirty="0"/>
          </a:p>
        </p:txBody>
      </p:sp>
      <p:sp>
        <p:nvSpPr>
          <p:cNvPr id="5" name="页脚占位符 4">
            <a:extLst>
              <a:ext uri="{FF2B5EF4-FFF2-40B4-BE49-F238E27FC236}">
                <a16:creationId xmlns:a16="http://schemas.microsoft.com/office/drawing/2014/main" id="{4153A701-2973-B4BF-4484-58F3B3A90D6D}"/>
              </a:ext>
            </a:extLst>
          </p:cNvPr>
          <p:cNvSpPr>
            <a:spLocks noGrp="1"/>
          </p:cNvSpPr>
          <p:nvPr>
            <p:ph type="ftr" sz="quarter" idx="3"/>
          </p:nvPr>
        </p:nvSpPr>
        <p:spPr/>
        <p:txBody>
          <a:bodyPr/>
          <a:lstStyle/>
          <a:p>
            <a:r>
              <a:rPr lang="en-US" dirty="0"/>
              <a:t>PRESENTATION TITLE</a:t>
            </a:r>
          </a:p>
        </p:txBody>
      </p:sp>
      <p:sp>
        <p:nvSpPr>
          <p:cNvPr id="6" name="灯片编号占位符 5">
            <a:extLst>
              <a:ext uri="{FF2B5EF4-FFF2-40B4-BE49-F238E27FC236}">
                <a16:creationId xmlns:a16="http://schemas.microsoft.com/office/drawing/2014/main" id="{03A06217-5C00-7A0B-8CBE-41132669FC24}"/>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16" name="文本框 15">
            <a:extLst>
              <a:ext uri="{FF2B5EF4-FFF2-40B4-BE49-F238E27FC236}">
                <a16:creationId xmlns:a16="http://schemas.microsoft.com/office/drawing/2014/main" id="{0D8DA760-EF96-57A8-3391-B685755E1A61}"/>
              </a:ext>
            </a:extLst>
          </p:cNvPr>
          <p:cNvSpPr txBox="1"/>
          <p:nvPr/>
        </p:nvSpPr>
        <p:spPr>
          <a:xfrm>
            <a:off x="1181111" y="447614"/>
            <a:ext cx="6097554" cy="369332"/>
          </a:xfrm>
          <a:prstGeom prst="rect">
            <a:avLst/>
          </a:prstGeom>
          <a:noFill/>
        </p:spPr>
        <p:txBody>
          <a:bodyPr wrap="square">
            <a:spAutoFit/>
          </a:bodyPr>
          <a:lstStyle/>
          <a:p>
            <a:r>
              <a:rPr lang="en-US" dirty="0"/>
              <a:t>CNN model performance and idea</a:t>
            </a:r>
          </a:p>
        </p:txBody>
      </p:sp>
      <p:sp>
        <p:nvSpPr>
          <p:cNvPr id="3" name="文本框 2">
            <a:extLst>
              <a:ext uri="{FF2B5EF4-FFF2-40B4-BE49-F238E27FC236}">
                <a16:creationId xmlns:a16="http://schemas.microsoft.com/office/drawing/2014/main" id="{760D5AD3-7AE6-D503-D12F-10CF823FFA1F}"/>
              </a:ext>
            </a:extLst>
          </p:cNvPr>
          <p:cNvSpPr txBox="1"/>
          <p:nvPr/>
        </p:nvSpPr>
        <p:spPr>
          <a:xfrm>
            <a:off x="381000" y="1337911"/>
            <a:ext cx="6094070" cy="646331"/>
          </a:xfrm>
          <a:prstGeom prst="rect">
            <a:avLst/>
          </a:prstGeom>
          <a:noFill/>
        </p:spPr>
        <p:txBody>
          <a:bodyPr wrap="square">
            <a:spAutoFit/>
          </a:bodyPr>
          <a:lstStyle/>
          <a:p>
            <a:r>
              <a:rPr lang="en-US" b="0" i="0" dirty="0">
                <a:solidFill>
                  <a:srgbClr val="212121"/>
                </a:solidFill>
                <a:effectLst/>
                <a:latin typeface="Roboto" panose="02000000000000000000" pitchFamily="2" charset="0"/>
              </a:rPr>
              <a:t>Idea is: By calculating the movie similarity, select </a:t>
            </a:r>
            <a:r>
              <a:rPr lang="en-US" b="0" i="0" dirty="0" err="1">
                <a:solidFill>
                  <a:srgbClr val="212121"/>
                </a:solidFill>
                <a:effectLst/>
                <a:latin typeface="Roboto" panose="02000000000000000000" pitchFamily="2" charset="0"/>
              </a:rPr>
              <a:t>top_k</a:t>
            </a:r>
            <a:r>
              <a:rPr lang="en-US" b="0" i="0" dirty="0">
                <a:solidFill>
                  <a:srgbClr val="212121"/>
                </a:solidFill>
                <a:effectLst/>
                <a:latin typeface="Roboto" panose="02000000000000000000" pitchFamily="2" charset="0"/>
              </a:rPr>
              <a:t> similar movies, and then add some random movies</a:t>
            </a:r>
            <a:endParaRPr lang="en-US" dirty="0"/>
          </a:p>
        </p:txBody>
      </p:sp>
      <p:sp>
        <p:nvSpPr>
          <p:cNvPr id="7" name="文本框 6">
            <a:extLst>
              <a:ext uri="{FF2B5EF4-FFF2-40B4-BE49-F238E27FC236}">
                <a16:creationId xmlns:a16="http://schemas.microsoft.com/office/drawing/2014/main" id="{38EEEE2A-8668-AD15-C542-CEEF34EAF99B}"/>
              </a:ext>
            </a:extLst>
          </p:cNvPr>
          <p:cNvSpPr txBox="1"/>
          <p:nvPr/>
        </p:nvSpPr>
        <p:spPr>
          <a:xfrm>
            <a:off x="7353310" y="1601489"/>
            <a:ext cx="3124200" cy="3046988"/>
          </a:xfrm>
          <a:prstGeom prst="rect">
            <a:avLst/>
          </a:prstGeom>
          <a:noFill/>
        </p:spPr>
        <p:txBody>
          <a:bodyPr wrap="square">
            <a:spAutoFit/>
          </a:bodyPr>
          <a:lstStyle/>
          <a:p>
            <a:r>
              <a:rPr lang="en-US" sz="2400" dirty="0"/>
              <a:t>1.Recommended films in the same genre</a:t>
            </a:r>
          </a:p>
          <a:p>
            <a:r>
              <a:rPr lang="en-US" sz="2400" dirty="0"/>
              <a:t>2.recommending movies that users like</a:t>
            </a:r>
          </a:p>
          <a:p>
            <a:r>
              <a:rPr lang="en-US" sz="2400" dirty="0"/>
              <a:t>3. What other movies have people who have seen this movie watched (or liked)</a:t>
            </a:r>
          </a:p>
        </p:txBody>
      </p:sp>
      <p:sp>
        <p:nvSpPr>
          <p:cNvPr id="9" name="文本框 8">
            <a:extLst>
              <a:ext uri="{FF2B5EF4-FFF2-40B4-BE49-F238E27FC236}">
                <a16:creationId xmlns:a16="http://schemas.microsoft.com/office/drawing/2014/main" id="{82F2DB13-5BEE-D56D-9817-38E27324A042}"/>
              </a:ext>
            </a:extLst>
          </p:cNvPr>
          <p:cNvSpPr txBox="1"/>
          <p:nvPr/>
        </p:nvSpPr>
        <p:spPr>
          <a:xfrm>
            <a:off x="381000" y="2663318"/>
            <a:ext cx="6094070" cy="923330"/>
          </a:xfrm>
          <a:prstGeom prst="rect">
            <a:avLst/>
          </a:prstGeom>
          <a:noFill/>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I</a:t>
            </a:r>
            <a:r>
              <a:rPr lang="en-US" b="0" dirty="0">
                <a:solidFill>
                  <a:srgbClr val="000000"/>
                </a:solidFill>
                <a:effectLst/>
                <a:latin typeface="Times New Roman" panose="02020603050405020304" pitchFamily="18" charset="0"/>
                <a:cs typeface="Times New Roman" panose="02020603050405020304" pitchFamily="18" charset="0"/>
              </a:rPr>
              <a:t>dea is Compute ratings for all movies using the user feature vector and movie feature matrix. Take the </a:t>
            </a:r>
            <a:r>
              <a:rPr lang="en-US" b="0" dirty="0" err="1">
                <a:solidFill>
                  <a:srgbClr val="000000"/>
                </a:solidFill>
                <a:effectLst/>
                <a:latin typeface="Times New Roman" panose="02020603050405020304" pitchFamily="18" charset="0"/>
                <a:cs typeface="Times New Roman" panose="02020603050405020304" pitchFamily="18" charset="0"/>
              </a:rPr>
              <a:t>top_k</a:t>
            </a:r>
            <a:r>
              <a:rPr lang="en-US" b="0" dirty="0">
                <a:solidFill>
                  <a:srgbClr val="000000"/>
                </a:solidFill>
                <a:effectLst/>
                <a:latin typeface="Times New Roman" panose="02020603050405020304" pitchFamily="18" charset="0"/>
                <a:cs typeface="Times New Roman" panose="02020603050405020304" pitchFamily="18" charset="0"/>
              </a:rPr>
              <a:t> ones with the highest score, and also add some random </a:t>
            </a:r>
            <a:r>
              <a:rPr lang="en-US" b="0" i="0" dirty="0">
                <a:solidFill>
                  <a:srgbClr val="212121"/>
                </a:solidFill>
                <a:effectLst/>
                <a:latin typeface="Times New Roman" panose="02020603050405020304" pitchFamily="18" charset="0"/>
                <a:cs typeface="Times New Roman" panose="02020603050405020304" pitchFamily="18" charset="0"/>
              </a:rPr>
              <a:t>movies</a:t>
            </a:r>
            <a:r>
              <a:rPr lang="en-US" b="0" dirty="0">
                <a:solidFill>
                  <a:srgbClr val="000000"/>
                </a:solidFill>
                <a:effectLst/>
                <a:latin typeface="Times New Roman" panose="02020603050405020304" pitchFamily="18" charset="0"/>
                <a:cs typeface="Times New Roman" panose="02020603050405020304" pitchFamily="18" charset="0"/>
              </a:rPr>
              <a:t>.</a:t>
            </a:r>
          </a:p>
        </p:txBody>
      </p:sp>
      <p:sp>
        <p:nvSpPr>
          <p:cNvPr id="12" name="文本框 11">
            <a:extLst>
              <a:ext uri="{FF2B5EF4-FFF2-40B4-BE49-F238E27FC236}">
                <a16:creationId xmlns:a16="http://schemas.microsoft.com/office/drawing/2014/main" id="{781BEE80-66E4-B22D-8A75-C284B239E599}"/>
              </a:ext>
            </a:extLst>
          </p:cNvPr>
          <p:cNvSpPr txBox="1"/>
          <p:nvPr/>
        </p:nvSpPr>
        <p:spPr>
          <a:xfrm>
            <a:off x="381000" y="4107613"/>
            <a:ext cx="6094070" cy="923330"/>
          </a:xfrm>
          <a:prstGeom prst="rect">
            <a:avLst/>
          </a:prstGeom>
          <a:noFill/>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I</a:t>
            </a:r>
            <a:r>
              <a:rPr lang="en-US" b="0" dirty="0">
                <a:solidFill>
                  <a:srgbClr val="000000"/>
                </a:solidFill>
                <a:effectLst/>
                <a:latin typeface="Times New Roman" panose="02020603050405020304" pitchFamily="18" charset="0"/>
                <a:cs typeface="Times New Roman" panose="02020603050405020304" pitchFamily="18" charset="0"/>
              </a:rPr>
              <a:t>dea is Select </a:t>
            </a:r>
            <a:r>
              <a:rPr lang="en-US" b="0" dirty="0" err="1">
                <a:solidFill>
                  <a:srgbClr val="000000"/>
                </a:solidFill>
                <a:effectLst/>
                <a:latin typeface="Times New Roman" panose="02020603050405020304" pitchFamily="18" charset="0"/>
                <a:cs typeface="Times New Roman" panose="02020603050405020304" pitchFamily="18" charset="0"/>
              </a:rPr>
              <a:t>top_k</a:t>
            </a:r>
            <a:r>
              <a:rPr lang="en-US" b="0" dirty="0">
                <a:solidFill>
                  <a:srgbClr val="000000"/>
                </a:solidFill>
                <a:effectLst/>
                <a:latin typeface="Times New Roman" panose="02020603050405020304" pitchFamily="18" charset="0"/>
                <a:cs typeface="Times New Roman" panose="02020603050405020304" pitchFamily="18" charset="0"/>
              </a:rPr>
              <a:t> people who like this movie to get features, </a:t>
            </a:r>
            <a:r>
              <a:rPr lang="en-US" b="0" dirty="0" err="1">
                <a:solidFill>
                  <a:srgbClr val="000000"/>
                </a:solidFill>
                <a:effectLst/>
                <a:latin typeface="Times New Roman" panose="02020603050405020304" pitchFamily="18" charset="0"/>
                <a:cs typeface="Times New Roman" panose="02020603050405020304" pitchFamily="18" charset="0"/>
              </a:rPr>
              <a:t>top_k</a:t>
            </a:r>
            <a:r>
              <a:rPr lang="en-US" b="0" dirty="0">
                <a:solidFill>
                  <a:srgbClr val="000000"/>
                </a:solidFill>
                <a:effectLst/>
                <a:latin typeface="Times New Roman" panose="02020603050405020304" pitchFamily="18" charset="0"/>
                <a:cs typeface="Times New Roman" panose="02020603050405020304" pitchFamily="18" charset="0"/>
              </a:rPr>
              <a:t> people score all movies, push the movie with the highest score to the user, and add some random movies</a:t>
            </a:r>
            <a:endParaRPr lang="en-US" dirty="0"/>
          </a:p>
        </p:txBody>
      </p:sp>
    </p:spTree>
    <p:extLst>
      <p:ext uri="{BB962C8B-B14F-4D97-AF65-F5344CB8AC3E}">
        <p14:creationId xmlns:p14="http://schemas.microsoft.com/office/powerpoint/2010/main" val="387880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a:t>Alana Traylor</a:t>
            </a:r>
          </a:p>
          <a:p>
            <a:r>
              <a:rPr lang="en-US" dirty="0"/>
              <a:t>project management, lead the direction of the design and layout. Website building, API connection, assisting with database and API connectivity</a:t>
            </a:r>
            <a:br>
              <a:rPr lang="en-US" dirty="0"/>
            </a:br>
            <a:endParaRPr lang="en-US" dirty="0"/>
          </a:p>
          <a:p>
            <a:endParaRPr lang="en-US" dirty="0"/>
          </a:p>
        </p:txBody>
      </p:sp>
      <p:pic>
        <p:nvPicPr>
          <p:cNvPr id="9" name="Picture 8">
            <a:extLst>
              <a:ext uri="{FF2B5EF4-FFF2-40B4-BE49-F238E27FC236}">
                <a16:creationId xmlns:a16="http://schemas.microsoft.com/office/drawing/2014/main" id="{157EDF47-BA5A-579A-C6D9-37E99AADF90A}"/>
              </a:ext>
            </a:extLst>
          </p:cNvPr>
          <p:cNvPicPr>
            <a:picLocks noChangeAspect="1"/>
          </p:cNvPicPr>
          <p:nvPr/>
        </p:nvPicPr>
        <p:blipFill>
          <a:blip r:embed="rId2"/>
          <a:stretch>
            <a:fillRect/>
          </a:stretch>
        </p:blipFill>
        <p:spPr>
          <a:xfrm>
            <a:off x="691700" y="1884888"/>
            <a:ext cx="2672825" cy="3631972"/>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err="1"/>
              <a:t>Sytiva</a:t>
            </a:r>
            <a:r>
              <a:rPr lang="en-US" dirty="0"/>
              <a:t> Wheeler:</a:t>
            </a:r>
          </a:p>
          <a:p>
            <a:r>
              <a:rPr lang="en-US" dirty="0"/>
              <a:t>creation of the database, database connections, various API connections, test and debug any functions that utilize API or Database connections.</a:t>
            </a:r>
          </a:p>
          <a:p>
            <a:endParaRPr lang="en-US" dirty="0"/>
          </a:p>
        </p:txBody>
      </p:sp>
      <p:pic>
        <p:nvPicPr>
          <p:cNvPr id="3" name="Picture 2">
            <a:extLst>
              <a:ext uri="{FF2B5EF4-FFF2-40B4-BE49-F238E27FC236}">
                <a16:creationId xmlns:a16="http://schemas.microsoft.com/office/drawing/2014/main" id="{E4EC85FA-1CF4-9795-E9EE-13BBEFA85778}"/>
              </a:ext>
            </a:extLst>
          </p:cNvPr>
          <p:cNvPicPr>
            <a:picLocks noChangeAspect="1"/>
          </p:cNvPicPr>
          <p:nvPr/>
        </p:nvPicPr>
        <p:blipFill>
          <a:blip r:embed="rId2"/>
          <a:stretch>
            <a:fillRect/>
          </a:stretch>
        </p:blipFill>
        <p:spPr>
          <a:xfrm>
            <a:off x="554025" y="1792660"/>
            <a:ext cx="2810500" cy="3816427"/>
          </a:xfrm>
          <a:prstGeom prst="rect">
            <a:avLst/>
          </a:prstGeom>
        </p:spPr>
      </p:pic>
    </p:spTree>
    <p:extLst>
      <p:ext uri="{BB962C8B-B14F-4D97-AF65-F5344CB8AC3E}">
        <p14:creationId xmlns:p14="http://schemas.microsoft.com/office/powerpoint/2010/main" val="18435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err="1"/>
              <a:t>Pengxu</a:t>
            </a:r>
            <a:r>
              <a:rPr lang="en-US" dirty="0"/>
              <a:t>(Aaron)</a:t>
            </a:r>
          </a:p>
          <a:p>
            <a:r>
              <a:rPr lang="en-US" dirty="0"/>
              <a:t>Project algorithm engineer, designing and implementing movie recommendation algorithms.</a:t>
            </a:r>
          </a:p>
          <a:p>
            <a:br>
              <a:rPr lang="en-US" dirty="0"/>
            </a:br>
            <a:endParaRPr lang="en-US" dirty="0"/>
          </a:p>
          <a:p>
            <a:endParaRPr lang="en-US" dirty="0"/>
          </a:p>
        </p:txBody>
      </p:sp>
      <p:pic>
        <p:nvPicPr>
          <p:cNvPr id="3" name="Picture 2">
            <a:extLst>
              <a:ext uri="{FF2B5EF4-FFF2-40B4-BE49-F238E27FC236}">
                <a16:creationId xmlns:a16="http://schemas.microsoft.com/office/drawing/2014/main" id="{9E839174-2CC1-E807-101D-3E99A0724857}"/>
              </a:ext>
            </a:extLst>
          </p:cNvPr>
          <p:cNvPicPr>
            <a:picLocks noChangeAspect="1"/>
          </p:cNvPicPr>
          <p:nvPr/>
        </p:nvPicPr>
        <p:blipFill>
          <a:blip r:embed="rId2"/>
          <a:stretch>
            <a:fillRect/>
          </a:stretch>
        </p:blipFill>
        <p:spPr>
          <a:xfrm>
            <a:off x="381000" y="1746388"/>
            <a:ext cx="2876673" cy="3908971"/>
          </a:xfrm>
          <a:prstGeom prst="rect">
            <a:avLst/>
          </a:prstGeom>
        </p:spPr>
      </p:pic>
    </p:spTree>
    <p:extLst>
      <p:ext uri="{BB962C8B-B14F-4D97-AF65-F5344CB8AC3E}">
        <p14:creationId xmlns:p14="http://schemas.microsoft.com/office/powerpoint/2010/main" val="223650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a:t>Sonny Proctor</a:t>
            </a:r>
          </a:p>
          <a:p>
            <a:r>
              <a:rPr lang="en-US" dirty="0"/>
              <a:t>Website user interface layout and design, presentation preparations.</a:t>
            </a:r>
          </a:p>
          <a:p>
            <a:br>
              <a:rPr lang="en-US" dirty="0"/>
            </a:br>
            <a:endParaRPr lang="en-US" dirty="0"/>
          </a:p>
          <a:p>
            <a:endParaRPr lang="en-US" dirty="0"/>
          </a:p>
        </p:txBody>
      </p:sp>
      <p:pic>
        <p:nvPicPr>
          <p:cNvPr id="3" name="Picture 2">
            <a:extLst>
              <a:ext uri="{FF2B5EF4-FFF2-40B4-BE49-F238E27FC236}">
                <a16:creationId xmlns:a16="http://schemas.microsoft.com/office/drawing/2014/main" id="{1C7E6A61-3698-11C3-C09A-1FD2BFD9B987}"/>
              </a:ext>
            </a:extLst>
          </p:cNvPr>
          <p:cNvPicPr>
            <a:picLocks noChangeAspect="1"/>
          </p:cNvPicPr>
          <p:nvPr/>
        </p:nvPicPr>
        <p:blipFill>
          <a:blip r:embed="rId2"/>
          <a:stretch>
            <a:fillRect/>
          </a:stretch>
        </p:blipFill>
        <p:spPr>
          <a:xfrm>
            <a:off x="381000" y="1791410"/>
            <a:ext cx="2810408" cy="3818927"/>
          </a:xfrm>
          <a:prstGeom prst="rect">
            <a:avLst/>
          </a:prstGeom>
        </p:spPr>
      </p:pic>
    </p:spTree>
    <p:extLst>
      <p:ext uri="{BB962C8B-B14F-4D97-AF65-F5344CB8AC3E}">
        <p14:creationId xmlns:p14="http://schemas.microsoft.com/office/powerpoint/2010/main" val="169645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Popcorn is a web application that allows users to browse through various genres of movies extracted from the multiple API database.</a:t>
            </a:r>
          </a:p>
          <a:p>
            <a:r>
              <a:rPr lang="en-US" dirty="0"/>
              <a:t>The website is designed to be user-friendly with a very simple start of creating an account, picking a few genre preferences and which streaming services are going to be used. These inputs are then used to generate which movies are recommended to the user and they are listed in order of highest rating.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The user will interact with the interface in terms of having links to where the movie is streamed or the link to the movie on their preferred streaming service. They will be able indicate whether they have watched the movie or want to add to a watch list for future reference. They will also be able to give their own, independent rating as to help the program recommend movies like the one they rated or to stray away from movies related.</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1857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WHY (it is needed)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2" y="2103511"/>
            <a:ext cx="9779182" cy="3366815"/>
          </a:xfrm>
        </p:spPr>
        <p:txBody>
          <a:bodyPr/>
          <a:lstStyle/>
          <a:p>
            <a:r>
              <a:rPr lang="en-US" dirty="0"/>
              <a:t>The idea of Popcorn came from the increase of streaming platforms being used by movie watchers at home due to the pandemic. Lots of streaming bundles became popular such as the Disney+ bundle for example. Popcorn will allow users to find the movie they want to watch and which platform it is located on instead of switching between the different apps to browse all over again in the movie section. </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WHAT (is the goal)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2" y="2103511"/>
            <a:ext cx="9779182" cy="3366815"/>
          </a:xfrm>
        </p:spPr>
        <p:txBody>
          <a:bodyPr/>
          <a:lstStyle/>
          <a:p>
            <a:r>
              <a:rPr lang="en-US" dirty="0"/>
              <a:t>The goal is to have a web application with all movies listed and users able to get proper recommendations from previous movies they have watched, favorited or based on their specific preferences along with which movie streaming service they use.</a:t>
            </a:r>
          </a:p>
          <a:p>
            <a:endParaRPr lang="en-US" dirty="0"/>
          </a:p>
        </p:txBody>
      </p:sp>
    </p:spTree>
    <p:extLst>
      <p:ext uri="{BB962C8B-B14F-4D97-AF65-F5344CB8AC3E}">
        <p14:creationId xmlns:p14="http://schemas.microsoft.com/office/powerpoint/2010/main" val="202212921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AA61D57666C1489029D76EE03B5064" ma:contentTypeVersion="2" ma:contentTypeDescription="Create a new document." ma:contentTypeScope="" ma:versionID="6734609ceef17ad3ec141fcb62d4f97a">
  <xsd:schema xmlns:xsd="http://www.w3.org/2001/XMLSchema" xmlns:xs="http://www.w3.org/2001/XMLSchema" xmlns:p="http://schemas.microsoft.com/office/2006/metadata/properties" xmlns:ns3="83dc337e-600b-4146-95d9-28c409f873c1" targetNamespace="http://schemas.microsoft.com/office/2006/metadata/properties" ma:root="true" ma:fieldsID="b3cd8751b006b2806f10f0bde97f2f1a" ns3:_="">
    <xsd:import namespace="83dc337e-600b-4146-95d9-28c409f873c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c337e-600b-4146-95d9-28c409f8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7C4511-4C59-4276-94F2-7CD7A80B7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dc337e-600b-4146-95d9-28c409f87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83dc337e-600b-4146-95d9-28c409f873c1"/>
    <ds:schemaRef ds:uri="http://www.w3.org/XML/1998/namespac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{269513B5-8301-4C63-970A-E82E1CB10A49}tf45331398_win32</Template>
  <TotalTime>606</TotalTime>
  <Words>1057</Words>
  <Application>Microsoft Office PowerPoint</Application>
  <PresentationFormat>宽屏</PresentationFormat>
  <Paragraphs>106</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DDG_ProximaNova</vt:lpstr>
      <vt:lpstr>Arial</vt:lpstr>
      <vt:lpstr>Calibri</vt:lpstr>
      <vt:lpstr>Roboto</vt:lpstr>
      <vt:lpstr>Tenorite</vt:lpstr>
      <vt:lpstr>Times New Roman</vt:lpstr>
      <vt:lpstr>Office Theme</vt:lpstr>
      <vt:lpstr>POPCORN</vt:lpstr>
      <vt:lpstr>Team members</vt:lpstr>
      <vt:lpstr>Team members</vt:lpstr>
      <vt:lpstr>Team members</vt:lpstr>
      <vt:lpstr>Team members</vt:lpstr>
      <vt:lpstr>Introduction</vt:lpstr>
      <vt:lpstr>Introduction</vt:lpstr>
      <vt:lpstr>WHY (it is needed)</vt:lpstr>
      <vt:lpstr>WHAT (is the goal)</vt:lpstr>
      <vt:lpstr>HOW (this was achieved)</vt:lpstr>
      <vt:lpstr>SUBSYSTEMS:</vt:lpstr>
      <vt:lpstr>SUBSYSTEMS:</vt:lpstr>
      <vt:lpstr>SUBSYSTEMS:</vt:lpstr>
      <vt:lpstr>SUBSYSTEMS:</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POPCORN</dc:title>
  <dc:creator>Sonny Proctor</dc:creator>
  <cp:lastModifiedBy>pengxu zhu</cp:lastModifiedBy>
  <cp:revision>7</cp:revision>
  <dcterms:created xsi:type="dcterms:W3CDTF">2022-11-29T03:35:55Z</dcterms:created>
  <dcterms:modified xsi:type="dcterms:W3CDTF">2022-12-01T12:58:44Z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0x010100F4AA61D57666C1489029D76EE03B5064</vt:lpwstr>
  </property>
</Properties>
</file>