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86" r:id="rId8"/>
    <p:sldId id="270" r:id="rId9"/>
    <p:sldId id="263" r:id="rId10"/>
    <p:sldId id="264" r:id="rId11"/>
    <p:sldId id="265" r:id="rId12"/>
    <p:sldId id="268" r:id="rId13"/>
    <p:sldId id="272" r:id="rId14"/>
    <p:sldId id="281" r:id="rId15"/>
    <p:sldId id="287" r:id="rId16"/>
    <p:sldId id="267" r:id="rId17"/>
    <p:sldId id="285" r:id="rId18"/>
    <p:sldId id="280" r:id="rId19"/>
    <p:sldId id="266" r:id="rId20"/>
    <p:sldId id="273" r:id="rId21"/>
    <p:sldId id="274" r:id="rId22"/>
    <p:sldId id="275" r:id="rId23"/>
    <p:sldId id="276" r:id="rId24"/>
    <p:sldId id="269" r:id="rId25"/>
    <p:sldId id="283" r:id="rId26"/>
    <p:sldId id="277" r:id="rId27"/>
    <p:sldId id="279" r:id="rId28"/>
    <p:sldId id="282" r:id="rId29"/>
    <p:sldId id="284" r:id="rId30"/>
    <p:sldId id="27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943B-B316-41F8-AB6D-027C9BD76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2B570-4BC8-4FE5-A3EA-102E9A116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55E3B-28CF-4662-855E-15DC2C30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DBCB-BE02-4423-96C3-709086F886E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1AEEC-1830-4353-9513-BDE27362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45F0C-2A27-426D-952B-244A49B4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D0A4-ABA5-4B7D-86A2-F20F565C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99E1-C32C-41F1-B129-49D033C7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0A747-3499-4FDA-B78C-5E5AD1BEC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1F6AE-7746-4B29-9532-59FE9BA8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DBCB-BE02-4423-96C3-709086F886E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5E00F-D222-4FFB-AC9E-EB7B3D73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1F8C6-4D19-4452-BD4D-2042BD91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D0A4-ABA5-4B7D-86A2-F20F565C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6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32A5D-5A9F-4E2F-A973-513DAB986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06305-EC45-47B5-8638-9717F0DC3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42A01-C6C5-46B9-9CF1-1E3641F5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DBCB-BE02-4423-96C3-709086F886E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B1ED1-D90C-4AB1-9A2B-9F5EAE7C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0D5B6-3DD5-4C26-AC15-07F1E2B2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D0A4-ABA5-4B7D-86A2-F20F565C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6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177D-7B62-4DED-BBE9-1667101E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AA52-C079-4FBB-835D-61478639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2BEC9-6A9C-4BC0-9370-3BC2F4DD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DBCB-BE02-4423-96C3-709086F886E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A3EF5-BF60-4BA4-BBBA-CE08D077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0E2D-CF7D-4920-9A8C-6F14A00D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D0A4-ABA5-4B7D-86A2-F20F565C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8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AD47-45AD-4B0A-B877-92B47512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FC21E-1AC1-4001-BD0F-7241FFEAA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3D89-D79F-4601-A40D-555A1F79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DBCB-BE02-4423-96C3-709086F886E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633B3-83D9-453F-860C-0A7E2CB2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0DC85-550B-445E-8241-79EA0A9F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D0A4-ABA5-4B7D-86A2-F20F565C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5590-B525-491B-8825-AB71F5F7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9794-0EDA-4453-891C-22CA3C15A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6FEFE-537B-4D2D-8D50-150A15835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87085-0C9A-45A7-BAC3-7EB2D4B3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DBCB-BE02-4423-96C3-709086F886E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9A607-470F-4932-9094-E27604E5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3F8F0-F1F0-448B-A206-7BD9830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D0A4-ABA5-4B7D-86A2-F20F565C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9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2688-DE1E-4149-BD3A-2F0CD5F5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0574-0AD1-4834-B2E3-471A4FAE3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60669-6EC0-4B6E-8C6E-38674B10C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BBFB7-AA58-4498-888B-E50BB84FC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282E6-22DA-4123-9FE7-D2B973D2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DA29B-BC18-461F-B483-F2D28394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DBCB-BE02-4423-96C3-709086F886E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0BE0C-CFEB-4570-BFE5-096766B3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B7D17-576C-46EF-B44E-0F3BCC88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D0A4-ABA5-4B7D-86A2-F20F565C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AF46-C822-447C-8336-3A7B1F93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E77EE-0BFE-4396-A1D6-89D24E12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DBCB-BE02-4423-96C3-709086F886E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CDCE4-947B-4DCF-9948-D69FD425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E7541-CD0C-4283-B1BA-1DF3C867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D0A4-ABA5-4B7D-86A2-F20F565C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5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880A9-1090-454D-BE20-743440CB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DBCB-BE02-4423-96C3-709086F886E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FD914-B09F-48FC-B0C0-F0CF640C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3A010-667D-45EE-8774-22135E7E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D0A4-ABA5-4B7D-86A2-F20F565C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5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3D5B-5AE5-41FE-86DD-846B06CF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C430-80AF-49A9-8769-DCC14456A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E615A-2EC0-4987-8231-4A92EADEA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BE35A-937D-4D9A-AE25-88B5C3BC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DBCB-BE02-4423-96C3-709086F886E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5AFA1-3F31-4BF6-8A3A-5CA70805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E104B-4481-41CA-B58B-4635ABA1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D0A4-ABA5-4B7D-86A2-F20F565C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6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C5A2-A89B-427E-BBF0-C497DF85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9342A-9630-4D40-9AE1-85BB2A37A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0D584-B1A0-47C0-BC79-66583A1DD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51E91-FDA6-40C6-AEB8-838E1BE3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DBCB-BE02-4423-96C3-709086F886E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A4B22-C3B5-4240-A830-F36063A2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20286-2B9D-4DA2-9356-04E4BC71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D0A4-ABA5-4B7D-86A2-F20F565C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8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B516A-0F5C-4DA4-A9F4-A9CEA46A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46269-AB20-48AB-9247-F970234CE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6888A-4DBD-4379-9B29-A5D1C90E2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BDBCB-BE02-4423-96C3-709086F886E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5A2D-610B-44AE-869C-D69B94E79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2A6FD-6D79-45A4-AEE0-81B0DB66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9D0A4-ABA5-4B7D-86A2-F20F565C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0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4FD72815-D750-46FA-8A8E-520EEC4EB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8213" y="5989739"/>
            <a:ext cx="4080385" cy="670261"/>
          </a:xfrm>
        </p:spPr>
        <p:txBody>
          <a:bodyPr/>
          <a:lstStyle/>
          <a:p>
            <a:pPr algn="l"/>
            <a:r>
              <a:rPr lang="en-US" altLang="en-US" dirty="0"/>
              <a:t>Andrew Treadway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EF2BD7-AC20-4C3E-AB0B-803BCAAEA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30" y="1789034"/>
            <a:ext cx="8535140" cy="32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8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7AE1B3-617F-4336-AA35-77DDE1056142}"/>
              </a:ext>
            </a:extLst>
          </p:cNvPr>
          <p:cNvSpPr txBox="1">
            <a:spLocks/>
          </p:cNvSpPr>
          <p:nvPr/>
        </p:nvSpPr>
        <p:spPr>
          <a:xfrm>
            <a:off x="247650" y="228600"/>
            <a:ext cx="889635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The Cocktail Party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63656-D8AD-4D91-9974-E5C9467F4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221608"/>
            <a:ext cx="6540761" cy="5151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358A29-BDF9-4EC2-80BB-DA8DAC58F3BF}"/>
              </a:ext>
            </a:extLst>
          </p:cNvPr>
          <p:cNvSpPr/>
          <p:nvPr/>
        </p:nvSpPr>
        <p:spPr>
          <a:xfrm>
            <a:off x="7377749" y="1221608"/>
            <a:ext cx="41590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How to identify individual sources from dozens of sounds?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83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E28E61-8467-4BA5-ACD9-0DBC60106BDA}"/>
              </a:ext>
            </a:extLst>
          </p:cNvPr>
          <p:cNvSpPr txBox="1">
            <a:spLocks/>
          </p:cNvSpPr>
          <p:nvPr/>
        </p:nvSpPr>
        <p:spPr>
          <a:xfrm>
            <a:off x="247649" y="228600"/>
            <a:ext cx="11211711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Independent Component Analysis (ICA)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4B8B72-E1DB-4A84-B066-931C02BDAE60}"/>
              </a:ext>
            </a:extLst>
          </p:cNvPr>
          <p:cNvSpPr/>
          <p:nvPr/>
        </p:nvSpPr>
        <p:spPr>
          <a:xfrm>
            <a:off x="247649" y="1381319"/>
            <a:ext cx="11374631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Attempts to map a collection of variables to statistically independent features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In other words, ICA tries to find the independent sources comprising collections of variables, or signals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Applications include image recognition, topic modeling, and audio analysis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8360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F642-1875-42CB-8D07-07C59F786172}"/>
              </a:ext>
            </a:extLst>
          </p:cNvPr>
          <p:cNvSpPr txBox="1">
            <a:spLocks/>
          </p:cNvSpPr>
          <p:nvPr/>
        </p:nvSpPr>
        <p:spPr>
          <a:xfrm>
            <a:off x="247649" y="228600"/>
            <a:ext cx="11211711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How does </a:t>
            </a:r>
          </a:p>
          <a:p>
            <a:r>
              <a:rPr lang="en-US" kern="0" dirty="0">
                <a:latin typeface="Tahoma"/>
              </a:rPr>
              <a:t>ICA work?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5E2982-7320-4FD6-9A3A-6ED8EFE28C14}"/>
              </a:ext>
            </a:extLst>
          </p:cNvPr>
          <p:cNvSpPr/>
          <p:nvPr/>
        </p:nvSpPr>
        <p:spPr>
          <a:xfrm>
            <a:off x="321577" y="2595117"/>
            <a:ext cx="1143978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X = A * s</a:t>
            </a:r>
          </a:p>
          <a:p>
            <a:pPr marL="971550" lvl="1" indent="-5143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s = Source signals / variables (what we’re trying to find)</a:t>
            </a:r>
          </a:p>
          <a:p>
            <a:pPr marL="971550" lvl="1" indent="-5143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A = “Mixture” matrix</a:t>
            </a:r>
          </a:p>
          <a:p>
            <a:pPr marL="971550" lvl="1" indent="-5143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X = What is observed / Dataset</a:t>
            </a:r>
          </a:p>
          <a:p>
            <a:pPr marL="971550" lvl="1" indent="-514350" algn="just">
              <a:spcAft>
                <a:spcPts val="600"/>
              </a:spcAft>
              <a:buFont typeface="+mj-lt"/>
              <a:buAutoNum type="arabicPeriod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514350" indent="-514350" algn="just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Goal: Find the inverse of A, so we can solve for s.</a:t>
            </a:r>
          </a:p>
          <a:p>
            <a:pPr marL="514350" indent="-514350" algn="just">
              <a:spcAft>
                <a:spcPts val="600"/>
              </a:spcAft>
              <a:buFont typeface="+mj-lt"/>
              <a:buAutoNum type="arabicPeriod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514350" indent="-514350" algn="just">
              <a:spcAft>
                <a:spcPts val="600"/>
              </a:spcAft>
              <a:buFont typeface="+mj-lt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latin typeface="Arial"/>
              </a:rPr>
              <a:t>Each initial feature can be expressed as </a:t>
            </a:r>
            <a:r>
              <a:rPr lang="en-US" altLang="en-US" sz="2800" dirty="0" err="1">
                <a:solidFill>
                  <a:srgbClr val="000000"/>
                </a:solidFill>
                <a:latin typeface="Arial"/>
              </a:rPr>
              <a:t>x</a:t>
            </a:r>
            <a:r>
              <a:rPr lang="en-US" altLang="en-US" sz="2800" baseline="-25000" dirty="0" err="1">
                <a:solidFill>
                  <a:srgbClr val="000000"/>
                </a:solidFill>
                <a:latin typeface="Arial"/>
              </a:rPr>
              <a:t>j</a:t>
            </a:r>
            <a:r>
              <a:rPr lang="en-US" altLang="en-US" sz="2800" dirty="0">
                <a:solidFill>
                  <a:srgbClr val="000000"/>
                </a:solidFill>
                <a:latin typeface="Arial"/>
              </a:rPr>
              <a:t> = a</a:t>
            </a:r>
            <a:r>
              <a:rPr lang="en-US" altLang="en-US" sz="2800" baseline="-25000" dirty="0">
                <a:solidFill>
                  <a:srgbClr val="000000"/>
                </a:solidFill>
                <a:latin typeface="Arial"/>
              </a:rPr>
              <a:t>j1</a:t>
            </a:r>
            <a:r>
              <a:rPr lang="en-US" altLang="en-US" sz="2800" dirty="0">
                <a:solidFill>
                  <a:srgbClr val="000000"/>
                </a:solidFill>
                <a:latin typeface="Arial"/>
              </a:rPr>
              <a:t>s</a:t>
            </a:r>
            <a:r>
              <a:rPr lang="en-US" altLang="en-US" sz="28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altLang="en-US" sz="2800" dirty="0">
                <a:solidFill>
                  <a:srgbClr val="000000"/>
                </a:solidFill>
                <a:latin typeface="Arial"/>
              </a:rPr>
              <a:t> + a</a:t>
            </a:r>
            <a:r>
              <a:rPr lang="en-US" altLang="en-US" sz="2800" baseline="-25000" dirty="0">
                <a:solidFill>
                  <a:srgbClr val="000000"/>
                </a:solidFill>
                <a:latin typeface="Arial"/>
              </a:rPr>
              <a:t>j2</a:t>
            </a:r>
            <a:r>
              <a:rPr lang="en-US" altLang="en-US" sz="2800" dirty="0">
                <a:solidFill>
                  <a:srgbClr val="000000"/>
                </a:solidFill>
                <a:latin typeface="Arial"/>
              </a:rPr>
              <a:t>s</a:t>
            </a:r>
            <a:r>
              <a:rPr lang="en-US" altLang="en-US" sz="280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altLang="en-US" sz="2800" dirty="0">
                <a:solidFill>
                  <a:srgbClr val="000000"/>
                </a:solidFill>
                <a:latin typeface="Arial"/>
              </a:rPr>
              <a:t> + … + </a:t>
            </a:r>
            <a:r>
              <a:rPr lang="en-US" altLang="en-US" sz="2800" dirty="0" err="1">
                <a:solidFill>
                  <a:srgbClr val="000000"/>
                </a:solidFill>
                <a:latin typeface="Arial"/>
              </a:rPr>
              <a:t>a</a:t>
            </a:r>
            <a:r>
              <a:rPr lang="en-US" altLang="en-US" sz="2800" baseline="-25000" dirty="0" err="1">
                <a:solidFill>
                  <a:srgbClr val="000000"/>
                </a:solidFill>
                <a:latin typeface="Arial"/>
              </a:rPr>
              <a:t>jn</a:t>
            </a:r>
            <a:r>
              <a:rPr lang="en-US" altLang="en-US" sz="2800" dirty="0" err="1">
                <a:solidFill>
                  <a:srgbClr val="000000"/>
                </a:solidFill>
                <a:latin typeface="Arial"/>
              </a:rPr>
              <a:t>s</a:t>
            </a:r>
            <a:r>
              <a:rPr lang="en-US" altLang="en-US" sz="2800" baseline="-25000" dirty="0" err="1">
                <a:solidFill>
                  <a:srgbClr val="000000"/>
                </a:solidFill>
                <a:latin typeface="Arial"/>
              </a:rPr>
              <a:t>n</a:t>
            </a: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514350" lvl="0" indent="-514350" algn="just">
              <a:spcAft>
                <a:spcPts val="600"/>
              </a:spcAft>
              <a:buFont typeface="+mj-lt"/>
              <a:buAutoNum type="arabicPeriod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5" name="Picture 2" descr="Image result for independent component analysis">
            <a:extLst>
              <a:ext uri="{FF2B5EF4-FFF2-40B4-BE49-F238E27FC236}">
                <a16:creationId xmlns:a16="http://schemas.microsoft.com/office/drawing/2014/main" id="{5FCDA181-9AB2-44DB-9695-FF6CB2796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96" y="228600"/>
            <a:ext cx="6691620" cy="269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276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5F6EF-56E7-4420-96F2-78CBB1E2E3A5}"/>
              </a:ext>
            </a:extLst>
          </p:cNvPr>
          <p:cNvSpPr/>
          <p:nvPr/>
        </p:nvSpPr>
        <p:spPr>
          <a:xfrm>
            <a:off x="247649" y="1278046"/>
            <a:ext cx="10365997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Whiten (sphere) the dataset</a:t>
            </a:r>
          </a:p>
          <a:p>
            <a:pPr marL="971550" lvl="1" indent="-5143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Get rid of any correlations</a:t>
            </a:r>
          </a:p>
          <a:p>
            <a:pPr marL="971550" lvl="1" indent="-5143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514350" indent="-514350" algn="just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Apply orthogonal transformation to decorrelated features</a:t>
            </a:r>
          </a:p>
          <a:p>
            <a:pPr marL="514350" indent="-514350" algn="just">
              <a:spcAft>
                <a:spcPts val="600"/>
              </a:spcAft>
              <a:buFont typeface="+mj-lt"/>
              <a:buAutoNum type="arabicPeriod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971550" lvl="1" indent="-5143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Find weights, </a:t>
            </a:r>
            <a:r>
              <a:rPr lang="en-US" sz="2800" b="1" dirty="0">
                <a:solidFill>
                  <a:srgbClr val="000000"/>
                </a:solidFill>
                <a:latin typeface="Tahoma"/>
              </a:rPr>
              <a:t>w</a:t>
            </a:r>
            <a:r>
              <a:rPr lang="en-US" sz="2800" dirty="0">
                <a:solidFill>
                  <a:srgbClr val="000000"/>
                </a:solidFill>
                <a:latin typeface="Tahoma"/>
              </a:rPr>
              <a:t>, such that</a:t>
            </a:r>
          </a:p>
          <a:p>
            <a:pPr marL="971550" lvl="1" indent="-5143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1428750" lvl="2" indent="-5143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Tahoma"/>
              </a:rPr>
              <a:t>w</a:t>
            </a:r>
            <a:r>
              <a:rPr lang="en-US" sz="2800" b="1" baseline="30000" dirty="0" err="1">
                <a:solidFill>
                  <a:srgbClr val="000000"/>
                </a:solidFill>
                <a:latin typeface="Tahoma"/>
              </a:rPr>
              <a:t>T</a:t>
            </a:r>
            <a:r>
              <a:rPr lang="en-US" sz="2800" b="1" dirty="0">
                <a:solidFill>
                  <a:srgbClr val="000000"/>
                </a:solidFill>
                <a:latin typeface="Tahoma"/>
              </a:rPr>
              <a:t> * x </a:t>
            </a:r>
            <a:r>
              <a:rPr lang="en-US" sz="2800" dirty="0">
                <a:solidFill>
                  <a:srgbClr val="000000"/>
                </a:solidFill>
                <a:latin typeface="Tahoma"/>
              </a:rPr>
              <a:t>maximizes non-</a:t>
            </a:r>
            <a:r>
              <a:rPr lang="en-US" sz="2800" dirty="0" err="1">
                <a:solidFill>
                  <a:srgbClr val="000000"/>
                </a:solidFill>
                <a:latin typeface="Tahoma"/>
              </a:rPr>
              <a:t>gaussianity</a:t>
            </a: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1428750" lvl="2" indent="-5143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00"/>
              </a:solidFill>
              <a:latin typeface="Tahoma"/>
            </a:endParaRPr>
          </a:p>
          <a:p>
            <a:pPr marL="514350" indent="-5143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Optimal result finds collection of independent features (less than original number of variables)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CC9F790-C564-409C-9C3D-FBF578E90E76}"/>
              </a:ext>
            </a:extLst>
          </p:cNvPr>
          <p:cNvSpPr txBox="1">
            <a:spLocks/>
          </p:cNvSpPr>
          <p:nvPr/>
        </p:nvSpPr>
        <p:spPr>
          <a:xfrm>
            <a:off x="247649" y="228600"/>
            <a:ext cx="11211711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How does ICA work (cont.)?</a:t>
            </a:r>
          </a:p>
        </p:txBody>
      </p:sp>
    </p:spTree>
    <p:extLst>
      <p:ext uri="{BB962C8B-B14F-4D97-AF65-F5344CB8AC3E}">
        <p14:creationId xmlns:p14="http://schemas.microsoft.com/office/powerpoint/2010/main" val="1621407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3E23-F446-439C-AEDD-0FA6186CA48F}"/>
              </a:ext>
            </a:extLst>
          </p:cNvPr>
          <p:cNvSpPr txBox="1">
            <a:spLocks/>
          </p:cNvSpPr>
          <p:nvPr/>
        </p:nvSpPr>
        <p:spPr>
          <a:xfrm>
            <a:off x="247649" y="228600"/>
            <a:ext cx="11211711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How many independent components?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7FCB01-6D07-4D77-94A6-43BB267E6A2E}"/>
              </a:ext>
            </a:extLst>
          </p:cNvPr>
          <p:cNvSpPr/>
          <p:nvPr/>
        </p:nvSpPr>
        <p:spPr>
          <a:xfrm>
            <a:off x="247649" y="1278046"/>
            <a:ext cx="10365997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A few possibilities exist</a:t>
            </a:r>
          </a:p>
          <a:p>
            <a:pPr marL="514350" lvl="0" indent="-514350" algn="just">
              <a:spcAft>
                <a:spcPts val="600"/>
              </a:spcAft>
              <a:buFont typeface="+mj-lt"/>
              <a:buAutoNum type="arabicPeriod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514350" lvl="0" indent="-514350" algn="just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Non-gaussian variables are statistically independent – thus the number of ICs that maximizes non-</a:t>
            </a:r>
            <a:r>
              <a:rPr lang="en-US" sz="2800" dirty="0" err="1">
                <a:solidFill>
                  <a:srgbClr val="000000"/>
                </a:solidFill>
                <a:latin typeface="Tahoma"/>
              </a:rPr>
              <a:t>gaussianity</a:t>
            </a:r>
            <a:r>
              <a:rPr lang="en-US" sz="2800" dirty="0">
                <a:solidFill>
                  <a:srgbClr val="000000"/>
                </a:solidFill>
                <a:latin typeface="Tahoma"/>
              </a:rPr>
              <a:t> (e.g. kurtosis) is one </a:t>
            </a:r>
          </a:p>
          <a:p>
            <a:pPr lvl="0" algn="just"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     popular method</a:t>
            </a:r>
          </a:p>
        </p:txBody>
      </p:sp>
      <p:pic>
        <p:nvPicPr>
          <p:cNvPr id="3074" name="Picture 2" descr="Image result for kurtosis">
            <a:extLst>
              <a:ext uri="{FF2B5EF4-FFF2-40B4-BE49-F238E27FC236}">
                <a16:creationId xmlns:a16="http://schemas.microsoft.com/office/drawing/2014/main" id="{F02F7E3E-14E2-423E-9C27-7F143CE1D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210" y="3429253"/>
            <a:ext cx="4510350" cy="328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54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E1AE-D537-40F1-ADEB-D9D813F42ED4}"/>
              </a:ext>
            </a:extLst>
          </p:cNvPr>
          <p:cNvSpPr txBox="1">
            <a:spLocks/>
          </p:cNvSpPr>
          <p:nvPr/>
        </p:nvSpPr>
        <p:spPr>
          <a:xfrm>
            <a:off x="247649" y="228600"/>
            <a:ext cx="11211711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What are the independent components?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074EBC-7BB7-42C9-BE65-30B35142B15A}"/>
              </a:ext>
            </a:extLst>
          </p:cNvPr>
          <p:cNvSpPr/>
          <p:nvPr/>
        </p:nvSpPr>
        <p:spPr>
          <a:xfrm>
            <a:off x="247649" y="1278046"/>
            <a:ext cx="1173183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Varies by dataset</a:t>
            </a:r>
          </a:p>
          <a:p>
            <a:pPr marL="514350" lvl="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514350" lvl="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For images, ICA finds the underlying structure, or curves and edges of the images</a:t>
            </a:r>
          </a:p>
          <a:p>
            <a:pPr marL="514350" lvl="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514350" lvl="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For audio, ICA finds the individual sound sources (e.g. different voices)</a:t>
            </a:r>
          </a:p>
          <a:p>
            <a:pPr marL="514350" lvl="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514350" lvl="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For financial market data, may find independent drivers of the market (e.g. particular events, actions taken etc.)</a:t>
            </a:r>
          </a:p>
        </p:txBody>
      </p:sp>
    </p:spTree>
    <p:extLst>
      <p:ext uri="{BB962C8B-B14F-4D97-AF65-F5344CB8AC3E}">
        <p14:creationId xmlns:p14="http://schemas.microsoft.com/office/powerpoint/2010/main" val="1995740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F31B-4927-45DB-9F35-293284ADD28B}"/>
              </a:ext>
            </a:extLst>
          </p:cNvPr>
          <p:cNvSpPr txBox="1">
            <a:spLocks/>
          </p:cNvSpPr>
          <p:nvPr/>
        </p:nvSpPr>
        <p:spPr>
          <a:xfrm>
            <a:off x="247649" y="228600"/>
            <a:ext cx="11211711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ICA Implementations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9DC03A-FCFC-45A7-BA49-94356C10401D}"/>
              </a:ext>
            </a:extLst>
          </p:cNvPr>
          <p:cNvSpPr/>
          <p:nvPr/>
        </p:nvSpPr>
        <p:spPr>
          <a:xfrm>
            <a:off x="346744" y="1324483"/>
            <a:ext cx="8352639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R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Tahoma"/>
              </a:rPr>
              <a:t>ica</a:t>
            </a:r>
            <a:r>
              <a:rPr lang="en-US" sz="2800" dirty="0">
                <a:solidFill>
                  <a:srgbClr val="000000"/>
                </a:solidFill>
                <a:latin typeface="Tahoma"/>
              </a:rPr>
              <a:t> package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Python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Scikit-Learn (</a:t>
            </a:r>
            <a:r>
              <a:rPr lang="en-US" sz="2800" dirty="0" err="1">
                <a:solidFill>
                  <a:srgbClr val="000000"/>
                </a:solidFill>
                <a:latin typeface="Tahoma"/>
              </a:rPr>
              <a:t>sklearn.decomposition</a:t>
            </a:r>
            <a:r>
              <a:rPr lang="en-US" sz="2800" dirty="0">
                <a:solidFill>
                  <a:srgbClr val="000000"/>
                </a:solidFill>
                <a:latin typeface="Tahoma"/>
              </a:rPr>
              <a:t>)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Tahoma"/>
              </a:rPr>
              <a:t>mdp</a:t>
            </a:r>
            <a:r>
              <a:rPr lang="en-US" sz="2800" dirty="0">
                <a:solidFill>
                  <a:srgbClr val="000000"/>
                </a:solidFill>
                <a:latin typeface="Tahoma"/>
              </a:rPr>
              <a:t> package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algn="just">
              <a:spcAft>
                <a:spcPts val="600"/>
              </a:spcAft>
            </a:pPr>
            <a:endParaRPr lang="en-US" sz="2800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29205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4AAA-D9DD-4C5B-837E-B8A201362A3A}"/>
              </a:ext>
            </a:extLst>
          </p:cNvPr>
          <p:cNvSpPr txBox="1">
            <a:spLocks/>
          </p:cNvSpPr>
          <p:nvPr/>
        </p:nvSpPr>
        <p:spPr>
          <a:xfrm>
            <a:off x="247649" y="228600"/>
            <a:ext cx="11211711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ICA Example: Image Recognition (with Python)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580A64-0844-4453-A57A-DA8721BD1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38" y="1273728"/>
            <a:ext cx="956310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97002-78C3-4015-A177-5556A0C2B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38" y="3200530"/>
            <a:ext cx="95631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64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A8E0-9A0C-402A-B3F4-63C707BA8AEF}"/>
              </a:ext>
            </a:extLst>
          </p:cNvPr>
          <p:cNvSpPr txBox="1">
            <a:spLocks/>
          </p:cNvSpPr>
          <p:nvPr/>
        </p:nvSpPr>
        <p:spPr>
          <a:xfrm>
            <a:off x="247649" y="228600"/>
            <a:ext cx="11211711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ICA Example: Image Recognition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D8E1D-AA6E-4BD9-A1E1-782E6B28C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177" y="1380362"/>
            <a:ext cx="3057525" cy="20669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24E083-D9D8-48B5-9CE5-9382BDB10477}"/>
              </a:ext>
            </a:extLst>
          </p:cNvPr>
          <p:cNvSpPr/>
          <p:nvPr/>
        </p:nvSpPr>
        <p:spPr>
          <a:xfrm>
            <a:off x="528007" y="3753354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ahoma"/>
              </a:rPr>
              <a:t># Components = 10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3D379F-7502-4077-B4B9-FE96AC139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9" y="1380362"/>
            <a:ext cx="3095625" cy="2076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C10361-BFBE-40DD-83C3-1A5B10C36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110" y="1380362"/>
            <a:ext cx="3143250" cy="2124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F3826F-AE63-4148-9249-588A8B92F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21" y="4269780"/>
            <a:ext cx="3133725" cy="2095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319069-50F6-4503-AF8D-B4BF2A5C7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748" y="4244922"/>
            <a:ext cx="3095625" cy="20764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5EBA6D-C9DA-4011-98EC-80E8EC140362}"/>
              </a:ext>
            </a:extLst>
          </p:cNvPr>
          <p:cNvSpPr/>
          <p:nvPr/>
        </p:nvSpPr>
        <p:spPr>
          <a:xfrm>
            <a:off x="654313" y="947008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ahoma"/>
              </a:rPr>
              <a:t># Components = 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1A7000-0F7B-4B1B-8807-E47412E7EEB0}"/>
              </a:ext>
            </a:extLst>
          </p:cNvPr>
          <p:cNvSpPr/>
          <p:nvPr/>
        </p:nvSpPr>
        <p:spPr>
          <a:xfrm>
            <a:off x="4707123" y="921828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ahoma"/>
              </a:rPr>
              <a:t># Components = 3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E93511-5243-46EA-815D-DE10D6DB1AED}"/>
              </a:ext>
            </a:extLst>
          </p:cNvPr>
          <p:cNvSpPr/>
          <p:nvPr/>
        </p:nvSpPr>
        <p:spPr>
          <a:xfrm>
            <a:off x="4787346" y="3753354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ahoma"/>
              </a:rPr>
              <a:t># Components = 20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36FBE3-C1BA-4000-82F1-B979D0418B49}"/>
              </a:ext>
            </a:extLst>
          </p:cNvPr>
          <p:cNvSpPr/>
          <p:nvPr/>
        </p:nvSpPr>
        <p:spPr>
          <a:xfrm>
            <a:off x="8759933" y="921828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ahoma"/>
              </a:rPr>
              <a:t># Components = 5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2A88DF-84BC-4D0A-80A4-11A90EEBBC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3735" y="4225872"/>
            <a:ext cx="3095625" cy="21145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C10DA67-7F77-485F-9D7D-1CCB93B41833}"/>
              </a:ext>
            </a:extLst>
          </p:cNvPr>
          <p:cNvSpPr/>
          <p:nvPr/>
        </p:nvSpPr>
        <p:spPr>
          <a:xfrm>
            <a:off x="8758259" y="3709238"/>
            <a:ext cx="1691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ahoma"/>
              </a:rPr>
              <a:t>Original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0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BA5E-0993-4601-830F-31E595E5158B}"/>
              </a:ext>
            </a:extLst>
          </p:cNvPr>
          <p:cNvSpPr txBox="1">
            <a:spLocks/>
          </p:cNvSpPr>
          <p:nvPr/>
        </p:nvSpPr>
        <p:spPr>
          <a:xfrm>
            <a:off x="247649" y="228600"/>
            <a:ext cx="11211711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Randomized Component Analysis / </a:t>
            </a:r>
          </a:p>
          <a:p>
            <a:r>
              <a:rPr lang="en-US" kern="0" dirty="0">
                <a:latin typeface="Tahoma"/>
              </a:rPr>
              <a:t>Random Projections (RCA)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D3A01B-7657-4FB3-92FD-6FBE0DB725C2}"/>
              </a:ext>
            </a:extLst>
          </p:cNvPr>
          <p:cNvSpPr/>
          <p:nvPr/>
        </p:nvSpPr>
        <p:spPr>
          <a:xfrm>
            <a:off x="247649" y="770809"/>
            <a:ext cx="11656329" cy="5965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Used for large datasets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Mathematically, RCA tries to solve the following equation:</a:t>
            </a: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Tahoma"/>
              </a:rPr>
              <a:t>X</a:t>
            </a:r>
            <a:r>
              <a:rPr lang="en-US" sz="2800" baseline="-25000" dirty="0" err="1">
                <a:solidFill>
                  <a:srgbClr val="000000"/>
                </a:solidFill>
                <a:latin typeface="Tahoma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Tahoma"/>
              </a:rPr>
              <a:t> = R * </a:t>
            </a:r>
            <a:r>
              <a:rPr lang="en-US" sz="2800" dirty="0" err="1">
                <a:solidFill>
                  <a:srgbClr val="000000"/>
                </a:solidFill>
                <a:latin typeface="Tahoma"/>
              </a:rPr>
              <a:t>X</a:t>
            </a:r>
            <a:r>
              <a:rPr lang="en-US" sz="2800" baseline="-25000" dirty="0" err="1">
                <a:solidFill>
                  <a:srgbClr val="000000"/>
                </a:solidFill>
                <a:latin typeface="Tahoma"/>
              </a:rPr>
              <a:t>initial</a:t>
            </a:r>
            <a:endParaRPr lang="en-US" sz="2800" baseline="-25000" dirty="0">
              <a:solidFill>
                <a:srgbClr val="000000"/>
              </a:solidFill>
              <a:latin typeface="Tahoma"/>
            </a:endParaRP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aseline="-25000" dirty="0">
              <a:solidFill>
                <a:srgbClr val="000000"/>
              </a:solidFill>
              <a:latin typeface="Tahoma"/>
            </a:endParaRP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Tahoma"/>
              </a:rPr>
              <a:t>X</a:t>
            </a:r>
            <a:r>
              <a:rPr lang="en-US" sz="2800" baseline="-25000" dirty="0" err="1">
                <a:solidFill>
                  <a:srgbClr val="000000"/>
                </a:solidFill>
                <a:latin typeface="Tahoma"/>
              </a:rPr>
              <a:t>initial</a:t>
            </a:r>
            <a:r>
              <a:rPr lang="en-US" sz="2800" baseline="-2500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ahoma"/>
              </a:rPr>
              <a:t> = initial dataset</a:t>
            </a: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R = generated matrix from some distribution (e.g. gaussian)</a:t>
            </a: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Goal is to find </a:t>
            </a:r>
            <a:r>
              <a:rPr lang="en-US" sz="2800" dirty="0" err="1">
                <a:solidFill>
                  <a:srgbClr val="000000"/>
                </a:solidFill>
                <a:latin typeface="Tahoma"/>
              </a:rPr>
              <a:t>X</a:t>
            </a:r>
            <a:r>
              <a:rPr lang="en-US" sz="2800" baseline="-25000" dirty="0" err="1">
                <a:solidFill>
                  <a:srgbClr val="000000"/>
                </a:solidFill>
                <a:latin typeface="Tahoma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Tahoma"/>
              </a:rPr>
              <a:t> with less features than </a:t>
            </a:r>
            <a:r>
              <a:rPr lang="en-US" sz="2800" dirty="0" err="1">
                <a:solidFill>
                  <a:srgbClr val="000000"/>
                </a:solidFill>
                <a:latin typeface="Tahoma"/>
              </a:rPr>
              <a:t>X</a:t>
            </a:r>
            <a:r>
              <a:rPr lang="en-US" sz="2800" baseline="-25000" dirty="0" err="1">
                <a:solidFill>
                  <a:srgbClr val="000000"/>
                </a:solidFill>
                <a:latin typeface="Tahoma"/>
              </a:rPr>
              <a:t>initial</a:t>
            </a:r>
            <a:endParaRPr lang="en-US" sz="2800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5228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F2C8577-FE85-419C-8B79-FD096844887D}"/>
              </a:ext>
            </a:extLst>
          </p:cNvPr>
          <p:cNvSpPr txBox="1">
            <a:spLocks/>
          </p:cNvSpPr>
          <p:nvPr/>
        </p:nvSpPr>
        <p:spPr>
          <a:xfrm>
            <a:off x="247650" y="228600"/>
            <a:ext cx="889635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What is dimensionality reduction?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9473C2-0263-4D72-A547-F7CFE2689E58}"/>
              </a:ext>
            </a:extLst>
          </p:cNvPr>
          <p:cNvSpPr/>
          <p:nvPr/>
        </p:nvSpPr>
        <p:spPr>
          <a:xfrm>
            <a:off x="247650" y="1383205"/>
            <a:ext cx="11312379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Process of reducing the number of variables in a dataset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Feature selection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Filter methods (e.g. Information Gain / Gini Impurity)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Wrapper methods (e.g. Genetic Algorithm)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Feature extraction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PCA / ICA / RCA (Random Projections) / LDA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85036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7BAF-CE50-429D-AE5F-72DC8A5F2957}"/>
              </a:ext>
            </a:extLst>
          </p:cNvPr>
          <p:cNvSpPr txBox="1">
            <a:spLocks/>
          </p:cNvSpPr>
          <p:nvPr/>
        </p:nvSpPr>
        <p:spPr>
          <a:xfrm>
            <a:off x="247649" y="228600"/>
            <a:ext cx="11211711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Clustering as </a:t>
            </a:r>
          </a:p>
          <a:p>
            <a:r>
              <a:rPr lang="en-US" kern="0" dirty="0">
                <a:latin typeface="Tahoma"/>
              </a:rPr>
              <a:t>Dimensionality Reduction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04A599-D205-431A-A17E-A5931FCC3798}"/>
              </a:ext>
            </a:extLst>
          </p:cNvPr>
          <p:cNvSpPr/>
          <p:nvPr/>
        </p:nvSpPr>
        <p:spPr>
          <a:xfrm>
            <a:off x="247649" y="2045936"/>
            <a:ext cx="1148016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What is clustering?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Grouping data points so that data points within each group are more similar to each other than to those in other groups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Types of clustering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K-means, Hierarchical, NMF (Non-negative Matrix Factorization) etc.</a:t>
            </a:r>
          </a:p>
        </p:txBody>
      </p:sp>
      <p:pic>
        <p:nvPicPr>
          <p:cNvPr id="1026" name="Picture 2" descr="Image result for clustering">
            <a:extLst>
              <a:ext uri="{FF2B5EF4-FFF2-40B4-BE49-F238E27FC236}">
                <a16:creationId xmlns:a16="http://schemas.microsoft.com/office/drawing/2014/main" id="{A43ADD86-4B15-42AC-B176-873D194D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668" y="228600"/>
            <a:ext cx="4719857" cy="269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19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E547-5085-4B80-8D24-677E2F8158BE}"/>
              </a:ext>
            </a:extLst>
          </p:cNvPr>
          <p:cNvSpPr txBox="1">
            <a:spLocks/>
          </p:cNvSpPr>
          <p:nvPr/>
        </p:nvSpPr>
        <p:spPr>
          <a:xfrm>
            <a:off x="247649" y="228600"/>
            <a:ext cx="11211711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Example: Clustering for Image Compression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852859-9B9A-4FA1-B810-E5E6C620BAF3}"/>
              </a:ext>
            </a:extLst>
          </p:cNvPr>
          <p:cNvSpPr/>
          <p:nvPr/>
        </p:nvSpPr>
        <p:spPr>
          <a:xfrm>
            <a:off x="333288" y="1321812"/>
            <a:ext cx="1089118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Motivation: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Each image stored in a computer consists of a collection of pixels </a:t>
            </a: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Each pixel is represented as a three-dimensional RGB vector, where each element in the vector has 256 possible values</a:t>
            </a: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256 x 256 x 256 = 2</a:t>
            </a:r>
            <a:r>
              <a:rPr lang="en-US" sz="2800" baseline="30000" dirty="0">
                <a:solidFill>
                  <a:srgbClr val="000000"/>
                </a:solidFill>
                <a:latin typeface="Tahoma"/>
              </a:rPr>
              <a:t>24</a:t>
            </a:r>
            <a:r>
              <a:rPr lang="en-US" sz="2800" dirty="0">
                <a:solidFill>
                  <a:srgbClr val="000000"/>
                </a:solidFill>
                <a:latin typeface="Tahoma"/>
              </a:rPr>
              <a:t> possible values (or 24 bits) </a:t>
            </a:r>
            <a:r>
              <a:rPr lang="en-US" sz="2800" b="1" dirty="0">
                <a:solidFill>
                  <a:srgbClr val="000000"/>
                </a:solidFill>
                <a:latin typeface="Tahoma"/>
              </a:rPr>
              <a:t>per pixel</a:t>
            </a:r>
          </a:p>
        </p:txBody>
      </p:sp>
    </p:spTree>
    <p:extLst>
      <p:ext uri="{BB962C8B-B14F-4D97-AF65-F5344CB8AC3E}">
        <p14:creationId xmlns:p14="http://schemas.microsoft.com/office/powerpoint/2010/main" val="19014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F2FF-920E-48D3-89A0-FBAB58998D4F}"/>
              </a:ext>
            </a:extLst>
          </p:cNvPr>
          <p:cNvSpPr txBox="1">
            <a:spLocks/>
          </p:cNvSpPr>
          <p:nvPr/>
        </p:nvSpPr>
        <p:spPr>
          <a:xfrm>
            <a:off x="247649" y="228600"/>
            <a:ext cx="11211711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Clustering for Image Compression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9E0902-7713-467B-989C-0AEEBAA4A540}"/>
              </a:ext>
            </a:extLst>
          </p:cNvPr>
          <p:cNvSpPr/>
          <p:nvPr/>
        </p:nvSpPr>
        <p:spPr>
          <a:xfrm>
            <a:off x="333288" y="1321812"/>
            <a:ext cx="10891182" cy="5160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How to save memory?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Map each pixel’s RGB vector to a cluster value</a:t>
            </a: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Example: Performing clustering on the pixels for 5 clusters would map each pixel to one of 5 possible values (3 bits), rather 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than 2</a:t>
            </a:r>
            <a:r>
              <a:rPr lang="en-US" sz="2800" baseline="30000">
                <a:solidFill>
                  <a:srgbClr val="000000"/>
                </a:solidFill>
                <a:latin typeface="Tahoma"/>
              </a:rPr>
              <a:t>24</a:t>
            </a: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aseline="30000" dirty="0">
              <a:solidFill>
                <a:srgbClr val="000000"/>
              </a:solidFill>
              <a:latin typeface="Tahoma"/>
            </a:endParaRP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Tradeoff: Information loss vs. memory savings</a:t>
            </a: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aseline="30000" dirty="0">
              <a:solidFill>
                <a:srgbClr val="000000"/>
              </a:solidFill>
              <a:latin typeface="Tahoma"/>
            </a:endParaRP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62901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7D5C29-4A13-4360-86BA-89E37D147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47" y="255423"/>
            <a:ext cx="3486637" cy="2572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407E41-7D68-49ED-AC9A-0B47CC554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754" y="3830410"/>
            <a:ext cx="3346711" cy="2468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6C719A-CBA9-48C7-B7BC-515DFF170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04" y="3830410"/>
            <a:ext cx="3346711" cy="24688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AD6114-FB7D-429E-B7CC-7664653203DC}"/>
              </a:ext>
            </a:extLst>
          </p:cNvPr>
          <p:cNvSpPr/>
          <p:nvPr/>
        </p:nvSpPr>
        <p:spPr>
          <a:xfrm>
            <a:off x="178131" y="759749"/>
            <a:ext cx="3020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ahoma"/>
              </a:rPr>
              <a:t>Original Image </a:t>
            </a:r>
            <a:r>
              <a:rPr lang="en-US" sz="2800" dirty="0">
                <a:solidFill>
                  <a:srgbClr val="000000"/>
                </a:solidFill>
                <a:latin typeface="Tahoma"/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8F800E-4001-49E3-B512-063509116EDE}"/>
              </a:ext>
            </a:extLst>
          </p:cNvPr>
          <p:cNvSpPr/>
          <p:nvPr/>
        </p:nvSpPr>
        <p:spPr>
          <a:xfrm>
            <a:off x="424934" y="3067361"/>
            <a:ext cx="1699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ahoma"/>
              </a:rPr>
              <a:t>3 clusters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48FB5F-E7B3-4F5E-81BF-0B1B239B491B}"/>
              </a:ext>
            </a:extLst>
          </p:cNvPr>
          <p:cNvSpPr/>
          <p:nvPr/>
        </p:nvSpPr>
        <p:spPr>
          <a:xfrm>
            <a:off x="5099580" y="3067361"/>
            <a:ext cx="1699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ahoma"/>
              </a:rPr>
              <a:t>5 clusters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2C6215-EF1D-4295-B7E8-62F57B1B87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079" y="3830410"/>
            <a:ext cx="3346711" cy="246888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A2597ED-B7B4-4309-86DD-C0344973D940}"/>
              </a:ext>
            </a:extLst>
          </p:cNvPr>
          <p:cNvSpPr/>
          <p:nvPr/>
        </p:nvSpPr>
        <p:spPr>
          <a:xfrm>
            <a:off x="8924474" y="3067361"/>
            <a:ext cx="1699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ahoma"/>
              </a:rPr>
              <a:t>6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80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541E-3EB1-4AED-BE9D-AAED467AC28C}"/>
              </a:ext>
            </a:extLst>
          </p:cNvPr>
          <p:cNvSpPr txBox="1">
            <a:spLocks/>
          </p:cNvSpPr>
          <p:nvPr/>
        </p:nvSpPr>
        <p:spPr>
          <a:xfrm>
            <a:off x="247649" y="228600"/>
            <a:ext cx="11807331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Non-Negative Matrix Factorization (NMF) Clustering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6A84A-DD17-4BF5-AF6E-15095C9C20F3}"/>
              </a:ext>
            </a:extLst>
          </p:cNvPr>
          <p:cNvSpPr/>
          <p:nvPr/>
        </p:nvSpPr>
        <p:spPr>
          <a:xfrm>
            <a:off x="333288" y="1321812"/>
            <a:ext cx="10891182" cy="5457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What is NMF clustering?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Uses matrix factorization to do clustering</a:t>
            </a: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Factor initial dataset, V, into matrices H and W</a:t>
            </a: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114550" lvl="4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V = H * W, such that H and W are non-negative</a:t>
            </a:r>
          </a:p>
          <a:p>
            <a:pPr marL="2114550" lvl="4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Closely related to K-means, but allows for fuzzy clustering</a:t>
            </a:r>
          </a:p>
          <a:p>
            <a:pPr lvl="2" algn="just">
              <a:spcAft>
                <a:spcPts val="600"/>
              </a:spcAft>
            </a:pPr>
            <a:endParaRPr lang="en-US" sz="2800" baseline="30000" dirty="0">
              <a:solidFill>
                <a:srgbClr val="000000"/>
              </a:solidFill>
              <a:latin typeface="Tahoma"/>
            </a:endParaRP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60416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1A19-3552-4A46-B555-B97C4F4AB0A2}"/>
              </a:ext>
            </a:extLst>
          </p:cNvPr>
          <p:cNvSpPr txBox="1">
            <a:spLocks/>
          </p:cNvSpPr>
          <p:nvPr/>
        </p:nvSpPr>
        <p:spPr>
          <a:xfrm>
            <a:off x="247649" y="228600"/>
            <a:ext cx="11807331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NMF Clustering (cont.)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80DA84-52BA-4BC1-80A0-554694AD41CF}"/>
              </a:ext>
            </a:extLst>
          </p:cNvPr>
          <p:cNvSpPr/>
          <p:nvPr/>
        </p:nvSpPr>
        <p:spPr>
          <a:xfrm>
            <a:off x="333288" y="1321812"/>
            <a:ext cx="10891182" cy="6242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NMF works by finding a reduced matrix, or reduced set of features, such that the original data points can be expressed as linear combinations of  this smaller set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In linear algebra terminology, NMF tries to find basis vectors for the original dataset, V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For the factorization, V = H * W,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H </a:t>
            </a:r>
            <a:r>
              <a:rPr lang="en-US" sz="2800" dirty="0">
                <a:solidFill>
                  <a:srgbClr val="000000"/>
                </a:solidFill>
                <a:latin typeface="Tahoma"/>
                <a:sym typeface="Wingdings" panose="05000000000000000000" pitchFamily="2" charset="2"/>
              </a:rPr>
              <a:t> Provides cluster assignments</a:t>
            </a: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W </a:t>
            </a:r>
            <a:r>
              <a:rPr lang="en-US" sz="2800" dirty="0">
                <a:solidFill>
                  <a:srgbClr val="000000"/>
                </a:solidFill>
                <a:latin typeface="Tahoma"/>
                <a:sym typeface="Wingdings" panose="05000000000000000000" pitchFamily="2" charset="2"/>
              </a:rPr>
              <a:t> Columns contain centroids of the clusters</a:t>
            </a: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lvl="2" algn="just">
              <a:spcAft>
                <a:spcPts val="600"/>
              </a:spcAft>
            </a:pPr>
            <a:endParaRPr lang="en-US" sz="2800" baseline="30000" dirty="0">
              <a:solidFill>
                <a:srgbClr val="000000"/>
              </a:solidFill>
              <a:latin typeface="Tahoma"/>
            </a:endParaRP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3284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8E681F-117B-40B5-83E3-8157A5FE86CF}"/>
              </a:ext>
            </a:extLst>
          </p:cNvPr>
          <p:cNvSpPr/>
          <p:nvPr/>
        </p:nvSpPr>
        <p:spPr>
          <a:xfrm>
            <a:off x="222867" y="1363757"/>
            <a:ext cx="1028015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Several application areas: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Text mining / Topic Modeling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Computer Networking</a:t>
            </a:r>
          </a:p>
          <a:p>
            <a:pPr lvl="1" algn="just">
              <a:spcAft>
                <a:spcPts val="600"/>
              </a:spcAft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Computer Vision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0A0438-33BE-4F54-9AB1-DFBEDAF205B2}"/>
              </a:ext>
            </a:extLst>
          </p:cNvPr>
          <p:cNvSpPr txBox="1">
            <a:spLocks/>
          </p:cNvSpPr>
          <p:nvPr/>
        </p:nvSpPr>
        <p:spPr>
          <a:xfrm>
            <a:off x="247649" y="228600"/>
            <a:ext cx="11807331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NMF Clustering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5743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A115-246D-407E-8EBD-2BEB0FF0D8F1}"/>
              </a:ext>
            </a:extLst>
          </p:cNvPr>
          <p:cNvSpPr txBox="1">
            <a:spLocks/>
          </p:cNvSpPr>
          <p:nvPr/>
        </p:nvSpPr>
        <p:spPr>
          <a:xfrm>
            <a:off x="247649" y="228600"/>
            <a:ext cx="11807331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Packages for NMF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9AF3C1-1E00-4308-871D-6BACA04E8D4F}"/>
              </a:ext>
            </a:extLst>
          </p:cNvPr>
          <p:cNvSpPr/>
          <p:nvPr/>
        </p:nvSpPr>
        <p:spPr>
          <a:xfrm>
            <a:off x="346744" y="1324483"/>
            <a:ext cx="8352639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R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NMF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Python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Scikit-Learn (</a:t>
            </a:r>
            <a:r>
              <a:rPr lang="en-US" sz="2800" dirty="0" err="1">
                <a:solidFill>
                  <a:srgbClr val="000000"/>
                </a:solidFill>
                <a:latin typeface="Tahoma"/>
              </a:rPr>
              <a:t>sklearn.decomposition</a:t>
            </a:r>
            <a:r>
              <a:rPr lang="en-US" sz="2800" dirty="0">
                <a:solidFill>
                  <a:srgbClr val="000000"/>
                </a:solidFill>
                <a:latin typeface="Tahoma"/>
              </a:rPr>
              <a:t>)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Scala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Use “breeze” package to build from scratch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algn="just">
              <a:spcAft>
                <a:spcPts val="600"/>
              </a:spcAft>
            </a:pPr>
            <a:endParaRPr lang="en-US" sz="2800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43448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0F23-6D12-4459-9DA6-C89B5586F676}"/>
              </a:ext>
            </a:extLst>
          </p:cNvPr>
          <p:cNvSpPr txBox="1">
            <a:spLocks/>
          </p:cNvSpPr>
          <p:nvPr/>
        </p:nvSpPr>
        <p:spPr>
          <a:xfrm>
            <a:off x="247649" y="228600"/>
            <a:ext cx="11807331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NMF From Scratch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416C5-E213-4212-889E-E921D7DFA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2" y="124961"/>
            <a:ext cx="7248525" cy="6591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7F58B2-7203-4356-8279-48A4846C9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987" y="124961"/>
            <a:ext cx="51816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74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689E-BF31-449D-A631-DC22038C5912}"/>
              </a:ext>
            </a:extLst>
          </p:cNvPr>
          <p:cNvSpPr txBox="1">
            <a:spLocks/>
          </p:cNvSpPr>
          <p:nvPr/>
        </p:nvSpPr>
        <p:spPr>
          <a:xfrm>
            <a:off x="247649" y="228600"/>
            <a:ext cx="11807331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Combining Dimensionality Reduction Methods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1DD88D-8255-4642-87E2-DB1190B9DA1D}"/>
              </a:ext>
            </a:extLst>
          </p:cNvPr>
          <p:cNvSpPr/>
          <p:nvPr/>
        </p:nvSpPr>
        <p:spPr>
          <a:xfrm>
            <a:off x="247649" y="1598648"/>
            <a:ext cx="111274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Running PCA prior to clustering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Running ICA prior to clustering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Running PCA / ICA together to compare results for your dataset</a:t>
            </a:r>
          </a:p>
        </p:txBody>
      </p:sp>
    </p:spTree>
    <p:extLst>
      <p:ext uri="{BB962C8B-B14F-4D97-AF65-F5344CB8AC3E}">
        <p14:creationId xmlns:p14="http://schemas.microsoft.com/office/powerpoint/2010/main" val="220302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2A44-7086-4069-A450-81830C42A078}"/>
              </a:ext>
            </a:extLst>
          </p:cNvPr>
          <p:cNvSpPr txBox="1">
            <a:spLocks/>
          </p:cNvSpPr>
          <p:nvPr/>
        </p:nvSpPr>
        <p:spPr>
          <a:xfrm>
            <a:off x="247650" y="228600"/>
            <a:ext cx="889635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Why do dimensionality reduction?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F07477-4AE4-4395-852C-7771B4443C1D}"/>
              </a:ext>
            </a:extLst>
          </p:cNvPr>
          <p:cNvSpPr/>
          <p:nvPr/>
        </p:nvSpPr>
        <p:spPr>
          <a:xfrm>
            <a:off x="247650" y="609600"/>
            <a:ext cx="1042314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 Lower number of features is easier to handle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 “Curse of Dimensionality”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 Can help with overfitting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 Reduces memory storage costs (e.g. image compression) </a:t>
            </a:r>
          </a:p>
        </p:txBody>
      </p:sp>
    </p:spTree>
    <p:extLst>
      <p:ext uri="{BB962C8B-B14F-4D97-AF65-F5344CB8AC3E}">
        <p14:creationId xmlns:p14="http://schemas.microsoft.com/office/powerpoint/2010/main" val="3158858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4F7F-981E-429E-8A04-421E45842AA3}"/>
              </a:ext>
            </a:extLst>
          </p:cNvPr>
          <p:cNvSpPr txBox="1">
            <a:spLocks/>
          </p:cNvSpPr>
          <p:nvPr/>
        </p:nvSpPr>
        <p:spPr>
          <a:xfrm>
            <a:off x="1724112" y="1990288"/>
            <a:ext cx="7478611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sz="11500" kern="0" dirty="0">
                <a:latin typeface="Tahoma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5261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FFD780F-14C8-49BA-95D0-7C4B3801FE0F}"/>
              </a:ext>
            </a:extLst>
          </p:cNvPr>
          <p:cNvSpPr txBox="1">
            <a:spLocks/>
          </p:cNvSpPr>
          <p:nvPr/>
        </p:nvSpPr>
        <p:spPr>
          <a:xfrm>
            <a:off x="247650" y="228600"/>
            <a:ext cx="889635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Principle Component Analysis (PCA)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5A243D-6E25-45C2-84E6-CA1676042886}"/>
              </a:ext>
            </a:extLst>
          </p:cNvPr>
          <p:cNvSpPr/>
          <p:nvPr/>
        </p:nvSpPr>
        <p:spPr>
          <a:xfrm>
            <a:off x="126533" y="125136"/>
            <a:ext cx="11827779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Maps a collection of variables to a set of uncorrelated features (principle components)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Goal is to reduce number of features without losing much information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The produced components are ordered such that the first component explains the most amount of variance in the data set, the second explains the second most etc.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The ordering by variance explanation allows potential reduction of features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6351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5850-DABA-457F-8941-8ED66541401A}"/>
              </a:ext>
            </a:extLst>
          </p:cNvPr>
          <p:cNvSpPr txBox="1">
            <a:spLocks/>
          </p:cNvSpPr>
          <p:nvPr/>
        </p:nvSpPr>
        <p:spPr>
          <a:xfrm>
            <a:off x="247650" y="228600"/>
            <a:ext cx="889635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How does PCA work?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89920A-3095-4050-914C-BC1142BC4B6E}"/>
              </a:ext>
            </a:extLst>
          </p:cNvPr>
          <p:cNvSpPr/>
          <p:nvPr/>
        </p:nvSpPr>
        <p:spPr>
          <a:xfrm>
            <a:off x="247650" y="876300"/>
            <a:ext cx="9682413" cy="697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Calculate the covariance matrix of the dataset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Find the eigenvalues / eigenvectors of covariance matrix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Sort eigenvectors by eigenvalue (decreasing order)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The first eigenvector = first principle component (most variance), the second eigenvector = second principle component (second most amount of variance) and so on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954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533087-DE82-4553-B679-2C1606D33CE7}"/>
              </a:ext>
            </a:extLst>
          </p:cNvPr>
          <p:cNvSpPr txBox="1">
            <a:spLocks/>
          </p:cNvSpPr>
          <p:nvPr/>
        </p:nvSpPr>
        <p:spPr>
          <a:xfrm>
            <a:off x="247650" y="228600"/>
            <a:ext cx="889635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How does PCA work (cont.)?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E55119-BB41-4485-8A3B-1CB982DE7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" y="4231503"/>
            <a:ext cx="11168412" cy="19104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FFA247-A9C3-445F-876A-F987664649A0}"/>
              </a:ext>
            </a:extLst>
          </p:cNvPr>
          <p:cNvSpPr/>
          <p:nvPr/>
        </p:nvSpPr>
        <p:spPr>
          <a:xfrm>
            <a:off x="247650" y="985553"/>
            <a:ext cx="1184088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Example: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Take dataset of stock prices with 35 technical features, including moving average, rate of change, RSI etc.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Reduce dataset to much smaller collection of PCs</a:t>
            </a:r>
          </a:p>
        </p:txBody>
      </p:sp>
    </p:spTree>
    <p:extLst>
      <p:ext uri="{BB962C8B-B14F-4D97-AF65-F5344CB8AC3E}">
        <p14:creationId xmlns:p14="http://schemas.microsoft.com/office/powerpoint/2010/main" val="315985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EB0E-0C38-483B-BAD4-A741464F64A4}"/>
              </a:ext>
            </a:extLst>
          </p:cNvPr>
          <p:cNvSpPr txBox="1">
            <a:spLocks/>
          </p:cNvSpPr>
          <p:nvPr/>
        </p:nvSpPr>
        <p:spPr>
          <a:xfrm>
            <a:off x="247650" y="228600"/>
            <a:ext cx="889635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Interpreting Principle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2B9AD-F78E-4B6E-9DC7-B70F8842B3BD}"/>
              </a:ext>
            </a:extLst>
          </p:cNvPr>
          <p:cNvSpPr/>
          <p:nvPr/>
        </p:nvSpPr>
        <p:spPr>
          <a:xfrm>
            <a:off x="363523" y="1524000"/>
            <a:ext cx="52235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The coefficients of each principle component explain what variables drive that component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D0511-CC86-44DF-9456-57416F9A4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941" y="1127008"/>
            <a:ext cx="2819400" cy="5543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E5926C-BAAD-4584-8889-159E7041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108" y="1127008"/>
            <a:ext cx="27717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5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F31B-4927-45DB-9F35-293284ADD28B}"/>
              </a:ext>
            </a:extLst>
          </p:cNvPr>
          <p:cNvSpPr txBox="1">
            <a:spLocks/>
          </p:cNvSpPr>
          <p:nvPr/>
        </p:nvSpPr>
        <p:spPr>
          <a:xfrm>
            <a:off x="247649" y="228600"/>
            <a:ext cx="11211711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PCA Implementations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9DC03A-FCFC-45A7-BA49-94356C10401D}"/>
              </a:ext>
            </a:extLst>
          </p:cNvPr>
          <p:cNvSpPr/>
          <p:nvPr/>
        </p:nvSpPr>
        <p:spPr>
          <a:xfrm>
            <a:off x="346744" y="1324483"/>
            <a:ext cx="8352639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R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Tahoma"/>
              </a:rPr>
              <a:t>prcomp</a:t>
            </a:r>
            <a:r>
              <a:rPr lang="en-US" sz="2800" dirty="0">
                <a:solidFill>
                  <a:srgbClr val="000000"/>
                </a:solidFill>
                <a:latin typeface="Tahoma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ahoma"/>
              </a:rPr>
              <a:t>princomp</a:t>
            </a:r>
            <a:r>
              <a:rPr lang="en-US" sz="2800" dirty="0">
                <a:solidFill>
                  <a:srgbClr val="000000"/>
                </a:solidFill>
                <a:latin typeface="Tahoma"/>
              </a:rPr>
              <a:t> functions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Python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Scikit-Learn (</a:t>
            </a:r>
            <a:r>
              <a:rPr lang="en-US" sz="2800" dirty="0" err="1">
                <a:solidFill>
                  <a:srgbClr val="000000"/>
                </a:solidFill>
                <a:latin typeface="Tahoma"/>
              </a:rPr>
              <a:t>sklearn.decomposition</a:t>
            </a:r>
            <a:r>
              <a:rPr lang="en-US" sz="2800" dirty="0">
                <a:solidFill>
                  <a:srgbClr val="000000"/>
                </a:solidFill>
                <a:latin typeface="Tahoma"/>
              </a:rPr>
              <a:t>)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Scala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Tahoma"/>
              </a:rPr>
              <a:t>MLlib</a:t>
            </a: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algn="just">
              <a:spcAft>
                <a:spcPts val="600"/>
              </a:spcAft>
            </a:pPr>
            <a:endParaRPr lang="en-US" sz="2800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8483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D3E5E-D36A-4D2C-9515-0FC218FCD949}"/>
              </a:ext>
            </a:extLst>
          </p:cNvPr>
          <p:cNvSpPr txBox="1">
            <a:spLocks/>
          </p:cNvSpPr>
          <p:nvPr/>
        </p:nvSpPr>
        <p:spPr>
          <a:xfrm>
            <a:off x="247650" y="228600"/>
            <a:ext cx="889635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B71234"/>
                </a:solidFill>
                <a:latin typeface="Tahoma" pitchFamily="34" charset="0"/>
              </a:defRPr>
            </a:lvl9pPr>
          </a:lstStyle>
          <a:p>
            <a:r>
              <a:rPr lang="en-US" kern="0" dirty="0">
                <a:latin typeface="Tahoma"/>
              </a:rPr>
              <a:t>When does PCA fail?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1C87B1-1D68-4112-8CD3-8B09BC8A56A6}"/>
              </a:ext>
            </a:extLst>
          </p:cNvPr>
          <p:cNvSpPr/>
          <p:nvPr/>
        </p:nvSpPr>
        <p:spPr>
          <a:xfrm>
            <a:off x="247650" y="1391595"/>
            <a:ext cx="73947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Blind Source Separation!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Finding the independent features of images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</a:endParaRP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</a:rPr>
              <a:t>Efficiency for large datasets</a:t>
            </a:r>
          </a:p>
        </p:txBody>
      </p:sp>
    </p:spTree>
    <p:extLst>
      <p:ext uri="{BB962C8B-B14F-4D97-AF65-F5344CB8AC3E}">
        <p14:creationId xmlns:p14="http://schemas.microsoft.com/office/powerpoint/2010/main" val="66726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7986</TotalTime>
  <Words>1057</Words>
  <Application>Microsoft Office PowerPoint</Application>
  <PresentationFormat>Widescreen</PresentationFormat>
  <Paragraphs>210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Alternate Dimensionality Reduction Methods </dc:title>
  <dc:creator>Andrew Treadway</dc:creator>
  <cp:lastModifiedBy>Andrew Treadway</cp:lastModifiedBy>
  <cp:revision>270</cp:revision>
  <dcterms:created xsi:type="dcterms:W3CDTF">2017-12-13T20:46:15Z</dcterms:created>
  <dcterms:modified xsi:type="dcterms:W3CDTF">2017-12-21T03:34:14Z</dcterms:modified>
</cp:coreProperties>
</file>