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77" r:id="rId4"/>
    <p:sldId id="265" r:id="rId5"/>
    <p:sldId id="259" r:id="rId6"/>
    <p:sldId id="260" r:id="rId7"/>
    <p:sldId id="267" r:id="rId8"/>
    <p:sldId id="266" r:id="rId9"/>
    <p:sldId id="270" r:id="rId10"/>
    <p:sldId id="269" r:id="rId11"/>
    <p:sldId id="271" r:id="rId12"/>
    <p:sldId id="272" r:id="rId13"/>
    <p:sldId id="273" r:id="rId14"/>
    <p:sldId id="264" r:id="rId15"/>
    <p:sldId id="263" r:id="rId16"/>
    <p:sldId id="268"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40B6A-AED4-4402-8A49-0535FE1AFE63}" type="datetimeFigureOut">
              <a:rPr lang="en-IN" smtClean="0"/>
              <a:t>26-01-2021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09C27-0D22-4B28-97A8-F584A791FA09}" type="slidenum">
              <a:rPr lang="en-IN" smtClean="0"/>
              <a:t>‹#›</a:t>
            </a:fld>
            <a:endParaRPr lang="en-IN"/>
          </a:p>
        </p:txBody>
      </p:sp>
    </p:spTree>
    <p:extLst>
      <p:ext uri="{BB962C8B-B14F-4D97-AF65-F5344CB8AC3E}">
        <p14:creationId xmlns:p14="http://schemas.microsoft.com/office/powerpoint/2010/main" val="250164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0925-C5B0-483D-9AC8-255601193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A9A11F-9967-42E7-8E8C-99681AB6CC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B05BC5-7CB6-4CD7-9FE7-AF2008AB97C2}"/>
              </a:ext>
            </a:extLst>
          </p:cNvPr>
          <p:cNvSpPr>
            <a:spLocks noGrp="1"/>
          </p:cNvSpPr>
          <p:nvPr>
            <p:ph type="dt" sz="half" idx="10"/>
          </p:nvPr>
        </p:nvSpPr>
        <p:spPr/>
        <p:txBody>
          <a:bodyPr/>
          <a:lstStyle/>
          <a:p>
            <a:fld id="{ED5794C8-DF65-44A4-8EFB-2593C898AA97}" type="datetime1">
              <a:rPr lang="en-IN" smtClean="0"/>
              <a:t>26-01-2021</a:t>
            </a:fld>
            <a:endParaRPr lang="en-IN"/>
          </a:p>
        </p:txBody>
      </p:sp>
      <p:sp>
        <p:nvSpPr>
          <p:cNvPr id="5" name="Footer Placeholder 4">
            <a:extLst>
              <a:ext uri="{FF2B5EF4-FFF2-40B4-BE49-F238E27FC236}">
                <a16:creationId xmlns:a16="http://schemas.microsoft.com/office/drawing/2014/main" id="{5BCDB743-7EFC-4814-8BA2-04CEA3E8E8D4}"/>
              </a:ext>
            </a:extLst>
          </p:cNvPr>
          <p:cNvSpPr>
            <a:spLocks noGrp="1"/>
          </p:cNvSpPr>
          <p:nvPr>
            <p:ph type="ftr" sz="quarter" idx="11"/>
          </p:nvPr>
        </p:nvSpPr>
        <p:spPr/>
        <p:txBody>
          <a:bodyPr/>
          <a:lstStyle/>
          <a:p>
            <a:r>
              <a:rPr lang="en-IN"/>
              <a:t>GE Renewables Confidential</a:t>
            </a:r>
          </a:p>
        </p:txBody>
      </p:sp>
      <p:sp>
        <p:nvSpPr>
          <p:cNvPr id="6" name="Slide Number Placeholder 5">
            <a:extLst>
              <a:ext uri="{FF2B5EF4-FFF2-40B4-BE49-F238E27FC236}">
                <a16:creationId xmlns:a16="http://schemas.microsoft.com/office/drawing/2014/main" id="{A2DC6378-8E21-4C6B-8249-0AAE74E0974D}"/>
              </a:ext>
            </a:extLst>
          </p:cNvPr>
          <p:cNvSpPr>
            <a:spLocks noGrp="1"/>
          </p:cNvSpPr>
          <p:nvPr>
            <p:ph type="sldNum" sz="quarter" idx="12"/>
          </p:nvPr>
        </p:nvSpPr>
        <p:spPr/>
        <p:txBody>
          <a:bodyPr/>
          <a:lstStyle/>
          <a:p>
            <a:fld id="{32FE80CE-CCFA-4E27-9B5B-4CF33304769A}" type="slidenum">
              <a:rPr lang="en-IN" smtClean="0"/>
              <a:t>‹#›</a:t>
            </a:fld>
            <a:endParaRPr lang="en-IN"/>
          </a:p>
        </p:txBody>
      </p:sp>
    </p:spTree>
    <p:extLst>
      <p:ext uri="{BB962C8B-B14F-4D97-AF65-F5344CB8AC3E}">
        <p14:creationId xmlns:p14="http://schemas.microsoft.com/office/powerpoint/2010/main" val="857900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481C-7FF5-4F3D-9693-AF4224262F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8BCA75-5EAA-46AC-AD23-18D7CFDC0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56031-A32F-40CE-AE52-4FA21659EB18}"/>
              </a:ext>
            </a:extLst>
          </p:cNvPr>
          <p:cNvSpPr>
            <a:spLocks noGrp="1"/>
          </p:cNvSpPr>
          <p:nvPr>
            <p:ph type="dt" sz="half" idx="10"/>
          </p:nvPr>
        </p:nvSpPr>
        <p:spPr/>
        <p:txBody>
          <a:bodyPr/>
          <a:lstStyle/>
          <a:p>
            <a:fld id="{2BD6FB15-DFDB-41D8-9E97-E2F05DE8E73F}" type="datetime1">
              <a:rPr lang="en-IN" smtClean="0"/>
              <a:t>26-01-2021</a:t>
            </a:fld>
            <a:endParaRPr lang="en-IN"/>
          </a:p>
        </p:txBody>
      </p:sp>
      <p:sp>
        <p:nvSpPr>
          <p:cNvPr id="5" name="Footer Placeholder 4">
            <a:extLst>
              <a:ext uri="{FF2B5EF4-FFF2-40B4-BE49-F238E27FC236}">
                <a16:creationId xmlns:a16="http://schemas.microsoft.com/office/drawing/2014/main" id="{6EBAFD4B-377A-47AC-9977-51B49169EE9E}"/>
              </a:ext>
            </a:extLst>
          </p:cNvPr>
          <p:cNvSpPr>
            <a:spLocks noGrp="1"/>
          </p:cNvSpPr>
          <p:nvPr>
            <p:ph type="ftr" sz="quarter" idx="11"/>
          </p:nvPr>
        </p:nvSpPr>
        <p:spPr/>
        <p:txBody>
          <a:bodyPr/>
          <a:lstStyle/>
          <a:p>
            <a:r>
              <a:rPr lang="en-IN"/>
              <a:t>GE Renewables Confidential</a:t>
            </a:r>
          </a:p>
        </p:txBody>
      </p:sp>
      <p:sp>
        <p:nvSpPr>
          <p:cNvPr id="6" name="Slide Number Placeholder 5">
            <a:extLst>
              <a:ext uri="{FF2B5EF4-FFF2-40B4-BE49-F238E27FC236}">
                <a16:creationId xmlns:a16="http://schemas.microsoft.com/office/drawing/2014/main" id="{8E8CB9BB-15A9-4663-B155-2C4C0B82EC05}"/>
              </a:ext>
            </a:extLst>
          </p:cNvPr>
          <p:cNvSpPr>
            <a:spLocks noGrp="1"/>
          </p:cNvSpPr>
          <p:nvPr>
            <p:ph type="sldNum" sz="quarter" idx="12"/>
          </p:nvPr>
        </p:nvSpPr>
        <p:spPr/>
        <p:txBody>
          <a:bodyPr/>
          <a:lstStyle/>
          <a:p>
            <a:fld id="{32FE80CE-CCFA-4E27-9B5B-4CF33304769A}" type="slidenum">
              <a:rPr lang="en-IN" smtClean="0"/>
              <a:t>‹#›</a:t>
            </a:fld>
            <a:endParaRPr lang="en-IN"/>
          </a:p>
        </p:txBody>
      </p:sp>
    </p:spTree>
    <p:extLst>
      <p:ext uri="{BB962C8B-B14F-4D97-AF65-F5344CB8AC3E}">
        <p14:creationId xmlns:p14="http://schemas.microsoft.com/office/powerpoint/2010/main" val="126128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D67D15-DB8A-40CF-9B15-A3221DA46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58636C-A819-4201-AAAE-838B9CB304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A88B94-C817-4E93-B867-7773BC8DD1DC}"/>
              </a:ext>
            </a:extLst>
          </p:cNvPr>
          <p:cNvSpPr>
            <a:spLocks noGrp="1"/>
          </p:cNvSpPr>
          <p:nvPr>
            <p:ph type="dt" sz="half" idx="10"/>
          </p:nvPr>
        </p:nvSpPr>
        <p:spPr/>
        <p:txBody>
          <a:bodyPr/>
          <a:lstStyle/>
          <a:p>
            <a:fld id="{15AB8A8E-D2D1-406B-A7E4-1B2EA8687CE6}" type="datetime1">
              <a:rPr lang="en-IN" smtClean="0"/>
              <a:t>26-01-2021</a:t>
            </a:fld>
            <a:endParaRPr lang="en-IN"/>
          </a:p>
        </p:txBody>
      </p:sp>
      <p:sp>
        <p:nvSpPr>
          <p:cNvPr id="5" name="Footer Placeholder 4">
            <a:extLst>
              <a:ext uri="{FF2B5EF4-FFF2-40B4-BE49-F238E27FC236}">
                <a16:creationId xmlns:a16="http://schemas.microsoft.com/office/drawing/2014/main" id="{3CE0B127-F169-481F-9053-C3751DF36D6A}"/>
              </a:ext>
            </a:extLst>
          </p:cNvPr>
          <p:cNvSpPr>
            <a:spLocks noGrp="1"/>
          </p:cNvSpPr>
          <p:nvPr>
            <p:ph type="ftr" sz="quarter" idx="11"/>
          </p:nvPr>
        </p:nvSpPr>
        <p:spPr/>
        <p:txBody>
          <a:bodyPr/>
          <a:lstStyle/>
          <a:p>
            <a:r>
              <a:rPr lang="en-IN"/>
              <a:t>GE Renewables Confidential</a:t>
            </a:r>
          </a:p>
        </p:txBody>
      </p:sp>
      <p:sp>
        <p:nvSpPr>
          <p:cNvPr id="6" name="Slide Number Placeholder 5">
            <a:extLst>
              <a:ext uri="{FF2B5EF4-FFF2-40B4-BE49-F238E27FC236}">
                <a16:creationId xmlns:a16="http://schemas.microsoft.com/office/drawing/2014/main" id="{3DF36BA4-03AC-4FAF-876F-8E326AAE9570}"/>
              </a:ext>
            </a:extLst>
          </p:cNvPr>
          <p:cNvSpPr>
            <a:spLocks noGrp="1"/>
          </p:cNvSpPr>
          <p:nvPr>
            <p:ph type="sldNum" sz="quarter" idx="12"/>
          </p:nvPr>
        </p:nvSpPr>
        <p:spPr/>
        <p:txBody>
          <a:bodyPr/>
          <a:lstStyle/>
          <a:p>
            <a:fld id="{32FE80CE-CCFA-4E27-9B5B-4CF33304769A}" type="slidenum">
              <a:rPr lang="en-IN" smtClean="0"/>
              <a:t>‹#›</a:t>
            </a:fld>
            <a:endParaRPr lang="en-IN"/>
          </a:p>
        </p:txBody>
      </p:sp>
    </p:spTree>
    <p:extLst>
      <p:ext uri="{BB962C8B-B14F-4D97-AF65-F5344CB8AC3E}">
        <p14:creationId xmlns:p14="http://schemas.microsoft.com/office/powerpoint/2010/main" val="126112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C9A2-3F3F-4698-87A1-50C9CB5DFA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9730BE-E201-441D-B41D-96EC83FD90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DDAB0-8A7C-4007-B4D9-E884AB83D740}"/>
              </a:ext>
            </a:extLst>
          </p:cNvPr>
          <p:cNvSpPr>
            <a:spLocks noGrp="1"/>
          </p:cNvSpPr>
          <p:nvPr>
            <p:ph type="dt" sz="half" idx="10"/>
          </p:nvPr>
        </p:nvSpPr>
        <p:spPr/>
        <p:txBody>
          <a:bodyPr/>
          <a:lstStyle/>
          <a:p>
            <a:fld id="{A645283A-34C7-4A9D-B751-04A5F2861CB9}" type="datetime1">
              <a:rPr lang="en-IN" smtClean="0"/>
              <a:t>26-01-2021</a:t>
            </a:fld>
            <a:endParaRPr lang="en-IN"/>
          </a:p>
        </p:txBody>
      </p:sp>
      <p:sp>
        <p:nvSpPr>
          <p:cNvPr id="5" name="Footer Placeholder 4">
            <a:extLst>
              <a:ext uri="{FF2B5EF4-FFF2-40B4-BE49-F238E27FC236}">
                <a16:creationId xmlns:a16="http://schemas.microsoft.com/office/drawing/2014/main" id="{6167DD9F-9EB8-48CB-8220-4788D18149E1}"/>
              </a:ext>
            </a:extLst>
          </p:cNvPr>
          <p:cNvSpPr>
            <a:spLocks noGrp="1"/>
          </p:cNvSpPr>
          <p:nvPr>
            <p:ph type="ftr" sz="quarter" idx="11"/>
          </p:nvPr>
        </p:nvSpPr>
        <p:spPr/>
        <p:txBody>
          <a:bodyPr/>
          <a:lstStyle/>
          <a:p>
            <a:r>
              <a:rPr lang="en-IN"/>
              <a:t>GE Renewables Confidential</a:t>
            </a:r>
          </a:p>
        </p:txBody>
      </p:sp>
      <p:sp>
        <p:nvSpPr>
          <p:cNvPr id="6" name="Slide Number Placeholder 5">
            <a:extLst>
              <a:ext uri="{FF2B5EF4-FFF2-40B4-BE49-F238E27FC236}">
                <a16:creationId xmlns:a16="http://schemas.microsoft.com/office/drawing/2014/main" id="{9DF0303E-3B9F-4113-9B52-2BC11BABFF7A}"/>
              </a:ext>
            </a:extLst>
          </p:cNvPr>
          <p:cNvSpPr>
            <a:spLocks noGrp="1"/>
          </p:cNvSpPr>
          <p:nvPr>
            <p:ph type="sldNum" sz="quarter" idx="12"/>
          </p:nvPr>
        </p:nvSpPr>
        <p:spPr/>
        <p:txBody>
          <a:bodyPr/>
          <a:lstStyle/>
          <a:p>
            <a:fld id="{32FE80CE-CCFA-4E27-9B5B-4CF33304769A}" type="slidenum">
              <a:rPr lang="en-IN" smtClean="0"/>
              <a:t>‹#›</a:t>
            </a:fld>
            <a:endParaRPr lang="en-IN"/>
          </a:p>
        </p:txBody>
      </p:sp>
    </p:spTree>
    <p:extLst>
      <p:ext uri="{BB962C8B-B14F-4D97-AF65-F5344CB8AC3E}">
        <p14:creationId xmlns:p14="http://schemas.microsoft.com/office/powerpoint/2010/main" val="353658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68DA-C8FB-452D-91E9-F1D7FDD0C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9557D5-6FDD-48D3-AB96-63E7C7656A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0A0757-3553-4140-AB0C-D9E53DC8C086}"/>
              </a:ext>
            </a:extLst>
          </p:cNvPr>
          <p:cNvSpPr>
            <a:spLocks noGrp="1"/>
          </p:cNvSpPr>
          <p:nvPr>
            <p:ph type="dt" sz="half" idx="10"/>
          </p:nvPr>
        </p:nvSpPr>
        <p:spPr/>
        <p:txBody>
          <a:bodyPr/>
          <a:lstStyle/>
          <a:p>
            <a:fld id="{54025A02-ED37-4442-944E-7B2B3281B015}" type="datetime1">
              <a:rPr lang="en-IN" smtClean="0"/>
              <a:t>26-01-2021</a:t>
            </a:fld>
            <a:endParaRPr lang="en-IN"/>
          </a:p>
        </p:txBody>
      </p:sp>
      <p:sp>
        <p:nvSpPr>
          <p:cNvPr id="5" name="Footer Placeholder 4">
            <a:extLst>
              <a:ext uri="{FF2B5EF4-FFF2-40B4-BE49-F238E27FC236}">
                <a16:creationId xmlns:a16="http://schemas.microsoft.com/office/drawing/2014/main" id="{64E71FF8-56F9-4545-9137-F07A505FD9F3}"/>
              </a:ext>
            </a:extLst>
          </p:cNvPr>
          <p:cNvSpPr>
            <a:spLocks noGrp="1"/>
          </p:cNvSpPr>
          <p:nvPr>
            <p:ph type="ftr" sz="quarter" idx="11"/>
          </p:nvPr>
        </p:nvSpPr>
        <p:spPr/>
        <p:txBody>
          <a:bodyPr/>
          <a:lstStyle/>
          <a:p>
            <a:r>
              <a:rPr lang="en-IN"/>
              <a:t>GE Renewables Confidential</a:t>
            </a:r>
          </a:p>
        </p:txBody>
      </p:sp>
      <p:sp>
        <p:nvSpPr>
          <p:cNvPr id="6" name="Slide Number Placeholder 5">
            <a:extLst>
              <a:ext uri="{FF2B5EF4-FFF2-40B4-BE49-F238E27FC236}">
                <a16:creationId xmlns:a16="http://schemas.microsoft.com/office/drawing/2014/main" id="{42D735CB-1E91-4ACD-ADB6-19602C488026}"/>
              </a:ext>
            </a:extLst>
          </p:cNvPr>
          <p:cNvSpPr>
            <a:spLocks noGrp="1"/>
          </p:cNvSpPr>
          <p:nvPr>
            <p:ph type="sldNum" sz="quarter" idx="12"/>
          </p:nvPr>
        </p:nvSpPr>
        <p:spPr/>
        <p:txBody>
          <a:bodyPr/>
          <a:lstStyle/>
          <a:p>
            <a:fld id="{32FE80CE-CCFA-4E27-9B5B-4CF33304769A}" type="slidenum">
              <a:rPr lang="en-IN" smtClean="0"/>
              <a:t>‹#›</a:t>
            </a:fld>
            <a:endParaRPr lang="en-IN"/>
          </a:p>
        </p:txBody>
      </p:sp>
    </p:spTree>
    <p:extLst>
      <p:ext uri="{BB962C8B-B14F-4D97-AF65-F5344CB8AC3E}">
        <p14:creationId xmlns:p14="http://schemas.microsoft.com/office/powerpoint/2010/main" val="260340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5463-7511-49F5-A9BD-A0AE77B996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301579-6885-4178-8E55-7AE5568890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29C0BC-0636-464F-84A8-8E1F40E687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D829D3-0678-410D-B5DC-6051CF5589B6}"/>
              </a:ext>
            </a:extLst>
          </p:cNvPr>
          <p:cNvSpPr>
            <a:spLocks noGrp="1"/>
          </p:cNvSpPr>
          <p:nvPr>
            <p:ph type="dt" sz="half" idx="10"/>
          </p:nvPr>
        </p:nvSpPr>
        <p:spPr/>
        <p:txBody>
          <a:bodyPr/>
          <a:lstStyle/>
          <a:p>
            <a:fld id="{101A7755-8373-46B9-908F-B6B79DC16F20}" type="datetime1">
              <a:rPr lang="en-IN" smtClean="0"/>
              <a:t>26-01-2021</a:t>
            </a:fld>
            <a:endParaRPr lang="en-IN"/>
          </a:p>
        </p:txBody>
      </p:sp>
      <p:sp>
        <p:nvSpPr>
          <p:cNvPr id="6" name="Footer Placeholder 5">
            <a:extLst>
              <a:ext uri="{FF2B5EF4-FFF2-40B4-BE49-F238E27FC236}">
                <a16:creationId xmlns:a16="http://schemas.microsoft.com/office/drawing/2014/main" id="{0F86BF67-1689-4E58-B6FA-C2E4B18B7513}"/>
              </a:ext>
            </a:extLst>
          </p:cNvPr>
          <p:cNvSpPr>
            <a:spLocks noGrp="1"/>
          </p:cNvSpPr>
          <p:nvPr>
            <p:ph type="ftr" sz="quarter" idx="11"/>
          </p:nvPr>
        </p:nvSpPr>
        <p:spPr/>
        <p:txBody>
          <a:bodyPr/>
          <a:lstStyle/>
          <a:p>
            <a:r>
              <a:rPr lang="en-IN"/>
              <a:t>GE Renewables Confidential</a:t>
            </a:r>
          </a:p>
        </p:txBody>
      </p:sp>
      <p:sp>
        <p:nvSpPr>
          <p:cNvPr id="7" name="Slide Number Placeholder 6">
            <a:extLst>
              <a:ext uri="{FF2B5EF4-FFF2-40B4-BE49-F238E27FC236}">
                <a16:creationId xmlns:a16="http://schemas.microsoft.com/office/drawing/2014/main" id="{F76C67D6-DB91-4627-B651-A3668C405DF0}"/>
              </a:ext>
            </a:extLst>
          </p:cNvPr>
          <p:cNvSpPr>
            <a:spLocks noGrp="1"/>
          </p:cNvSpPr>
          <p:nvPr>
            <p:ph type="sldNum" sz="quarter" idx="12"/>
          </p:nvPr>
        </p:nvSpPr>
        <p:spPr/>
        <p:txBody>
          <a:bodyPr/>
          <a:lstStyle/>
          <a:p>
            <a:fld id="{32FE80CE-CCFA-4E27-9B5B-4CF33304769A}" type="slidenum">
              <a:rPr lang="en-IN" smtClean="0"/>
              <a:t>‹#›</a:t>
            </a:fld>
            <a:endParaRPr lang="en-IN"/>
          </a:p>
        </p:txBody>
      </p:sp>
    </p:spTree>
    <p:extLst>
      <p:ext uri="{BB962C8B-B14F-4D97-AF65-F5344CB8AC3E}">
        <p14:creationId xmlns:p14="http://schemas.microsoft.com/office/powerpoint/2010/main" val="73108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D597-AB84-4E1F-BE6B-4668F52162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97AD58-AD10-4555-BDB0-4A221825ED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0B65F9-2DAD-4695-8CB8-5297AB9454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72155C-6519-4CAE-84B1-9976420C6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573252-C0E6-454D-A076-FF8D55E1C9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FCF204-B0C9-4E18-A413-E412BA21E498}"/>
              </a:ext>
            </a:extLst>
          </p:cNvPr>
          <p:cNvSpPr>
            <a:spLocks noGrp="1"/>
          </p:cNvSpPr>
          <p:nvPr>
            <p:ph type="dt" sz="half" idx="10"/>
          </p:nvPr>
        </p:nvSpPr>
        <p:spPr/>
        <p:txBody>
          <a:bodyPr/>
          <a:lstStyle/>
          <a:p>
            <a:fld id="{B59ED55E-04BE-47B3-BCAE-106EFCC5567E}" type="datetime1">
              <a:rPr lang="en-IN" smtClean="0"/>
              <a:t>26-01-2021</a:t>
            </a:fld>
            <a:endParaRPr lang="en-IN"/>
          </a:p>
        </p:txBody>
      </p:sp>
      <p:sp>
        <p:nvSpPr>
          <p:cNvPr id="8" name="Footer Placeholder 7">
            <a:extLst>
              <a:ext uri="{FF2B5EF4-FFF2-40B4-BE49-F238E27FC236}">
                <a16:creationId xmlns:a16="http://schemas.microsoft.com/office/drawing/2014/main" id="{599FDC9D-EC30-44CC-8FDE-91FCCDF4333A}"/>
              </a:ext>
            </a:extLst>
          </p:cNvPr>
          <p:cNvSpPr>
            <a:spLocks noGrp="1"/>
          </p:cNvSpPr>
          <p:nvPr>
            <p:ph type="ftr" sz="quarter" idx="11"/>
          </p:nvPr>
        </p:nvSpPr>
        <p:spPr/>
        <p:txBody>
          <a:bodyPr/>
          <a:lstStyle/>
          <a:p>
            <a:r>
              <a:rPr lang="en-IN"/>
              <a:t>GE Renewables Confidential</a:t>
            </a:r>
          </a:p>
        </p:txBody>
      </p:sp>
      <p:sp>
        <p:nvSpPr>
          <p:cNvPr id="9" name="Slide Number Placeholder 8">
            <a:extLst>
              <a:ext uri="{FF2B5EF4-FFF2-40B4-BE49-F238E27FC236}">
                <a16:creationId xmlns:a16="http://schemas.microsoft.com/office/drawing/2014/main" id="{ACEFD320-6E2C-40EE-BC28-E123A3011C20}"/>
              </a:ext>
            </a:extLst>
          </p:cNvPr>
          <p:cNvSpPr>
            <a:spLocks noGrp="1"/>
          </p:cNvSpPr>
          <p:nvPr>
            <p:ph type="sldNum" sz="quarter" idx="12"/>
          </p:nvPr>
        </p:nvSpPr>
        <p:spPr/>
        <p:txBody>
          <a:bodyPr/>
          <a:lstStyle/>
          <a:p>
            <a:fld id="{32FE80CE-CCFA-4E27-9B5B-4CF33304769A}" type="slidenum">
              <a:rPr lang="en-IN" smtClean="0"/>
              <a:t>‹#›</a:t>
            </a:fld>
            <a:endParaRPr lang="en-IN"/>
          </a:p>
        </p:txBody>
      </p:sp>
    </p:spTree>
    <p:extLst>
      <p:ext uri="{BB962C8B-B14F-4D97-AF65-F5344CB8AC3E}">
        <p14:creationId xmlns:p14="http://schemas.microsoft.com/office/powerpoint/2010/main" val="207335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4096-C83B-4389-A5D1-294B6C0341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0E8AEB-CA24-4578-9316-6528C6BC364D}"/>
              </a:ext>
            </a:extLst>
          </p:cNvPr>
          <p:cNvSpPr>
            <a:spLocks noGrp="1"/>
          </p:cNvSpPr>
          <p:nvPr>
            <p:ph type="dt" sz="half" idx="10"/>
          </p:nvPr>
        </p:nvSpPr>
        <p:spPr/>
        <p:txBody>
          <a:bodyPr/>
          <a:lstStyle/>
          <a:p>
            <a:fld id="{375D9DFA-6A99-4A39-BB8F-559CA6A44C09}" type="datetime1">
              <a:rPr lang="en-IN" smtClean="0"/>
              <a:t>26-01-2021</a:t>
            </a:fld>
            <a:endParaRPr lang="en-IN"/>
          </a:p>
        </p:txBody>
      </p:sp>
      <p:sp>
        <p:nvSpPr>
          <p:cNvPr id="4" name="Footer Placeholder 3">
            <a:extLst>
              <a:ext uri="{FF2B5EF4-FFF2-40B4-BE49-F238E27FC236}">
                <a16:creationId xmlns:a16="http://schemas.microsoft.com/office/drawing/2014/main" id="{60DC2AF2-E677-404A-9B36-2BE531BA64E5}"/>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5556924B-4749-4D9C-B93D-8A92A17EB4AC}"/>
              </a:ext>
            </a:extLst>
          </p:cNvPr>
          <p:cNvSpPr>
            <a:spLocks noGrp="1"/>
          </p:cNvSpPr>
          <p:nvPr>
            <p:ph type="sldNum" sz="quarter" idx="12"/>
          </p:nvPr>
        </p:nvSpPr>
        <p:spPr/>
        <p:txBody>
          <a:bodyPr/>
          <a:lstStyle/>
          <a:p>
            <a:fld id="{32FE80CE-CCFA-4E27-9B5B-4CF33304769A}" type="slidenum">
              <a:rPr lang="en-IN" smtClean="0"/>
              <a:t>‹#›</a:t>
            </a:fld>
            <a:endParaRPr lang="en-IN"/>
          </a:p>
        </p:txBody>
      </p:sp>
    </p:spTree>
    <p:extLst>
      <p:ext uri="{BB962C8B-B14F-4D97-AF65-F5344CB8AC3E}">
        <p14:creationId xmlns:p14="http://schemas.microsoft.com/office/powerpoint/2010/main" val="332290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01CB5-4D19-45F3-BBF6-CFE427D0480C}"/>
              </a:ext>
            </a:extLst>
          </p:cNvPr>
          <p:cNvSpPr>
            <a:spLocks noGrp="1"/>
          </p:cNvSpPr>
          <p:nvPr>
            <p:ph type="dt" sz="half" idx="10"/>
          </p:nvPr>
        </p:nvSpPr>
        <p:spPr/>
        <p:txBody>
          <a:bodyPr/>
          <a:lstStyle/>
          <a:p>
            <a:fld id="{80D66825-3290-4F8D-8F11-12DDB776AE9C}" type="datetime1">
              <a:rPr lang="en-IN" smtClean="0"/>
              <a:t>26-01-2021</a:t>
            </a:fld>
            <a:endParaRPr lang="en-IN"/>
          </a:p>
        </p:txBody>
      </p:sp>
      <p:sp>
        <p:nvSpPr>
          <p:cNvPr id="3" name="Footer Placeholder 2">
            <a:extLst>
              <a:ext uri="{FF2B5EF4-FFF2-40B4-BE49-F238E27FC236}">
                <a16:creationId xmlns:a16="http://schemas.microsoft.com/office/drawing/2014/main" id="{86A249C6-9FD7-42C4-BBFB-27417D49018F}"/>
              </a:ext>
            </a:extLst>
          </p:cNvPr>
          <p:cNvSpPr>
            <a:spLocks noGrp="1"/>
          </p:cNvSpPr>
          <p:nvPr>
            <p:ph type="ftr" sz="quarter" idx="11"/>
          </p:nvPr>
        </p:nvSpPr>
        <p:spPr/>
        <p:txBody>
          <a:bodyPr/>
          <a:lstStyle/>
          <a:p>
            <a:r>
              <a:rPr lang="en-IN"/>
              <a:t>GE Renewables Confidential</a:t>
            </a:r>
          </a:p>
        </p:txBody>
      </p:sp>
      <p:sp>
        <p:nvSpPr>
          <p:cNvPr id="4" name="Slide Number Placeholder 3">
            <a:extLst>
              <a:ext uri="{FF2B5EF4-FFF2-40B4-BE49-F238E27FC236}">
                <a16:creationId xmlns:a16="http://schemas.microsoft.com/office/drawing/2014/main" id="{B007DDC3-C791-46A9-A846-D6476335F213}"/>
              </a:ext>
            </a:extLst>
          </p:cNvPr>
          <p:cNvSpPr>
            <a:spLocks noGrp="1"/>
          </p:cNvSpPr>
          <p:nvPr>
            <p:ph type="sldNum" sz="quarter" idx="12"/>
          </p:nvPr>
        </p:nvSpPr>
        <p:spPr/>
        <p:txBody>
          <a:bodyPr/>
          <a:lstStyle/>
          <a:p>
            <a:fld id="{32FE80CE-CCFA-4E27-9B5B-4CF33304769A}" type="slidenum">
              <a:rPr lang="en-IN" smtClean="0"/>
              <a:t>‹#›</a:t>
            </a:fld>
            <a:endParaRPr lang="en-IN"/>
          </a:p>
        </p:txBody>
      </p:sp>
    </p:spTree>
    <p:extLst>
      <p:ext uri="{BB962C8B-B14F-4D97-AF65-F5344CB8AC3E}">
        <p14:creationId xmlns:p14="http://schemas.microsoft.com/office/powerpoint/2010/main" val="425434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E384-9FA4-432F-9A6C-A85F4EF9B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821398-88CF-4FAB-A671-871771E78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47F54B-DD72-42D4-8305-853A67B0B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A24B27-C260-418B-ABB3-C977A74F12C2}"/>
              </a:ext>
            </a:extLst>
          </p:cNvPr>
          <p:cNvSpPr>
            <a:spLocks noGrp="1"/>
          </p:cNvSpPr>
          <p:nvPr>
            <p:ph type="dt" sz="half" idx="10"/>
          </p:nvPr>
        </p:nvSpPr>
        <p:spPr/>
        <p:txBody>
          <a:bodyPr/>
          <a:lstStyle/>
          <a:p>
            <a:fld id="{4A0D54A1-B1DF-40AC-AC6F-C3D46ADA5CA9}" type="datetime1">
              <a:rPr lang="en-IN" smtClean="0"/>
              <a:t>26-01-2021</a:t>
            </a:fld>
            <a:endParaRPr lang="en-IN"/>
          </a:p>
        </p:txBody>
      </p:sp>
      <p:sp>
        <p:nvSpPr>
          <p:cNvPr id="6" name="Footer Placeholder 5">
            <a:extLst>
              <a:ext uri="{FF2B5EF4-FFF2-40B4-BE49-F238E27FC236}">
                <a16:creationId xmlns:a16="http://schemas.microsoft.com/office/drawing/2014/main" id="{22ED0EF4-B913-41E1-8F5A-6AE2F9F74C25}"/>
              </a:ext>
            </a:extLst>
          </p:cNvPr>
          <p:cNvSpPr>
            <a:spLocks noGrp="1"/>
          </p:cNvSpPr>
          <p:nvPr>
            <p:ph type="ftr" sz="quarter" idx="11"/>
          </p:nvPr>
        </p:nvSpPr>
        <p:spPr/>
        <p:txBody>
          <a:bodyPr/>
          <a:lstStyle/>
          <a:p>
            <a:r>
              <a:rPr lang="en-IN"/>
              <a:t>GE Renewables Confidential</a:t>
            </a:r>
          </a:p>
        </p:txBody>
      </p:sp>
      <p:sp>
        <p:nvSpPr>
          <p:cNvPr id="7" name="Slide Number Placeholder 6">
            <a:extLst>
              <a:ext uri="{FF2B5EF4-FFF2-40B4-BE49-F238E27FC236}">
                <a16:creationId xmlns:a16="http://schemas.microsoft.com/office/drawing/2014/main" id="{A5FFC735-6E8F-48B4-A547-5F55D9E2AD88}"/>
              </a:ext>
            </a:extLst>
          </p:cNvPr>
          <p:cNvSpPr>
            <a:spLocks noGrp="1"/>
          </p:cNvSpPr>
          <p:nvPr>
            <p:ph type="sldNum" sz="quarter" idx="12"/>
          </p:nvPr>
        </p:nvSpPr>
        <p:spPr/>
        <p:txBody>
          <a:bodyPr/>
          <a:lstStyle/>
          <a:p>
            <a:fld id="{32FE80CE-CCFA-4E27-9B5B-4CF33304769A}" type="slidenum">
              <a:rPr lang="en-IN" smtClean="0"/>
              <a:t>‹#›</a:t>
            </a:fld>
            <a:endParaRPr lang="en-IN"/>
          </a:p>
        </p:txBody>
      </p:sp>
    </p:spTree>
    <p:extLst>
      <p:ext uri="{BB962C8B-B14F-4D97-AF65-F5344CB8AC3E}">
        <p14:creationId xmlns:p14="http://schemas.microsoft.com/office/powerpoint/2010/main" val="316521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507E-4756-4016-8814-D5216585F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EDED7C-673D-4F63-809D-DDFF32F951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5B78A0-1F25-45F6-B0D3-549F3E00C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CD1F7-992F-46EE-A681-4D29E63B3BF2}"/>
              </a:ext>
            </a:extLst>
          </p:cNvPr>
          <p:cNvSpPr>
            <a:spLocks noGrp="1"/>
          </p:cNvSpPr>
          <p:nvPr>
            <p:ph type="dt" sz="half" idx="10"/>
          </p:nvPr>
        </p:nvSpPr>
        <p:spPr/>
        <p:txBody>
          <a:bodyPr/>
          <a:lstStyle/>
          <a:p>
            <a:fld id="{DE54FCA7-B5B1-40AB-8C99-1F9B519D6A26}" type="datetime1">
              <a:rPr lang="en-IN" smtClean="0"/>
              <a:t>26-01-2021</a:t>
            </a:fld>
            <a:endParaRPr lang="en-IN"/>
          </a:p>
        </p:txBody>
      </p:sp>
      <p:sp>
        <p:nvSpPr>
          <p:cNvPr id="6" name="Footer Placeholder 5">
            <a:extLst>
              <a:ext uri="{FF2B5EF4-FFF2-40B4-BE49-F238E27FC236}">
                <a16:creationId xmlns:a16="http://schemas.microsoft.com/office/drawing/2014/main" id="{91D6ECF0-B78E-47AE-95DC-7691C11433C2}"/>
              </a:ext>
            </a:extLst>
          </p:cNvPr>
          <p:cNvSpPr>
            <a:spLocks noGrp="1"/>
          </p:cNvSpPr>
          <p:nvPr>
            <p:ph type="ftr" sz="quarter" idx="11"/>
          </p:nvPr>
        </p:nvSpPr>
        <p:spPr/>
        <p:txBody>
          <a:bodyPr/>
          <a:lstStyle/>
          <a:p>
            <a:r>
              <a:rPr lang="en-IN"/>
              <a:t>GE Renewables Confidential</a:t>
            </a:r>
          </a:p>
        </p:txBody>
      </p:sp>
      <p:sp>
        <p:nvSpPr>
          <p:cNvPr id="7" name="Slide Number Placeholder 6">
            <a:extLst>
              <a:ext uri="{FF2B5EF4-FFF2-40B4-BE49-F238E27FC236}">
                <a16:creationId xmlns:a16="http://schemas.microsoft.com/office/drawing/2014/main" id="{905BF446-0DDF-49F4-847A-14BAC7E5AAC7}"/>
              </a:ext>
            </a:extLst>
          </p:cNvPr>
          <p:cNvSpPr>
            <a:spLocks noGrp="1"/>
          </p:cNvSpPr>
          <p:nvPr>
            <p:ph type="sldNum" sz="quarter" idx="12"/>
          </p:nvPr>
        </p:nvSpPr>
        <p:spPr/>
        <p:txBody>
          <a:bodyPr/>
          <a:lstStyle/>
          <a:p>
            <a:fld id="{32FE80CE-CCFA-4E27-9B5B-4CF33304769A}" type="slidenum">
              <a:rPr lang="en-IN" smtClean="0"/>
              <a:t>‹#›</a:t>
            </a:fld>
            <a:endParaRPr lang="en-IN"/>
          </a:p>
        </p:txBody>
      </p:sp>
    </p:spTree>
    <p:extLst>
      <p:ext uri="{BB962C8B-B14F-4D97-AF65-F5344CB8AC3E}">
        <p14:creationId xmlns:p14="http://schemas.microsoft.com/office/powerpoint/2010/main" val="280320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1C9DC-E386-447E-B938-0E13DC266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D48AD9-0A59-4C8F-9E6C-79645DFA6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092843-8E8A-445E-AE44-7B7ADB2E0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23F07-71BC-49C0-8E22-F28E4FD76BAC}" type="datetime1">
              <a:rPr lang="en-IN" smtClean="0"/>
              <a:t>26-01-2021</a:t>
            </a:fld>
            <a:endParaRPr lang="en-IN"/>
          </a:p>
        </p:txBody>
      </p:sp>
      <p:sp>
        <p:nvSpPr>
          <p:cNvPr id="5" name="Footer Placeholder 4">
            <a:extLst>
              <a:ext uri="{FF2B5EF4-FFF2-40B4-BE49-F238E27FC236}">
                <a16:creationId xmlns:a16="http://schemas.microsoft.com/office/drawing/2014/main" id="{FE2CD864-3F09-4E5B-89F2-79FD966C80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GE Renewables Confidential</a:t>
            </a:r>
          </a:p>
        </p:txBody>
      </p:sp>
      <p:sp>
        <p:nvSpPr>
          <p:cNvPr id="6" name="Slide Number Placeholder 5">
            <a:extLst>
              <a:ext uri="{FF2B5EF4-FFF2-40B4-BE49-F238E27FC236}">
                <a16:creationId xmlns:a16="http://schemas.microsoft.com/office/drawing/2014/main" id="{7B0892A5-2840-422D-A13B-93BB26609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E80CE-CCFA-4E27-9B5B-4CF33304769A}" type="slidenum">
              <a:rPr lang="en-IN" smtClean="0"/>
              <a:t>‹#›</a:t>
            </a:fld>
            <a:endParaRPr lang="en-IN"/>
          </a:p>
        </p:txBody>
      </p:sp>
    </p:spTree>
    <p:extLst>
      <p:ext uri="{BB962C8B-B14F-4D97-AF65-F5344CB8AC3E}">
        <p14:creationId xmlns:p14="http://schemas.microsoft.com/office/powerpoint/2010/main" val="41320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cd/E18727_01/doc.121/e12892/T354897T361279.htm" TargetMode="External"/><Relationship Id="rId2" Type="http://schemas.openxmlformats.org/officeDocument/2006/relationships/hyperlink" Target="https://docs.oracle.com/cd/E14004_01/books/Fundamentals/fund_ref_kbshortcuts003.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A373-BBE7-445F-BADA-124F7C31FB34}"/>
              </a:ext>
            </a:extLst>
          </p:cNvPr>
          <p:cNvSpPr>
            <a:spLocks noGrp="1"/>
          </p:cNvSpPr>
          <p:nvPr>
            <p:ph type="ctrTitle"/>
          </p:nvPr>
        </p:nvSpPr>
        <p:spPr/>
        <p:txBody>
          <a:bodyPr/>
          <a:lstStyle/>
          <a:p>
            <a:r>
              <a:rPr lang="en-US" b="1" dirty="0">
                <a:solidFill>
                  <a:srgbClr val="0070C0"/>
                </a:solidFill>
                <a:latin typeface="Times New Roman" pitchFamily="18" charset="0"/>
                <a:cs typeface="Times New Roman" pitchFamily="18" charset="0"/>
              </a:rPr>
              <a:t>Oracle ERP R12 Fundamentals</a:t>
            </a:r>
            <a:endParaRPr lang="en-IN" dirty="0">
              <a:solidFill>
                <a:srgbClr val="0070C0"/>
              </a:solidFill>
            </a:endParaRPr>
          </a:p>
        </p:txBody>
      </p:sp>
      <p:sp>
        <p:nvSpPr>
          <p:cNvPr id="3" name="Subtitle 2">
            <a:extLst>
              <a:ext uri="{FF2B5EF4-FFF2-40B4-BE49-F238E27FC236}">
                <a16:creationId xmlns:a16="http://schemas.microsoft.com/office/drawing/2014/main" id="{A6598ED1-FF7A-426A-B388-8C583A2FFA00}"/>
              </a:ext>
            </a:extLst>
          </p:cNvPr>
          <p:cNvSpPr>
            <a:spLocks noGrp="1"/>
          </p:cNvSpPr>
          <p:nvPr>
            <p:ph type="subTitle" idx="1"/>
          </p:nvPr>
        </p:nvSpPr>
        <p:spPr/>
        <p:txBody>
          <a:bodyPr/>
          <a:lstStyle/>
          <a:p>
            <a:r>
              <a:rPr lang="en-IN" dirty="0"/>
              <a:t>GE Renewables</a:t>
            </a:r>
          </a:p>
          <a:p>
            <a:r>
              <a:rPr lang="en-IN" dirty="0"/>
              <a:t>7-Dec-2020</a:t>
            </a:r>
          </a:p>
        </p:txBody>
      </p:sp>
      <p:sp>
        <p:nvSpPr>
          <p:cNvPr id="4" name="Footer Placeholder 3">
            <a:extLst>
              <a:ext uri="{FF2B5EF4-FFF2-40B4-BE49-F238E27FC236}">
                <a16:creationId xmlns:a16="http://schemas.microsoft.com/office/drawing/2014/main" id="{97A62D70-14C7-4666-B2FA-0B88BFF28A83}"/>
              </a:ext>
            </a:extLst>
          </p:cNvPr>
          <p:cNvSpPr>
            <a:spLocks noGrp="1"/>
          </p:cNvSpPr>
          <p:nvPr>
            <p:ph type="ftr" sz="quarter" idx="11"/>
          </p:nvPr>
        </p:nvSpPr>
        <p:spPr/>
        <p:txBody>
          <a:bodyPr/>
          <a:lstStyle/>
          <a:p>
            <a:r>
              <a:rPr lang="en-IN" dirty="0"/>
              <a:t>GE Renewables Confidential</a:t>
            </a:r>
          </a:p>
        </p:txBody>
      </p:sp>
      <p:sp>
        <p:nvSpPr>
          <p:cNvPr id="5" name="Slide Number Placeholder 4">
            <a:extLst>
              <a:ext uri="{FF2B5EF4-FFF2-40B4-BE49-F238E27FC236}">
                <a16:creationId xmlns:a16="http://schemas.microsoft.com/office/drawing/2014/main" id="{B8891561-1EDC-4CF7-92ED-595D69420B08}"/>
              </a:ext>
            </a:extLst>
          </p:cNvPr>
          <p:cNvSpPr>
            <a:spLocks noGrp="1"/>
          </p:cNvSpPr>
          <p:nvPr>
            <p:ph type="sldNum" sz="quarter" idx="12"/>
          </p:nvPr>
        </p:nvSpPr>
        <p:spPr/>
        <p:txBody>
          <a:bodyPr/>
          <a:lstStyle/>
          <a:p>
            <a:fld id="{32FE80CE-CCFA-4E27-9B5B-4CF33304769A}" type="slidenum">
              <a:rPr lang="en-IN" smtClean="0"/>
              <a:t>1</a:t>
            </a:fld>
            <a:endParaRPr lang="en-IN"/>
          </a:p>
        </p:txBody>
      </p:sp>
    </p:spTree>
    <p:extLst>
      <p:ext uri="{BB962C8B-B14F-4D97-AF65-F5344CB8AC3E}">
        <p14:creationId xmlns:p14="http://schemas.microsoft.com/office/powerpoint/2010/main" val="4243597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Multi ORG</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10</a:t>
            </a:fld>
            <a:endParaRPr lang="en-IN"/>
          </a:p>
        </p:txBody>
      </p:sp>
      <p:sp>
        <p:nvSpPr>
          <p:cNvPr id="7" name="Content Placeholder 6">
            <a:extLst>
              <a:ext uri="{FF2B5EF4-FFF2-40B4-BE49-F238E27FC236}">
                <a16:creationId xmlns:a16="http://schemas.microsoft.com/office/drawing/2014/main" id="{961D5F16-99AB-412D-87D2-45BD19B908D2}"/>
              </a:ext>
            </a:extLst>
          </p:cNvPr>
          <p:cNvSpPr>
            <a:spLocks noGrp="1"/>
          </p:cNvSpPr>
          <p:nvPr>
            <p:ph idx="1"/>
          </p:nvPr>
        </p:nvSpPr>
        <p:spPr/>
        <p:txBody>
          <a:bodyPr/>
          <a:lstStyle/>
          <a:p>
            <a:endParaRPr lang="en-IN"/>
          </a:p>
        </p:txBody>
      </p:sp>
      <p:pic>
        <p:nvPicPr>
          <p:cNvPr id="3" name="Picture 2">
            <a:extLst>
              <a:ext uri="{FF2B5EF4-FFF2-40B4-BE49-F238E27FC236}">
                <a16:creationId xmlns:a16="http://schemas.microsoft.com/office/drawing/2014/main" id="{C51A4E0D-DE4C-42F9-A38A-796642031EC3}"/>
              </a:ext>
            </a:extLst>
          </p:cNvPr>
          <p:cNvPicPr>
            <a:picLocks noChangeAspect="1"/>
          </p:cNvPicPr>
          <p:nvPr/>
        </p:nvPicPr>
        <p:blipFill>
          <a:blip r:embed="rId2"/>
          <a:stretch>
            <a:fillRect/>
          </a:stretch>
        </p:blipFill>
        <p:spPr>
          <a:xfrm>
            <a:off x="838200" y="1333500"/>
            <a:ext cx="6941854" cy="5022850"/>
          </a:xfrm>
          <a:prstGeom prst="rect">
            <a:avLst/>
          </a:prstGeom>
        </p:spPr>
      </p:pic>
    </p:spTree>
    <p:extLst>
      <p:ext uri="{BB962C8B-B14F-4D97-AF65-F5344CB8AC3E}">
        <p14:creationId xmlns:p14="http://schemas.microsoft.com/office/powerpoint/2010/main" val="355852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Multi ORG</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11</a:t>
            </a:fld>
            <a:endParaRPr lang="en-IN"/>
          </a:p>
        </p:txBody>
      </p:sp>
      <p:pic>
        <p:nvPicPr>
          <p:cNvPr id="3" name="Picture 2">
            <a:extLst>
              <a:ext uri="{FF2B5EF4-FFF2-40B4-BE49-F238E27FC236}">
                <a16:creationId xmlns:a16="http://schemas.microsoft.com/office/drawing/2014/main" id="{492D3FB7-3744-4FEE-9947-BE3D01963182}"/>
              </a:ext>
            </a:extLst>
          </p:cNvPr>
          <p:cNvPicPr>
            <a:picLocks noChangeAspect="1"/>
          </p:cNvPicPr>
          <p:nvPr/>
        </p:nvPicPr>
        <p:blipFill>
          <a:blip r:embed="rId2"/>
          <a:stretch>
            <a:fillRect/>
          </a:stretch>
        </p:blipFill>
        <p:spPr>
          <a:xfrm>
            <a:off x="695325" y="1197318"/>
            <a:ext cx="7182196" cy="5246516"/>
          </a:xfrm>
          <a:prstGeom prst="rect">
            <a:avLst/>
          </a:prstGeom>
        </p:spPr>
      </p:pic>
      <p:sp>
        <p:nvSpPr>
          <p:cNvPr id="9" name="Content Placeholder 8">
            <a:extLst>
              <a:ext uri="{FF2B5EF4-FFF2-40B4-BE49-F238E27FC236}">
                <a16:creationId xmlns:a16="http://schemas.microsoft.com/office/drawing/2014/main" id="{88CB7C70-AC56-43A3-8AB1-3B22C918ABE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53666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MOAC</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12</a:t>
            </a:fld>
            <a:endParaRPr lang="en-IN"/>
          </a:p>
        </p:txBody>
      </p:sp>
      <p:sp>
        <p:nvSpPr>
          <p:cNvPr id="7" name="Content Placeholder 6">
            <a:extLst>
              <a:ext uri="{FF2B5EF4-FFF2-40B4-BE49-F238E27FC236}">
                <a16:creationId xmlns:a16="http://schemas.microsoft.com/office/drawing/2014/main" id="{961D5F16-99AB-412D-87D2-45BD19B908D2}"/>
              </a:ext>
            </a:extLst>
          </p:cNvPr>
          <p:cNvSpPr>
            <a:spLocks noGrp="1"/>
          </p:cNvSpPr>
          <p:nvPr>
            <p:ph idx="1"/>
          </p:nvPr>
        </p:nvSpPr>
        <p:spPr>
          <a:xfrm>
            <a:off x="838200" y="1398587"/>
            <a:ext cx="10229850" cy="4621213"/>
          </a:xfrm>
        </p:spPr>
        <p:txBody>
          <a:bodyPr>
            <a:normAutofit fontScale="92500" lnSpcReduction="10000"/>
          </a:bodyPr>
          <a:lstStyle/>
          <a:p>
            <a:pPr marL="0" indent="0">
              <a:buNone/>
            </a:pPr>
            <a:r>
              <a:rPr lang="en-US" dirty="0"/>
              <a:t>MOAC is basically the ability to access multiple operating units from a single application responsibility. Multi-Org preferences allows the user to control and limit the number of operating units they have access to based on their work environment. Cross organization reporting has been enhanced to be more in-line with the new MOAC. Users can run reports enabled for cross organization reporting, via their security profile, to summarize data for all operating units rolling up to a specific GRE/Legal entity or ledger. </a:t>
            </a:r>
          </a:p>
          <a:p>
            <a:pPr marL="0" indent="0">
              <a:buNone/>
            </a:pPr>
            <a:r>
              <a:rPr lang="en-US" dirty="0"/>
              <a:t>Access One or More Operating Units Using Single Responsibility You can assign operating units to a security profile and then assign the security profile to responsibilities or users. If multiple operating units are assigned to the security profile, then a user can access data for multiple operating units from a single responsibility. </a:t>
            </a:r>
            <a:endParaRPr lang="en-IN" dirty="0"/>
          </a:p>
        </p:txBody>
      </p:sp>
    </p:spTree>
    <p:extLst>
      <p:ext uri="{BB962C8B-B14F-4D97-AF65-F5344CB8AC3E}">
        <p14:creationId xmlns:p14="http://schemas.microsoft.com/office/powerpoint/2010/main" val="277086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MOAC</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13</a:t>
            </a:fld>
            <a:endParaRPr lang="en-IN"/>
          </a:p>
        </p:txBody>
      </p:sp>
      <p:sp>
        <p:nvSpPr>
          <p:cNvPr id="9" name="Content Placeholder 8">
            <a:extLst>
              <a:ext uri="{FF2B5EF4-FFF2-40B4-BE49-F238E27FC236}">
                <a16:creationId xmlns:a16="http://schemas.microsoft.com/office/drawing/2014/main" id="{88CB7C70-AC56-43A3-8AB1-3B22C918ABE7}"/>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7ECC2A16-6817-42EC-B5A5-36B79C2BF1FF}"/>
              </a:ext>
            </a:extLst>
          </p:cNvPr>
          <p:cNvPicPr>
            <a:picLocks noChangeAspect="1"/>
          </p:cNvPicPr>
          <p:nvPr/>
        </p:nvPicPr>
        <p:blipFill>
          <a:blip r:embed="rId2"/>
          <a:stretch>
            <a:fillRect/>
          </a:stretch>
        </p:blipFill>
        <p:spPr>
          <a:xfrm>
            <a:off x="838201" y="1353170"/>
            <a:ext cx="6873239" cy="5011283"/>
          </a:xfrm>
          <a:prstGeom prst="rect">
            <a:avLst/>
          </a:prstGeom>
        </p:spPr>
      </p:pic>
    </p:spTree>
    <p:extLst>
      <p:ext uri="{BB962C8B-B14F-4D97-AF65-F5344CB8AC3E}">
        <p14:creationId xmlns:p14="http://schemas.microsoft.com/office/powerpoint/2010/main" val="248436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General Ledger</a:t>
            </a:r>
          </a:p>
        </p:txBody>
      </p:sp>
      <p:sp>
        <p:nvSpPr>
          <p:cNvPr id="3" name="Content Placeholder 2">
            <a:extLst>
              <a:ext uri="{FF2B5EF4-FFF2-40B4-BE49-F238E27FC236}">
                <a16:creationId xmlns:a16="http://schemas.microsoft.com/office/drawing/2014/main" id="{F8F75369-0B45-4511-8CBA-7832EF765B6D}"/>
              </a:ext>
            </a:extLst>
          </p:cNvPr>
          <p:cNvSpPr>
            <a:spLocks noGrp="1"/>
          </p:cNvSpPr>
          <p:nvPr>
            <p:ph idx="1"/>
          </p:nvPr>
        </p:nvSpPr>
        <p:spPr>
          <a:xfrm>
            <a:off x="838200" y="1400176"/>
            <a:ext cx="10515600" cy="4776788"/>
          </a:xfrm>
        </p:spPr>
        <p:txBody>
          <a:bodyPr>
            <a:noAutofit/>
          </a:bodyPr>
          <a:lstStyle/>
          <a:p>
            <a:pPr marL="0" indent="0">
              <a:buNone/>
            </a:pPr>
            <a:r>
              <a:rPr lang="en-IN" sz="1900" b="1" dirty="0"/>
              <a:t>Ledger; Owner: General Ledger</a:t>
            </a:r>
          </a:p>
          <a:p>
            <a:pPr marL="0" indent="0">
              <a:buNone/>
            </a:pPr>
            <a:r>
              <a:rPr lang="en-US" sz="1900" dirty="0"/>
              <a:t>Ledger provides the means to collect and quantify financial data. Following are the three</a:t>
            </a:r>
          </a:p>
          <a:p>
            <a:pPr marL="0" indent="0">
              <a:buNone/>
            </a:pPr>
            <a:r>
              <a:rPr lang="en-US" sz="1900" dirty="0"/>
              <a:t>primary elements to a Ledger:</a:t>
            </a:r>
          </a:p>
          <a:p>
            <a:pPr marL="0" indent="0">
              <a:buNone/>
            </a:pPr>
            <a:r>
              <a:rPr lang="en-IN" sz="1900" dirty="0"/>
              <a:t>• Chart of Accounts</a:t>
            </a:r>
          </a:p>
          <a:p>
            <a:pPr marL="0" indent="0">
              <a:buNone/>
            </a:pPr>
            <a:r>
              <a:rPr lang="en-IN" sz="1900" dirty="0"/>
              <a:t>• Calendar</a:t>
            </a:r>
          </a:p>
          <a:p>
            <a:pPr marL="0" indent="0">
              <a:buNone/>
            </a:pPr>
            <a:r>
              <a:rPr lang="en-IN" sz="1900" dirty="0"/>
              <a:t>• Currency</a:t>
            </a:r>
          </a:p>
          <a:p>
            <a:r>
              <a:rPr lang="en-IN" sz="1900" dirty="0"/>
              <a:t>Accounting Conventions </a:t>
            </a:r>
          </a:p>
          <a:p>
            <a:pPr marL="0" indent="0">
              <a:buNone/>
            </a:pPr>
            <a:r>
              <a:rPr lang="en-IN" sz="1900" b="1" dirty="0"/>
              <a:t>Chart of Accounts</a:t>
            </a:r>
          </a:p>
          <a:p>
            <a:pPr marL="0" indent="0">
              <a:buNone/>
            </a:pPr>
            <a:r>
              <a:rPr lang="en-US" sz="1900" dirty="0"/>
              <a:t>• Chart of accounts is the account structure that you define to fit the specific needs of your </a:t>
            </a:r>
            <a:r>
              <a:rPr lang="en-IN" sz="1900" dirty="0"/>
              <a:t>organization.</a:t>
            </a:r>
          </a:p>
          <a:p>
            <a:pPr marL="0" indent="0">
              <a:buNone/>
            </a:pPr>
            <a:r>
              <a:rPr lang="en-US" sz="1900" dirty="0"/>
              <a:t>• You can choose the number of account segments as well as the length, name, and order of </a:t>
            </a:r>
            <a:r>
              <a:rPr lang="en-IN" sz="1900" dirty="0"/>
              <a:t>each segment.</a:t>
            </a:r>
          </a:p>
          <a:p>
            <a:pPr marL="0" indent="0">
              <a:buNone/>
            </a:pPr>
            <a:r>
              <a:rPr lang="en-IN" sz="1900" b="1" dirty="0"/>
              <a:t>Accounting Calendar</a:t>
            </a:r>
          </a:p>
          <a:p>
            <a:pPr marL="0" indent="0">
              <a:buNone/>
            </a:pPr>
            <a:r>
              <a:rPr lang="en-US" sz="1900" dirty="0"/>
              <a:t>• Accounting calendar defines the accounting year and the periods that it contains.</a:t>
            </a:r>
          </a:p>
          <a:p>
            <a:pPr marL="0" indent="0">
              <a:buNone/>
            </a:pPr>
            <a:r>
              <a:rPr lang="en-US" sz="1900" dirty="0"/>
              <a:t>• You can define multiple calendars and assign a different calendar to each set of books.</a:t>
            </a:r>
            <a:endParaRPr lang="en-IN" sz="1900" dirty="0"/>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14</a:t>
            </a:fld>
            <a:endParaRPr lang="en-IN"/>
          </a:p>
        </p:txBody>
      </p:sp>
    </p:spTree>
    <p:extLst>
      <p:ext uri="{BB962C8B-B14F-4D97-AF65-F5344CB8AC3E}">
        <p14:creationId xmlns:p14="http://schemas.microsoft.com/office/powerpoint/2010/main" val="3072199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General Ledger</a:t>
            </a:r>
          </a:p>
        </p:txBody>
      </p:sp>
      <p:sp>
        <p:nvSpPr>
          <p:cNvPr id="3" name="Content Placeholder 2">
            <a:extLst>
              <a:ext uri="{FF2B5EF4-FFF2-40B4-BE49-F238E27FC236}">
                <a16:creationId xmlns:a16="http://schemas.microsoft.com/office/drawing/2014/main" id="{F8F75369-0B45-4511-8CBA-7832EF765B6D}"/>
              </a:ext>
            </a:extLst>
          </p:cNvPr>
          <p:cNvSpPr>
            <a:spLocks noGrp="1"/>
          </p:cNvSpPr>
          <p:nvPr>
            <p:ph idx="1"/>
          </p:nvPr>
        </p:nvSpPr>
        <p:spPr>
          <a:xfrm>
            <a:off x="838200" y="1400176"/>
            <a:ext cx="10515600" cy="4776788"/>
          </a:xfrm>
        </p:spPr>
        <p:txBody>
          <a:bodyPr>
            <a:noAutofit/>
          </a:bodyPr>
          <a:lstStyle/>
          <a:p>
            <a:pPr marL="0" indent="0">
              <a:buNone/>
            </a:pPr>
            <a:r>
              <a:rPr lang="en-IN" sz="2000" b="1" dirty="0"/>
              <a:t>Currencies</a:t>
            </a:r>
          </a:p>
          <a:p>
            <a:pPr marL="0" indent="0">
              <a:buNone/>
            </a:pPr>
            <a:r>
              <a:rPr lang="en-US" sz="2000" dirty="0"/>
              <a:t>• You select the functional currency for your set of books as well as other currencies used in</a:t>
            </a:r>
          </a:p>
          <a:p>
            <a:pPr marL="0" indent="0">
              <a:buNone/>
            </a:pPr>
            <a:r>
              <a:rPr lang="en-IN" sz="2000" dirty="0"/>
              <a:t>reports and business transactions.</a:t>
            </a:r>
          </a:p>
          <a:p>
            <a:pPr marL="0" indent="0">
              <a:buNone/>
            </a:pPr>
            <a:r>
              <a:rPr lang="en-US" sz="2000" dirty="0"/>
              <a:t>• General Ledger converts monetary amounts entered in a foreign currency to functional</a:t>
            </a:r>
          </a:p>
          <a:p>
            <a:pPr marL="0" indent="0">
              <a:buNone/>
            </a:pPr>
            <a:r>
              <a:rPr lang="en-US" sz="2000" dirty="0"/>
              <a:t>currency equivalents by using the supplied rates.</a:t>
            </a:r>
          </a:p>
          <a:p>
            <a:pPr marL="0" indent="0">
              <a:buNone/>
            </a:pPr>
            <a:endParaRPr lang="en-US" sz="2000" dirty="0"/>
          </a:p>
          <a:p>
            <a:pPr marL="0" indent="0">
              <a:buNone/>
            </a:pPr>
            <a:r>
              <a:rPr lang="en-US" sz="2000" dirty="0"/>
              <a:t>Ledger represents one of the main entities within Multiple Organizations Hierarchy. Ledger</a:t>
            </a:r>
          </a:p>
          <a:p>
            <a:pPr marL="0" indent="0">
              <a:buNone/>
            </a:pPr>
            <a:r>
              <a:rPr lang="en-US" sz="2000" dirty="0"/>
              <a:t>information is used by all EBS applications. Some products use currency information, others</a:t>
            </a:r>
          </a:p>
          <a:p>
            <a:pPr marL="0" indent="0">
              <a:buNone/>
            </a:pPr>
            <a:r>
              <a:rPr lang="en-US" sz="2000" dirty="0"/>
              <a:t>use calendar data, and still others use the chart of accounts information.</a:t>
            </a:r>
            <a:endParaRPr lang="en-IN" sz="2000" dirty="0"/>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15</a:t>
            </a:fld>
            <a:endParaRPr lang="en-IN"/>
          </a:p>
        </p:txBody>
      </p:sp>
    </p:spTree>
    <p:extLst>
      <p:ext uri="{BB962C8B-B14F-4D97-AF65-F5344CB8AC3E}">
        <p14:creationId xmlns:p14="http://schemas.microsoft.com/office/powerpoint/2010/main" val="1969109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SLA</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16</a:t>
            </a:fld>
            <a:endParaRPr lang="en-IN"/>
          </a:p>
        </p:txBody>
      </p:sp>
      <p:sp>
        <p:nvSpPr>
          <p:cNvPr id="7" name="Content Placeholder 6">
            <a:extLst>
              <a:ext uri="{FF2B5EF4-FFF2-40B4-BE49-F238E27FC236}">
                <a16:creationId xmlns:a16="http://schemas.microsoft.com/office/drawing/2014/main" id="{961D5F16-99AB-412D-87D2-45BD19B908D2}"/>
              </a:ext>
            </a:extLst>
          </p:cNvPr>
          <p:cNvSpPr>
            <a:spLocks noGrp="1"/>
          </p:cNvSpPr>
          <p:nvPr>
            <p:ph idx="1"/>
          </p:nvPr>
        </p:nvSpPr>
        <p:spPr/>
        <p:txBody>
          <a:bodyPr/>
          <a:lstStyle/>
          <a:p>
            <a:endParaRPr lang="en-IN" dirty="0"/>
          </a:p>
        </p:txBody>
      </p:sp>
      <p:pic>
        <p:nvPicPr>
          <p:cNvPr id="3" name="Picture 2">
            <a:extLst>
              <a:ext uri="{FF2B5EF4-FFF2-40B4-BE49-F238E27FC236}">
                <a16:creationId xmlns:a16="http://schemas.microsoft.com/office/drawing/2014/main" id="{3989C158-5A99-4F66-A471-A058FE49939B}"/>
              </a:ext>
            </a:extLst>
          </p:cNvPr>
          <p:cNvPicPr>
            <a:picLocks noChangeAspect="1"/>
          </p:cNvPicPr>
          <p:nvPr/>
        </p:nvPicPr>
        <p:blipFill>
          <a:blip r:embed="rId2"/>
          <a:stretch>
            <a:fillRect/>
          </a:stretch>
        </p:blipFill>
        <p:spPr>
          <a:xfrm>
            <a:off x="374205" y="1303861"/>
            <a:ext cx="6595555" cy="4998455"/>
          </a:xfrm>
          <a:prstGeom prst="rect">
            <a:avLst/>
          </a:prstGeom>
        </p:spPr>
      </p:pic>
    </p:spTree>
    <p:extLst>
      <p:ext uri="{BB962C8B-B14F-4D97-AF65-F5344CB8AC3E}">
        <p14:creationId xmlns:p14="http://schemas.microsoft.com/office/powerpoint/2010/main" val="307402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Workflow</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17</a:t>
            </a:fld>
            <a:endParaRPr lang="en-IN"/>
          </a:p>
        </p:txBody>
      </p:sp>
      <p:pic>
        <p:nvPicPr>
          <p:cNvPr id="6" name="Content Placeholder 5">
            <a:extLst>
              <a:ext uri="{FF2B5EF4-FFF2-40B4-BE49-F238E27FC236}">
                <a16:creationId xmlns:a16="http://schemas.microsoft.com/office/drawing/2014/main" id="{C740DC0E-E796-4595-9FD8-8CF7952D3AAD}"/>
              </a:ext>
            </a:extLst>
          </p:cNvPr>
          <p:cNvPicPr>
            <a:picLocks noGrp="1" noChangeAspect="1"/>
          </p:cNvPicPr>
          <p:nvPr>
            <p:ph idx="1"/>
          </p:nvPr>
        </p:nvPicPr>
        <p:blipFill>
          <a:blip r:embed="rId2"/>
          <a:stretch>
            <a:fillRect/>
          </a:stretch>
        </p:blipFill>
        <p:spPr>
          <a:xfrm>
            <a:off x="838200" y="1459864"/>
            <a:ext cx="6619240" cy="4848979"/>
          </a:xfrm>
          <a:prstGeom prst="rect">
            <a:avLst/>
          </a:prstGeom>
        </p:spPr>
      </p:pic>
    </p:spTree>
    <p:extLst>
      <p:ext uri="{BB962C8B-B14F-4D97-AF65-F5344CB8AC3E}">
        <p14:creationId xmlns:p14="http://schemas.microsoft.com/office/powerpoint/2010/main" val="23928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Alert</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18</a:t>
            </a:fld>
            <a:endParaRPr lang="en-IN"/>
          </a:p>
        </p:txBody>
      </p:sp>
      <p:sp>
        <p:nvSpPr>
          <p:cNvPr id="7" name="Content Placeholder 6">
            <a:extLst>
              <a:ext uri="{FF2B5EF4-FFF2-40B4-BE49-F238E27FC236}">
                <a16:creationId xmlns:a16="http://schemas.microsoft.com/office/drawing/2014/main" id="{D160663C-B624-4572-8103-769AC890A911}"/>
              </a:ext>
            </a:extLst>
          </p:cNvPr>
          <p:cNvSpPr>
            <a:spLocks noGrp="1"/>
          </p:cNvSpPr>
          <p:nvPr>
            <p:ph idx="1"/>
          </p:nvPr>
        </p:nvSpPr>
        <p:spPr>
          <a:xfrm>
            <a:off x="838200" y="1463040"/>
            <a:ext cx="10515600" cy="4713923"/>
          </a:xfrm>
        </p:spPr>
        <p:txBody>
          <a:bodyPr/>
          <a:lstStyle/>
          <a:p>
            <a:pPr marL="0" indent="0">
              <a:buNone/>
            </a:pPr>
            <a:r>
              <a:rPr lang="en-US" dirty="0"/>
              <a:t>Alerts monitor your database information and notify you when the condition that you have specified is found. You can define Alerts in any Oracle application or custom Oracle application. Some applications (Purchasing, for example) supply Alerts that can simply be activated and used. You can define one of two types of alerts: event and periodic. </a:t>
            </a:r>
          </a:p>
          <a:p>
            <a:pPr marL="0" indent="0">
              <a:buNone/>
            </a:pPr>
            <a:r>
              <a:rPr lang="en-US" dirty="0"/>
              <a:t>• Event alert: Notifies you of activity in your database as soon as it occurs </a:t>
            </a:r>
          </a:p>
          <a:p>
            <a:pPr marL="0" indent="0">
              <a:buNone/>
            </a:pPr>
            <a:r>
              <a:rPr lang="en-US" dirty="0"/>
              <a:t>• Periodic alert: Checks the database for information according to a schedule that you define</a:t>
            </a:r>
            <a:endParaRPr lang="en-IN" dirty="0"/>
          </a:p>
        </p:txBody>
      </p:sp>
    </p:spTree>
    <p:extLst>
      <p:ext uri="{BB962C8B-B14F-4D97-AF65-F5344CB8AC3E}">
        <p14:creationId xmlns:p14="http://schemas.microsoft.com/office/powerpoint/2010/main" val="3874801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Alert</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19</a:t>
            </a:fld>
            <a:endParaRPr lang="en-IN"/>
          </a:p>
        </p:txBody>
      </p:sp>
      <p:sp>
        <p:nvSpPr>
          <p:cNvPr id="6" name="Content Placeholder 5">
            <a:extLst>
              <a:ext uri="{FF2B5EF4-FFF2-40B4-BE49-F238E27FC236}">
                <a16:creationId xmlns:a16="http://schemas.microsoft.com/office/drawing/2014/main" id="{28E709F9-FAEB-4841-9F15-490E210E3F6D}"/>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4D20C829-A5DB-4691-B2E7-D5C1DB727EBE}"/>
              </a:ext>
            </a:extLst>
          </p:cNvPr>
          <p:cNvPicPr>
            <a:picLocks noChangeAspect="1"/>
          </p:cNvPicPr>
          <p:nvPr/>
        </p:nvPicPr>
        <p:blipFill>
          <a:blip r:embed="rId2"/>
          <a:stretch>
            <a:fillRect/>
          </a:stretch>
        </p:blipFill>
        <p:spPr>
          <a:xfrm>
            <a:off x="703897" y="1259435"/>
            <a:ext cx="6895783" cy="5007221"/>
          </a:xfrm>
          <a:prstGeom prst="rect">
            <a:avLst/>
          </a:prstGeom>
        </p:spPr>
      </p:pic>
    </p:spTree>
    <p:extLst>
      <p:ext uri="{BB962C8B-B14F-4D97-AF65-F5344CB8AC3E}">
        <p14:creationId xmlns:p14="http://schemas.microsoft.com/office/powerpoint/2010/main" val="46120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54D4-14F4-4D2C-9756-23FC7F7E0C02}"/>
              </a:ext>
            </a:extLst>
          </p:cNvPr>
          <p:cNvSpPr>
            <a:spLocks noGrp="1"/>
          </p:cNvSpPr>
          <p:nvPr>
            <p:ph type="title"/>
          </p:nvPr>
        </p:nvSpPr>
        <p:spPr>
          <a:xfrm>
            <a:off x="838200" y="365125"/>
            <a:ext cx="10515600" cy="930275"/>
          </a:xfrm>
        </p:spPr>
        <p:txBody>
          <a:bodyPr/>
          <a:lstStyle/>
          <a:p>
            <a:r>
              <a:rPr lang="en-US" altLang="en-US" b="1" dirty="0">
                <a:solidFill>
                  <a:srgbClr val="0070C0"/>
                </a:solidFill>
                <a:cs typeface="Times New Roman" pitchFamily="18" charset="0"/>
              </a:rPr>
              <a:t>Agenda</a:t>
            </a:r>
            <a:endParaRPr lang="en-IN" b="1" dirty="0">
              <a:solidFill>
                <a:srgbClr val="0070C0"/>
              </a:solidFill>
            </a:endParaRPr>
          </a:p>
        </p:txBody>
      </p:sp>
      <p:sp>
        <p:nvSpPr>
          <p:cNvPr id="3" name="Content Placeholder 2">
            <a:extLst>
              <a:ext uri="{FF2B5EF4-FFF2-40B4-BE49-F238E27FC236}">
                <a16:creationId xmlns:a16="http://schemas.microsoft.com/office/drawing/2014/main" id="{10F01ACB-A086-4F13-A109-059D4C5241E2}"/>
              </a:ext>
            </a:extLst>
          </p:cNvPr>
          <p:cNvSpPr>
            <a:spLocks noGrp="1"/>
          </p:cNvSpPr>
          <p:nvPr>
            <p:ph idx="1"/>
          </p:nvPr>
        </p:nvSpPr>
        <p:spPr>
          <a:xfrm>
            <a:off x="838200" y="1476375"/>
            <a:ext cx="10515600" cy="4700588"/>
          </a:xfrm>
        </p:spPr>
        <p:txBody>
          <a:bodyPr>
            <a:normAutofit/>
          </a:bodyPr>
          <a:lstStyle/>
          <a:p>
            <a:pPr marL="342900" lvl="1" indent="-342900">
              <a:buFont typeface="Wingdings" panose="05000000000000000000" pitchFamily="2" charset="2"/>
              <a:buChar char="q"/>
              <a:defRPr/>
            </a:pPr>
            <a:r>
              <a:rPr lang="en-US" dirty="0">
                <a:cs typeface="Times New Roman" pitchFamily="18" charset="0"/>
              </a:rPr>
              <a:t>Oracle EBS Introduction, Modules/Applications, and Architecture</a:t>
            </a:r>
          </a:p>
          <a:p>
            <a:pPr marL="342900" lvl="1" indent="-342900">
              <a:buFont typeface="Wingdings" panose="05000000000000000000" pitchFamily="2" charset="2"/>
              <a:buChar char="q"/>
              <a:defRPr/>
            </a:pPr>
            <a:r>
              <a:rPr lang="en-US" dirty="0">
                <a:cs typeface="Times New Roman" pitchFamily="18" charset="0"/>
              </a:rPr>
              <a:t>Multiple Organization Structure (Multi-Org)</a:t>
            </a:r>
          </a:p>
          <a:p>
            <a:pPr marL="342900" lvl="1" indent="-342900">
              <a:buFont typeface="Wingdings" panose="05000000000000000000" pitchFamily="2" charset="2"/>
              <a:buChar char="q"/>
              <a:defRPr/>
            </a:pPr>
            <a:r>
              <a:rPr lang="en-US" dirty="0">
                <a:cs typeface="Times New Roman" pitchFamily="18" charset="0"/>
              </a:rPr>
              <a:t>Flex fields</a:t>
            </a:r>
          </a:p>
          <a:p>
            <a:pPr marL="342900" lvl="1" indent="-342900">
              <a:buFont typeface="Wingdings" panose="05000000000000000000" pitchFamily="2" charset="2"/>
              <a:buChar char="q"/>
              <a:defRPr/>
            </a:pPr>
            <a:r>
              <a:rPr lang="en-US" dirty="0">
                <a:cs typeface="Times New Roman" pitchFamily="18" charset="0"/>
              </a:rPr>
              <a:t>Multiple Organizations Access Control (MOAC)</a:t>
            </a:r>
          </a:p>
          <a:p>
            <a:pPr marL="342900" lvl="1" indent="-342900">
              <a:buFont typeface="Wingdings" panose="05000000000000000000" pitchFamily="2" charset="2"/>
              <a:buChar char="q"/>
              <a:defRPr/>
            </a:pPr>
            <a:r>
              <a:rPr lang="en-US" dirty="0">
                <a:cs typeface="Times New Roman" pitchFamily="18" charset="0"/>
              </a:rPr>
              <a:t>Responsibilities, Menus, Functions and Profile Options</a:t>
            </a:r>
          </a:p>
          <a:p>
            <a:pPr marL="342900" lvl="1" indent="-342900">
              <a:buFont typeface="Wingdings" panose="05000000000000000000" pitchFamily="2" charset="2"/>
              <a:buChar char="q"/>
              <a:defRPr/>
            </a:pPr>
            <a:r>
              <a:rPr lang="en-US" dirty="0">
                <a:cs typeface="Times New Roman" pitchFamily="18" charset="0"/>
              </a:rPr>
              <a:t>Oracle Login/Logout, Screens and Navigation</a:t>
            </a:r>
          </a:p>
          <a:p>
            <a:pPr marL="342900" lvl="1" indent="-342900">
              <a:buFont typeface="Wingdings" panose="05000000000000000000" pitchFamily="2" charset="2"/>
              <a:buChar char="q"/>
              <a:defRPr/>
            </a:pPr>
            <a:r>
              <a:rPr lang="en-US" dirty="0">
                <a:cs typeface="Times New Roman" pitchFamily="18" charset="0"/>
              </a:rPr>
              <a:t>Oracle Workflow </a:t>
            </a:r>
          </a:p>
          <a:p>
            <a:pPr marL="342900" lvl="1" indent="-342900">
              <a:buFont typeface="Wingdings" panose="05000000000000000000" pitchFamily="2" charset="2"/>
              <a:buChar char="q"/>
              <a:defRPr/>
            </a:pPr>
            <a:r>
              <a:rPr lang="en-US" dirty="0">
                <a:cs typeface="Times New Roman" pitchFamily="18" charset="0"/>
              </a:rPr>
              <a:t>Oracle Alert</a:t>
            </a:r>
          </a:p>
          <a:p>
            <a:pPr marL="342900" lvl="1" indent="-342900">
              <a:buFont typeface="Wingdings" panose="05000000000000000000" pitchFamily="2" charset="2"/>
              <a:buChar char="q"/>
              <a:defRPr/>
            </a:pPr>
            <a:r>
              <a:rPr lang="en-US" dirty="0">
                <a:cs typeface="Times New Roman" pitchFamily="18" charset="0"/>
              </a:rPr>
              <a:t>Oracle Reports</a:t>
            </a:r>
          </a:p>
          <a:p>
            <a:pPr marL="342900" lvl="1" indent="-342900">
              <a:buFont typeface="Wingdings" panose="05000000000000000000" pitchFamily="2" charset="2"/>
              <a:buChar char="q"/>
              <a:defRPr/>
            </a:pPr>
            <a:r>
              <a:rPr lang="en-US" dirty="0">
                <a:cs typeface="Times New Roman" pitchFamily="18" charset="0"/>
              </a:rPr>
              <a:t>Integrations</a:t>
            </a:r>
          </a:p>
          <a:p>
            <a:pPr marL="342900" lvl="1" indent="-342900">
              <a:buFont typeface="Wingdings" panose="05000000000000000000" pitchFamily="2" charset="2"/>
              <a:buChar char="q"/>
              <a:defRPr/>
            </a:pPr>
            <a:r>
              <a:rPr lang="en-US" dirty="0">
                <a:cs typeface="Times New Roman" pitchFamily="18" charset="0"/>
              </a:rPr>
              <a:t>Races Architecture</a:t>
            </a:r>
          </a:p>
        </p:txBody>
      </p:sp>
      <p:sp>
        <p:nvSpPr>
          <p:cNvPr id="4" name="Footer Placeholder 3">
            <a:extLst>
              <a:ext uri="{FF2B5EF4-FFF2-40B4-BE49-F238E27FC236}">
                <a16:creationId xmlns:a16="http://schemas.microsoft.com/office/drawing/2014/main" id="{AF3E33B9-5E8C-4159-82D8-E2ACF9754602}"/>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1D13ABA-A4A8-49FC-A1D9-2B886BF5D186}"/>
              </a:ext>
            </a:extLst>
          </p:cNvPr>
          <p:cNvSpPr>
            <a:spLocks noGrp="1"/>
          </p:cNvSpPr>
          <p:nvPr>
            <p:ph type="sldNum" sz="quarter" idx="12"/>
          </p:nvPr>
        </p:nvSpPr>
        <p:spPr/>
        <p:txBody>
          <a:bodyPr/>
          <a:lstStyle/>
          <a:p>
            <a:fld id="{32FE80CE-CCFA-4E27-9B5B-4CF33304769A}" type="slidenum">
              <a:rPr lang="en-IN" smtClean="0"/>
              <a:t>2</a:t>
            </a:fld>
            <a:endParaRPr lang="en-IN"/>
          </a:p>
        </p:txBody>
      </p:sp>
    </p:spTree>
    <p:extLst>
      <p:ext uri="{BB962C8B-B14F-4D97-AF65-F5344CB8AC3E}">
        <p14:creationId xmlns:p14="http://schemas.microsoft.com/office/powerpoint/2010/main" val="295606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Architecture</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3</a:t>
            </a:fld>
            <a:endParaRPr lang="en-IN"/>
          </a:p>
        </p:txBody>
      </p:sp>
      <p:sp>
        <p:nvSpPr>
          <p:cNvPr id="6" name="Content Placeholder 5">
            <a:extLst>
              <a:ext uri="{FF2B5EF4-FFF2-40B4-BE49-F238E27FC236}">
                <a16:creationId xmlns:a16="http://schemas.microsoft.com/office/drawing/2014/main" id="{28E709F9-FAEB-4841-9F15-490E210E3F6D}"/>
              </a:ext>
            </a:extLst>
          </p:cNvPr>
          <p:cNvSpPr>
            <a:spLocks noGrp="1"/>
          </p:cNvSpPr>
          <p:nvPr>
            <p:ph idx="1"/>
          </p:nvPr>
        </p:nvSpPr>
        <p:spPr/>
        <p:txBody>
          <a:bodyPr/>
          <a:lstStyle/>
          <a:p>
            <a:endParaRPr lang="en-IN" dirty="0"/>
          </a:p>
        </p:txBody>
      </p:sp>
      <p:pic>
        <p:nvPicPr>
          <p:cNvPr id="11" name="Picture 10">
            <a:extLst>
              <a:ext uri="{FF2B5EF4-FFF2-40B4-BE49-F238E27FC236}">
                <a16:creationId xmlns:a16="http://schemas.microsoft.com/office/drawing/2014/main" id="{5E4B1BE1-F351-4F25-AB75-58AEEA2B9FAC}"/>
              </a:ext>
            </a:extLst>
          </p:cNvPr>
          <p:cNvPicPr>
            <a:picLocks noChangeAspect="1"/>
          </p:cNvPicPr>
          <p:nvPr/>
        </p:nvPicPr>
        <p:blipFill>
          <a:blip r:embed="rId2"/>
          <a:stretch>
            <a:fillRect/>
          </a:stretch>
        </p:blipFill>
        <p:spPr>
          <a:xfrm>
            <a:off x="645033" y="1512887"/>
            <a:ext cx="6973648" cy="4664076"/>
          </a:xfrm>
          <a:prstGeom prst="rect">
            <a:avLst/>
          </a:prstGeom>
        </p:spPr>
      </p:pic>
    </p:spTree>
    <p:extLst>
      <p:ext uri="{BB962C8B-B14F-4D97-AF65-F5344CB8AC3E}">
        <p14:creationId xmlns:p14="http://schemas.microsoft.com/office/powerpoint/2010/main" val="373774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HRMS</a:t>
            </a:r>
          </a:p>
        </p:txBody>
      </p:sp>
      <p:sp>
        <p:nvSpPr>
          <p:cNvPr id="3" name="Content Placeholder 2">
            <a:extLst>
              <a:ext uri="{FF2B5EF4-FFF2-40B4-BE49-F238E27FC236}">
                <a16:creationId xmlns:a16="http://schemas.microsoft.com/office/drawing/2014/main" id="{F8F75369-0B45-4511-8CBA-7832EF765B6D}"/>
              </a:ext>
            </a:extLst>
          </p:cNvPr>
          <p:cNvSpPr>
            <a:spLocks noGrp="1"/>
          </p:cNvSpPr>
          <p:nvPr>
            <p:ph idx="1"/>
          </p:nvPr>
        </p:nvSpPr>
        <p:spPr>
          <a:xfrm>
            <a:off x="828675" y="1400176"/>
            <a:ext cx="10515600" cy="4776788"/>
          </a:xfrm>
        </p:spPr>
        <p:txBody>
          <a:bodyPr>
            <a:noAutofit/>
          </a:bodyPr>
          <a:lstStyle/>
          <a:p>
            <a:pPr marL="0" indent="0">
              <a:buNone/>
            </a:pPr>
            <a:r>
              <a:rPr lang="en-IN" sz="2000" b="1" dirty="0"/>
              <a:t>Employees, Locations, Organizations; Owner: Human Resources</a:t>
            </a:r>
          </a:p>
          <a:p>
            <a:pPr marL="0" indent="0">
              <a:buNone/>
            </a:pPr>
            <a:r>
              <a:rPr lang="en-US" sz="2000" b="1" dirty="0"/>
              <a:t>Employees: </a:t>
            </a:r>
            <a:r>
              <a:rPr lang="en-US" sz="2000" dirty="0"/>
              <a:t>Human Resources establishes employees to keep track of personnel information such as skills, benefits, jobs, and statuses. After the employees are defined in the system, they can be used for approval activities, processing expense transactions, and assigning of fixed assets.</a:t>
            </a:r>
          </a:p>
          <a:p>
            <a:pPr marL="0" indent="0">
              <a:buNone/>
            </a:pPr>
            <a:r>
              <a:rPr lang="en-US" sz="2000" b="1" dirty="0"/>
              <a:t>Locations: </a:t>
            </a:r>
            <a:r>
              <a:rPr lang="en-US" sz="2000" dirty="0"/>
              <a:t>Physical addresses, may represent company addresses, customer/supplier addresses.</a:t>
            </a:r>
          </a:p>
          <a:p>
            <a:pPr marL="0" indent="0">
              <a:buNone/>
            </a:pPr>
            <a:r>
              <a:rPr lang="en-IN" sz="2000" b="1" dirty="0"/>
              <a:t>Organizations:</a:t>
            </a:r>
          </a:p>
          <a:p>
            <a:pPr marL="0" indent="0">
              <a:buNone/>
            </a:pPr>
            <a:r>
              <a:rPr lang="en-US" sz="2000" dirty="0"/>
              <a:t>An organization may be a physical site or it can represent a collection of sites sharing certain characteristics. These characteristics are used to define business structures within the Oracle</a:t>
            </a:r>
          </a:p>
          <a:p>
            <a:pPr marL="0" indent="0">
              <a:buNone/>
            </a:pPr>
            <a:r>
              <a:rPr lang="en-US" sz="2000" dirty="0"/>
              <a:t>E-Business environment. Examples of organizations include, but are not restricted to:</a:t>
            </a:r>
          </a:p>
          <a:p>
            <a:pPr marL="0" indent="0">
              <a:buNone/>
            </a:pPr>
            <a:r>
              <a:rPr lang="en-US" sz="2000" dirty="0"/>
              <a:t>• </a:t>
            </a:r>
            <a:r>
              <a:rPr lang="en-US" sz="2000" b="1" dirty="0"/>
              <a:t>Legal entity: </a:t>
            </a:r>
            <a:r>
              <a:rPr lang="en-US" sz="2000" dirty="0"/>
              <a:t>The business units where fiscal or tax reports are prepared</a:t>
            </a:r>
          </a:p>
          <a:p>
            <a:pPr marL="0" indent="0">
              <a:buNone/>
            </a:pPr>
            <a:r>
              <a:rPr lang="en-US" sz="2000" dirty="0"/>
              <a:t>• </a:t>
            </a:r>
            <a:r>
              <a:rPr lang="en-US" sz="2000" b="1" dirty="0"/>
              <a:t>Operating Unit: </a:t>
            </a:r>
            <a:r>
              <a:rPr lang="en-US" sz="2000" dirty="0"/>
              <a:t>The level at which Enterprise Resource Planning (ERP) transaction data </a:t>
            </a:r>
            <a:r>
              <a:rPr lang="en-IN" sz="2000" dirty="0"/>
              <a:t>is secured</a:t>
            </a:r>
          </a:p>
          <a:p>
            <a:pPr marL="0" indent="0">
              <a:buNone/>
            </a:pPr>
            <a:r>
              <a:rPr lang="en-US" sz="2000" dirty="0"/>
              <a:t>• </a:t>
            </a:r>
            <a:r>
              <a:rPr lang="en-US" sz="2000" b="1" dirty="0"/>
              <a:t>Inventory organization: </a:t>
            </a:r>
            <a:r>
              <a:rPr lang="en-US" sz="2000" dirty="0"/>
              <a:t>A business unit such as a plant, warehouse, division, and so on</a:t>
            </a:r>
          </a:p>
          <a:p>
            <a:pPr marL="0" indent="0">
              <a:buNone/>
            </a:pPr>
            <a:r>
              <a:rPr lang="en-US" sz="2000" dirty="0"/>
              <a:t>• </a:t>
            </a:r>
            <a:r>
              <a:rPr lang="en-US" sz="2000" b="1" dirty="0"/>
              <a:t>Expenditure/event organization: </a:t>
            </a:r>
            <a:r>
              <a:rPr lang="en-US" sz="2000" dirty="0"/>
              <a:t>The unit that allows you to own events, incur expenditures, and hold budgets for projects</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4</a:t>
            </a:fld>
            <a:endParaRPr lang="en-IN"/>
          </a:p>
        </p:txBody>
      </p:sp>
    </p:spTree>
    <p:extLst>
      <p:ext uri="{BB962C8B-B14F-4D97-AF65-F5344CB8AC3E}">
        <p14:creationId xmlns:p14="http://schemas.microsoft.com/office/powerpoint/2010/main" val="285364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54D4-14F4-4D2C-9756-23FC7F7E0C02}"/>
              </a:ext>
            </a:extLst>
          </p:cNvPr>
          <p:cNvSpPr>
            <a:spLocks noGrp="1"/>
          </p:cNvSpPr>
          <p:nvPr>
            <p:ph type="title"/>
          </p:nvPr>
        </p:nvSpPr>
        <p:spPr>
          <a:xfrm>
            <a:off x="838200" y="365125"/>
            <a:ext cx="10515600" cy="930275"/>
          </a:xfrm>
        </p:spPr>
        <p:txBody>
          <a:bodyPr/>
          <a:lstStyle/>
          <a:p>
            <a:r>
              <a:rPr lang="en-US" b="1" dirty="0">
                <a:solidFill>
                  <a:srgbClr val="0070C0"/>
                </a:solidFill>
                <a:cs typeface="Times New Roman" panose="02020603050405020304" pitchFamily="18" charset="0"/>
              </a:rPr>
              <a:t>Getting Started - UI</a:t>
            </a:r>
            <a:endParaRPr lang="en-IN" b="1" dirty="0">
              <a:solidFill>
                <a:srgbClr val="0070C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10F01ACB-A086-4F13-A109-059D4C5241E2}"/>
              </a:ext>
            </a:extLst>
          </p:cNvPr>
          <p:cNvSpPr>
            <a:spLocks noGrp="1"/>
          </p:cNvSpPr>
          <p:nvPr>
            <p:ph idx="1"/>
          </p:nvPr>
        </p:nvSpPr>
        <p:spPr>
          <a:xfrm>
            <a:off x="838200" y="1485900"/>
            <a:ext cx="10515600" cy="4691063"/>
          </a:xfrm>
        </p:spPr>
        <p:txBody>
          <a:bodyPr>
            <a:normAutofit fontScale="92500" lnSpcReduction="20000"/>
          </a:bodyPr>
          <a:lstStyle/>
          <a:p>
            <a:pPr marL="457200" lvl="1" indent="-457200">
              <a:buFont typeface="Courier New" panose="02070309020205020404" pitchFamily="49" charset="0"/>
              <a:buChar char="o"/>
              <a:defRPr/>
            </a:pPr>
            <a:r>
              <a:rPr lang="en-IN" sz="2600" dirty="0"/>
              <a:t>Oracle EBS Login, </a:t>
            </a:r>
          </a:p>
          <a:p>
            <a:pPr marL="457200" lvl="1" indent="-457200">
              <a:buFont typeface="Courier New" panose="02070309020205020404" pitchFamily="49" charset="0"/>
              <a:buChar char="o"/>
              <a:defRPr/>
            </a:pPr>
            <a:r>
              <a:rPr lang="en-IN" sz="2600" dirty="0"/>
              <a:t>Personal Home Page, Navigator (Functions), Favourites, Work Lists (Notifications), and Preferences</a:t>
            </a:r>
          </a:p>
          <a:p>
            <a:pPr marL="457200" lvl="1" indent="-457200">
              <a:buFont typeface="Courier New" panose="02070309020205020404" pitchFamily="49" charset="0"/>
              <a:buChar char="o"/>
              <a:defRPr/>
            </a:pPr>
            <a:r>
              <a:rPr lang="en-IN" sz="2600" dirty="0"/>
              <a:t>Users, Responsibilities, Menus, Functions (AOL)</a:t>
            </a:r>
          </a:p>
          <a:p>
            <a:pPr marL="457200" lvl="1" indent="-457200">
              <a:buFont typeface="Courier New" panose="02070309020205020404" pitchFamily="49" charset="0"/>
              <a:buChar char="o"/>
              <a:defRPr/>
            </a:pPr>
            <a:r>
              <a:rPr lang="en-IN" sz="2600" dirty="0"/>
              <a:t>Oracle Application Framework (OAF) Applications </a:t>
            </a:r>
          </a:p>
          <a:p>
            <a:pPr marL="457200" lvl="1" indent="-457200">
              <a:buFont typeface="Courier New" panose="02070309020205020404" pitchFamily="49" charset="0"/>
              <a:buChar char="o"/>
              <a:defRPr/>
            </a:pPr>
            <a:r>
              <a:rPr lang="en-IN" sz="2600" dirty="0"/>
              <a:t>Forms based applications</a:t>
            </a:r>
          </a:p>
          <a:p>
            <a:pPr marL="457200" lvl="1" indent="-457200">
              <a:buFont typeface="Courier New" panose="02070309020205020404" pitchFamily="49" charset="0"/>
              <a:buChar char="o"/>
              <a:defRPr/>
            </a:pPr>
            <a:r>
              <a:rPr lang="en-IN" sz="2600" dirty="0"/>
              <a:t>Logout</a:t>
            </a:r>
          </a:p>
          <a:p>
            <a:pPr marL="0" indent="0" fontAlgn="base">
              <a:buNone/>
            </a:pPr>
            <a:r>
              <a:rPr lang="en-US" sz="2600" dirty="0"/>
              <a:t>Concept wise OA framework is completely different from Oracle  Forms. </a:t>
            </a:r>
          </a:p>
          <a:p>
            <a:pPr fontAlgn="base"/>
            <a:r>
              <a:rPr lang="en-US" sz="2600" b="1" dirty="0"/>
              <a:t>Oracle Forms</a:t>
            </a:r>
            <a:r>
              <a:rPr lang="en-US" sz="2600" dirty="0"/>
              <a:t>: In Oracle forms we call screens as forms, developed with oracle forms builder tool. And we will save these files ad FMB files and Deployed as FMX.</a:t>
            </a:r>
          </a:p>
          <a:p>
            <a:pPr fontAlgn="base"/>
            <a:r>
              <a:rPr lang="en-US" sz="2600" b="1" dirty="0"/>
              <a:t>OA Framework</a:t>
            </a:r>
            <a:r>
              <a:rPr lang="en-US" sz="2600" dirty="0"/>
              <a:t>: OA Framework is used to Build HTML-based screens/pages in Oracle E-Business Suite. Pages are developed by using JDeveloper, saved as XML files and deployed by loading into the oracle apps database into a group of tables known as MDS.</a:t>
            </a:r>
            <a:endParaRPr lang="en-IN" sz="2600" dirty="0"/>
          </a:p>
        </p:txBody>
      </p:sp>
      <p:sp>
        <p:nvSpPr>
          <p:cNvPr id="4" name="Footer Placeholder 3">
            <a:extLst>
              <a:ext uri="{FF2B5EF4-FFF2-40B4-BE49-F238E27FC236}">
                <a16:creationId xmlns:a16="http://schemas.microsoft.com/office/drawing/2014/main" id="{AF3E33B9-5E8C-4159-82D8-E2ACF9754602}"/>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1D13ABA-A4A8-49FC-A1D9-2B886BF5D186}"/>
              </a:ext>
            </a:extLst>
          </p:cNvPr>
          <p:cNvSpPr>
            <a:spLocks noGrp="1"/>
          </p:cNvSpPr>
          <p:nvPr>
            <p:ph type="sldNum" sz="quarter" idx="12"/>
          </p:nvPr>
        </p:nvSpPr>
        <p:spPr/>
        <p:txBody>
          <a:bodyPr/>
          <a:lstStyle/>
          <a:p>
            <a:fld id="{32FE80CE-CCFA-4E27-9B5B-4CF33304769A}" type="slidenum">
              <a:rPr lang="en-IN" smtClean="0"/>
              <a:t>5</a:t>
            </a:fld>
            <a:endParaRPr lang="en-IN"/>
          </a:p>
        </p:txBody>
      </p:sp>
    </p:spTree>
    <p:extLst>
      <p:ext uri="{BB962C8B-B14F-4D97-AF65-F5344CB8AC3E}">
        <p14:creationId xmlns:p14="http://schemas.microsoft.com/office/powerpoint/2010/main" val="341852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54D4-14F4-4D2C-9756-23FC7F7E0C02}"/>
              </a:ext>
            </a:extLst>
          </p:cNvPr>
          <p:cNvSpPr>
            <a:spLocks noGrp="1"/>
          </p:cNvSpPr>
          <p:nvPr>
            <p:ph type="title"/>
          </p:nvPr>
        </p:nvSpPr>
        <p:spPr>
          <a:xfrm>
            <a:off x="838200" y="365125"/>
            <a:ext cx="10515600" cy="930275"/>
          </a:xfrm>
        </p:spPr>
        <p:txBody>
          <a:bodyPr>
            <a:normAutofit fontScale="90000"/>
          </a:bodyPr>
          <a:lstStyle/>
          <a:p>
            <a:r>
              <a:rPr lang="en-US" b="1" dirty="0">
                <a:solidFill>
                  <a:srgbClr val="0070C0"/>
                </a:solidFill>
                <a:cs typeface="Times New Roman" panose="02020603050405020304" pitchFamily="18" charset="0"/>
              </a:rPr>
              <a:t>Getting Started – Flex fields, Value set, Lookups</a:t>
            </a:r>
            <a:endParaRPr lang="en-IN" b="1" dirty="0">
              <a:solidFill>
                <a:srgbClr val="0070C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10F01ACB-A086-4F13-A109-059D4C5241E2}"/>
              </a:ext>
            </a:extLst>
          </p:cNvPr>
          <p:cNvSpPr>
            <a:spLocks noGrp="1"/>
          </p:cNvSpPr>
          <p:nvPr>
            <p:ph idx="1"/>
          </p:nvPr>
        </p:nvSpPr>
        <p:spPr>
          <a:xfrm>
            <a:off x="838200" y="1485900"/>
            <a:ext cx="10515600" cy="4691063"/>
          </a:xfrm>
        </p:spPr>
        <p:txBody>
          <a:bodyPr>
            <a:normAutofit lnSpcReduction="10000"/>
          </a:bodyPr>
          <a:lstStyle/>
          <a:p>
            <a:pPr marL="457200" lvl="1" indent="-457200">
              <a:buFont typeface="Courier New" panose="02070309020205020404" pitchFamily="49" charset="0"/>
              <a:buChar char="o"/>
              <a:defRPr/>
            </a:pPr>
            <a:r>
              <a:rPr lang="en-IN" sz="2600" dirty="0">
                <a:hlinkClick r:id="rId2"/>
              </a:rPr>
              <a:t>https://docs.oracle.com/cd/E14004_01/books/Fundamentals/fund_ref_kbshortcuts003.htm</a:t>
            </a:r>
            <a:endParaRPr lang="en-IN" sz="2600" dirty="0"/>
          </a:p>
          <a:p>
            <a:pPr marL="0" lvl="1" indent="0">
              <a:buNone/>
              <a:defRPr/>
            </a:pPr>
            <a:r>
              <a:rPr lang="en-US" sz="2800" dirty="0"/>
              <a:t>A </a:t>
            </a:r>
            <a:r>
              <a:rPr lang="en-US" sz="2800" dirty="0" err="1"/>
              <a:t>flexfield</a:t>
            </a:r>
            <a:r>
              <a:rPr lang="en-US" sz="2800" dirty="0"/>
              <a:t> is a configurable field that opens in a window from a regular Oracle Applications Window. Defining </a:t>
            </a:r>
            <a:r>
              <a:rPr lang="en-US" sz="2800" dirty="0" err="1"/>
              <a:t>flexfields</a:t>
            </a:r>
            <a:r>
              <a:rPr lang="en-US" sz="2800" dirty="0"/>
              <a:t> enables you to tailor Oracle Applications to your own business environment. You can easily define </a:t>
            </a:r>
            <a:r>
              <a:rPr lang="en-US" sz="2800" dirty="0" err="1"/>
              <a:t>flexfields</a:t>
            </a:r>
            <a:r>
              <a:rPr lang="en-US" sz="2800" dirty="0"/>
              <a:t> to modify or extend Oracle Applications without programming. By using </a:t>
            </a:r>
            <a:r>
              <a:rPr lang="en-US" sz="2800" dirty="0" err="1"/>
              <a:t>flexfields</a:t>
            </a:r>
            <a:r>
              <a:rPr lang="en-US" sz="2800" dirty="0"/>
              <a:t> within Oracle Applications, you can: </a:t>
            </a:r>
          </a:p>
          <a:p>
            <a:pPr marL="0" lvl="1" indent="0">
              <a:buNone/>
              <a:defRPr/>
            </a:pPr>
            <a:r>
              <a:rPr lang="en-US" sz="2800" dirty="0"/>
              <a:t>• Structure certain identifiers required by Oracle Applications according to your own business environment </a:t>
            </a:r>
          </a:p>
          <a:p>
            <a:pPr marL="0" lvl="1" indent="0">
              <a:buNone/>
              <a:defRPr/>
            </a:pPr>
            <a:r>
              <a:rPr lang="en-US" sz="2800" dirty="0"/>
              <a:t>• Collect and display additional information for your business as required</a:t>
            </a:r>
          </a:p>
          <a:p>
            <a:pPr marL="0" lvl="1" indent="0">
              <a:buNone/>
              <a:defRPr/>
            </a:pPr>
            <a:r>
              <a:rPr lang="en-IN" sz="2600" dirty="0">
                <a:hlinkClick r:id="rId3"/>
              </a:rPr>
              <a:t>https://docs.oracle.com/cd/E18727_01/doc.121/e12892/T354897T361279.htm</a:t>
            </a:r>
            <a:endParaRPr lang="en-IN" sz="2600" dirty="0"/>
          </a:p>
          <a:p>
            <a:pPr marL="0" lvl="1" indent="0">
              <a:buNone/>
              <a:defRPr/>
            </a:pPr>
            <a:endParaRPr lang="en-IN" sz="2600" dirty="0"/>
          </a:p>
        </p:txBody>
      </p:sp>
      <p:sp>
        <p:nvSpPr>
          <p:cNvPr id="4" name="Footer Placeholder 3">
            <a:extLst>
              <a:ext uri="{FF2B5EF4-FFF2-40B4-BE49-F238E27FC236}">
                <a16:creationId xmlns:a16="http://schemas.microsoft.com/office/drawing/2014/main" id="{AF3E33B9-5E8C-4159-82D8-E2ACF9754602}"/>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1D13ABA-A4A8-49FC-A1D9-2B886BF5D186}"/>
              </a:ext>
            </a:extLst>
          </p:cNvPr>
          <p:cNvSpPr>
            <a:spLocks noGrp="1"/>
          </p:cNvSpPr>
          <p:nvPr>
            <p:ph type="sldNum" sz="quarter" idx="12"/>
          </p:nvPr>
        </p:nvSpPr>
        <p:spPr/>
        <p:txBody>
          <a:bodyPr/>
          <a:lstStyle/>
          <a:p>
            <a:fld id="{32FE80CE-CCFA-4E27-9B5B-4CF33304769A}" type="slidenum">
              <a:rPr lang="en-IN" smtClean="0"/>
              <a:t>6</a:t>
            </a:fld>
            <a:endParaRPr lang="en-IN"/>
          </a:p>
        </p:txBody>
      </p:sp>
    </p:spTree>
    <p:extLst>
      <p:ext uri="{BB962C8B-B14F-4D97-AF65-F5344CB8AC3E}">
        <p14:creationId xmlns:p14="http://schemas.microsoft.com/office/powerpoint/2010/main" val="47886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54D4-14F4-4D2C-9756-23FC7F7E0C02}"/>
              </a:ext>
            </a:extLst>
          </p:cNvPr>
          <p:cNvSpPr>
            <a:spLocks noGrp="1"/>
          </p:cNvSpPr>
          <p:nvPr>
            <p:ph type="title"/>
          </p:nvPr>
        </p:nvSpPr>
        <p:spPr>
          <a:xfrm>
            <a:off x="838200" y="365125"/>
            <a:ext cx="10515600" cy="930275"/>
          </a:xfrm>
        </p:spPr>
        <p:txBody>
          <a:bodyPr>
            <a:normAutofit fontScale="90000"/>
          </a:bodyPr>
          <a:lstStyle/>
          <a:p>
            <a:r>
              <a:rPr lang="en-US" b="1" dirty="0">
                <a:solidFill>
                  <a:srgbClr val="0070C0"/>
                </a:solidFill>
                <a:cs typeface="Times New Roman" panose="02020603050405020304" pitchFamily="18" charset="0"/>
              </a:rPr>
              <a:t>Getting Started – Flex fields, Value set, Lookups</a:t>
            </a:r>
            <a:endParaRPr lang="en-IN" b="1" dirty="0">
              <a:solidFill>
                <a:srgbClr val="0070C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10F01ACB-A086-4F13-A109-059D4C5241E2}"/>
              </a:ext>
            </a:extLst>
          </p:cNvPr>
          <p:cNvSpPr>
            <a:spLocks noGrp="1"/>
          </p:cNvSpPr>
          <p:nvPr>
            <p:ph idx="1"/>
          </p:nvPr>
        </p:nvSpPr>
        <p:spPr>
          <a:xfrm>
            <a:off x="838200" y="1485900"/>
            <a:ext cx="10515600" cy="4691063"/>
          </a:xfrm>
        </p:spPr>
        <p:txBody>
          <a:bodyPr>
            <a:normAutofit/>
          </a:bodyPr>
          <a:lstStyle/>
          <a:p>
            <a:pPr marL="0" lvl="1" indent="0">
              <a:buNone/>
              <a:defRPr/>
            </a:pPr>
            <a:endParaRPr lang="en-IN" sz="2600" dirty="0"/>
          </a:p>
        </p:txBody>
      </p:sp>
      <p:sp>
        <p:nvSpPr>
          <p:cNvPr id="4" name="Footer Placeholder 3">
            <a:extLst>
              <a:ext uri="{FF2B5EF4-FFF2-40B4-BE49-F238E27FC236}">
                <a16:creationId xmlns:a16="http://schemas.microsoft.com/office/drawing/2014/main" id="{AF3E33B9-5E8C-4159-82D8-E2ACF9754602}"/>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1D13ABA-A4A8-49FC-A1D9-2B886BF5D186}"/>
              </a:ext>
            </a:extLst>
          </p:cNvPr>
          <p:cNvSpPr>
            <a:spLocks noGrp="1"/>
          </p:cNvSpPr>
          <p:nvPr>
            <p:ph type="sldNum" sz="quarter" idx="12"/>
          </p:nvPr>
        </p:nvSpPr>
        <p:spPr/>
        <p:txBody>
          <a:bodyPr/>
          <a:lstStyle/>
          <a:p>
            <a:fld id="{32FE80CE-CCFA-4E27-9B5B-4CF33304769A}" type="slidenum">
              <a:rPr lang="en-IN" smtClean="0"/>
              <a:t>7</a:t>
            </a:fld>
            <a:endParaRPr lang="en-IN"/>
          </a:p>
        </p:txBody>
      </p:sp>
      <p:pic>
        <p:nvPicPr>
          <p:cNvPr id="6" name="Picture 5">
            <a:extLst>
              <a:ext uri="{FF2B5EF4-FFF2-40B4-BE49-F238E27FC236}">
                <a16:creationId xmlns:a16="http://schemas.microsoft.com/office/drawing/2014/main" id="{917EADD9-C531-46E0-8632-7BB5FE99BF34}"/>
              </a:ext>
            </a:extLst>
          </p:cNvPr>
          <p:cNvPicPr>
            <a:picLocks noChangeAspect="1"/>
          </p:cNvPicPr>
          <p:nvPr/>
        </p:nvPicPr>
        <p:blipFill>
          <a:blip r:embed="rId2"/>
          <a:stretch>
            <a:fillRect/>
          </a:stretch>
        </p:blipFill>
        <p:spPr>
          <a:xfrm>
            <a:off x="838200" y="1295400"/>
            <a:ext cx="6800850" cy="5032768"/>
          </a:xfrm>
          <a:prstGeom prst="rect">
            <a:avLst/>
          </a:prstGeom>
        </p:spPr>
      </p:pic>
    </p:spTree>
    <p:extLst>
      <p:ext uri="{BB962C8B-B14F-4D97-AF65-F5344CB8AC3E}">
        <p14:creationId xmlns:p14="http://schemas.microsoft.com/office/powerpoint/2010/main" val="90684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Multi ORG</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8</a:t>
            </a:fld>
            <a:endParaRPr lang="en-IN"/>
          </a:p>
        </p:txBody>
      </p:sp>
      <p:sp>
        <p:nvSpPr>
          <p:cNvPr id="7" name="Content Placeholder 6">
            <a:extLst>
              <a:ext uri="{FF2B5EF4-FFF2-40B4-BE49-F238E27FC236}">
                <a16:creationId xmlns:a16="http://schemas.microsoft.com/office/drawing/2014/main" id="{961D5F16-99AB-412D-87D2-45BD19B908D2}"/>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F20D7003-4370-44EB-AA90-144EC8D24AC0}"/>
              </a:ext>
            </a:extLst>
          </p:cNvPr>
          <p:cNvPicPr>
            <a:picLocks noChangeAspect="1"/>
          </p:cNvPicPr>
          <p:nvPr/>
        </p:nvPicPr>
        <p:blipFill>
          <a:blip r:embed="rId2"/>
          <a:stretch>
            <a:fillRect/>
          </a:stretch>
        </p:blipFill>
        <p:spPr>
          <a:xfrm>
            <a:off x="760549" y="1266716"/>
            <a:ext cx="6788331" cy="5089634"/>
          </a:xfrm>
          <a:prstGeom prst="rect">
            <a:avLst/>
          </a:prstGeom>
        </p:spPr>
      </p:pic>
    </p:spTree>
    <p:extLst>
      <p:ext uri="{BB962C8B-B14F-4D97-AF65-F5344CB8AC3E}">
        <p14:creationId xmlns:p14="http://schemas.microsoft.com/office/powerpoint/2010/main" val="413891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E41D-0B64-41CF-A433-B7A6569DD46C}"/>
              </a:ext>
            </a:extLst>
          </p:cNvPr>
          <p:cNvSpPr>
            <a:spLocks noGrp="1"/>
          </p:cNvSpPr>
          <p:nvPr>
            <p:ph type="title"/>
          </p:nvPr>
        </p:nvSpPr>
        <p:spPr>
          <a:xfrm>
            <a:off x="838200" y="365125"/>
            <a:ext cx="10515600" cy="968375"/>
          </a:xfrm>
        </p:spPr>
        <p:txBody>
          <a:bodyPr vert="horz" lIns="91440" tIns="45720" rIns="91440" bIns="45720" rtlCol="0" anchor="ctr">
            <a:normAutofit/>
          </a:bodyPr>
          <a:lstStyle/>
          <a:p>
            <a:r>
              <a:rPr lang="en-IN" b="1" dirty="0">
                <a:solidFill>
                  <a:srgbClr val="0070C0"/>
                </a:solidFill>
                <a:cs typeface="Times New Roman" panose="02020603050405020304" pitchFamily="18" charset="0"/>
              </a:rPr>
              <a:t>Multi ORG</a:t>
            </a:r>
          </a:p>
        </p:txBody>
      </p:sp>
      <p:sp>
        <p:nvSpPr>
          <p:cNvPr id="4" name="Footer Placeholder 3">
            <a:extLst>
              <a:ext uri="{FF2B5EF4-FFF2-40B4-BE49-F238E27FC236}">
                <a16:creationId xmlns:a16="http://schemas.microsoft.com/office/drawing/2014/main" id="{FD33585C-8728-4BDA-8B90-053AD9F47621}"/>
              </a:ext>
            </a:extLst>
          </p:cNvPr>
          <p:cNvSpPr>
            <a:spLocks noGrp="1"/>
          </p:cNvSpPr>
          <p:nvPr>
            <p:ph type="ftr" sz="quarter" idx="11"/>
          </p:nvPr>
        </p:nvSpPr>
        <p:spPr/>
        <p:txBody>
          <a:bodyPr/>
          <a:lstStyle/>
          <a:p>
            <a:r>
              <a:rPr lang="en-IN"/>
              <a:t>GE Renewables Confidential</a:t>
            </a:r>
          </a:p>
        </p:txBody>
      </p:sp>
      <p:sp>
        <p:nvSpPr>
          <p:cNvPr id="5" name="Slide Number Placeholder 4">
            <a:extLst>
              <a:ext uri="{FF2B5EF4-FFF2-40B4-BE49-F238E27FC236}">
                <a16:creationId xmlns:a16="http://schemas.microsoft.com/office/drawing/2014/main" id="{A5F1600A-24E1-47B3-B901-C5DC4BDD6097}"/>
              </a:ext>
            </a:extLst>
          </p:cNvPr>
          <p:cNvSpPr>
            <a:spLocks noGrp="1"/>
          </p:cNvSpPr>
          <p:nvPr>
            <p:ph type="sldNum" sz="quarter" idx="12"/>
          </p:nvPr>
        </p:nvSpPr>
        <p:spPr/>
        <p:txBody>
          <a:bodyPr/>
          <a:lstStyle/>
          <a:p>
            <a:fld id="{32FE80CE-CCFA-4E27-9B5B-4CF33304769A}" type="slidenum">
              <a:rPr lang="en-IN" smtClean="0"/>
              <a:t>9</a:t>
            </a:fld>
            <a:endParaRPr lang="en-IN"/>
          </a:p>
        </p:txBody>
      </p:sp>
      <p:sp>
        <p:nvSpPr>
          <p:cNvPr id="7" name="Content Placeholder 6">
            <a:extLst>
              <a:ext uri="{FF2B5EF4-FFF2-40B4-BE49-F238E27FC236}">
                <a16:creationId xmlns:a16="http://schemas.microsoft.com/office/drawing/2014/main" id="{961D5F16-99AB-412D-87D2-45BD19B908D2}"/>
              </a:ext>
            </a:extLst>
          </p:cNvPr>
          <p:cNvSpPr>
            <a:spLocks noGrp="1"/>
          </p:cNvSpPr>
          <p:nvPr>
            <p:ph idx="1"/>
          </p:nvPr>
        </p:nvSpPr>
        <p:spPr>
          <a:xfrm>
            <a:off x="838200" y="1333500"/>
            <a:ext cx="10515600" cy="4843463"/>
          </a:xfrm>
        </p:spPr>
        <p:txBody>
          <a:bodyPr>
            <a:normAutofit fontScale="70000" lnSpcReduction="20000"/>
          </a:bodyPr>
          <a:lstStyle/>
          <a:p>
            <a:pPr marL="0" indent="0">
              <a:buNone/>
            </a:pPr>
            <a:r>
              <a:rPr lang="en-US" dirty="0"/>
              <a:t>Define the Organization Structure Plan and define the entities in your organization structure. A careful analysis and design of a company’s organization structure is critical for future success. </a:t>
            </a:r>
          </a:p>
          <a:p>
            <a:pPr marL="0" indent="0">
              <a:buNone/>
            </a:pPr>
            <a:r>
              <a:rPr lang="en-US" dirty="0"/>
              <a:t>The following points describe how the Multi-Org model relates organizations: </a:t>
            </a:r>
          </a:p>
          <a:p>
            <a:pPr marL="0" indent="0">
              <a:buNone/>
            </a:pPr>
            <a:r>
              <a:rPr lang="en-US" dirty="0"/>
              <a:t>• A Business Group is the highest level of the structure and does not have an accounting impact. The Business Group determines which employees will be available to Ledgers and Operating Units related to that Business Group. </a:t>
            </a:r>
          </a:p>
          <a:p>
            <a:pPr marL="0" indent="0">
              <a:buNone/>
            </a:pPr>
            <a:r>
              <a:rPr lang="en-US" dirty="0"/>
              <a:t>• A Ledger is the highest level that impacts accounting. </a:t>
            </a:r>
          </a:p>
          <a:p>
            <a:pPr marL="0" indent="0">
              <a:buNone/>
            </a:pPr>
            <a:r>
              <a:rPr lang="en-US" dirty="0"/>
              <a:t>• Ledger is associated with a single Business Group. Multiple Ledgers may be associated with a single Business Group. </a:t>
            </a:r>
          </a:p>
          <a:p>
            <a:pPr marL="0" indent="0">
              <a:buNone/>
            </a:pPr>
            <a:r>
              <a:rPr lang="en-US" dirty="0"/>
              <a:t>• Each Ledger may have a different chart of accounts structure, calendar, or functional currency. </a:t>
            </a:r>
          </a:p>
          <a:p>
            <a:pPr marL="0" indent="0">
              <a:buNone/>
            </a:pPr>
            <a:r>
              <a:rPr lang="en-US" dirty="0"/>
              <a:t>• Each GRE/Legal entity is associated with a single Ledger, multiple Legal Entities may be associated with a single Ledger. </a:t>
            </a:r>
          </a:p>
          <a:p>
            <a:pPr marL="0" indent="0">
              <a:buNone/>
            </a:pPr>
            <a:r>
              <a:rPr lang="en-US" dirty="0"/>
              <a:t>• Each Operating Unit is associated with a single GRE/Legal entity, multiple Operating Units may be associated with a single Legal entity. </a:t>
            </a:r>
          </a:p>
          <a:p>
            <a:pPr marL="0" indent="0">
              <a:buNone/>
            </a:pPr>
            <a:r>
              <a:rPr lang="en-US" dirty="0"/>
              <a:t>• An Inventory Organization may be associated with any Operating Unit within the same Ledger. </a:t>
            </a:r>
            <a:endParaRPr lang="en-IN" dirty="0"/>
          </a:p>
        </p:txBody>
      </p:sp>
    </p:spTree>
    <p:extLst>
      <p:ext uri="{BB962C8B-B14F-4D97-AF65-F5344CB8AC3E}">
        <p14:creationId xmlns:p14="http://schemas.microsoft.com/office/powerpoint/2010/main" val="364050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27446</TotalTime>
  <Words>1269</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Times New Roman</vt:lpstr>
      <vt:lpstr>Wingdings</vt:lpstr>
      <vt:lpstr>Office Theme</vt:lpstr>
      <vt:lpstr>Oracle ERP R12 Fundamentals</vt:lpstr>
      <vt:lpstr>Agenda</vt:lpstr>
      <vt:lpstr>Architecture</vt:lpstr>
      <vt:lpstr>HRMS</vt:lpstr>
      <vt:lpstr>Getting Started - UI</vt:lpstr>
      <vt:lpstr>Getting Started – Flex fields, Value set, Lookups</vt:lpstr>
      <vt:lpstr>Getting Started – Flex fields, Value set, Lookups</vt:lpstr>
      <vt:lpstr>Multi ORG</vt:lpstr>
      <vt:lpstr>Multi ORG</vt:lpstr>
      <vt:lpstr>Multi ORG</vt:lpstr>
      <vt:lpstr>Multi ORG</vt:lpstr>
      <vt:lpstr>MOAC</vt:lpstr>
      <vt:lpstr>MOAC</vt:lpstr>
      <vt:lpstr>General Ledger</vt:lpstr>
      <vt:lpstr>General Ledger</vt:lpstr>
      <vt:lpstr>SLA</vt:lpstr>
      <vt:lpstr>Workflow</vt:lpstr>
      <vt:lpstr>Alert</vt:lpstr>
      <vt:lpstr>Alert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ERP Fundamentals</dc:title>
  <dc:creator>Ghanukota, Sandhya (GE Renewable Energy)</dc:creator>
  <cp:lastModifiedBy>Sengupta, Atri (GE Renewable Energy)</cp:lastModifiedBy>
  <cp:revision>71</cp:revision>
  <dcterms:created xsi:type="dcterms:W3CDTF">2020-11-09T08:11:49Z</dcterms:created>
  <dcterms:modified xsi:type="dcterms:W3CDTF">2021-01-26T03:53:25Z</dcterms:modified>
</cp:coreProperties>
</file>