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7"/>
  </p:notesMasterIdLst>
  <p:handoutMasterIdLst>
    <p:handoutMasterId r:id="rId48"/>
  </p:handoutMasterIdLst>
  <p:sldIdLst>
    <p:sldId id="257" r:id="rId2"/>
    <p:sldId id="21562" r:id="rId3"/>
    <p:sldId id="21579" r:id="rId4"/>
    <p:sldId id="280" r:id="rId5"/>
    <p:sldId id="21553" r:id="rId6"/>
    <p:sldId id="281" r:id="rId7"/>
    <p:sldId id="21563" r:id="rId8"/>
    <p:sldId id="546" r:id="rId9"/>
    <p:sldId id="545" r:id="rId10"/>
    <p:sldId id="547" r:id="rId11"/>
    <p:sldId id="21572" r:id="rId12"/>
    <p:sldId id="21571" r:id="rId13"/>
    <p:sldId id="21554" r:id="rId14"/>
    <p:sldId id="282" r:id="rId15"/>
    <p:sldId id="21552" r:id="rId16"/>
    <p:sldId id="21575" r:id="rId17"/>
    <p:sldId id="283" r:id="rId18"/>
    <p:sldId id="456" r:id="rId19"/>
    <p:sldId id="458" r:id="rId20"/>
    <p:sldId id="21551" r:id="rId21"/>
    <p:sldId id="284" r:id="rId22"/>
    <p:sldId id="262" r:id="rId23"/>
    <p:sldId id="21576" r:id="rId24"/>
    <p:sldId id="462" r:id="rId25"/>
    <p:sldId id="21550" r:id="rId26"/>
    <p:sldId id="308" r:id="rId27"/>
    <p:sldId id="21574" r:id="rId28"/>
    <p:sldId id="21573" r:id="rId29"/>
    <p:sldId id="21564" r:id="rId30"/>
    <p:sldId id="21556" r:id="rId31"/>
    <p:sldId id="21566" r:id="rId32"/>
    <p:sldId id="21557" r:id="rId33"/>
    <p:sldId id="21565" r:id="rId34"/>
    <p:sldId id="21558" r:id="rId35"/>
    <p:sldId id="21568" r:id="rId36"/>
    <p:sldId id="266" r:id="rId37"/>
    <p:sldId id="539" r:id="rId38"/>
    <p:sldId id="21559" r:id="rId39"/>
    <p:sldId id="21569" r:id="rId40"/>
    <p:sldId id="21560" r:id="rId41"/>
    <p:sldId id="21577" r:id="rId42"/>
    <p:sldId id="21561" r:id="rId43"/>
    <p:sldId id="21570" r:id="rId44"/>
    <p:sldId id="21578" r:id="rId45"/>
    <p:sldId id="25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19B0068E-58D5-4B0F-BF59-D31288384082}">
          <p14:sldIdLst>
            <p14:sldId id="257"/>
          </p14:sldIdLst>
        </p14:section>
        <p14:section name="Section Dividers" id="{FF4F9912-A49F-478F-A41C-068A93868F5B}">
          <p14:sldIdLst/>
        </p14:section>
        <p14:section name="Text and Content Slides" id="{C5CDFF87-AAB8-4760-89C3-E754182CDAAD}">
          <p14:sldIdLst>
            <p14:sldId id="21562"/>
            <p14:sldId id="21579"/>
            <p14:sldId id="280"/>
            <p14:sldId id="21553"/>
            <p14:sldId id="281"/>
            <p14:sldId id="21563"/>
            <p14:sldId id="546"/>
            <p14:sldId id="545"/>
            <p14:sldId id="547"/>
            <p14:sldId id="21572"/>
            <p14:sldId id="21571"/>
            <p14:sldId id="21554"/>
            <p14:sldId id="282"/>
            <p14:sldId id="21552"/>
            <p14:sldId id="21575"/>
            <p14:sldId id="283"/>
            <p14:sldId id="456"/>
            <p14:sldId id="458"/>
            <p14:sldId id="21551"/>
            <p14:sldId id="284"/>
            <p14:sldId id="262"/>
            <p14:sldId id="21576"/>
            <p14:sldId id="462"/>
            <p14:sldId id="21550"/>
            <p14:sldId id="308"/>
            <p14:sldId id="21574"/>
            <p14:sldId id="21573"/>
            <p14:sldId id="21564"/>
            <p14:sldId id="21556"/>
            <p14:sldId id="21566"/>
            <p14:sldId id="21557"/>
            <p14:sldId id="21565"/>
            <p14:sldId id="21558"/>
            <p14:sldId id="21568"/>
            <p14:sldId id="266"/>
            <p14:sldId id="539"/>
            <p14:sldId id="21559"/>
            <p14:sldId id="21569"/>
            <p14:sldId id="21560"/>
            <p14:sldId id="21577"/>
            <p14:sldId id="21561"/>
            <p14:sldId id="21570"/>
            <p14:sldId id="21578"/>
          </p14:sldIdLst>
        </p14:section>
        <p14:section name="Untitled Section" id="{EE347993-4D49-4D9A-9649-2E9BB609D5A1}">
          <p14:sldIdLst/>
        </p14:section>
        <p14:section name="Shapes" id="{118BB2BB-3D27-47A9-8DCE-41C3F6647399}">
          <p14:sldIdLst/>
        </p14:section>
        <p14:section name="Table Slides" id="{FD512581-63E3-4B33-BF60-C90C8ACADD91}">
          <p14:sldIdLst/>
        </p14:section>
        <p14:section name="Image Slides" id="{C74422F3-E6CC-4188-83B6-5326EAA02976}">
          <p14:sldIdLst/>
        </p14:section>
        <p14:section name="Ending Slides" id="{E6E5D859-CD81-46E0-8345-BBF2B4F37B63}">
          <p14:sldIdLst>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zmandi, Anett (GE Renewable Energy)" initials="PA(RE" lastIdx="17" clrIdx="0">
    <p:extLst>
      <p:ext uri="{19B8F6BF-5375-455C-9EA6-DF929625EA0E}">
        <p15:presenceInfo xmlns:p15="http://schemas.microsoft.com/office/powerpoint/2012/main" userId="S::212589053@ge.com::44c4dba3-6812-49d1-aa7a-6e8441441f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83" autoAdjust="0"/>
    <p:restoredTop sz="94660"/>
  </p:normalViewPr>
  <p:slideViewPr>
    <p:cSldViewPr snapToGrid="0" showGuides="1">
      <p:cViewPr varScale="1">
        <p:scale>
          <a:sx n="63" d="100"/>
          <a:sy n="63" d="100"/>
        </p:scale>
        <p:origin x="984" y="44"/>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1T22:45:56.738" idx="1">
    <p:pos x="10" y="10"/>
    <p:text>Reject Trx Missing VAT:</p:text>
    <p:extLst>
      <p:ext uri="{C676402C-5697-4E1C-873F-D02D1690AC5C}">
        <p15:threadingInfo xmlns:p15="http://schemas.microsoft.com/office/powerpoint/2012/main" timeZoneBias="-60"/>
      </p:ext>
    </p:extLst>
  </p:cm>
  <p:cm authorId="1" dt="2020-12-11T22:46:51.889" idx="2">
    <p:pos x="10" y="106"/>
    <p:text>In some countries statutory legislation will dictate the exchange rate the businesses are required to use for local VAT reporting purposes.  This exchange rate (Official rate) type might be different from exchange rate type set up at the system option (GE treasury exchange rate).  As per local statutory laws, an “Official Rate” and “Converted Amount in the Official Rate” needs to be printed on the footer section of invoices and credit memo &amp; on the AR VAT Report.</p:text>
    <p:extLst>
      <p:ext uri="{C676402C-5697-4E1C-873F-D02D1690AC5C}">
        <p15:threadingInfo xmlns:p15="http://schemas.microsoft.com/office/powerpoint/2012/main" timeZoneBias="-60">
          <p15:parentCm authorId="1" idx="1"/>
        </p15:threadingInfo>
      </p:ext>
    </p:extLst>
  </p:cm>
  <p:cm authorId="1" dt="2020-12-11T22:47:27.043" idx="3">
    <p:pos x="10" y="202"/>
    <p:text>The solution will reject the transactions missing official VAT exchange rate in AR Interface itself to prevent non-compliant transactions import in AR so that it cannot be printed, balance will not be recorded and begin aging until the transaction is imported with correct VAT exchange rate.</p:text>
    <p:extLst>
      <p:ext uri="{C676402C-5697-4E1C-873F-D02D1690AC5C}">
        <p15:threadingInfo xmlns:p15="http://schemas.microsoft.com/office/powerpoint/2012/main" timeZoneBias="-60">
          <p15:parentCm authorId="1" idx="1"/>
        </p15:threadingInfo>
      </p:ext>
    </p:extLst>
  </p:cm>
  <p:cm authorId="1" dt="2020-12-18T19:59:53.996" idx="14">
    <p:pos x="10" y="298"/>
    <p:text>Technical document: GEPW_CDD_EXT AR Reject Transactions Missing VAT fx Rate</p:text>
    <p:extLst>
      <p:ext uri="{C676402C-5697-4E1C-873F-D02D1690AC5C}">
        <p15:threadingInfo xmlns:p15="http://schemas.microsoft.com/office/powerpoint/2012/main" timeZoneBias="-60">
          <p15:parentCm authorId="1" idx="1"/>
        </p15:threadingInfo>
      </p:ext>
    </p:extLst>
  </p:cm>
  <p:cm authorId="1" dt="2020-12-11T23:15:24.020" idx="4">
    <p:pos x="106" y="106"/>
    <p:text>AR VAT Curr Conv.program:</p:text>
    <p:extLst>
      <p:ext uri="{C676402C-5697-4E1C-873F-D02D1690AC5C}">
        <p15:threadingInfo xmlns:p15="http://schemas.microsoft.com/office/powerpoint/2012/main" timeZoneBias="-60"/>
      </p:ext>
    </p:extLst>
  </p:cm>
  <p:cm authorId="1" dt="2020-12-18T20:09:15.289" idx="15">
    <p:pos x="106" y="202"/>
    <p:text>Technical Documentum: CF.250 FUNCTIONAL DESIGN
ESGAP
AR VAT Reporting Curr Conv Program</p:text>
    <p:extLst>
      <p:ext uri="{C676402C-5697-4E1C-873F-D02D1690AC5C}">
        <p15:threadingInfo xmlns:p15="http://schemas.microsoft.com/office/powerpoint/2012/main" timeZoneBias="-60">
          <p15:parentCm authorId="1" idx="4"/>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15T09:59:38.389" idx="6">
    <p:pos x="10" y="10"/>
    <p:text>PB - PC definition:</p:text>
    <p:extLst>
      <p:ext uri="{C676402C-5697-4E1C-873F-D02D1690AC5C}">
        <p15:threadingInfo xmlns:p15="http://schemas.microsoft.com/office/powerpoint/2012/main" timeZoneBias="-60"/>
      </p:ext>
    </p:extLst>
  </p:cm>
  <p:cm authorId="1" dt="2020-12-15T09:59:47.956" idx="7">
    <p:pos x="10" y="106"/>
    <p:text>A series of invoices prepared at different stages in the process of a major project, in order to seek payment for the percentage of work that has been completed so far. Progress billing will show the original contract amount, any changes to that amount, how much has been paid to date, what percentage of the job has been completed to date, what payment is currently due and the total amount remaining to be paid by the project's completion. Progress billing is common in the construction industry.</p:text>
    <p:extLst>
      <p:ext uri="{C676402C-5697-4E1C-873F-D02D1690AC5C}">
        <p15:threadingInfo xmlns:p15="http://schemas.microsoft.com/office/powerpoint/2012/main" timeZoneBias="-60">
          <p15:parentCm authorId="1" idx="6"/>
        </p15:threadingInfo>
      </p:ext>
    </p:extLst>
  </p:cm>
  <p:cm authorId="1" dt="2020-12-15T10:00:32.670" idx="8">
    <p:pos x="106" y="106"/>
    <p:text>Scope:</p:text>
    <p:extLst>
      <p:ext uri="{C676402C-5697-4E1C-873F-D02D1690AC5C}">
        <p15:threadingInfo xmlns:p15="http://schemas.microsoft.com/office/powerpoint/2012/main" timeZoneBias="-60"/>
      </p:ext>
    </p:extLst>
  </p:cm>
  <p:cm authorId="1" dt="2020-12-15T10:00:40.789" idx="9">
    <p:pos x="106" y="202"/>
    <p:text>Progress Billing to Progress Collection re-classification accounting line generation only for receipts which are applied to PB-PD or PB-NPD type of transaction</p:text>
    <p:extLst>
      <p:ext uri="{C676402C-5697-4E1C-873F-D02D1690AC5C}">
        <p15:threadingInfo xmlns:p15="http://schemas.microsoft.com/office/powerpoint/2012/main" timeZoneBias="-60">
          <p15:parentCm authorId="1" idx="8"/>
        </p15:threadingInfo>
      </p:ext>
    </p:extLst>
  </p:cm>
  <p:cm authorId="1" dt="2020-12-15T10:08:01.409" idx="11">
    <p:pos x="106" y="298"/>
    <p:text>If the receipt is reversed, after reclassification is done. The progress bill re-class entry should also get reversed</p:text>
    <p:extLst>
      <p:ext uri="{C676402C-5697-4E1C-873F-D02D1690AC5C}">
        <p15:threadingInfo xmlns:p15="http://schemas.microsoft.com/office/powerpoint/2012/main" timeZoneBias="-60">
          <p15:parentCm authorId="1" idx="8"/>
        </p15:threadingInfo>
      </p:ext>
    </p:extLst>
  </p:cm>
  <p:cm authorId="1" dt="2020-12-15T10:08:30.455" idx="12">
    <p:pos x="106" y="394"/>
    <p:text>The requirement is only for receipt &amp; not for the adjustment &amp; credit memo which are also reducing the invoice balance</p:text>
    <p:extLst>
      <p:ext uri="{C676402C-5697-4E1C-873F-D02D1690AC5C}">
        <p15:threadingInfo xmlns:p15="http://schemas.microsoft.com/office/powerpoint/2012/main" timeZoneBias="-60">
          <p15:parentCm authorId="1" idx="8"/>
        </p15:threadingInfo>
      </p:ext>
    </p:extLst>
  </p:cm>
  <p:cm authorId="1" dt="2020-12-15T10:13:10.773" idx="13">
    <p:pos x="106" y="490"/>
    <p:text>Reclassification should only be applicable for receipt applied to progress billing type of invoices &amp; there is no unapplied amount left on that receipt.</p:text>
    <p:extLst>
      <p:ext uri="{C676402C-5697-4E1C-873F-D02D1690AC5C}">
        <p15:threadingInfo xmlns:p15="http://schemas.microsoft.com/office/powerpoint/2012/main" timeZoneBias="-6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2-18T22:27:20.325" idx="17">
    <p:pos x="10" y="10"/>
    <p:text>Technical Doc/CDD: GERE CDD AR 170017 AR Open Interface Updates</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182FCD-791B-4B55-946B-BA613F6F2301}" type="doc">
      <dgm:prSet loTypeId="urn:microsoft.com/office/officeart/2005/8/layout/vList5" loCatId="list" qsTypeId="urn:microsoft.com/office/officeart/2005/8/quickstyle/simple1" qsCatId="simple" csTypeId="urn:microsoft.com/office/officeart/2005/8/colors/accent2_1" csCatId="accent2" phldr="1"/>
      <dgm:spPr/>
      <dgm:t>
        <a:bodyPr/>
        <a:lstStyle/>
        <a:p>
          <a:endParaRPr lang="en-US"/>
        </a:p>
      </dgm:t>
    </dgm:pt>
    <dgm:pt modelId="{8742D4A2-45BA-4CE0-9424-DB54A95E5D86}">
      <dgm:prSet phldrT="[Text]">
        <dgm:style>
          <a:lnRef idx="2">
            <a:schemeClr val="dk1"/>
          </a:lnRef>
          <a:fillRef idx="1">
            <a:schemeClr val="lt1"/>
          </a:fillRef>
          <a:effectRef idx="0">
            <a:schemeClr val="dk1"/>
          </a:effectRef>
          <a:fontRef idx="minor">
            <a:schemeClr val="dk1"/>
          </a:fontRef>
        </dgm:style>
      </dgm:prSet>
      <dgm:spPr>
        <a:solidFill>
          <a:schemeClr val="bg1">
            <a:lumMod val="85000"/>
          </a:schemeClr>
        </a:solidFill>
      </dgm:spPr>
      <dgm:t>
        <a:bodyPr/>
        <a:lstStyle/>
        <a:p>
          <a:r>
            <a:rPr lang="en-US" dirty="0"/>
            <a:t>Pre-Report</a:t>
          </a:r>
        </a:p>
      </dgm:t>
    </dgm:pt>
    <dgm:pt modelId="{30E6D119-FF50-415E-A4DE-810DD35260C6}" type="parTrans" cxnId="{50A507B8-13B6-4678-A62B-EB946D571C78}">
      <dgm:prSet/>
      <dgm:spPr/>
      <dgm:t>
        <a:bodyPr/>
        <a:lstStyle/>
        <a:p>
          <a:endParaRPr lang="en-US"/>
        </a:p>
      </dgm:t>
    </dgm:pt>
    <dgm:pt modelId="{8993614D-3974-4612-B8AA-3D38C8CA45FD}" type="sibTrans" cxnId="{50A507B8-13B6-4678-A62B-EB946D571C78}">
      <dgm:prSet/>
      <dgm:spPr/>
      <dgm:t>
        <a:bodyPr/>
        <a:lstStyle/>
        <a:p>
          <a:endParaRPr lang="en-US"/>
        </a:p>
      </dgm:t>
    </dgm:pt>
    <dgm:pt modelId="{495AC4D4-8087-483C-B76D-BD7049B92BEC}">
      <dgm:prSet phldrT="[Text]" custT="1"/>
      <dgm:spPr>
        <a:ln>
          <a:solidFill>
            <a:schemeClr val="bg1">
              <a:lumMod val="50000"/>
              <a:alpha val="90000"/>
            </a:schemeClr>
          </a:solidFill>
        </a:ln>
      </dgm:spPr>
      <dgm:t>
        <a:bodyPr/>
        <a:lstStyle/>
        <a:p>
          <a:r>
            <a:rPr lang="en-US" sz="1200" kern="1200" dirty="0">
              <a:solidFill>
                <a:srgbClr val="575757">
                  <a:hueOff val="0"/>
                  <a:satOff val="0"/>
                  <a:lumOff val="0"/>
                  <a:alphaOff val="0"/>
                </a:srgbClr>
              </a:solidFill>
              <a:latin typeface="GE Inspira Pitch"/>
              <a:ea typeface="+mn-ea"/>
              <a:cs typeface="+mn-cs"/>
            </a:rPr>
            <a:t>New Report Developed to show the list of invoices considered for BDR</a:t>
          </a:r>
        </a:p>
      </dgm:t>
    </dgm:pt>
    <dgm:pt modelId="{A1611B95-0593-446B-8E02-08B952551F70}" type="parTrans" cxnId="{C9C1C2B4-FD8E-4EA3-8991-97AEAD3637FA}">
      <dgm:prSet/>
      <dgm:spPr/>
      <dgm:t>
        <a:bodyPr/>
        <a:lstStyle/>
        <a:p>
          <a:endParaRPr lang="en-US"/>
        </a:p>
      </dgm:t>
    </dgm:pt>
    <dgm:pt modelId="{3E051E75-F88A-445D-B71B-EB0EA163C2EB}" type="sibTrans" cxnId="{C9C1C2B4-FD8E-4EA3-8991-97AEAD3637FA}">
      <dgm:prSet/>
      <dgm:spPr/>
      <dgm:t>
        <a:bodyPr/>
        <a:lstStyle/>
        <a:p>
          <a:endParaRPr lang="en-US"/>
        </a:p>
      </dgm:t>
    </dgm:pt>
    <dgm:pt modelId="{8866AA00-E9BA-4858-B311-BC3F43824E01}">
      <dgm:prSet phldrT="[Text]">
        <dgm:style>
          <a:lnRef idx="2">
            <a:schemeClr val="dk1"/>
          </a:lnRef>
          <a:fillRef idx="1">
            <a:schemeClr val="lt1"/>
          </a:fillRef>
          <a:effectRef idx="0">
            <a:schemeClr val="dk1"/>
          </a:effectRef>
          <a:fontRef idx="minor">
            <a:schemeClr val="dk1"/>
          </a:fontRef>
        </dgm:style>
      </dgm:prSet>
      <dgm:spPr>
        <a:solidFill>
          <a:schemeClr val="bg1">
            <a:lumMod val="85000"/>
          </a:schemeClr>
        </a:solidFill>
      </dgm:spPr>
      <dgm:t>
        <a:bodyPr/>
        <a:lstStyle/>
        <a:p>
          <a:r>
            <a:rPr lang="en-US" dirty="0"/>
            <a:t>Program Run</a:t>
          </a:r>
        </a:p>
      </dgm:t>
    </dgm:pt>
    <dgm:pt modelId="{6A6B9CA3-9288-41FE-BEA1-A6AA426292F0}" type="parTrans" cxnId="{B5BA1373-9454-497C-A0E6-4130F7A2BAE5}">
      <dgm:prSet/>
      <dgm:spPr/>
      <dgm:t>
        <a:bodyPr/>
        <a:lstStyle/>
        <a:p>
          <a:endParaRPr lang="en-US"/>
        </a:p>
      </dgm:t>
    </dgm:pt>
    <dgm:pt modelId="{7044CA9B-3F0F-4EA3-9C26-625CF1ED4892}" type="sibTrans" cxnId="{B5BA1373-9454-497C-A0E6-4130F7A2BAE5}">
      <dgm:prSet/>
      <dgm:spPr/>
      <dgm:t>
        <a:bodyPr/>
        <a:lstStyle/>
        <a:p>
          <a:endParaRPr lang="en-US"/>
        </a:p>
      </dgm:t>
    </dgm:pt>
    <dgm:pt modelId="{92665AFD-6D81-4E7C-8795-A315D0BFF3CE}">
      <dgm:prSet phldrT="[Text]"/>
      <dgm:spPr>
        <a:ln>
          <a:solidFill>
            <a:schemeClr val="bg1">
              <a:lumMod val="50000"/>
              <a:alpha val="90000"/>
            </a:schemeClr>
          </a:solidFill>
        </a:ln>
      </dgm:spPr>
      <dgm:t>
        <a:bodyPr/>
        <a:lstStyle/>
        <a:p>
          <a:r>
            <a:rPr lang="en-US" dirty="0"/>
            <a:t>Runs for specific Company Codes not set for exclusion</a:t>
          </a:r>
        </a:p>
      </dgm:t>
    </dgm:pt>
    <dgm:pt modelId="{CB9F5153-8C22-4D14-BF6F-320BA22A3053}" type="parTrans" cxnId="{C43121CA-464D-4B8D-B7F1-B8A5A1B5DAB7}">
      <dgm:prSet/>
      <dgm:spPr/>
      <dgm:t>
        <a:bodyPr/>
        <a:lstStyle/>
        <a:p>
          <a:endParaRPr lang="en-US"/>
        </a:p>
      </dgm:t>
    </dgm:pt>
    <dgm:pt modelId="{871C07E2-A3CA-4EAF-8EB6-BB46E5268D34}" type="sibTrans" cxnId="{C43121CA-464D-4B8D-B7F1-B8A5A1B5DAB7}">
      <dgm:prSet/>
      <dgm:spPr/>
      <dgm:t>
        <a:bodyPr/>
        <a:lstStyle/>
        <a:p>
          <a:endParaRPr lang="en-US"/>
        </a:p>
      </dgm:t>
    </dgm:pt>
    <dgm:pt modelId="{3282E161-0874-46B5-BC8B-9C1DF7A58CEA}">
      <dgm:prSet phldrT="[Text]">
        <dgm:style>
          <a:lnRef idx="2">
            <a:schemeClr val="dk1"/>
          </a:lnRef>
          <a:fillRef idx="1">
            <a:schemeClr val="lt1"/>
          </a:fillRef>
          <a:effectRef idx="0">
            <a:schemeClr val="dk1"/>
          </a:effectRef>
          <a:fontRef idx="minor">
            <a:schemeClr val="dk1"/>
          </a:fontRef>
        </dgm:style>
      </dgm:prSet>
      <dgm:spPr>
        <a:solidFill>
          <a:schemeClr val="bg1">
            <a:lumMod val="85000"/>
          </a:schemeClr>
        </a:solidFill>
      </dgm:spPr>
      <dgm:t>
        <a:bodyPr/>
        <a:lstStyle/>
        <a:p>
          <a:r>
            <a:rPr lang="en-US" dirty="0"/>
            <a:t>Mgmt. Review</a:t>
          </a:r>
        </a:p>
      </dgm:t>
    </dgm:pt>
    <dgm:pt modelId="{1B2FA7CE-519E-4DD5-888F-05F8A6051993}" type="parTrans" cxnId="{DB359584-B18D-4918-AAB5-42C7537EFF9C}">
      <dgm:prSet/>
      <dgm:spPr/>
      <dgm:t>
        <a:bodyPr/>
        <a:lstStyle/>
        <a:p>
          <a:endParaRPr lang="en-US"/>
        </a:p>
      </dgm:t>
    </dgm:pt>
    <dgm:pt modelId="{4BBA0592-1812-412F-9A11-CCF2629C145A}" type="sibTrans" cxnId="{DB359584-B18D-4918-AAB5-42C7537EFF9C}">
      <dgm:prSet/>
      <dgm:spPr/>
      <dgm:t>
        <a:bodyPr/>
        <a:lstStyle/>
        <a:p>
          <a:endParaRPr lang="en-US"/>
        </a:p>
      </dgm:t>
    </dgm:pt>
    <dgm:pt modelId="{DF615B7C-9C1B-4B24-9CAD-84720622C756}">
      <dgm:prSet phldrT="[Text]"/>
      <dgm:spPr>
        <a:ln>
          <a:solidFill>
            <a:schemeClr val="bg1">
              <a:lumMod val="50000"/>
              <a:alpha val="90000"/>
            </a:schemeClr>
          </a:solidFill>
        </a:ln>
      </dgm:spPr>
      <dgm:t>
        <a:bodyPr/>
        <a:lstStyle/>
        <a:p>
          <a:r>
            <a:rPr lang="en-US" dirty="0"/>
            <a:t>Ability to change certain account segments if needed</a:t>
          </a:r>
        </a:p>
      </dgm:t>
    </dgm:pt>
    <dgm:pt modelId="{1F7B1957-8E6B-4330-8A44-3D8422F139B6}" type="parTrans" cxnId="{55E5A1F2-A57B-4892-8948-32C32088DF14}">
      <dgm:prSet/>
      <dgm:spPr/>
      <dgm:t>
        <a:bodyPr/>
        <a:lstStyle/>
        <a:p>
          <a:endParaRPr lang="en-US"/>
        </a:p>
      </dgm:t>
    </dgm:pt>
    <dgm:pt modelId="{25946D7D-6082-45B2-8D82-69D547F09CD9}" type="sibTrans" cxnId="{55E5A1F2-A57B-4892-8948-32C32088DF14}">
      <dgm:prSet/>
      <dgm:spPr/>
      <dgm:t>
        <a:bodyPr/>
        <a:lstStyle/>
        <a:p>
          <a:endParaRPr lang="en-US"/>
        </a:p>
      </dgm:t>
    </dgm:pt>
    <dgm:pt modelId="{6E521F56-5127-4A0B-BF99-4C94C474E06B}">
      <dgm:prSet phldrT="[Text]">
        <dgm:style>
          <a:lnRef idx="2">
            <a:schemeClr val="dk1"/>
          </a:lnRef>
          <a:fillRef idx="1">
            <a:schemeClr val="lt1"/>
          </a:fillRef>
          <a:effectRef idx="0">
            <a:schemeClr val="dk1"/>
          </a:effectRef>
          <a:fontRef idx="minor">
            <a:schemeClr val="dk1"/>
          </a:fontRef>
        </dgm:style>
      </dgm:prSet>
      <dgm:spPr>
        <a:solidFill>
          <a:schemeClr val="bg1">
            <a:lumMod val="85000"/>
          </a:schemeClr>
        </a:solidFill>
      </dgm:spPr>
      <dgm:t>
        <a:bodyPr/>
        <a:lstStyle/>
        <a:p>
          <a:r>
            <a:rPr lang="en-US" dirty="0"/>
            <a:t>Post to GL</a:t>
          </a:r>
        </a:p>
      </dgm:t>
    </dgm:pt>
    <dgm:pt modelId="{E87DA407-DFC3-4127-9AF6-FA4229E30D59}" type="parTrans" cxnId="{AA8C701F-68C2-4434-A014-27F882FB8225}">
      <dgm:prSet/>
      <dgm:spPr/>
      <dgm:t>
        <a:bodyPr/>
        <a:lstStyle/>
        <a:p>
          <a:endParaRPr lang="en-US"/>
        </a:p>
      </dgm:t>
    </dgm:pt>
    <dgm:pt modelId="{305BDF4B-97C5-41F2-8CDE-DE5CD8053619}" type="sibTrans" cxnId="{AA8C701F-68C2-4434-A014-27F882FB8225}">
      <dgm:prSet/>
      <dgm:spPr/>
      <dgm:t>
        <a:bodyPr/>
        <a:lstStyle/>
        <a:p>
          <a:endParaRPr lang="en-US"/>
        </a:p>
      </dgm:t>
    </dgm:pt>
    <dgm:pt modelId="{E9A34B17-8453-4E93-B585-7D3AB6BA0EA8}">
      <dgm:prSet phldrT="[Text]">
        <dgm:style>
          <a:lnRef idx="2">
            <a:schemeClr val="dk1"/>
          </a:lnRef>
          <a:fillRef idx="1">
            <a:schemeClr val="lt1"/>
          </a:fillRef>
          <a:effectRef idx="0">
            <a:schemeClr val="dk1"/>
          </a:effectRef>
          <a:fontRef idx="minor">
            <a:schemeClr val="dk1"/>
          </a:fontRef>
        </dgm:style>
      </dgm:prSet>
      <dgm:spPr>
        <a:solidFill>
          <a:schemeClr val="bg1">
            <a:lumMod val="85000"/>
          </a:schemeClr>
        </a:solidFill>
      </dgm:spPr>
      <dgm:t>
        <a:bodyPr/>
        <a:lstStyle/>
        <a:p>
          <a:r>
            <a:rPr lang="en-US" dirty="0"/>
            <a:t>Validate in GL</a:t>
          </a:r>
        </a:p>
      </dgm:t>
    </dgm:pt>
    <dgm:pt modelId="{3F6D8459-E352-42F3-B99B-AC60CD7B93F4}" type="parTrans" cxnId="{6A0B3D01-743C-4F25-800B-77D71DA7305A}">
      <dgm:prSet/>
      <dgm:spPr/>
      <dgm:t>
        <a:bodyPr/>
        <a:lstStyle/>
        <a:p>
          <a:endParaRPr lang="en-US"/>
        </a:p>
      </dgm:t>
    </dgm:pt>
    <dgm:pt modelId="{0E833DFD-F351-4997-BB0E-A08D3B47D6ED}" type="sibTrans" cxnId="{6A0B3D01-743C-4F25-800B-77D71DA7305A}">
      <dgm:prSet/>
      <dgm:spPr/>
      <dgm:t>
        <a:bodyPr/>
        <a:lstStyle/>
        <a:p>
          <a:endParaRPr lang="en-US"/>
        </a:p>
      </dgm:t>
    </dgm:pt>
    <dgm:pt modelId="{9BFA4D61-AE79-49B7-B2D5-3C2BD3798DAF}">
      <dgm:prSet phldrT="[Text]"/>
      <dgm:spPr>
        <a:ln>
          <a:solidFill>
            <a:schemeClr val="bg1">
              <a:lumMod val="50000"/>
              <a:alpha val="90000"/>
            </a:schemeClr>
          </a:solidFill>
        </a:ln>
      </dgm:spPr>
      <dgm:t>
        <a:bodyPr/>
        <a:lstStyle/>
        <a:p>
          <a:r>
            <a:rPr lang="en-US" dirty="0"/>
            <a:t>Automatic posting to GL</a:t>
          </a:r>
        </a:p>
      </dgm:t>
    </dgm:pt>
    <dgm:pt modelId="{8183CB7D-2C3F-4221-B727-DBDE51DC9061}" type="parTrans" cxnId="{2868F3CF-BB4E-4D57-9D8A-4F40E68B3D09}">
      <dgm:prSet/>
      <dgm:spPr/>
      <dgm:t>
        <a:bodyPr/>
        <a:lstStyle/>
        <a:p>
          <a:endParaRPr lang="en-US"/>
        </a:p>
      </dgm:t>
    </dgm:pt>
    <dgm:pt modelId="{5D9791F2-FA0C-44DB-B30E-4B248CC7CCC4}" type="sibTrans" cxnId="{2868F3CF-BB4E-4D57-9D8A-4F40E68B3D09}">
      <dgm:prSet/>
      <dgm:spPr/>
      <dgm:t>
        <a:bodyPr/>
        <a:lstStyle/>
        <a:p>
          <a:endParaRPr lang="en-US"/>
        </a:p>
      </dgm:t>
    </dgm:pt>
    <dgm:pt modelId="{E7BAF447-3245-4517-A86B-C7CFEF4C3BAF}">
      <dgm:prSet phldrT="[Text]"/>
      <dgm:spPr>
        <a:ln>
          <a:solidFill>
            <a:schemeClr val="bg1">
              <a:lumMod val="50000"/>
              <a:alpha val="90000"/>
            </a:schemeClr>
          </a:solidFill>
        </a:ln>
      </dgm:spPr>
      <dgm:t>
        <a:bodyPr/>
        <a:lstStyle/>
        <a:p>
          <a:r>
            <a:rPr lang="en-US" dirty="0"/>
            <a:t>Email acknowledgement of Accounting Program</a:t>
          </a:r>
        </a:p>
      </dgm:t>
    </dgm:pt>
    <dgm:pt modelId="{9B223188-0EB8-4B46-A0AB-F96673617FB4}" type="parTrans" cxnId="{44D00CD9-2030-4BD8-AACB-70A98388DFAA}">
      <dgm:prSet/>
      <dgm:spPr/>
      <dgm:t>
        <a:bodyPr/>
        <a:lstStyle/>
        <a:p>
          <a:endParaRPr lang="en-US"/>
        </a:p>
      </dgm:t>
    </dgm:pt>
    <dgm:pt modelId="{644CD22F-3392-48ED-8583-C32160576C76}" type="sibTrans" cxnId="{44D00CD9-2030-4BD8-AACB-70A98388DFAA}">
      <dgm:prSet/>
      <dgm:spPr/>
      <dgm:t>
        <a:bodyPr/>
        <a:lstStyle/>
        <a:p>
          <a:endParaRPr lang="en-US"/>
        </a:p>
      </dgm:t>
    </dgm:pt>
    <dgm:pt modelId="{0BB97139-FD43-4188-8CAF-5D15678D7623}">
      <dgm:prSet phldrT="[Text]"/>
      <dgm:spPr>
        <a:ln>
          <a:solidFill>
            <a:schemeClr val="bg1">
              <a:lumMod val="50000"/>
              <a:alpha val="90000"/>
            </a:schemeClr>
          </a:solidFill>
        </a:ln>
      </dgm:spPr>
      <dgm:t>
        <a:bodyPr/>
        <a:lstStyle/>
        <a:p>
          <a:r>
            <a:rPr lang="en-US" dirty="0"/>
            <a:t>Provides a report showing proposed GL Entries</a:t>
          </a:r>
        </a:p>
      </dgm:t>
    </dgm:pt>
    <dgm:pt modelId="{FEC5BDE9-DE61-4B02-8B24-93A11CCCC316}" type="parTrans" cxnId="{D5276AB3-DD71-4590-99A1-C349B86F733A}">
      <dgm:prSet/>
      <dgm:spPr/>
      <dgm:t>
        <a:bodyPr/>
        <a:lstStyle/>
        <a:p>
          <a:endParaRPr lang="en-US"/>
        </a:p>
      </dgm:t>
    </dgm:pt>
    <dgm:pt modelId="{1DC7C394-1B1C-42B5-B3BB-99C372E36EBE}" type="sibTrans" cxnId="{D5276AB3-DD71-4590-99A1-C349B86F733A}">
      <dgm:prSet/>
      <dgm:spPr/>
      <dgm:t>
        <a:bodyPr/>
        <a:lstStyle/>
        <a:p>
          <a:endParaRPr lang="en-US"/>
        </a:p>
      </dgm:t>
    </dgm:pt>
    <dgm:pt modelId="{08E60523-028A-4233-8FE5-02F17EA5ED18}">
      <dgm:prSet phldrT="[Text]" custT="1"/>
      <dgm:spPr>
        <a:ln>
          <a:solidFill>
            <a:schemeClr val="bg1">
              <a:lumMod val="50000"/>
              <a:alpha val="90000"/>
            </a:schemeClr>
          </a:solidFill>
        </a:ln>
      </dgm:spPr>
      <dgm:t>
        <a:bodyPr/>
        <a:lstStyle/>
        <a:p>
          <a:r>
            <a:rPr lang="en-US" sz="1200" kern="1200" dirty="0">
              <a:solidFill>
                <a:srgbClr val="575757">
                  <a:hueOff val="0"/>
                  <a:satOff val="0"/>
                  <a:lumOff val="0"/>
                  <a:alphaOff val="0"/>
                </a:srgbClr>
              </a:solidFill>
              <a:latin typeface="GE Inspira Pitch"/>
              <a:ea typeface="+mn-ea"/>
              <a:cs typeface="+mn-cs"/>
            </a:rPr>
            <a:t>Report to be used as back-up for BDR entries</a:t>
          </a:r>
        </a:p>
      </dgm:t>
    </dgm:pt>
    <dgm:pt modelId="{0E2A48FE-6A72-43AA-B564-D1AFC4C379A1}" type="parTrans" cxnId="{A01ECB8D-C815-4F2C-9069-42E52B337D4D}">
      <dgm:prSet/>
      <dgm:spPr/>
      <dgm:t>
        <a:bodyPr/>
        <a:lstStyle/>
        <a:p>
          <a:endParaRPr lang="en-US"/>
        </a:p>
      </dgm:t>
    </dgm:pt>
    <dgm:pt modelId="{179D0462-59D8-445C-A488-E67843054F6F}" type="sibTrans" cxnId="{A01ECB8D-C815-4F2C-9069-42E52B337D4D}">
      <dgm:prSet/>
      <dgm:spPr/>
      <dgm:t>
        <a:bodyPr/>
        <a:lstStyle/>
        <a:p>
          <a:endParaRPr lang="en-US"/>
        </a:p>
      </dgm:t>
    </dgm:pt>
    <dgm:pt modelId="{D60FE0D9-AD0C-41D9-9594-F89C0DB27533}">
      <dgm:prSet phldrT="[Text]"/>
      <dgm:spPr>
        <a:ln>
          <a:solidFill>
            <a:schemeClr val="bg1">
              <a:lumMod val="50000"/>
              <a:alpha val="90000"/>
            </a:schemeClr>
          </a:solidFill>
        </a:ln>
      </dgm:spPr>
      <dgm:t>
        <a:bodyPr/>
        <a:lstStyle/>
        <a:p>
          <a:r>
            <a:rPr lang="en-US" dirty="0"/>
            <a:t>Company Code appended with _VE to force into management review</a:t>
          </a:r>
        </a:p>
      </dgm:t>
    </dgm:pt>
    <dgm:pt modelId="{E0CA485C-1CAD-4B97-B32A-4D97EFA99166}" type="parTrans" cxnId="{F169AF92-6EDD-4F29-BA81-71409BDFB4FD}">
      <dgm:prSet/>
      <dgm:spPr/>
      <dgm:t>
        <a:bodyPr/>
        <a:lstStyle/>
        <a:p>
          <a:endParaRPr lang="en-US"/>
        </a:p>
      </dgm:t>
    </dgm:pt>
    <dgm:pt modelId="{B5BDF085-A096-4D03-94DA-78DA84950A16}" type="sibTrans" cxnId="{F169AF92-6EDD-4F29-BA81-71409BDFB4FD}">
      <dgm:prSet/>
      <dgm:spPr/>
      <dgm:t>
        <a:bodyPr/>
        <a:lstStyle/>
        <a:p>
          <a:endParaRPr lang="en-US"/>
        </a:p>
      </dgm:t>
    </dgm:pt>
    <dgm:pt modelId="{264E8F34-17AA-4618-9681-6315115829CB}">
      <dgm:prSet phldrT="[Text]"/>
      <dgm:spPr>
        <a:ln>
          <a:solidFill>
            <a:schemeClr val="bg1">
              <a:lumMod val="50000"/>
              <a:alpha val="90000"/>
            </a:schemeClr>
          </a:solidFill>
        </a:ln>
      </dgm:spPr>
      <dgm:t>
        <a:bodyPr/>
        <a:lstStyle/>
        <a:p>
          <a:r>
            <a:rPr lang="en-US" dirty="0"/>
            <a:t>Manual Process to validate final BDR booking in GL</a:t>
          </a:r>
        </a:p>
      </dgm:t>
    </dgm:pt>
    <dgm:pt modelId="{3D53AF12-1FCF-457C-9CB9-3C4B03C5F52A}" type="parTrans" cxnId="{22ABAE09-CE74-4C0A-80F2-BF1F8FAD4862}">
      <dgm:prSet/>
      <dgm:spPr/>
      <dgm:t>
        <a:bodyPr/>
        <a:lstStyle/>
        <a:p>
          <a:endParaRPr lang="en-US"/>
        </a:p>
      </dgm:t>
    </dgm:pt>
    <dgm:pt modelId="{B529191B-29F8-41D7-A53F-B12CDB80AB72}" type="sibTrans" cxnId="{22ABAE09-CE74-4C0A-80F2-BF1F8FAD4862}">
      <dgm:prSet/>
      <dgm:spPr/>
      <dgm:t>
        <a:bodyPr/>
        <a:lstStyle/>
        <a:p>
          <a:endParaRPr lang="en-US"/>
        </a:p>
      </dgm:t>
    </dgm:pt>
    <dgm:pt modelId="{6CC55155-AAA9-4C10-B61C-DA36F7C2D468}">
      <dgm:prSet phldrT="[Text]"/>
      <dgm:spPr>
        <a:ln>
          <a:solidFill>
            <a:schemeClr val="bg1">
              <a:lumMod val="50000"/>
              <a:alpha val="90000"/>
            </a:schemeClr>
          </a:solidFill>
        </a:ln>
      </dgm:spPr>
      <dgm:t>
        <a:bodyPr/>
        <a:lstStyle/>
        <a:p>
          <a:r>
            <a:rPr lang="hu-HU" dirty="0"/>
            <a:t>Accrual – will be auto-reversed in the next period</a:t>
          </a:r>
          <a:endParaRPr lang="en-US" dirty="0"/>
        </a:p>
      </dgm:t>
    </dgm:pt>
    <dgm:pt modelId="{9D5DAE71-8782-49F4-9F59-C54F76485758}" type="parTrans" cxnId="{576F0620-765C-4166-BE10-EBA5BC5C0524}">
      <dgm:prSet/>
      <dgm:spPr/>
      <dgm:t>
        <a:bodyPr/>
        <a:lstStyle/>
        <a:p>
          <a:endParaRPr lang="en-US"/>
        </a:p>
      </dgm:t>
    </dgm:pt>
    <dgm:pt modelId="{8AF3A037-35F2-4957-B6CA-AEA57863E102}" type="sibTrans" cxnId="{576F0620-765C-4166-BE10-EBA5BC5C0524}">
      <dgm:prSet/>
      <dgm:spPr/>
      <dgm:t>
        <a:bodyPr/>
        <a:lstStyle/>
        <a:p>
          <a:endParaRPr lang="en-US"/>
        </a:p>
      </dgm:t>
    </dgm:pt>
    <dgm:pt modelId="{8279BFEF-554C-4B8A-BFC9-457E4C160B70}">
      <dgm:prSet phldrT="[Text]"/>
      <dgm:spPr>
        <a:ln>
          <a:solidFill>
            <a:schemeClr val="bg1">
              <a:lumMod val="50000"/>
              <a:alpha val="90000"/>
            </a:schemeClr>
          </a:solidFill>
        </a:ln>
      </dgm:spPr>
      <dgm:t>
        <a:bodyPr/>
        <a:lstStyle/>
        <a:p>
          <a:r>
            <a:rPr lang="hu-HU" dirty="0">
              <a:highlight>
                <a:srgbClr val="FFFF00"/>
              </a:highlight>
            </a:rPr>
            <a:t>**this step will be automated by 2021 </a:t>
          </a:r>
          <a:r>
            <a:rPr lang="hu-HU" dirty="0">
              <a:highlight>
                <a:srgbClr val="FFFF00"/>
              </a:highlight>
              <a:sym typeface="Wingdings" panose="05000000000000000000" pitchFamily="2" charset="2"/>
            </a:rPr>
            <a:t> direct hit onto GL</a:t>
          </a:r>
          <a:endParaRPr lang="en-US" dirty="0">
            <a:highlight>
              <a:srgbClr val="FFFF00"/>
            </a:highlight>
          </a:endParaRPr>
        </a:p>
      </dgm:t>
    </dgm:pt>
    <dgm:pt modelId="{60500B80-AF1D-4EB1-A6C6-91A474BD5100}" type="parTrans" cxnId="{6097A7CE-2651-4FF4-B00A-AA2C6A4EBCEA}">
      <dgm:prSet/>
      <dgm:spPr/>
      <dgm:t>
        <a:bodyPr/>
        <a:lstStyle/>
        <a:p>
          <a:endParaRPr lang="en-US"/>
        </a:p>
      </dgm:t>
    </dgm:pt>
    <dgm:pt modelId="{746B8BEC-0BCF-4F08-AED8-EDAF5545C3FC}" type="sibTrans" cxnId="{6097A7CE-2651-4FF4-B00A-AA2C6A4EBCEA}">
      <dgm:prSet/>
      <dgm:spPr/>
      <dgm:t>
        <a:bodyPr/>
        <a:lstStyle/>
        <a:p>
          <a:endParaRPr lang="en-US"/>
        </a:p>
      </dgm:t>
    </dgm:pt>
    <dgm:pt modelId="{8511606E-9740-4568-8D75-F950B3797B94}" type="pres">
      <dgm:prSet presAssocID="{14182FCD-791B-4B55-946B-BA613F6F2301}" presName="Name0" presStyleCnt="0">
        <dgm:presLayoutVars>
          <dgm:dir/>
          <dgm:animLvl val="lvl"/>
          <dgm:resizeHandles val="exact"/>
        </dgm:presLayoutVars>
      </dgm:prSet>
      <dgm:spPr/>
    </dgm:pt>
    <dgm:pt modelId="{E665EE24-471C-4AD7-8873-94DE67DD9C68}" type="pres">
      <dgm:prSet presAssocID="{8742D4A2-45BA-4CE0-9424-DB54A95E5D86}" presName="linNode" presStyleCnt="0"/>
      <dgm:spPr/>
    </dgm:pt>
    <dgm:pt modelId="{83D1FB2A-BCAA-4C7B-BC5C-53F585FC9DA9}" type="pres">
      <dgm:prSet presAssocID="{8742D4A2-45BA-4CE0-9424-DB54A95E5D86}" presName="parentText" presStyleLbl="node1" presStyleIdx="0" presStyleCnt="5" custLinFactNeighborY="-229">
        <dgm:presLayoutVars>
          <dgm:chMax val="1"/>
          <dgm:bulletEnabled val="1"/>
        </dgm:presLayoutVars>
      </dgm:prSet>
      <dgm:spPr/>
    </dgm:pt>
    <dgm:pt modelId="{F8D37855-BB76-4600-9225-47A8E86E206F}" type="pres">
      <dgm:prSet presAssocID="{8742D4A2-45BA-4CE0-9424-DB54A95E5D86}" presName="descendantText" presStyleLbl="alignAccFollowNode1" presStyleIdx="0" presStyleCnt="5">
        <dgm:presLayoutVars>
          <dgm:bulletEnabled val="1"/>
        </dgm:presLayoutVars>
      </dgm:prSet>
      <dgm:spPr/>
    </dgm:pt>
    <dgm:pt modelId="{0940E445-F153-4FF4-B95D-D42C762029F3}" type="pres">
      <dgm:prSet presAssocID="{8993614D-3974-4612-B8AA-3D38C8CA45FD}" presName="sp" presStyleCnt="0"/>
      <dgm:spPr/>
    </dgm:pt>
    <dgm:pt modelId="{918EE778-562D-41C0-A312-8D579EAA7370}" type="pres">
      <dgm:prSet presAssocID="{8866AA00-E9BA-4858-B311-BC3F43824E01}" presName="linNode" presStyleCnt="0"/>
      <dgm:spPr/>
    </dgm:pt>
    <dgm:pt modelId="{5F1833C3-C27D-4F4B-9B98-E46D5AC13D08}" type="pres">
      <dgm:prSet presAssocID="{8866AA00-E9BA-4858-B311-BC3F43824E01}" presName="parentText" presStyleLbl="node1" presStyleIdx="1" presStyleCnt="5" custLinFactNeighborY="-229">
        <dgm:presLayoutVars>
          <dgm:chMax val="1"/>
          <dgm:bulletEnabled val="1"/>
        </dgm:presLayoutVars>
      </dgm:prSet>
      <dgm:spPr/>
    </dgm:pt>
    <dgm:pt modelId="{AB883532-1220-4BDA-9B72-894A2DA554A6}" type="pres">
      <dgm:prSet presAssocID="{8866AA00-E9BA-4858-B311-BC3F43824E01}" presName="descendantText" presStyleLbl="alignAccFollowNode1" presStyleIdx="1" presStyleCnt="5">
        <dgm:presLayoutVars>
          <dgm:bulletEnabled val="1"/>
        </dgm:presLayoutVars>
      </dgm:prSet>
      <dgm:spPr/>
    </dgm:pt>
    <dgm:pt modelId="{FF0711DF-813A-461A-9D24-35CDB7ADDC9C}" type="pres">
      <dgm:prSet presAssocID="{7044CA9B-3F0F-4EA3-9C26-625CF1ED4892}" presName="sp" presStyleCnt="0"/>
      <dgm:spPr/>
    </dgm:pt>
    <dgm:pt modelId="{A7577566-A608-40F7-8851-96E3EE4677BF}" type="pres">
      <dgm:prSet presAssocID="{3282E161-0874-46B5-BC8B-9C1DF7A58CEA}" presName="linNode" presStyleCnt="0"/>
      <dgm:spPr/>
    </dgm:pt>
    <dgm:pt modelId="{1A8E96DB-25E1-4334-885F-2BA44CC65DC3}" type="pres">
      <dgm:prSet presAssocID="{3282E161-0874-46B5-BC8B-9C1DF7A58CEA}" presName="parentText" presStyleLbl="node1" presStyleIdx="2" presStyleCnt="5" custLinFactNeighborY="-229">
        <dgm:presLayoutVars>
          <dgm:chMax val="1"/>
          <dgm:bulletEnabled val="1"/>
        </dgm:presLayoutVars>
      </dgm:prSet>
      <dgm:spPr/>
    </dgm:pt>
    <dgm:pt modelId="{7E597CA1-A0A5-430C-979B-A49E52E35E6E}" type="pres">
      <dgm:prSet presAssocID="{3282E161-0874-46B5-BC8B-9C1DF7A58CEA}" presName="descendantText" presStyleLbl="alignAccFollowNode1" presStyleIdx="2" presStyleCnt="5">
        <dgm:presLayoutVars>
          <dgm:bulletEnabled val="1"/>
        </dgm:presLayoutVars>
      </dgm:prSet>
      <dgm:spPr/>
    </dgm:pt>
    <dgm:pt modelId="{F4BE0A2E-9E3B-4221-9EA6-12B26162178A}" type="pres">
      <dgm:prSet presAssocID="{4BBA0592-1812-412F-9A11-CCF2629C145A}" presName="sp" presStyleCnt="0"/>
      <dgm:spPr/>
    </dgm:pt>
    <dgm:pt modelId="{71497912-3CD2-487D-AC8B-1B3C1050AC30}" type="pres">
      <dgm:prSet presAssocID="{6E521F56-5127-4A0B-BF99-4C94C474E06B}" presName="linNode" presStyleCnt="0"/>
      <dgm:spPr/>
    </dgm:pt>
    <dgm:pt modelId="{42958356-1EB8-4D2E-AAF4-36E2959A5F4E}" type="pres">
      <dgm:prSet presAssocID="{6E521F56-5127-4A0B-BF99-4C94C474E06B}" presName="parentText" presStyleLbl="node1" presStyleIdx="3" presStyleCnt="5" custLinFactNeighborY="-229">
        <dgm:presLayoutVars>
          <dgm:chMax val="1"/>
          <dgm:bulletEnabled val="1"/>
        </dgm:presLayoutVars>
      </dgm:prSet>
      <dgm:spPr/>
    </dgm:pt>
    <dgm:pt modelId="{E8A982B0-3A63-4221-83EA-3570624ECC29}" type="pres">
      <dgm:prSet presAssocID="{6E521F56-5127-4A0B-BF99-4C94C474E06B}" presName="descendantText" presStyleLbl="alignAccFollowNode1" presStyleIdx="3" presStyleCnt="5">
        <dgm:presLayoutVars>
          <dgm:bulletEnabled val="1"/>
        </dgm:presLayoutVars>
      </dgm:prSet>
      <dgm:spPr/>
    </dgm:pt>
    <dgm:pt modelId="{7F7DB928-14B8-471C-BFC2-C2254D615A8D}" type="pres">
      <dgm:prSet presAssocID="{305BDF4B-97C5-41F2-8CDE-DE5CD8053619}" presName="sp" presStyleCnt="0"/>
      <dgm:spPr/>
    </dgm:pt>
    <dgm:pt modelId="{A7630E23-ACAF-4AE4-BA6A-412D54806959}" type="pres">
      <dgm:prSet presAssocID="{E9A34B17-8453-4E93-B585-7D3AB6BA0EA8}" presName="linNode" presStyleCnt="0"/>
      <dgm:spPr/>
    </dgm:pt>
    <dgm:pt modelId="{A67E3884-4CC5-4F62-9B85-511213E74CE2}" type="pres">
      <dgm:prSet presAssocID="{E9A34B17-8453-4E93-B585-7D3AB6BA0EA8}" presName="parentText" presStyleLbl="node1" presStyleIdx="4" presStyleCnt="5">
        <dgm:presLayoutVars>
          <dgm:chMax val="1"/>
          <dgm:bulletEnabled val="1"/>
        </dgm:presLayoutVars>
      </dgm:prSet>
      <dgm:spPr/>
    </dgm:pt>
    <dgm:pt modelId="{E067F47E-2C77-4480-B1EF-797BA03A8491}" type="pres">
      <dgm:prSet presAssocID="{E9A34B17-8453-4E93-B585-7D3AB6BA0EA8}" presName="descendantText" presStyleLbl="alignAccFollowNode1" presStyleIdx="4" presStyleCnt="5">
        <dgm:presLayoutVars>
          <dgm:bulletEnabled val="1"/>
        </dgm:presLayoutVars>
      </dgm:prSet>
      <dgm:spPr/>
    </dgm:pt>
  </dgm:ptLst>
  <dgm:cxnLst>
    <dgm:cxn modelId="{6A0B3D01-743C-4F25-800B-77D71DA7305A}" srcId="{14182FCD-791B-4B55-946B-BA613F6F2301}" destId="{E9A34B17-8453-4E93-B585-7D3AB6BA0EA8}" srcOrd="4" destOrd="0" parTransId="{3F6D8459-E352-42F3-B99B-AC60CD7B93F4}" sibTransId="{0E833DFD-F351-4997-BB0E-A08D3B47D6ED}"/>
    <dgm:cxn modelId="{22ABAE09-CE74-4C0A-80F2-BF1F8FAD4862}" srcId="{E9A34B17-8453-4E93-B585-7D3AB6BA0EA8}" destId="{264E8F34-17AA-4618-9681-6315115829CB}" srcOrd="0" destOrd="0" parTransId="{3D53AF12-1FCF-457C-9CB9-3C4B03C5F52A}" sibTransId="{B529191B-29F8-41D7-A53F-B12CDB80AB72}"/>
    <dgm:cxn modelId="{F9AE130D-64BA-4063-850F-0CF28CED0FE1}" type="presOf" srcId="{E7BAF447-3245-4517-A86B-C7CFEF4C3BAF}" destId="{E8A982B0-3A63-4221-83EA-3570624ECC29}" srcOrd="0" destOrd="2" presId="urn:microsoft.com/office/officeart/2005/8/layout/vList5"/>
    <dgm:cxn modelId="{AA8C701F-68C2-4434-A014-27F882FB8225}" srcId="{14182FCD-791B-4B55-946B-BA613F6F2301}" destId="{6E521F56-5127-4A0B-BF99-4C94C474E06B}" srcOrd="3" destOrd="0" parTransId="{E87DA407-DFC3-4127-9AF6-FA4229E30D59}" sibTransId="{305BDF4B-97C5-41F2-8CDE-DE5CD8053619}"/>
    <dgm:cxn modelId="{576F0620-765C-4166-BE10-EBA5BC5C0524}" srcId="{6E521F56-5127-4A0B-BF99-4C94C474E06B}" destId="{6CC55155-AAA9-4C10-B61C-DA36F7C2D468}" srcOrd="1" destOrd="0" parTransId="{9D5DAE71-8782-49F4-9F59-C54F76485758}" sibTransId="{8AF3A037-35F2-4957-B6CA-AEA57863E102}"/>
    <dgm:cxn modelId="{F7C00723-973E-4492-9420-F8D3012E386D}" type="presOf" srcId="{0BB97139-FD43-4188-8CAF-5D15678D7623}" destId="{AB883532-1220-4BDA-9B72-894A2DA554A6}" srcOrd="0" destOrd="1" presId="urn:microsoft.com/office/officeart/2005/8/layout/vList5"/>
    <dgm:cxn modelId="{C8A63F3B-1A75-4CD9-BAB5-BDCB0535DCB5}" type="presOf" srcId="{6CC55155-AAA9-4C10-B61C-DA36F7C2D468}" destId="{E8A982B0-3A63-4221-83EA-3570624ECC29}" srcOrd="0" destOrd="1" presId="urn:microsoft.com/office/officeart/2005/8/layout/vList5"/>
    <dgm:cxn modelId="{41BBC35C-AD9D-4783-9FB0-CFFE221E0A62}" type="presOf" srcId="{264E8F34-17AA-4618-9681-6315115829CB}" destId="{E067F47E-2C77-4480-B1EF-797BA03A8491}" srcOrd="0" destOrd="0" presId="urn:microsoft.com/office/officeart/2005/8/layout/vList5"/>
    <dgm:cxn modelId="{8C60445F-7720-4288-BF39-DA1DFE084BE4}" type="presOf" srcId="{DF615B7C-9C1B-4B24-9CAD-84720622C756}" destId="{7E597CA1-A0A5-430C-979B-A49E52E35E6E}" srcOrd="0" destOrd="0" presId="urn:microsoft.com/office/officeart/2005/8/layout/vList5"/>
    <dgm:cxn modelId="{0AACC168-3110-458D-90FF-85F718BEE0E2}" type="presOf" srcId="{92665AFD-6D81-4E7C-8795-A315D0BFF3CE}" destId="{AB883532-1220-4BDA-9B72-894A2DA554A6}" srcOrd="0" destOrd="0" presId="urn:microsoft.com/office/officeart/2005/8/layout/vList5"/>
    <dgm:cxn modelId="{3070E36A-84AA-4ED7-B3FB-AA533827C0D0}" type="presOf" srcId="{08E60523-028A-4233-8FE5-02F17EA5ED18}" destId="{F8D37855-BB76-4600-9225-47A8E86E206F}" srcOrd="0" destOrd="1" presId="urn:microsoft.com/office/officeart/2005/8/layout/vList5"/>
    <dgm:cxn modelId="{B5BA1373-9454-497C-A0E6-4130F7A2BAE5}" srcId="{14182FCD-791B-4B55-946B-BA613F6F2301}" destId="{8866AA00-E9BA-4858-B311-BC3F43824E01}" srcOrd="1" destOrd="0" parTransId="{6A6B9CA3-9288-41FE-BEA1-A6AA426292F0}" sibTransId="{7044CA9B-3F0F-4EA3-9C26-625CF1ED4892}"/>
    <dgm:cxn modelId="{AA3DFD80-46C1-4672-8D1D-33C5C746E98C}" type="presOf" srcId="{3282E161-0874-46B5-BC8B-9C1DF7A58CEA}" destId="{1A8E96DB-25E1-4334-885F-2BA44CC65DC3}" srcOrd="0" destOrd="0" presId="urn:microsoft.com/office/officeart/2005/8/layout/vList5"/>
    <dgm:cxn modelId="{DB359584-B18D-4918-AAB5-42C7537EFF9C}" srcId="{14182FCD-791B-4B55-946B-BA613F6F2301}" destId="{3282E161-0874-46B5-BC8B-9C1DF7A58CEA}" srcOrd="2" destOrd="0" parTransId="{1B2FA7CE-519E-4DD5-888F-05F8A6051993}" sibTransId="{4BBA0592-1812-412F-9A11-CCF2629C145A}"/>
    <dgm:cxn modelId="{E3C56388-E811-4F5B-8013-13D97D492F8E}" type="presOf" srcId="{14182FCD-791B-4B55-946B-BA613F6F2301}" destId="{8511606E-9740-4568-8D75-F950B3797B94}" srcOrd="0" destOrd="0" presId="urn:microsoft.com/office/officeart/2005/8/layout/vList5"/>
    <dgm:cxn modelId="{A01ECB8D-C815-4F2C-9069-42E52B337D4D}" srcId="{8742D4A2-45BA-4CE0-9424-DB54A95E5D86}" destId="{08E60523-028A-4233-8FE5-02F17EA5ED18}" srcOrd="1" destOrd="0" parTransId="{0E2A48FE-6A72-43AA-B564-D1AFC4C379A1}" sibTransId="{179D0462-59D8-445C-A488-E67843054F6F}"/>
    <dgm:cxn modelId="{F169AF92-6EDD-4F29-BA81-71409BDFB4FD}" srcId="{3282E161-0874-46B5-BC8B-9C1DF7A58CEA}" destId="{D60FE0D9-AD0C-41D9-9594-F89C0DB27533}" srcOrd="1" destOrd="0" parTransId="{E0CA485C-1CAD-4B97-B32A-4D97EFA99166}" sibTransId="{B5BDF085-A096-4D03-94DA-78DA84950A16}"/>
    <dgm:cxn modelId="{E696089C-80D5-47BE-958F-378F48D94A64}" type="presOf" srcId="{8866AA00-E9BA-4858-B311-BC3F43824E01}" destId="{5F1833C3-C27D-4F4B-9B98-E46D5AC13D08}" srcOrd="0" destOrd="0" presId="urn:microsoft.com/office/officeart/2005/8/layout/vList5"/>
    <dgm:cxn modelId="{C15C11A9-4AAC-4A7B-B373-107C1BF9F911}" type="presOf" srcId="{8742D4A2-45BA-4CE0-9424-DB54A95E5D86}" destId="{83D1FB2A-BCAA-4C7B-BC5C-53F585FC9DA9}" srcOrd="0" destOrd="0" presId="urn:microsoft.com/office/officeart/2005/8/layout/vList5"/>
    <dgm:cxn modelId="{2C494FAD-7F24-4E1C-9E81-9759A5F83D7F}" type="presOf" srcId="{495AC4D4-8087-483C-B76D-BD7049B92BEC}" destId="{F8D37855-BB76-4600-9225-47A8E86E206F}" srcOrd="0" destOrd="0" presId="urn:microsoft.com/office/officeart/2005/8/layout/vList5"/>
    <dgm:cxn modelId="{D5276AB3-DD71-4590-99A1-C349B86F733A}" srcId="{8866AA00-E9BA-4858-B311-BC3F43824E01}" destId="{0BB97139-FD43-4188-8CAF-5D15678D7623}" srcOrd="1" destOrd="0" parTransId="{FEC5BDE9-DE61-4B02-8B24-93A11CCCC316}" sibTransId="{1DC7C394-1B1C-42B5-B3BB-99C372E36EBE}"/>
    <dgm:cxn modelId="{C9C1C2B4-FD8E-4EA3-8991-97AEAD3637FA}" srcId="{8742D4A2-45BA-4CE0-9424-DB54A95E5D86}" destId="{495AC4D4-8087-483C-B76D-BD7049B92BEC}" srcOrd="0" destOrd="0" parTransId="{A1611B95-0593-446B-8E02-08B952551F70}" sibTransId="{3E051E75-F88A-445D-B71B-EB0EA163C2EB}"/>
    <dgm:cxn modelId="{50A507B8-13B6-4678-A62B-EB946D571C78}" srcId="{14182FCD-791B-4B55-946B-BA613F6F2301}" destId="{8742D4A2-45BA-4CE0-9424-DB54A95E5D86}" srcOrd="0" destOrd="0" parTransId="{30E6D119-FF50-415E-A4DE-810DD35260C6}" sibTransId="{8993614D-3974-4612-B8AA-3D38C8CA45FD}"/>
    <dgm:cxn modelId="{4A6C8EB9-A86F-45D2-9A69-59BAEF69669D}" type="presOf" srcId="{E9A34B17-8453-4E93-B585-7D3AB6BA0EA8}" destId="{A67E3884-4CC5-4F62-9B85-511213E74CE2}" srcOrd="0" destOrd="0" presId="urn:microsoft.com/office/officeart/2005/8/layout/vList5"/>
    <dgm:cxn modelId="{0DC712BB-BA80-4B34-92A4-A373C519C89F}" type="presOf" srcId="{D60FE0D9-AD0C-41D9-9594-F89C0DB27533}" destId="{7E597CA1-A0A5-430C-979B-A49E52E35E6E}" srcOrd="0" destOrd="1" presId="urn:microsoft.com/office/officeart/2005/8/layout/vList5"/>
    <dgm:cxn modelId="{C43121CA-464D-4B8D-B7F1-B8A5A1B5DAB7}" srcId="{8866AA00-E9BA-4858-B311-BC3F43824E01}" destId="{92665AFD-6D81-4E7C-8795-A315D0BFF3CE}" srcOrd="0" destOrd="0" parTransId="{CB9F5153-8C22-4D14-BF6F-320BA22A3053}" sibTransId="{871C07E2-A3CA-4EAF-8EB6-BB46E5268D34}"/>
    <dgm:cxn modelId="{BCAB39CB-882A-4697-87D0-FA6A7244A6F8}" type="presOf" srcId="{8279BFEF-554C-4B8A-BFC9-457E4C160B70}" destId="{7E597CA1-A0A5-430C-979B-A49E52E35E6E}" srcOrd="0" destOrd="2" presId="urn:microsoft.com/office/officeart/2005/8/layout/vList5"/>
    <dgm:cxn modelId="{6097A7CE-2651-4FF4-B00A-AA2C6A4EBCEA}" srcId="{3282E161-0874-46B5-BC8B-9C1DF7A58CEA}" destId="{8279BFEF-554C-4B8A-BFC9-457E4C160B70}" srcOrd="2" destOrd="0" parTransId="{60500B80-AF1D-4EB1-A6C6-91A474BD5100}" sibTransId="{746B8BEC-0BCF-4F08-AED8-EDAF5545C3FC}"/>
    <dgm:cxn modelId="{2868F3CF-BB4E-4D57-9D8A-4F40E68B3D09}" srcId="{6E521F56-5127-4A0B-BF99-4C94C474E06B}" destId="{9BFA4D61-AE79-49B7-B2D5-3C2BD3798DAF}" srcOrd="0" destOrd="0" parTransId="{8183CB7D-2C3F-4221-B727-DBDE51DC9061}" sibTransId="{5D9791F2-FA0C-44DB-B30E-4B248CC7CCC4}"/>
    <dgm:cxn modelId="{118CFED7-893E-4616-A1F3-C033478EC6AC}" type="presOf" srcId="{9BFA4D61-AE79-49B7-B2D5-3C2BD3798DAF}" destId="{E8A982B0-3A63-4221-83EA-3570624ECC29}" srcOrd="0" destOrd="0" presId="urn:microsoft.com/office/officeart/2005/8/layout/vList5"/>
    <dgm:cxn modelId="{44D00CD9-2030-4BD8-AACB-70A98388DFAA}" srcId="{6E521F56-5127-4A0B-BF99-4C94C474E06B}" destId="{E7BAF447-3245-4517-A86B-C7CFEF4C3BAF}" srcOrd="2" destOrd="0" parTransId="{9B223188-0EB8-4B46-A0AB-F96673617FB4}" sibTransId="{644CD22F-3392-48ED-8583-C32160576C76}"/>
    <dgm:cxn modelId="{7C25BBDA-E528-4D31-BF78-4FFF84548FA7}" type="presOf" srcId="{6E521F56-5127-4A0B-BF99-4C94C474E06B}" destId="{42958356-1EB8-4D2E-AAF4-36E2959A5F4E}" srcOrd="0" destOrd="0" presId="urn:microsoft.com/office/officeart/2005/8/layout/vList5"/>
    <dgm:cxn modelId="{55E5A1F2-A57B-4892-8948-32C32088DF14}" srcId="{3282E161-0874-46B5-BC8B-9C1DF7A58CEA}" destId="{DF615B7C-9C1B-4B24-9CAD-84720622C756}" srcOrd="0" destOrd="0" parTransId="{1F7B1957-8E6B-4330-8A44-3D8422F139B6}" sibTransId="{25946D7D-6082-45B2-8D82-69D547F09CD9}"/>
    <dgm:cxn modelId="{9793E46D-0129-4D0D-B018-624B02D69340}" type="presParOf" srcId="{8511606E-9740-4568-8D75-F950B3797B94}" destId="{E665EE24-471C-4AD7-8873-94DE67DD9C68}" srcOrd="0" destOrd="0" presId="urn:microsoft.com/office/officeart/2005/8/layout/vList5"/>
    <dgm:cxn modelId="{715EF451-2DC4-47B4-A526-8E5FEEC51741}" type="presParOf" srcId="{E665EE24-471C-4AD7-8873-94DE67DD9C68}" destId="{83D1FB2A-BCAA-4C7B-BC5C-53F585FC9DA9}" srcOrd="0" destOrd="0" presId="urn:microsoft.com/office/officeart/2005/8/layout/vList5"/>
    <dgm:cxn modelId="{775515DD-73B4-491E-AD57-B55A94477100}" type="presParOf" srcId="{E665EE24-471C-4AD7-8873-94DE67DD9C68}" destId="{F8D37855-BB76-4600-9225-47A8E86E206F}" srcOrd="1" destOrd="0" presId="urn:microsoft.com/office/officeart/2005/8/layout/vList5"/>
    <dgm:cxn modelId="{82ACC836-1B58-4FE7-AF55-9E8F818F3CBE}" type="presParOf" srcId="{8511606E-9740-4568-8D75-F950B3797B94}" destId="{0940E445-F153-4FF4-B95D-D42C762029F3}" srcOrd="1" destOrd="0" presId="urn:microsoft.com/office/officeart/2005/8/layout/vList5"/>
    <dgm:cxn modelId="{128402F4-3D08-4580-9938-F39C78EA8466}" type="presParOf" srcId="{8511606E-9740-4568-8D75-F950B3797B94}" destId="{918EE778-562D-41C0-A312-8D579EAA7370}" srcOrd="2" destOrd="0" presId="urn:microsoft.com/office/officeart/2005/8/layout/vList5"/>
    <dgm:cxn modelId="{392540D4-FAED-4634-9445-B53CF6590952}" type="presParOf" srcId="{918EE778-562D-41C0-A312-8D579EAA7370}" destId="{5F1833C3-C27D-4F4B-9B98-E46D5AC13D08}" srcOrd="0" destOrd="0" presId="urn:microsoft.com/office/officeart/2005/8/layout/vList5"/>
    <dgm:cxn modelId="{221CF839-C7EB-4BB2-93E0-5941D77D489A}" type="presParOf" srcId="{918EE778-562D-41C0-A312-8D579EAA7370}" destId="{AB883532-1220-4BDA-9B72-894A2DA554A6}" srcOrd="1" destOrd="0" presId="urn:microsoft.com/office/officeart/2005/8/layout/vList5"/>
    <dgm:cxn modelId="{9F62C9E4-56CF-4D05-86A7-806B2BC6C8FD}" type="presParOf" srcId="{8511606E-9740-4568-8D75-F950B3797B94}" destId="{FF0711DF-813A-461A-9D24-35CDB7ADDC9C}" srcOrd="3" destOrd="0" presId="urn:microsoft.com/office/officeart/2005/8/layout/vList5"/>
    <dgm:cxn modelId="{CB0AFE0C-F9F9-4E2C-94F9-984804F1354C}" type="presParOf" srcId="{8511606E-9740-4568-8D75-F950B3797B94}" destId="{A7577566-A608-40F7-8851-96E3EE4677BF}" srcOrd="4" destOrd="0" presId="urn:microsoft.com/office/officeart/2005/8/layout/vList5"/>
    <dgm:cxn modelId="{25E2572E-B080-4BE8-8795-D36C0C25BFE1}" type="presParOf" srcId="{A7577566-A608-40F7-8851-96E3EE4677BF}" destId="{1A8E96DB-25E1-4334-885F-2BA44CC65DC3}" srcOrd="0" destOrd="0" presId="urn:microsoft.com/office/officeart/2005/8/layout/vList5"/>
    <dgm:cxn modelId="{A2C73F7F-E174-4BB7-A669-7C55931F9D52}" type="presParOf" srcId="{A7577566-A608-40F7-8851-96E3EE4677BF}" destId="{7E597CA1-A0A5-430C-979B-A49E52E35E6E}" srcOrd="1" destOrd="0" presId="urn:microsoft.com/office/officeart/2005/8/layout/vList5"/>
    <dgm:cxn modelId="{31EC6BCA-282B-4599-97CC-D0A4F80F7284}" type="presParOf" srcId="{8511606E-9740-4568-8D75-F950B3797B94}" destId="{F4BE0A2E-9E3B-4221-9EA6-12B26162178A}" srcOrd="5" destOrd="0" presId="urn:microsoft.com/office/officeart/2005/8/layout/vList5"/>
    <dgm:cxn modelId="{957AC01E-A507-4251-856F-A22453A92442}" type="presParOf" srcId="{8511606E-9740-4568-8D75-F950B3797B94}" destId="{71497912-3CD2-487D-AC8B-1B3C1050AC30}" srcOrd="6" destOrd="0" presId="urn:microsoft.com/office/officeart/2005/8/layout/vList5"/>
    <dgm:cxn modelId="{910E4093-CFA1-48C0-9EE2-ED53EB73DB7F}" type="presParOf" srcId="{71497912-3CD2-487D-AC8B-1B3C1050AC30}" destId="{42958356-1EB8-4D2E-AAF4-36E2959A5F4E}" srcOrd="0" destOrd="0" presId="urn:microsoft.com/office/officeart/2005/8/layout/vList5"/>
    <dgm:cxn modelId="{D361F5C5-B609-4A27-B718-6C74ED23C767}" type="presParOf" srcId="{71497912-3CD2-487D-AC8B-1B3C1050AC30}" destId="{E8A982B0-3A63-4221-83EA-3570624ECC29}" srcOrd="1" destOrd="0" presId="urn:microsoft.com/office/officeart/2005/8/layout/vList5"/>
    <dgm:cxn modelId="{1920B336-3911-4D4B-B0AB-10E00A359FB0}" type="presParOf" srcId="{8511606E-9740-4568-8D75-F950B3797B94}" destId="{7F7DB928-14B8-471C-BFC2-C2254D615A8D}" srcOrd="7" destOrd="0" presId="urn:microsoft.com/office/officeart/2005/8/layout/vList5"/>
    <dgm:cxn modelId="{D94042C6-A8C3-4663-AF1E-A7B27C2AE21A}" type="presParOf" srcId="{8511606E-9740-4568-8D75-F950B3797B94}" destId="{A7630E23-ACAF-4AE4-BA6A-412D54806959}" srcOrd="8" destOrd="0" presId="urn:microsoft.com/office/officeart/2005/8/layout/vList5"/>
    <dgm:cxn modelId="{D318C0D8-58EF-4534-B726-A202A0A2E0CD}" type="presParOf" srcId="{A7630E23-ACAF-4AE4-BA6A-412D54806959}" destId="{A67E3884-4CC5-4F62-9B85-511213E74CE2}" srcOrd="0" destOrd="0" presId="urn:microsoft.com/office/officeart/2005/8/layout/vList5"/>
    <dgm:cxn modelId="{7CA77103-C298-4193-BB71-155D4EF4D648}" type="presParOf" srcId="{A7630E23-ACAF-4AE4-BA6A-412D54806959}" destId="{E067F47E-2C77-4480-B1EF-797BA03A8491}" srcOrd="1" destOrd="0" presId="urn:microsoft.com/office/officeart/2005/8/layout/vList5"/>
  </dgm:cxnLst>
  <dgm:bg/>
  <dgm:whole>
    <a:ln>
      <a:no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37855-BB76-4600-9225-47A8E86E206F}">
      <dsp:nvSpPr>
        <dsp:cNvPr id="0" name=""/>
        <dsp:cNvSpPr/>
      </dsp:nvSpPr>
      <dsp:spPr>
        <a:xfrm rot="5400000">
          <a:off x="4945776" y="-2065145"/>
          <a:ext cx="668116" cy="4969255"/>
        </a:xfrm>
        <a:prstGeom prst="round2SameRect">
          <a:avLst/>
        </a:prstGeom>
        <a:solidFill>
          <a:schemeClr val="lt1">
            <a:alpha val="90000"/>
            <a:tint val="40000"/>
            <a:hueOff val="0"/>
            <a:satOff val="0"/>
            <a:lumOff val="0"/>
            <a:alphaOff val="0"/>
          </a:schemeClr>
        </a:solidFill>
        <a:ln w="10795" cap="flat" cmpd="sng" algn="ctr">
          <a:solidFill>
            <a:schemeClr val="bg1">
              <a:lumMod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solidFill>
                <a:srgbClr val="575757">
                  <a:hueOff val="0"/>
                  <a:satOff val="0"/>
                  <a:lumOff val="0"/>
                  <a:alphaOff val="0"/>
                </a:srgbClr>
              </a:solidFill>
              <a:latin typeface="GE Inspira Pitch"/>
              <a:ea typeface="+mn-ea"/>
              <a:cs typeface="+mn-cs"/>
            </a:rPr>
            <a:t>New Report Developed to show the list of invoices considered for BDR</a:t>
          </a:r>
        </a:p>
        <a:p>
          <a:pPr marL="114300" lvl="1" indent="-114300" algn="l" defTabSz="533400">
            <a:lnSpc>
              <a:spcPct val="90000"/>
            </a:lnSpc>
            <a:spcBef>
              <a:spcPct val="0"/>
            </a:spcBef>
            <a:spcAft>
              <a:spcPct val="15000"/>
            </a:spcAft>
            <a:buChar char="•"/>
          </a:pPr>
          <a:r>
            <a:rPr lang="en-US" sz="1200" kern="1200" dirty="0">
              <a:solidFill>
                <a:srgbClr val="575757">
                  <a:hueOff val="0"/>
                  <a:satOff val="0"/>
                  <a:lumOff val="0"/>
                  <a:alphaOff val="0"/>
                </a:srgbClr>
              </a:solidFill>
              <a:latin typeface="GE Inspira Pitch"/>
              <a:ea typeface="+mn-ea"/>
              <a:cs typeface="+mn-cs"/>
            </a:rPr>
            <a:t>Report to be used as back-up for BDR entries</a:t>
          </a:r>
        </a:p>
      </dsp:txBody>
      <dsp:txXfrm rot="-5400000">
        <a:off x="2795207" y="118039"/>
        <a:ext cx="4936640" cy="602886"/>
      </dsp:txXfrm>
    </dsp:sp>
    <dsp:sp modelId="{83D1FB2A-BCAA-4C7B-BC5C-53F585FC9DA9}">
      <dsp:nvSpPr>
        <dsp:cNvPr id="0" name=""/>
        <dsp:cNvSpPr/>
      </dsp:nvSpPr>
      <dsp:spPr>
        <a:xfrm>
          <a:off x="0" y="0"/>
          <a:ext cx="2795206" cy="835145"/>
        </a:xfrm>
        <a:prstGeom prst="roundRect">
          <a:avLst/>
        </a:prstGeom>
        <a:solidFill>
          <a:schemeClr val="bg1">
            <a:lumMod val="85000"/>
          </a:schemeClr>
        </a:solidFill>
        <a:ln w="1079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Pre-Report</a:t>
          </a:r>
        </a:p>
      </dsp:txBody>
      <dsp:txXfrm>
        <a:off x="40768" y="40768"/>
        <a:ext cx="2713670" cy="753609"/>
      </dsp:txXfrm>
    </dsp:sp>
    <dsp:sp modelId="{AB883532-1220-4BDA-9B72-894A2DA554A6}">
      <dsp:nvSpPr>
        <dsp:cNvPr id="0" name=""/>
        <dsp:cNvSpPr/>
      </dsp:nvSpPr>
      <dsp:spPr>
        <a:xfrm rot="5400000">
          <a:off x="4945776" y="-1188242"/>
          <a:ext cx="668116" cy="4969255"/>
        </a:xfrm>
        <a:prstGeom prst="round2SameRect">
          <a:avLst/>
        </a:prstGeom>
        <a:solidFill>
          <a:schemeClr val="lt1">
            <a:alpha val="90000"/>
            <a:tint val="40000"/>
            <a:hueOff val="0"/>
            <a:satOff val="0"/>
            <a:lumOff val="0"/>
            <a:alphaOff val="0"/>
          </a:schemeClr>
        </a:solidFill>
        <a:ln w="10795" cap="flat" cmpd="sng" algn="ctr">
          <a:solidFill>
            <a:schemeClr val="bg1">
              <a:lumMod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Runs for specific Company Codes not set for exclusion</a:t>
          </a:r>
        </a:p>
        <a:p>
          <a:pPr marL="114300" lvl="1" indent="-114300" algn="l" defTabSz="533400">
            <a:lnSpc>
              <a:spcPct val="90000"/>
            </a:lnSpc>
            <a:spcBef>
              <a:spcPct val="0"/>
            </a:spcBef>
            <a:spcAft>
              <a:spcPct val="15000"/>
            </a:spcAft>
            <a:buChar char="•"/>
          </a:pPr>
          <a:r>
            <a:rPr lang="en-US" sz="1200" kern="1200" dirty="0"/>
            <a:t>Provides a report showing proposed GL Entries</a:t>
          </a:r>
        </a:p>
      </dsp:txBody>
      <dsp:txXfrm rot="-5400000">
        <a:off x="2795207" y="994942"/>
        <a:ext cx="4936640" cy="602886"/>
      </dsp:txXfrm>
    </dsp:sp>
    <dsp:sp modelId="{5F1833C3-C27D-4F4B-9B98-E46D5AC13D08}">
      <dsp:nvSpPr>
        <dsp:cNvPr id="0" name=""/>
        <dsp:cNvSpPr/>
      </dsp:nvSpPr>
      <dsp:spPr>
        <a:xfrm>
          <a:off x="0" y="876900"/>
          <a:ext cx="2795206" cy="835145"/>
        </a:xfrm>
        <a:prstGeom prst="roundRect">
          <a:avLst/>
        </a:prstGeom>
        <a:solidFill>
          <a:schemeClr val="bg1">
            <a:lumMod val="85000"/>
          </a:schemeClr>
        </a:solidFill>
        <a:ln w="1079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Program Run</a:t>
          </a:r>
        </a:p>
      </dsp:txBody>
      <dsp:txXfrm>
        <a:off x="40768" y="917668"/>
        <a:ext cx="2713670" cy="753609"/>
      </dsp:txXfrm>
    </dsp:sp>
    <dsp:sp modelId="{7E597CA1-A0A5-430C-979B-A49E52E35E6E}">
      <dsp:nvSpPr>
        <dsp:cNvPr id="0" name=""/>
        <dsp:cNvSpPr/>
      </dsp:nvSpPr>
      <dsp:spPr>
        <a:xfrm rot="5400000">
          <a:off x="4945776" y="-311340"/>
          <a:ext cx="668116" cy="4969255"/>
        </a:xfrm>
        <a:prstGeom prst="round2SameRect">
          <a:avLst/>
        </a:prstGeom>
        <a:solidFill>
          <a:schemeClr val="lt1">
            <a:alpha val="90000"/>
            <a:tint val="40000"/>
            <a:hueOff val="0"/>
            <a:satOff val="0"/>
            <a:lumOff val="0"/>
            <a:alphaOff val="0"/>
          </a:schemeClr>
        </a:solidFill>
        <a:ln w="10795" cap="flat" cmpd="sng" algn="ctr">
          <a:solidFill>
            <a:schemeClr val="bg1">
              <a:lumMod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Ability to change certain account segments if needed</a:t>
          </a:r>
        </a:p>
        <a:p>
          <a:pPr marL="114300" lvl="1" indent="-114300" algn="l" defTabSz="533400">
            <a:lnSpc>
              <a:spcPct val="90000"/>
            </a:lnSpc>
            <a:spcBef>
              <a:spcPct val="0"/>
            </a:spcBef>
            <a:spcAft>
              <a:spcPct val="15000"/>
            </a:spcAft>
            <a:buChar char="•"/>
          </a:pPr>
          <a:r>
            <a:rPr lang="en-US" sz="1200" kern="1200" dirty="0"/>
            <a:t>Company Code appended with _VE to force into management review</a:t>
          </a:r>
        </a:p>
        <a:p>
          <a:pPr marL="114300" lvl="1" indent="-114300" algn="l" defTabSz="533400">
            <a:lnSpc>
              <a:spcPct val="90000"/>
            </a:lnSpc>
            <a:spcBef>
              <a:spcPct val="0"/>
            </a:spcBef>
            <a:spcAft>
              <a:spcPct val="15000"/>
            </a:spcAft>
            <a:buChar char="•"/>
          </a:pPr>
          <a:r>
            <a:rPr lang="hu-HU" sz="1200" kern="1200" dirty="0">
              <a:highlight>
                <a:srgbClr val="FFFF00"/>
              </a:highlight>
            </a:rPr>
            <a:t>**this step will be automated by 2021 </a:t>
          </a:r>
          <a:r>
            <a:rPr lang="hu-HU" sz="1200" kern="1200" dirty="0">
              <a:highlight>
                <a:srgbClr val="FFFF00"/>
              </a:highlight>
              <a:sym typeface="Wingdings" panose="05000000000000000000" pitchFamily="2" charset="2"/>
            </a:rPr>
            <a:t> direct hit onto GL</a:t>
          </a:r>
          <a:endParaRPr lang="en-US" sz="1200" kern="1200" dirty="0">
            <a:highlight>
              <a:srgbClr val="FFFF00"/>
            </a:highlight>
          </a:endParaRPr>
        </a:p>
      </dsp:txBody>
      <dsp:txXfrm rot="-5400000">
        <a:off x="2795207" y="1871844"/>
        <a:ext cx="4936640" cy="602886"/>
      </dsp:txXfrm>
    </dsp:sp>
    <dsp:sp modelId="{1A8E96DB-25E1-4334-885F-2BA44CC65DC3}">
      <dsp:nvSpPr>
        <dsp:cNvPr id="0" name=""/>
        <dsp:cNvSpPr/>
      </dsp:nvSpPr>
      <dsp:spPr>
        <a:xfrm>
          <a:off x="0" y="1753802"/>
          <a:ext cx="2795206" cy="835145"/>
        </a:xfrm>
        <a:prstGeom prst="roundRect">
          <a:avLst/>
        </a:prstGeom>
        <a:solidFill>
          <a:schemeClr val="bg1">
            <a:lumMod val="85000"/>
          </a:schemeClr>
        </a:solidFill>
        <a:ln w="1079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Mgmt. Review</a:t>
          </a:r>
        </a:p>
      </dsp:txBody>
      <dsp:txXfrm>
        <a:off x="40768" y="1794570"/>
        <a:ext cx="2713670" cy="753609"/>
      </dsp:txXfrm>
    </dsp:sp>
    <dsp:sp modelId="{E8A982B0-3A63-4221-83EA-3570624ECC29}">
      <dsp:nvSpPr>
        <dsp:cNvPr id="0" name=""/>
        <dsp:cNvSpPr/>
      </dsp:nvSpPr>
      <dsp:spPr>
        <a:xfrm rot="5400000">
          <a:off x="4945776" y="565562"/>
          <a:ext cx="668116" cy="4969255"/>
        </a:xfrm>
        <a:prstGeom prst="round2SameRect">
          <a:avLst/>
        </a:prstGeom>
        <a:solidFill>
          <a:schemeClr val="lt1">
            <a:alpha val="90000"/>
            <a:tint val="40000"/>
            <a:hueOff val="0"/>
            <a:satOff val="0"/>
            <a:lumOff val="0"/>
            <a:alphaOff val="0"/>
          </a:schemeClr>
        </a:solidFill>
        <a:ln w="10795" cap="flat" cmpd="sng" algn="ctr">
          <a:solidFill>
            <a:schemeClr val="bg1">
              <a:lumMod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Automatic posting to GL</a:t>
          </a:r>
        </a:p>
        <a:p>
          <a:pPr marL="114300" lvl="1" indent="-114300" algn="l" defTabSz="533400">
            <a:lnSpc>
              <a:spcPct val="90000"/>
            </a:lnSpc>
            <a:spcBef>
              <a:spcPct val="0"/>
            </a:spcBef>
            <a:spcAft>
              <a:spcPct val="15000"/>
            </a:spcAft>
            <a:buChar char="•"/>
          </a:pPr>
          <a:r>
            <a:rPr lang="hu-HU" sz="1200" kern="1200" dirty="0"/>
            <a:t>Accrual – will be auto-reversed in the next period</a:t>
          </a:r>
          <a:endParaRPr lang="en-US" sz="1200" kern="1200" dirty="0"/>
        </a:p>
        <a:p>
          <a:pPr marL="114300" lvl="1" indent="-114300" algn="l" defTabSz="533400">
            <a:lnSpc>
              <a:spcPct val="90000"/>
            </a:lnSpc>
            <a:spcBef>
              <a:spcPct val="0"/>
            </a:spcBef>
            <a:spcAft>
              <a:spcPct val="15000"/>
            </a:spcAft>
            <a:buChar char="•"/>
          </a:pPr>
          <a:r>
            <a:rPr lang="en-US" sz="1200" kern="1200" dirty="0"/>
            <a:t>Email acknowledgement of Accounting Program</a:t>
          </a:r>
        </a:p>
      </dsp:txBody>
      <dsp:txXfrm rot="-5400000">
        <a:off x="2795207" y="2748747"/>
        <a:ext cx="4936640" cy="602886"/>
      </dsp:txXfrm>
    </dsp:sp>
    <dsp:sp modelId="{42958356-1EB8-4D2E-AAF4-36E2959A5F4E}">
      <dsp:nvSpPr>
        <dsp:cNvPr id="0" name=""/>
        <dsp:cNvSpPr/>
      </dsp:nvSpPr>
      <dsp:spPr>
        <a:xfrm>
          <a:off x="0" y="2630704"/>
          <a:ext cx="2795206" cy="835145"/>
        </a:xfrm>
        <a:prstGeom prst="roundRect">
          <a:avLst/>
        </a:prstGeom>
        <a:solidFill>
          <a:schemeClr val="bg1">
            <a:lumMod val="85000"/>
          </a:schemeClr>
        </a:solidFill>
        <a:ln w="1079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Post to GL</a:t>
          </a:r>
        </a:p>
      </dsp:txBody>
      <dsp:txXfrm>
        <a:off x="40768" y="2671472"/>
        <a:ext cx="2713670" cy="753609"/>
      </dsp:txXfrm>
    </dsp:sp>
    <dsp:sp modelId="{E067F47E-2C77-4480-B1EF-797BA03A8491}">
      <dsp:nvSpPr>
        <dsp:cNvPr id="0" name=""/>
        <dsp:cNvSpPr/>
      </dsp:nvSpPr>
      <dsp:spPr>
        <a:xfrm rot="5400000">
          <a:off x="4945776" y="1442464"/>
          <a:ext cx="668116" cy="4969255"/>
        </a:xfrm>
        <a:prstGeom prst="round2SameRect">
          <a:avLst/>
        </a:prstGeom>
        <a:solidFill>
          <a:schemeClr val="lt1">
            <a:alpha val="90000"/>
            <a:tint val="40000"/>
            <a:hueOff val="0"/>
            <a:satOff val="0"/>
            <a:lumOff val="0"/>
            <a:alphaOff val="0"/>
          </a:schemeClr>
        </a:solidFill>
        <a:ln w="10795" cap="flat" cmpd="sng" algn="ctr">
          <a:solidFill>
            <a:schemeClr val="bg1">
              <a:lumMod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Manual Process to validate final BDR booking in GL</a:t>
          </a:r>
        </a:p>
      </dsp:txBody>
      <dsp:txXfrm rot="-5400000">
        <a:off x="2795207" y="3625649"/>
        <a:ext cx="4936640" cy="602886"/>
      </dsp:txXfrm>
    </dsp:sp>
    <dsp:sp modelId="{A67E3884-4CC5-4F62-9B85-511213E74CE2}">
      <dsp:nvSpPr>
        <dsp:cNvPr id="0" name=""/>
        <dsp:cNvSpPr/>
      </dsp:nvSpPr>
      <dsp:spPr>
        <a:xfrm>
          <a:off x="0" y="3509519"/>
          <a:ext cx="2795206" cy="835145"/>
        </a:xfrm>
        <a:prstGeom prst="roundRect">
          <a:avLst/>
        </a:prstGeom>
        <a:solidFill>
          <a:schemeClr val="bg1">
            <a:lumMod val="85000"/>
          </a:schemeClr>
        </a:solidFill>
        <a:ln w="1079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Validate in GL</a:t>
          </a:r>
        </a:p>
      </dsp:txBody>
      <dsp:txXfrm>
        <a:off x="40768" y="3550287"/>
        <a:ext cx="2713670" cy="7536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2021-01-22</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2021-01-22</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4A55B9BF-99C7-425D-A1C7-4E0B8871658A}" type="slidenum">
              <a:rPr lang="en-US" smtClean="0"/>
              <a:t>8</a:t>
            </a:fld>
            <a:endParaRPr lang="en-US"/>
          </a:p>
        </p:txBody>
      </p:sp>
    </p:spTree>
    <p:extLst>
      <p:ext uri="{BB962C8B-B14F-4D97-AF65-F5344CB8AC3E}">
        <p14:creationId xmlns:p14="http://schemas.microsoft.com/office/powerpoint/2010/main" val="468384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4A55B9BF-99C7-425D-A1C7-4E0B8871658A}" type="slidenum">
              <a:rPr lang="en-US" smtClean="0"/>
              <a:t>9</a:t>
            </a:fld>
            <a:endParaRPr lang="en-US"/>
          </a:p>
        </p:txBody>
      </p:sp>
    </p:spTree>
    <p:extLst>
      <p:ext uri="{BB962C8B-B14F-4D97-AF65-F5344CB8AC3E}">
        <p14:creationId xmlns:p14="http://schemas.microsoft.com/office/powerpoint/2010/main" val="3203447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4A55B9BF-99C7-425D-A1C7-4E0B8871658A}" type="slidenum">
              <a:rPr lang="en-US" smtClean="0"/>
              <a:t>36</a:t>
            </a:fld>
            <a:endParaRPr lang="en-US"/>
          </a:p>
        </p:txBody>
      </p:sp>
    </p:spTree>
    <p:extLst>
      <p:ext uri="{BB962C8B-B14F-4D97-AF65-F5344CB8AC3E}">
        <p14:creationId xmlns:p14="http://schemas.microsoft.com/office/powerpoint/2010/main" val="35199172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January 22, 2021</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January 22, 2021</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January 22, 2021</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January 22, 2021</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January 22, 2021</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January 22, 2021</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January 22, 2021</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January 22, 2021</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January 22, 2021</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January 22, 2021</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January 22, 2021</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2064" y="1627633"/>
            <a:ext cx="11129603" cy="4346825"/>
          </a:xfrm>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p:txBody>
          <a:bodyPr/>
          <a:lstStyle/>
          <a:p>
            <a:r>
              <a:rPr lang="en-US"/>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1698843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January 22, 2021</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January 22, 2021</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January 22, 2021</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January 22, 2021</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January 22, 2021</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January 22, 2021</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9976" y="6475913"/>
            <a:ext cx="5157216" cy="182880"/>
          </a:xfrm>
          <a:prstGeom prst="rect">
            <a:avLst/>
          </a:prstGeom>
          <a:noFill/>
        </p:spPr>
        <p:txBody>
          <a:bodyPr wrap="square" lIns="0" tIns="0" rIns="0" bIns="0" rtlCol="0">
            <a:noAutofit/>
          </a:bodyPr>
          <a:lstStyle/>
          <a:p>
            <a:r>
              <a:rPr lang="en-CA" sz="1200" dirty="0">
                <a:solidFill>
                  <a:schemeClr val="accent2"/>
                </a:solidFill>
              </a:rPr>
              <a:t>Confidential. Not to be copied, distributed, or reproduced without prior approval. </a:t>
            </a:r>
          </a:p>
        </p:txBody>
      </p: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stage-dive.apps.ge.com/ui"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cid:image001.png@01D3A4A4.25FA0350" TargetMode="External"/><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s://ge.box.com/s/bpmcp7lror8nnbej8hxr81g6l448qfw5" TargetMode="External"/><Relationship Id="rId2" Type="http://schemas.openxmlformats.org/officeDocument/2006/relationships/hyperlink" Target="https://ge.ent.box.com/folder/8203290085"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qa-edms.pw.ge.com/dctmfinance/component/main"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Middleware_(distributed_applications)"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stage.customerconnect.ge.com/"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Invoice to Cash Process</a:t>
            </a:r>
            <a:br>
              <a:rPr lang="hu-HU" dirty="0"/>
            </a:br>
            <a:r>
              <a:rPr lang="hu-HU" sz="3600" i="1" dirty="0"/>
              <a:t>High-level overview – </a:t>
            </a:r>
            <a:r>
              <a:rPr lang="hu-HU" sz="2400" i="1" dirty="0"/>
              <a:t>combined w/ Technical background</a:t>
            </a:r>
            <a:endParaRPr lang="en-US" sz="2400" i="1" dirty="0"/>
          </a:p>
        </p:txBody>
      </p:sp>
      <p:sp>
        <p:nvSpPr>
          <p:cNvPr id="3" name="Date Placeholder 2"/>
          <p:cNvSpPr>
            <a:spLocks noGrp="1"/>
          </p:cNvSpPr>
          <p:nvPr>
            <p:ph type="dt" sz="half" idx="10"/>
          </p:nvPr>
        </p:nvSpPr>
        <p:spPr/>
        <p:txBody>
          <a:bodyPr/>
          <a:lstStyle/>
          <a:p>
            <a:fld id="{1231F193-6ACC-4172-BA49-2053DDF904EA}" type="datetime4">
              <a:rPr lang="en-US" smtClean="0"/>
              <a:t>January 22, 2021</a:t>
            </a:fld>
            <a:endParaRPr lang="en-US" dirty="0"/>
          </a:p>
        </p:txBody>
      </p:sp>
    </p:spTree>
    <p:extLst>
      <p:ext uri="{BB962C8B-B14F-4D97-AF65-F5344CB8AC3E}">
        <p14:creationId xmlns:p14="http://schemas.microsoft.com/office/powerpoint/2010/main" val="416361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724" y="162877"/>
            <a:ext cx="8352156" cy="607833"/>
          </a:xfrm>
        </p:spPr>
        <p:txBody>
          <a:bodyPr/>
          <a:lstStyle/>
          <a:p>
            <a:r>
              <a:rPr lang="en-US" dirty="0"/>
              <a:t>Natural Account Mapping</a:t>
            </a:r>
          </a:p>
        </p:txBody>
      </p:sp>
      <p:sp>
        <p:nvSpPr>
          <p:cNvPr id="4" name="Date Placeholder 3"/>
          <p:cNvSpPr>
            <a:spLocks noGrp="1"/>
          </p:cNvSpPr>
          <p:nvPr>
            <p:ph type="dt" sz="half" idx="10"/>
          </p:nvPr>
        </p:nvSpPr>
        <p:spPr/>
        <p:txBody>
          <a:bodyPr/>
          <a:lstStyle/>
          <a:p>
            <a:r>
              <a:rPr lang="en-US"/>
              <a:t>Title or Job Number | XX Month 201X</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t>10</a:t>
            </a:fld>
            <a:endParaRPr lang="en-US" dirty="0"/>
          </a:p>
        </p:txBody>
      </p:sp>
      <p:graphicFrame>
        <p:nvGraphicFramePr>
          <p:cNvPr id="9" name="Table 8"/>
          <p:cNvGraphicFramePr>
            <a:graphicFrameLocks noGrp="1"/>
          </p:cNvGraphicFramePr>
          <p:nvPr/>
        </p:nvGraphicFramePr>
        <p:xfrm>
          <a:off x="1863724" y="682052"/>
          <a:ext cx="8595270" cy="5490510"/>
        </p:xfrm>
        <a:graphic>
          <a:graphicData uri="http://schemas.openxmlformats.org/drawingml/2006/table">
            <a:tbl>
              <a:tblPr firstRow="1" bandRow="1">
                <a:tableStyleId>{5C22544A-7EE6-4342-B048-85BDC9FD1C3A}</a:tableStyleId>
              </a:tblPr>
              <a:tblGrid>
                <a:gridCol w="2152227">
                  <a:extLst>
                    <a:ext uri="{9D8B030D-6E8A-4147-A177-3AD203B41FA5}">
                      <a16:colId xmlns:a16="http://schemas.microsoft.com/office/drawing/2014/main" val="719737529"/>
                    </a:ext>
                  </a:extLst>
                </a:gridCol>
                <a:gridCol w="1148493">
                  <a:extLst>
                    <a:ext uri="{9D8B030D-6E8A-4147-A177-3AD203B41FA5}">
                      <a16:colId xmlns:a16="http://schemas.microsoft.com/office/drawing/2014/main" val="3145177393"/>
                    </a:ext>
                  </a:extLst>
                </a:gridCol>
                <a:gridCol w="1894944">
                  <a:extLst>
                    <a:ext uri="{9D8B030D-6E8A-4147-A177-3AD203B41FA5}">
                      <a16:colId xmlns:a16="http://schemas.microsoft.com/office/drawing/2014/main" val="151516562"/>
                    </a:ext>
                  </a:extLst>
                </a:gridCol>
                <a:gridCol w="1260086">
                  <a:extLst>
                    <a:ext uri="{9D8B030D-6E8A-4147-A177-3AD203B41FA5}">
                      <a16:colId xmlns:a16="http://schemas.microsoft.com/office/drawing/2014/main" val="2029720046"/>
                    </a:ext>
                  </a:extLst>
                </a:gridCol>
                <a:gridCol w="2139520">
                  <a:extLst>
                    <a:ext uri="{9D8B030D-6E8A-4147-A177-3AD203B41FA5}">
                      <a16:colId xmlns:a16="http://schemas.microsoft.com/office/drawing/2014/main" val="3991966278"/>
                    </a:ext>
                  </a:extLst>
                </a:gridCol>
              </a:tblGrid>
              <a:tr h="596596">
                <a:tc>
                  <a:txBody>
                    <a:bodyPr/>
                    <a:lstStyle/>
                    <a:p>
                      <a:pPr marL="0" algn="l" defTabSz="914400" rtl="0" eaLnBrk="1" fontAlgn="b" latinLnBrk="0" hangingPunct="1"/>
                      <a:r>
                        <a:rPr lang="en-US" sz="1400" u="none" strike="noStrike" kern="1200" dirty="0">
                          <a:solidFill>
                            <a:schemeClr val="bg1"/>
                          </a:solidFill>
                          <a:effectLst/>
                          <a:latin typeface="Calibri" panose="020F0502020204030204" pitchFamily="34" charset="0"/>
                          <a:ea typeface="+mn-ea"/>
                          <a:cs typeface="+mn-cs"/>
                        </a:rPr>
                        <a:t>Non Progress Billing</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400" u="none" strike="noStrike" kern="1200" dirty="0">
                          <a:solidFill>
                            <a:schemeClr val="bg1"/>
                          </a:solidFill>
                          <a:effectLst/>
                          <a:latin typeface="Calibri" panose="020F0502020204030204" pitchFamily="34" charset="0"/>
                          <a:ea typeface="+mn-ea"/>
                          <a:cs typeface="+mn-cs"/>
                        </a:rPr>
                        <a:t>Receivable</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400" u="none" strike="noStrike" kern="1200" dirty="0">
                          <a:solidFill>
                            <a:schemeClr val="bg1"/>
                          </a:solidFill>
                          <a:effectLst/>
                          <a:latin typeface="Calibri" panose="020F0502020204030204" pitchFamily="34" charset="0"/>
                          <a:ea typeface="+mn-ea"/>
                          <a:cs typeface="+mn-cs"/>
                        </a:rPr>
                        <a:t>Receivable Account - Description</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400" u="none" strike="noStrike" kern="1200" dirty="0">
                          <a:solidFill>
                            <a:schemeClr val="bg1"/>
                          </a:solidFill>
                          <a:effectLst/>
                          <a:latin typeface="Calibri" panose="020F0502020204030204" pitchFamily="34" charset="0"/>
                          <a:ea typeface="+mn-ea"/>
                          <a:cs typeface="+mn-cs"/>
                        </a:rPr>
                        <a:t>Revenue</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400" u="none" strike="noStrike" kern="1200" dirty="0">
                          <a:solidFill>
                            <a:schemeClr val="bg1"/>
                          </a:solidFill>
                          <a:effectLst/>
                          <a:latin typeface="Calibri" panose="020F0502020204030204" pitchFamily="34" charset="0"/>
                          <a:ea typeface="+mn-ea"/>
                          <a:cs typeface="+mn-cs"/>
                        </a:rPr>
                        <a:t>Revenue Account - Description</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9970981"/>
                  </a:ext>
                </a:extLst>
              </a:tr>
              <a:tr h="381128">
                <a:tc rowSpan="2">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External Customer</a:t>
                      </a:r>
                      <a:br>
                        <a:rPr lang="en-US" sz="1200" u="none" strike="noStrike" kern="1200" dirty="0">
                          <a:solidFill>
                            <a:schemeClr val="dk1"/>
                          </a:solidFill>
                          <a:effectLst/>
                          <a:latin typeface="Calibri" panose="020F0502020204030204" pitchFamily="34" charset="0"/>
                          <a:ea typeface="+mn-ea"/>
                          <a:cs typeface="+mn-cs"/>
                        </a:rPr>
                      </a:br>
                      <a:r>
                        <a:rPr lang="en-US" sz="1200" u="none" strike="noStrike" kern="1200" dirty="0">
                          <a:solidFill>
                            <a:schemeClr val="dk1"/>
                          </a:solidFill>
                          <a:effectLst/>
                          <a:latin typeface="Calibri" panose="020F0502020204030204" pitchFamily="34" charset="0"/>
                          <a:ea typeface="+mn-ea"/>
                          <a:cs typeface="+mn-cs"/>
                        </a:rPr>
                        <a:t>(Product/Services &amp; Domestic/Export)</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1080201000</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 Customers' Accounts-Current-External-Control</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4010101000</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fontAlgn="b" latinLnBrk="0" hangingPunct="1">
                        <a:spcBef>
                          <a:spcPts val="0"/>
                        </a:spcBef>
                        <a:spcAft>
                          <a:spcPts val="0"/>
                        </a:spcAft>
                      </a:pPr>
                      <a:r>
                        <a:rPr lang="en-US" sz="1200" u="none" strike="noStrike" kern="1200" dirty="0">
                          <a:solidFill>
                            <a:schemeClr val="dk1"/>
                          </a:solidFill>
                          <a:effectLst/>
                          <a:latin typeface="Calibri" panose="020F0502020204030204" pitchFamily="34" charset="0"/>
                          <a:ea typeface="+mn-ea"/>
                          <a:cs typeface="+mn-cs"/>
                        </a:rPr>
                        <a:t> Sales of Products to External Customers-Other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140665"/>
                  </a:ext>
                </a:extLst>
              </a:tr>
              <a:tr h="334180">
                <a:tc vMerge="1">
                  <a:txBody>
                    <a:bodyPr/>
                    <a:lstStyle/>
                    <a:p>
                      <a:pPr marL="0" algn="l" defTabSz="914400" rtl="0" eaLnBrk="1" fontAlgn="b" latinLnBrk="0" hangingPunct="1"/>
                      <a:endParaRPr lang="en-US" sz="1200" u="none" strike="noStrike" kern="1200" dirty="0">
                        <a:solidFill>
                          <a:schemeClr val="dk1"/>
                        </a:solidFill>
                        <a:effectLst/>
                        <a:latin typeface="Calibri" panose="020F0502020204030204" pitchFamily="34" charset="0"/>
                        <a:ea typeface="+mn-ea"/>
                        <a:cs typeface="+mn-cs"/>
                      </a:endParaRP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algn="l" defTabSz="914400" rtl="0" eaLnBrk="1" fontAlgn="b" latinLnBrk="0" hangingPunct="1"/>
                      <a:endParaRPr lang="en-US" sz="1200" u="none" strike="noStrike" kern="1200" dirty="0">
                        <a:solidFill>
                          <a:schemeClr val="dk1"/>
                        </a:solidFill>
                        <a:effectLst/>
                        <a:latin typeface="Calibri" panose="020F0502020204030204" pitchFamily="34" charset="0"/>
                        <a:ea typeface="+mn-ea"/>
                        <a:cs typeface="+mn-cs"/>
                      </a:endParaRP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algn="l" defTabSz="914400" rtl="0" eaLnBrk="1" fontAlgn="b" latinLnBrk="0" hangingPunct="1"/>
                      <a:endParaRPr lang="en-US" sz="1200" u="none" strike="noStrike" kern="1200" dirty="0">
                        <a:solidFill>
                          <a:schemeClr val="dk1"/>
                        </a:solidFill>
                        <a:effectLst/>
                        <a:latin typeface="Calibri" panose="020F0502020204030204" pitchFamily="34" charset="0"/>
                        <a:ea typeface="+mn-ea"/>
                        <a:cs typeface="+mn-cs"/>
                      </a:endParaRP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fontAlgn="b" latinLnBrk="0" hangingPunct="1">
                        <a:lnSpc>
                          <a:spcPct val="107000"/>
                        </a:lnSpc>
                        <a:spcBef>
                          <a:spcPts val="0"/>
                        </a:spcBef>
                        <a:spcAft>
                          <a:spcPts val="0"/>
                        </a:spcAft>
                      </a:pPr>
                      <a:r>
                        <a:rPr lang="en-US" sz="1200" u="none" strike="noStrike" kern="1200" dirty="0">
                          <a:solidFill>
                            <a:schemeClr val="dk1"/>
                          </a:solidFill>
                          <a:effectLst/>
                          <a:latin typeface="Calibri" panose="020F0502020204030204" pitchFamily="34" charset="0"/>
                          <a:ea typeface="+mn-ea"/>
                          <a:cs typeface="+mn-cs"/>
                        </a:rPr>
                        <a:t>4020101000 </a:t>
                      </a:r>
                    </a:p>
                    <a:p>
                      <a:pPr marL="0" marR="0" algn="l" defTabSz="914400" rtl="0" eaLnBrk="1" fontAlgn="b" latinLnBrk="0" hangingPunct="1">
                        <a:lnSpc>
                          <a:spcPct val="107000"/>
                        </a:lnSpc>
                        <a:spcBef>
                          <a:spcPts val="0"/>
                        </a:spcBef>
                        <a:spcAft>
                          <a:spcPts val="0"/>
                        </a:spcAft>
                      </a:pPr>
                      <a:endParaRPr lang="en-US" sz="1200" u="none" strike="noStrike" kern="1200" dirty="0">
                        <a:solidFill>
                          <a:schemeClr val="dk1"/>
                        </a:solidFill>
                        <a:effectLst/>
                        <a:latin typeface="Calibri" panose="020F0502020204030204" pitchFamily="34" charset="0"/>
                        <a:ea typeface="+mn-ea"/>
                        <a:cs typeface="+mn-cs"/>
                      </a:endParaRP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Calibri" panose="020F0502020204030204" pitchFamily="34" charset="0"/>
                          <a:ea typeface="+mn-ea"/>
                          <a:cs typeface="+mn-cs"/>
                        </a:rPr>
                        <a:t> Sales of Services to External Customers-Other</a:t>
                      </a:r>
                    </a:p>
                    <a:p>
                      <a:pPr marL="0" marR="0" algn="l" defTabSz="914400" rtl="0" eaLnBrk="1" fontAlgn="b" latinLnBrk="0" hangingPunct="1">
                        <a:spcBef>
                          <a:spcPts val="0"/>
                        </a:spcBef>
                        <a:spcAft>
                          <a:spcPts val="0"/>
                        </a:spcAft>
                      </a:pPr>
                      <a:endParaRPr lang="en-US" sz="1200" u="none" strike="noStrike" kern="1200" dirty="0">
                        <a:solidFill>
                          <a:schemeClr val="dk1"/>
                        </a:solidFill>
                        <a:effectLst/>
                        <a:latin typeface="Calibri" panose="020F0502020204030204" pitchFamily="34"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712762"/>
                  </a:ext>
                </a:extLst>
              </a:tr>
              <a:tr h="407160">
                <a:tc>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IBS OOB</a:t>
                      </a:r>
                      <a:br>
                        <a:rPr lang="en-US" sz="1200" u="none" strike="noStrike" kern="1200" dirty="0">
                          <a:solidFill>
                            <a:schemeClr val="dk1"/>
                          </a:solidFill>
                          <a:effectLst/>
                          <a:latin typeface="Calibri" panose="020F0502020204030204" pitchFamily="34" charset="0"/>
                          <a:ea typeface="+mn-ea"/>
                          <a:cs typeface="+mn-cs"/>
                        </a:rPr>
                      </a:br>
                      <a:r>
                        <a:rPr lang="en-US" sz="1200" u="none" strike="noStrike" kern="1200" dirty="0">
                          <a:solidFill>
                            <a:schemeClr val="dk1"/>
                          </a:solidFill>
                          <a:effectLst/>
                          <a:latin typeface="Calibri" panose="020F0502020204030204" pitchFamily="34" charset="0"/>
                          <a:ea typeface="+mn-ea"/>
                          <a:cs typeface="+mn-cs"/>
                        </a:rPr>
                        <a:t>(Product - Domestic/Export)</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10">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1510301012</a:t>
                      </a:r>
                    </a:p>
                  </a:txBody>
                  <a:tcPr marL="8796" marR="8796" marT="87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10">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 Undistributed Expenditures-IBS Outgoing</a:t>
                      </a:r>
                    </a:p>
                  </a:txBody>
                  <a:tcPr marL="8796" marR="8796" marT="87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4010601000</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fontAlgn="b" latinLnBrk="0" hangingPunct="1">
                        <a:spcBef>
                          <a:spcPts val="0"/>
                        </a:spcBef>
                        <a:spcAft>
                          <a:spcPts val="0"/>
                        </a:spcAft>
                      </a:pPr>
                      <a:r>
                        <a:rPr lang="en-US" sz="1200" u="none" strike="noStrike" kern="1200" dirty="0">
                          <a:solidFill>
                            <a:schemeClr val="dk1"/>
                          </a:solidFill>
                          <a:effectLst/>
                          <a:latin typeface="Calibri" panose="020F0502020204030204" pitchFamily="34" charset="0"/>
                          <a:ea typeface="+mn-ea"/>
                          <a:cs typeface="+mn-cs"/>
                        </a:rPr>
                        <a:t> </a:t>
                      </a:r>
                      <a:r>
                        <a:rPr lang="en-US" sz="1200" u="none" strike="noStrike" kern="1200" dirty="0" err="1">
                          <a:solidFill>
                            <a:schemeClr val="dk1"/>
                          </a:solidFill>
                          <a:effectLst/>
                          <a:latin typeface="Calibri" panose="020F0502020204030204" pitchFamily="34" charset="0"/>
                          <a:ea typeface="+mn-ea"/>
                          <a:cs typeface="+mn-cs"/>
                        </a:rPr>
                        <a:t>InterCo</a:t>
                      </a:r>
                      <a:r>
                        <a:rPr lang="en-US" sz="1200" u="none" strike="noStrike" kern="1200" dirty="0">
                          <a:solidFill>
                            <a:schemeClr val="dk1"/>
                          </a:solidFill>
                          <a:effectLst/>
                          <a:latin typeface="Calibri" panose="020F0502020204030204" pitchFamily="34" charset="0"/>
                          <a:ea typeface="+mn-ea"/>
                          <a:cs typeface="+mn-cs"/>
                        </a:rPr>
                        <a:t>-Product Sales-</a:t>
                      </a:r>
                      <a:r>
                        <a:rPr lang="en-US" sz="1200" u="none" strike="noStrike" kern="1200" dirty="0" err="1">
                          <a:solidFill>
                            <a:schemeClr val="dk1"/>
                          </a:solidFill>
                          <a:effectLst/>
                          <a:latin typeface="Calibri" panose="020F0502020204030204" pitchFamily="34" charset="0"/>
                          <a:ea typeface="+mn-ea"/>
                          <a:cs typeface="+mn-cs"/>
                        </a:rPr>
                        <a:t>NonGECC</a:t>
                      </a:r>
                      <a:r>
                        <a:rPr lang="en-US" sz="1200" u="none" strike="noStrike" kern="1200" dirty="0">
                          <a:solidFill>
                            <a:schemeClr val="dk1"/>
                          </a:solidFill>
                          <a:effectLst/>
                          <a:latin typeface="Calibri" panose="020F0502020204030204" pitchFamily="34" charset="0"/>
                          <a:ea typeface="+mn-ea"/>
                          <a:cs typeface="+mn-cs"/>
                        </a:rPr>
                        <a:t>-OOB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921916"/>
                  </a:ext>
                </a:extLst>
              </a:tr>
              <a:tr h="407160">
                <a:tc>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IBS OOB</a:t>
                      </a:r>
                      <a:br>
                        <a:rPr lang="en-US" sz="1200" u="none" strike="noStrike" kern="1200" dirty="0">
                          <a:solidFill>
                            <a:schemeClr val="dk1"/>
                          </a:solidFill>
                          <a:effectLst/>
                          <a:latin typeface="Calibri" panose="020F0502020204030204" pitchFamily="34" charset="0"/>
                          <a:ea typeface="+mn-ea"/>
                          <a:cs typeface="+mn-cs"/>
                        </a:rPr>
                      </a:br>
                      <a:r>
                        <a:rPr lang="en-US" sz="1200" u="none" strike="noStrike" kern="1200" dirty="0">
                          <a:solidFill>
                            <a:schemeClr val="dk1"/>
                          </a:solidFill>
                          <a:effectLst/>
                          <a:latin typeface="Calibri" panose="020F0502020204030204" pitchFamily="34" charset="0"/>
                          <a:ea typeface="+mn-ea"/>
                          <a:cs typeface="+mn-cs"/>
                        </a:rPr>
                        <a:t>(Services - Domestic)</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8796" marR="8796" marT="8796" marB="0" anchor="b"/>
                </a:tc>
                <a:tc vMerge="1">
                  <a:txBody>
                    <a:bodyPr/>
                    <a:lstStyle/>
                    <a:p>
                      <a:pPr algn="l" fontAlgn="b"/>
                      <a:endParaRPr lang="en-US" sz="1200" b="0" i="0" u="none" strike="noStrike" dirty="0">
                        <a:solidFill>
                          <a:srgbClr val="000000"/>
                        </a:solidFill>
                        <a:effectLst/>
                        <a:latin typeface="Calibri" panose="020F0502020204030204" pitchFamily="34" charset="0"/>
                      </a:endParaRPr>
                    </a:p>
                  </a:txBody>
                  <a:tcPr marL="8796" marR="8796" marT="8796" marB="0" anchor="b"/>
                </a:tc>
                <a:tc>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4020601600</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fontAlgn="b" latinLnBrk="0" hangingPunct="1">
                        <a:spcBef>
                          <a:spcPts val="0"/>
                        </a:spcBef>
                        <a:spcAft>
                          <a:spcPts val="0"/>
                        </a:spcAft>
                      </a:pPr>
                      <a:r>
                        <a:rPr lang="en-US" sz="1200" u="none" strike="noStrike" kern="1200" dirty="0">
                          <a:solidFill>
                            <a:schemeClr val="dk1"/>
                          </a:solidFill>
                          <a:effectLst/>
                          <a:latin typeface="Calibri" panose="020F0502020204030204" pitchFamily="34" charset="0"/>
                          <a:ea typeface="+mn-ea"/>
                          <a:cs typeface="+mn-cs"/>
                        </a:rPr>
                        <a:t> </a:t>
                      </a:r>
                      <a:r>
                        <a:rPr lang="en-US" sz="1200" u="none" strike="noStrike" kern="1200" dirty="0" err="1">
                          <a:solidFill>
                            <a:schemeClr val="dk1"/>
                          </a:solidFill>
                          <a:effectLst/>
                          <a:latin typeface="Calibri" panose="020F0502020204030204" pitchFamily="34" charset="0"/>
                          <a:ea typeface="+mn-ea"/>
                          <a:cs typeface="+mn-cs"/>
                        </a:rPr>
                        <a:t>InterCo</a:t>
                      </a:r>
                      <a:r>
                        <a:rPr lang="en-US" sz="1200" u="none" strike="noStrike" kern="1200" dirty="0">
                          <a:solidFill>
                            <a:schemeClr val="dk1"/>
                          </a:solidFill>
                          <a:effectLst/>
                          <a:latin typeface="Calibri" panose="020F0502020204030204" pitchFamily="34" charset="0"/>
                          <a:ea typeface="+mn-ea"/>
                          <a:cs typeface="+mn-cs"/>
                        </a:rPr>
                        <a:t>-Service Sales-</a:t>
                      </a:r>
                      <a:r>
                        <a:rPr lang="en-US" sz="1200" u="none" strike="noStrike" kern="1200" dirty="0" err="1">
                          <a:solidFill>
                            <a:schemeClr val="dk1"/>
                          </a:solidFill>
                          <a:effectLst/>
                          <a:latin typeface="Calibri" panose="020F0502020204030204" pitchFamily="34" charset="0"/>
                          <a:ea typeface="+mn-ea"/>
                          <a:cs typeface="+mn-cs"/>
                        </a:rPr>
                        <a:t>NonGECC</a:t>
                      </a:r>
                      <a:r>
                        <a:rPr lang="en-US" sz="1200" u="none" strike="noStrike" kern="1200" dirty="0">
                          <a:solidFill>
                            <a:schemeClr val="dk1"/>
                          </a:solidFill>
                          <a:effectLst/>
                          <a:latin typeface="Calibri" panose="020F0502020204030204" pitchFamily="34" charset="0"/>
                          <a:ea typeface="+mn-ea"/>
                          <a:cs typeface="+mn-cs"/>
                        </a:rPr>
                        <a:t>-OOB-Domestic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2790531"/>
                  </a:ext>
                </a:extLst>
              </a:tr>
              <a:tr h="407160">
                <a:tc>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IBS OOB</a:t>
                      </a:r>
                      <a:br>
                        <a:rPr lang="en-US" sz="1200" u="none" strike="noStrike" kern="1200" dirty="0">
                          <a:solidFill>
                            <a:schemeClr val="dk1"/>
                          </a:solidFill>
                          <a:effectLst/>
                          <a:latin typeface="Calibri" panose="020F0502020204030204" pitchFamily="34" charset="0"/>
                          <a:ea typeface="+mn-ea"/>
                          <a:cs typeface="+mn-cs"/>
                        </a:rPr>
                      </a:br>
                      <a:r>
                        <a:rPr lang="en-US" sz="1200" u="none" strike="noStrike" kern="1200" dirty="0">
                          <a:solidFill>
                            <a:schemeClr val="dk1"/>
                          </a:solidFill>
                          <a:effectLst/>
                          <a:latin typeface="Calibri" panose="020F0502020204030204" pitchFamily="34" charset="0"/>
                          <a:ea typeface="+mn-ea"/>
                          <a:cs typeface="+mn-cs"/>
                        </a:rPr>
                        <a:t>(Services - Export)</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8796" marR="8796" marT="8796" marB="0" anchor="b"/>
                </a:tc>
                <a:tc vMerge="1">
                  <a:txBody>
                    <a:bodyPr/>
                    <a:lstStyle/>
                    <a:p>
                      <a:pPr algn="l" fontAlgn="b"/>
                      <a:endParaRPr lang="en-US" sz="1200" b="0" i="0" u="none" strike="noStrike" dirty="0">
                        <a:solidFill>
                          <a:srgbClr val="000000"/>
                        </a:solidFill>
                        <a:effectLst/>
                        <a:latin typeface="Calibri" panose="020F0502020204030204" pitchFamily="34" charset="0"/>
                      </a:endParaRPr>
                    </a:p>
                  </a:txBody>
                  <a:tcPr marL="8796" marR="8796" marT="8796" marB="0" anchor="b"/>
                </a:tc>
                <a:tc>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4020601650</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fontAlgn="b" latinLnBrk="0" hangingPunct="1">
                        <a:spcBef>
                          <a:spcPts val="0"/>
                        </a:spcBef>
                        <a:spcAft>
                          <a:spcPts val="0"/>
                        </a:spcAft>
                      </a:pPr>
                      <a:r>
                        <a:rPr lang="en-US" sz="1200" u="none" strike="noStrike" kern="1200" dirty="0">
                          <a:solidFill>
                            <a:schemeClr val="dk1"/>
                          </a:solidFill>
                          <a:effectLst/>
                          <a:latin typeface="Calibri" panose="020F0502020204030204" pitchFamily="34" charset="0"/>
                          <a:ea typeface="+mn-ea"/>
                          <a:cs typeface="+mn-cs"/>
                        </a:rPr>
                        <a:t> </a:t>
                      </a:r>
                      <a:r>
                        <a:rPr lang="en-US" sz="1200" u="none" strike="noStrike" kern="1200" dirty="0" err="1">
                          <a:solidFill>
                            <a:schemeClr val="dk1"/>
                          </a:solidFill>
                          <a:effectLst/>
                          <a:latin typeface="Calibri" panose="020F0502020204030204" pitchFamily="34" charset="0"/>
                          <a:ea typeface="+mn-ea"/>
                          <a:cs typeface="+mn-cs"/>
                        </a:rPr>
                        <a:t>InterCo</a:t>
                      </a:r>
                      <a:r>
                        <a:rPr lang="en-US" sz="1200" u="none" strike="noStrike" kern="1200" dirty="0">
                          <a:solidFill>
                            <a:schemeClr val="dk1"/>
                          </a:solidFill>
                          <a:effectLst/>
                          <a:latin typeface="Calibri" panose="020F0502020204030204" pitchFamily="34" charset="0"/>
                          <a:ea typeface="+mn-ea"/>
                          <a:cs typeface="+mn-cs"/>
                        </a:rPr>
                        <a:t>-Service Sales-</a:t>
                      </a:r>
                      <a:r>
                        <a:rPr lang="en-US" sz="1200" u="none" strike="noStrike" kern="1200" dirty="0" err="1">
                          <a:solidFill>
                            <a:schemeClr val="dk1"/>
                          </a:solidFill>
                          <a:effectLst/>
                          <a:latin typeface="Calibri" panose="020F0502020204030204" pitchFamily="34" charset="0"/>
                          <a:ea typeface="+mn-ea"/>
                          <a:cs typeface="+mn-cs"/>
                        </a:rPr>
                        <a:t>NonGECC</a:t>
                      </a:r>
                      <a:r>
                        <a:rPr lang="en-US" sz="1200" u="none" strike="noStrike" kern="1200" dirty="0">
                          <a:solidFill>
                            <a:schemeClr val="dk1"/>
                          </a:solidFill>
                          <a:effectLst/>
                          <a:latin typeface="Calibri" panose="020F0502020204030204" pitchFamily="34" charset="0"/>
                          <a:ea typeface="+mn-ea"/>
                          <a:cs typeface="+mn-cs"/>
                        </a:rPr>
                        <a:t>-OOB-Export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83766"/>
                  </a:ext>
                </a:extLst>
              </a:tr>
              <a:tr h="407160">
                <a:tc>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IBS WOB</a:t>
                      </a:r>
                      <a:br>
                        <a:rPr lang="en-US" sz="1200" u="none" strike="noStrike" kern="1200" dirty="0">
                          <a:solidFill>
                            <a:schemeClr val="dk1"/>
                          </a:solidFill>
                          <a:effectLst/>
                          <a:latin typeface="Calibri" panose="020F0502020204030204" pitchFamily="34" charset="0"/>
                          <a:ea typeface="+mn-ea"/>
                          <a:cs typeface="+mn-cs"/>
                        </a:rPr>
                      </a:br>
                      <a:r>
                        <a:rPr lang="en-US" sz="1200" u="none" strike="noStrike" kern="1200" dirty="0">
                          <a:solidFill>
                            <a:schemeClr val="dk1"/>
                          </a:solidFill>
                          <a:effectLst/>
                          <a:latin typeface="Calibri" panose="020F0502020204030204" pitchFamily="34" charset="0"/>
                          <a:ea typeface="+mn-ea"/>
                          <a:cs typeface="+mn-cs"/>
                        </a:rPr>
                        <a:t>(Product - Domestic/Export)</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8796" marR="8796" marT="8796" marB="0" anchor="b"/>
                </a:tc>
                <a:tc vMerge="1">
                  <a:txBody>
                    <a:bodyPr/>
                    <a:lstStyle/>
                    <a:p>
                      <a:pPr algn="l" fontAlgn="b"/>
                      <a:endParaRPr lang="en-US" sz="1200" b="0" i="0" u="none" strike="noStrike" dirty="0">
                        <a:solidFill>
                          <a:srgbClr val="000000"/>
                        </a:solidFill>
                        <a:effectLst/>
                        <a:latin typeface="Calibri" panose="020F0502020204030204" pitchFamily="34" charset="0"/>
                      </a:endParaRPr>
                    </a:p>
                  </a:txBody>
                  <a:tcPr marL="8796" marR="8796" marT="8796" marB="0" anchor="b"/>
                </a:tc>
                <a:tc>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4010613000</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fontAlgn="b" latinLnBrk="0" hangingPunct="1">
                        <a:spcBef>
                          <a:spcPts val="0"/>
                        </a:spcBef>
                        <a:spcAft>
                          <a:spcPts val="0"/>
                        </a:spcAft>
                      </a:pPr>
                      <a:r>
                        <a:rPr lang="en-US" sz="1200" u="none" strike="noStrike" kern="1200" dirty="0">
                          <a:solidFill>
                            <a:schemeClr val="dk1"/>
                          </a:solidFill>
                          <a:effectLst/>
                          <a:latin typeface="Calibri" panose="020F0502020204030204" pitchFamily="34" charset="0"/>
                          <a:ea typeface="+mn-ea"/>
                          <a:cs typeface="+mn-cs"/>
                        </a:rPr>
                        <a:t> </a:t>
                      </a:r>
                      <a:r>
                        <a:rPr lang="en-US" sz="1200" u="none" strike="noStrike" kern="1200" dirty="0" err="1">
                          <a:solidFill>
                            <a:schemeClr val="dk1"/>
                          </a:solidFill>
                          <a:effectLst/>
                          <a:latin typeface="Calibri" panose="020F0502020204030204" pitchFamily="34" charset="0"/>
                          <a:ea typeface="+mn-ea"/>
                          <a:cs typeface="+mn-cs"/>
                        </a:rPr>
                        <a:t>InterCo</a:t>
                      </a:r>
                      <a:r>
                        <a:rPr lang="en-US" sz="1200" u="none" strike="noStrike" kern="1200" dirty="0">
                          <a:solidFill>
                            <a:schemeClr val="dk1"/>
                          </a:solidFill>
                          <a:effectLst/>
                          <a:latin typeface="Calibri" panose="020F0502020204030204" pitchFamily="34" charset="0"/>
                          <a:ea typeface="+mn-ea"/>
                          <a:cs typeface="+mn-cs"/>
                        </a:rPr>
                        <a:t>-Product Sales-</a:t>
                      </a:r>
                      <a:r>
                        <a:rPr lang="en-US" sz="1200" u="none" strike="noStrike" kern="1200" dirty="0" err="1">
                          <a:solidFill>
                            <a:schemeClr val="dk1"/>
                          </a:solidFill>
                          <a:effectLst/>
                          <a:latin typeface="Calibri" panose="020F0502020204030204" pitchFamily="34" charset="0"/>
                          <a:ea typeface="+mn-ea"/>
                          <a:cs typeface="+mn-cs"/>
                        </a:rPr>
                        <a:t>NonGECC</a:t>
                      </a:r>
                      <a:r>
                        <a:rPr lang="en-US" sz="1200" u="none" strike="noStrike" kern="1200" dirty="0">
                          <a:solidFill>
                            <a:schemeClr val="dk1"/>
                          </a:solidFill>
                          <a:effectLst/>
                          <a:latin typeface="Calibri" panose="020F0502020204030204" pitchFamily="34" charset="0"/>
                          <a:ea typeface="+mn-ea"/>
                          <a:cs typeface="+mn-cs"/>
                        </a:rPr>
                        <a:t>-WOB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6353988"/>
                  </a:ext>
                </a:extLst>
              </a:tr>
              <a:tr h="407160">
                <a:tc>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IBS WOB</a:t>
                      </a:r>
                      <a:br>
                        <a:rPr lang="en-US" sz="1200" u="none" strike="noStrike" kern="1200" dirty="0">
                          <a:solidFill>
                            <a:schemeClr val="dk1"/>
                          </a:solidFill>
                          <a:effectLst/>
                          <a:latin typeface="Calibri" panose="020F0502020204030204" pitchFamily="34" charset="0"/>
                          <a:ea typeface="+mn-ea"/>
                          <a:cs typeface="+mn-cs"/>
                        </a:rPr>
                      </a:br>
                      <a:r>
                        <a:rPr lang="en-US" sz="1200" u="none" strike="noStrike" kern="1200" dirty="0">
                          <a:solidFill>
                            <a:schemeClr val="dk1"/>
                          </a:solidFill>
                          <a:effectLst/>
                          <a:latin typeface="Calibri" panose="020F0502020204030204" pitchFamily="34" charset="0"/>
                          <a:ea typeface="+mn-ea"/>
                          <a:cs typeface="+mn-cs"/>
                        </a:rPr>
                        <a:t>(Services - Domestic &amp; Export)</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8796" marR="8796" marT="8796" marB="0" anchor="b"/>
                </a:tc>
                <a:tc vMerge="1">
                  <a:txBody>
                    <a:bodyPr/>
                    <a:lstStyle/>
                    <a:p>
                      <a:pPr algn="l" fontAlgn="b"/>
                      <a:endParaRPr lang="en-US" sz="1200" b="0" i="0" u="none" strike="noStrike" dirty="0">
                        <a:solidFill>
                          <a:srgbClr val="000000"/>
                        </a:solidFill>
                        <a:effectLst/>
                        <a:latin typeface="Calibri" panose="020F0502020204030204" pitchFamily="34" charset="0"/>
                      </a:endParaRPr>
                    </a:p>
                  </a:txBody>
                  <a:tcPr marL="8796" marR="8796" marT="8796" marB="0" anchor="b"/>
                </a:tc>
                <a:tc>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4020613000</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fontAlgn="b" latinLnBrk="0" hangingPunct="1">
                        <a:spcBef>
                          <a:spcPts val="0"/>
                        </a:spcBef>
                        <a:spcAft>
                          <a:spcPts val="0"/>
                        </a:spcAft>
                      </a:pPr>
                      <a:r>
                        <a:rPr lang="en-US" sz="1200" u="none" strike="noStrike" kern="1200" dirty="0">
                          <a:solidFill>
                            <a:schemeClr val="dk1"/>
                          </a:solidFill>
                          <a:effectLst/>
                          <a:latin typeface="Calibri" panose="020F0502020204030204" pitchFamily="34" charset="0"/>
                          <a:ea typeface="+mn-ea"/>
                          <a:cs typeface="+mn-cs"/>
                        </a:rPr>
                        <a:t> </a:t>
                      </a:r>
                      <a:r>
                        <a:rPr lang="en-US" sz="1200" u="none" strike="noStrike" kern="1200" dirty="0" err="1">
                          <a:solidFill>
                            <a:schemeClr val="dk1"/>
                          </a:solidFill>
                          <a:effectLst/>
                          <a:latin typeface="Calibri" panose="020F0502020204030204" pitchFamily="34" charset="0"/>
                          <a:ea typeface="+mn-ea"/>
                          <a:cs typeface="+mn-cs"/>
                        </a:rPr>
                        <a:t>InterCo</a:t>
                      </a:r>
                      <a:r>
                        <a:rPr lang="en-US" sz="1200" u="none" strike="noStrike" kern="1200" dirty="0">
                          <a:solidFill>
                            <a:schemeClr val="dk1"/>
                          </a:solidFill>
                          <a:effectLst/>
                          <a:latin typeface="Calibri" panose="020F0502020204030204" pitchFamily="34" charset="0"/>
                          <a:ea typeface="+mn-ea"/>
                          <a:cs typeface="+mn-cs"/>
                        </a:rPr>
                        <a:t>-Service Sales-</a:t>
                      </a:r>
                      <a:r>
                        <a:rPr lang="en-US" sz="1200" u="none" strike="noStrike" kern="1200" dirty="0" err="1">
                          <a:solidFill>
                            <a:schemeClr val="dk1"/>
                          </a:solidFill>
                          <a:effectLst/>
                          <a:latin typeface="Calibri" panose="020F0502020204030204" pitchFamily="34" charset="0"/>
                          <a:ea typeface="+mn-ea"/>
                          <a:cs typeface="+mn-cs"/>
                        </a:rPr>
                        <a:t>NonGECC</a:t>
                      </a:r>
                      <a:r>
                        <a:rPr lang="en-US" sz="1200" u="none" strike="noStrike" kern="1200" dirty="0">
                          <a:solidFill>
                            <a:schemeClr val="dk1"/>
                          </a:solidFill>
                          <a:effectLst/>
                          <a:latin typeface="Calibri" panose="020F0502020204030204" pitchFamily="34" charset="0"/>
                          <a:ea typeface="+mn-ea"/>
                          <a:cs typeface="+mn-cs"/>
                        </a:rPr>
                        <a:t>-WOB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3039633"/>
                  </a:ext>
                </a:extLst>
              </a:tr>
              <a:tr h="407160">
                <a:tc>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IBS WDIV </a:t>
                      </a:r>
                    </a:p>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(Services- Domestic &amp; Export</a:t>
                      </a: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8796" marR="8796" marT="8796" marB="0" anchor="b"/>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8796" marR="8796" marT="8796"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Calibri" panose="020F0502020204030204" pitchFamily="34" charset="0"/>
                          <a:ea typeface="+mn-ea"/>
                          <a:cs typeface="+mn-cs"/>
                        </a:rPr>
                        <a:t>4020612000</a:t>
                      </a:r>
                    </a:p>
                    <a:p>
                      <a:pPr marL="0" algn="l" defTabSz="914400" rtl="0" eaLnBrk="1" fontAlgn="b" latinLnBrk="0" hangingPunct="1"/>
                      <a:endParaRPr lang="en-US" sz="1200" u="none" strike="noStrike" kern="1200" dirty="0">
                        <a:solidFill>
                          <a:schemeClr val="dk1"/>
                        </a:solidFill>
                        <a:effectLst/>
                        <a:latin typeface="Calibri" panose="020F0502020204030204" pitchFamily="34" charset="0"/>
                        <a:ea typeface="+mn-ea"/>
                        <a:cs typeface="+mn-cs"/>
                      </a:endParaRP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err="1">
                          <a:solidFill>
                            <a:schemeClr val="dk1"/>
                          </a:solidFill>
                          <a:effectLst/>
                          <a:latin typeface="Calibri" panose="020F0502020204030204" pitchFamily="34" charset="0"/>
                          <a:ea typeface="+mn-ea"/>
                          <a:cs typeface="+mn-cs"/>
                        </a:rPr>
                        <a:t>InterCo</a:t>
                      </a:r>
                      <a:r>
                        <a:rPr lang="en-US" sz="1200" u="none" strike="noStrike" kern="1200" dirty="0">
                          <a:solidFill>
                            <a:schemeClr val="dk1"/>
                          </a:solidFill>
                          <a:effectLst/>
                          <a:latin typeface="Calibri" panose="020F0502020204030204" pitchFamily="34" charset="0"/>
                          <a:ea typeface="+mn-ea"/>
                          <a:cs typeface="+mn-cs"/>
                        </a:rPr>
                        <a:t>-Service Sales-</a:t>
                      </a:r>
                      <a:r>
                        <a:rPr lang="en-US" sz="1200" u="none" strike="noStrike" kern="1200" dirty="0" err="1">
                          <a:solidFill>
                            <a:schemeClr val="dk1"/>
                          </a:solidFill>
                          <a:effectLst/>
                          <a:latin typeface="Calibri" panose="020F0502020204030204" pitchFamily="34" charset="0"/>
                          <a:ea typeface="+mn-ea"/>
                          <a:cs typeface="+mn-cs"/>
                        </a:rPr>
                        <a:t>NonGECC</a:t>
                      </a:r>
                      <a:r>
                        <a:rPr lang="en-US" sz="1200" u="none" strike="noStrike" kern="1200" dirty="0">
                          <a:solidFill>
                            <a:schemeClr val="dk1"/>
                          </a:solidFill>
                          <a:effectLst/>
                          <a:latin typeface="Calibri" panose="020F0502020204030204" pitchFamily="34" charset="0"/>
                          <a:ea typeface="+mn-ea"/>
                          <a:cs typeface="+mn-cs"/>
                        </a:rPr>
                        <a:t>-</a:t>
                      </a:r>
                      <a:r>
                        <a:rPr lang="en-US" sz="1200" u="none" strike="noStrike" kern="1200" dirty="0" err="1">
                          <a:solidFill>
                            <a:schemeClr val="dk1"/>
                          </a:solidFill>
                          <a:effectLst/>
                          <a:latin typeface="Calibri" panose="020F0502020204030204" pitchFamily="34" charset="0"/>
                          <a:ea typeface="+mn-ea"/>
                          <a:cs typeface="+mn-cs"/>
                        </a:rPr>
                        <a:t>Wdiv</a:t>
                      </a:r>
                      <a:endParaRPr lang="en-US" sz="1200" u="none" strike="noStrike" kern="1200" dirty="0">
                        <a:solidFill>
                          <a:schemeClr val="dk1"/>
                        </a:solidFill>
                        <a:effectLst/>
                        <a:latin typeface="Calibri" panose="020F0502020204030204" pitchFamily="34" charset="0"/>
                        <a:ea typeface="+mn-ea"/>
                        <a:cs typeface="+mn-cs"/>
                      </a:endParaRPr>
                    </a:p>
                  </a:txBody>
                  <a:tcPr marL="8796" marR="8796" marT="87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375070"/>
                  </a:ext>
                </a:extLst>
              </a:tr>
              <a:tr h="38223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Calibri" panose="020F0502020204030204" pitchFamily="34" charset="0"/>
                          <a:ea typeface="+mn-ea"/>
                          <a:cs typeface="+mn-cs"/>
                        </a:rPr>
                        <a:t>IBS WDIV</a:t>
                      </a:r>
                      <a:br>
                        <a:rPr lang="en-US" sz="1200" u="none" strike="noStrike" kern="1200" dirty="0">
                          <a:solidFill>
                            <a:schemeClr val="dk1"/>
                          </a:solidFill>
                          <a:effectLst/>
                          <a:latin typeface="Calibri" panose="020F0502020204030204" pitchFamily="34" charset="0"/>
                          <a:ea typeface="+mn-ea"/>
                          <a:cs typeface="+mn-cs"/>
                        </a:rPr>
                      </a:br>
                      <a:r>
                        <a:rPr lang="en-US" sz="1200" u="none" strike="noStrike" kern="1200" dirty="0">
                          <a:solidFill>
                            <a:schemeClr val="dk1"/>
                          </a:solidFill>
                          <a:effectLst/>
                          <a:latin typeface="Calibri" panose="020F0502020204030204" pitchFamily="34" charset="0"/>
                          <a:ea typeface="+mn-ea"/>
                          <a:cs typeface="+mn-cs"/>
                        </a:rPr>
                        <a:t>(Product - Domestic/Export)</a:t>
                      </a:r>
                    </a:p>
                  </a:txBody>
                  <a:tcPr marL="8796" marR="8796" marT="87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8796" marR="8796" marT="8796" marB="0" anchor="b"/>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8796" marR="8796" marT="8796"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Calibri" panose="020F0502020204030204" pitchFamily="34" charset="0"/>
                          <a:ea typeface="+mn-ea"/>
                          <a:cs typeface="+mn-cs"/>
                        </a:rPr>
                        <a:t>4010612000 </a:t>
                      </a:r>
                    </a:p>
                  </a:txBody>
                  <a:tcPr marL="8796" marR="8796" marT="87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kern="1200" dirty="0" err="1">
                          <a:solidFill>
                            <a:schemeClr val="dk1"/>
                          </a:solidFill>
                          <a:effectLst/>
                          <a:latin typeface="Calibri" panose="020F0502020204030204" pitchFamily="34" charset="0"/>
                          <a:ea typeface="+mn-ea"/>
                          <a:cs typeface="+mn-cs"/>
                        </a:rPr>
                        <a:t>InterCo</a:t>
                      </a:r>
                      <a:r>
                        <a:rPr lang="en-US" sz="1200" u="none" strike="noStrike" kern="1200" dirty="0">
                          <a:solidFill>
                            <a:schemeClr val="dk1"/>
                          </a:solidFill>
                          <a:effectLst/>
                          <a:latin typeface="Calibri" panose="020F0502020204030204" pitchFamily="34" charset="0"/>
                          <a:ea typeface="+mn-ea"/>
                          <a:cs typeface="+mn-cs"/>
                        </a:rPr>
                        <a:t>-Product Sales-</a:t>
                      </a:r>
                      <a:r>
                        <a:rPr lang="en-US" sz="1200" u="none" strike="noStrike" kern="1200" dirty="0" err="1">
                          <a:solidFill>
                            <a:schemeClr val="dk1"/>
                          </a:solidFill>
                          <a:effectLst/>
                          <a:latin typeface="Calibri" panose="020F0502020204030204" pitchFamily="34" charset="0"/>
                          <a:ea typeface="+mn-ea"/>
                          <a:cs typeface="+mn-cs"/>
                        </a:rPr>
                        <a:t>NonGECC</a:t>
                      </a:r>
                      <a:r>
                        <a:rPr lang="en-US" sz="1200" u="none" strike="noStrike" kern="1200" dirty="0">
                          <a:solidFill>
                            <a:schemeClr val="dk1"/>
                          </a:solidFill>
                          <a:effectLst/>
                          <a:latin typeface="Calibri" panose="020F0502020204030204" pitchFamily="34" charset="0"/>
                          <a:ea typeface="+mn-ea"/>
                          <a:cs typeface="+mn-cs"/>
                        </a:rPr>
                        <a:t>-</a:t>
                      </a:r>
                      <a:r>
                        <a:rPr lang="en-US" sz="1200" u="none" strike="noStrike" kern="1200" dirty="0" err="1">
                          <a:solidFill>
                            <a:schemeClr val="dk1"/>
                          </a:solidFill>
                          <a:effectLst/>
                          <a:latin typeface="Calibri" panose="020F0502020204030204" pitchFamily="34" charset="0"/>
                          <a:ea typeface="+mn-ea"/>
                          <a:cs typeface="+mn-cs"/>
                        </a:rPr>
                        <a:t>WDiv</a:t>
                      </a:r>
                      <a:endParaRPr lang="en-US" sz="1200" u="none" strike="noStrike" kern="1200" dirty="0">
                        <a:solidFill>
                          <a:schemeClr val="dk1"/>
                        </a:solidFill>
                        <a:effectLst/>
                        <a:latin typeface="Calibri" panose="020F0502020204030204" pitchFamily="34" charset="0"/>
                        <a:ea typeface="+mn-ea"/>
                        <a:cs typeface="+mn-cs"/>
                      </a:endParaRPr>
                    </a:p>
                  </a:txBody>
                  <a:tcPr marL="8796" marR="8796" marT="87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3446048"/>
                  </a:ext>
                </a:extLst>
              </a:tr>
              <a:tr h="354799">
                <a:tc row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Calibri" panose="020F0502020204030204" pitchFamily="34" charset="0"/>
                          <a:ea typeface="+mn-ea"/>
                          <a:cs typeface="+mn-cs"/>
                        </a:rPr>
                        <a:t>IBS WOS</a:t>
                      </a:r>
                      <a:br>
                        <a:rPr lang="en-US" sz="1200" u="none" strike="noStrike" kern="1200" dirty="0">
                          <a:solidFill>
                            <a:schemeClr val="dk1"/>
                          </a:solidFill>
                          <a:effectLst/>
                          <a:latin typeface="Calibri" panose="020F0502020204030204" pitchFamily="34" charset="0"/>
                          <a:ea typeface="+mn-ea"/>
                          <a:cs typeface="+mn-cs"/>
                        </a:rPr>
                      </a:br>
                      <a:r>
                        <a:rPr lang="en-US" sz="1200" u="none" strike="noStrike" kern="1200" dirty="0">
                          <a:solidFill>
                            <a:schemeClr val="dk1"/>
                          </a:solidFill>
                          <a:effectLst/>
                          <a:latin typeface="Calibri" panose="020F0502020204030204" pitchFamily="34" charset="0"/>
                          <a:ea typeface="+mn-ea"/>
                          <a:cs typeface="+mn-cs"/>
                        </a:rPr>
                        <a:t>(Product - Domestic/Export)</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200" u="none" strike="noStrike" kern="1200" dirty="0">
                        <a:solidFill>
                          <a:schemeClr val="dk1"/>
                        </a:solidFill>
                        <a:effectLst/>
                        <a:latin typeface="Calibri" panose="020F0502020204030204" pitchFamily="34" charset="0"/>
                        <a:ea typeface="+mn-ea"/>
                        <a:cs typeface="+mn-cs"/>
                      </a:endParaRPr>
                    </a:p>
                  </a:txBody>
                  <a:tcPr marL="8796" marR="8796" marT="87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algn="l" defTabSz="914400" rtl="0" eaLnBrk="1" fontAlgn="b" latinLnBrk="0" hangingPunct="1"/>
                      <a:endParaRPr lang="en-US" sz="1200" u="none" strike="noStrike" kern="1200" dirty="0">
                        <a:solidFill>
                          <a:schemeClr val="dk1"/>
                        </a:solidFill>
                        <a:effectLst/>
                        <a:latin typeface="Calibri" panose="020F0502020204030204" pitchFamily="34" charset="0"/>
                        <a:ea typeface="+mn-ea"/>
                        <a:cs typeface="+mn-cs"/>
                      </a:endParaRPr>
                    </a:p>
                  </a:txBody>
                  <a:tcPr marL="8796" marR="8796" marT="87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algn="l" defTabSz="914400" rtl="0" eaLnBrk="1" fontAlgn="b" latinLnBrk="0" hangingPunct="1"/>
                      <a:endParaRPr lang="en-US" sz="1200" u="none" strike="noStrike" kern="1200" dirty="0">
                        <a:solidFill>
                          <a:schemeClr val="dk1"/>
                        </a:solidFill>
                        <a:effectLst/>
                        <a:latin typeface="Calibri" panose="020F0502020204030204" pitchFamily="34" charset="0"/>
                        <a:ea typeface="+mn-ea"/>
                        <a:cs typeface="+mn-cs"/>
                      </a:endParaRPr>
                    </a:p>
                  </a:txBody>
                  <a:tcPr marL="8796" marR="8796" marT="87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Calibri" panose="020F0502020204030204" pitchFamily="34" charset="0"/>
                          <a:ea typeface="+mn-ea"/>
                          <a:cs typeface="+mn-cs"/>
                        </a:rPr>
                        <a:t>4010613000</a:t>
                      </a:r>
                    </a:p>
                  </a:txBody>
                  <a:tcPr marL="8796" marR="8796" marT="87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fontAlgn="b" latinLnBrk="0" hangingPunct="1">
                        <a:spcBef>
                          <a:spcPts val="0"/>
                        </a:spcBef>
                        <a:spcAft>
                          <a:spcPts val="0"/>
                        </a:spcAft>
                      </a:pPr>
                      <a:r>
                        <a:rPr lang="en-US" sz="1200" u="none" strike="noStrike" kern="1200" dirty="0" err="1">
                          <a:solidFill>
                            <a:schemeClr val="dk1"/>
                          </a:solidFill>
                          <a:effectLst/>
                          <a:latin typeface="Calibri" panose="020F0502020204030204" pitchFamily="34" charset="0"/>
                          <a:ea typeface="+mn-ea"/>
                          <a:cs typeface="+mn-cs"/>
                        </a:rPr>
                        <a:t>InterCo</a:t>
                      </a:r>
                      <a:r>
                        <a:rPr lang="en-US" sz="1200" u="none" strike="noStrike" kern="1200" dirty="0">
                          <a:solidFill>
                            <a:schemeClr val="dk1"/>
                          </a:solidFill>
                          <a:effectLst/>
                          <a:latin typeface="Calibri" panose="020F0502020204030204" pitchFamily="34" charset="0"/>
                          <a:ea typeface="+mn-ea"/>
                          <a:cs typeface="+mn-cs"/>
                        </a:rPr>
                        <a:t>-Product Sales-</a:t>
                      </a:r>
                      <a:r>
                        <a:rPr lang="en-US" sz="1200" u="none" strike="noStrike" kern="1200" dirty="0" err="1">
                          <a:solidFill>
                            <a:schemeClr val="dk1"/>
                          </a:solidFill>
                          <a:effectLst/>
                          <a:latin typeface="Calibri" panose="020F0502020204030204" pitchFamily="34" charset="0"/>
                          <a:ea typeface="+mn-ea"/>
                          <a:cs typeface="+mn-cs"/>
                        </a:rPr>
                        <a:t>NonGECC</a:t>
                      </a:r>
                      <a:r>
                        <a:rPr lang="en-US" sz="1200" u="none" strike="noStrike" kern="1200" dirty="0">
                          <a:solidFill>
                            <a:schemeClr val="dk1"/>
                          </a:solidFill>
                          <a:effectLst/>
                          <a:latin typeface="Calibri" panose="020F0502020204030204" pitchFamily="34" charset="0"/>
                          <a:ea typeface="+mn-ea"/>
                          <a:cs typeface="+mn-cs"/>
                        </a:rPr>
                        <a:t>-WOB</a:t>
                      </a:r>
                    </a:p>
                  </a:txBody>
                  <a:tcPr marL="8796" marR="8796" marT="87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5858284"/>
                  </a:ext>
                </a:extLst>
              </a:tr>
              <a:tr h="173233">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algn="l" defTabSz="914400" rtl="0" eaLnBrk="1" fontAlgn="b" latinLnBrk="0" hangingPunct="1"/>
                      <a:r>
                        <a:rPr lang="en-US" sz="1200" u="none" strike="noStrike" kern="1200" dirty="0">
                          <a:solidFill>
                            <a:schemeClr val="dk1"/>
                          </a:solidFill>
                          <a:effectLst/>
                          <a:latin typeface="Calibri" panose="020F0502020204030204" pitchFamily="34" charset="0"/>
                          <a:ea typeface="+mn-ea"/>
                          <a:cs typeface="+mn-cs"/>
                        </a:rPr>
                        <a:t>4020613000</a:t>
                      </a:r>
                    </a:p>
                  </a:txBody>
                  <a:tcPr marL="8796" marR="8796" marT="87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l" defTabSz="914400" rtl="0" eaLnBrk="1" fontAlgn="b" latinLnBrk="0" hangingPunct="1">
                        <a:spcBef>
                          <a:spcPts val="0"/>
                        </a:spcBef>
                        <a:spcAft>
                          <a:spcPts val="0"/>
                        </a:spcAft>
                      </a:pPr>
                      <a:r>
                        <a:rPr lang="en-US" sz="1200" u="none" strike="noStrike" kern="1200" dirty="0" err="1">
                          <a:solidFill>
                            <a:schemeClr val="dk1"/>
                          </a:solidFill>
                          <a:effectLst/>
                          <a:latin typeface="Calibri" panose="020F0502020204030204" pitchFamily="34" charset="0"/>
                          <a:ea typeface="+mn-ea"/>
                          <a:cs typeface="+mn-cs"/>
                        </a:rPr>
                        <a:t>InterCo</a:t>
                      </a:r>
                      <a:r>
                        <a:rPr lang="en-US" sz="1200" u="none" strike="noStrike" kern="1200" dirty="0">
                          <a:solidFill>
                            <a:schemeClr val="dk1"/>
                          </a:solidFill>
                          <a:effectLst/>
                          <a:latin typeface="Calibri" panose="020F0502020204030204" pitchFamily="34" charset="0"/>
                          <a:ea typeface="+mn-ea"/>
                          <a:cs typeface="+mn-cs"/>
                        </a:rPr>
                        <a:t>-Service Sales-</a:t>
                      </a:r>
                      <a:r>
                        <a:rPr lang="en-US" sz="1200" u="none" strike="noStrike" kern="1200" dirty="0" err="1">
                          <a:solidFill>
                            <a:schemeClr val="dk1"/>
                          </a:solidFill>
                          <a:effectLst/>
                          <a:latin typeface="Calibri" panose="020F0502020204030204" pitchFamily="34" charset="0"/>
                          <a:ea typeface="+mn-ea"/>
                          <a:cs typeface="+mn-cs"/>
                        </a:rPr>
                        <a:t>NonGECC</a:t>
                      </a:r>
                      <a:r>
                        <a:rPr lang="en-US" sz="1200" u="none" strike="noStrike" kern="1200" dirty="0">
                          <a:solidFill>
                            <a:schemeClr val="dk1"/>
                          </a:solidFill>
                          <a:effectLst/>
                          <a:latin typeface="Calibri" panose="020F0502020204030204" pitchFamily="34" charset="0"/>
                          <a:ea typeface="+mn-ea"/>
                          <a:cs typeface="+mn-cs"/>
                        </a:rPr>
                        <a:t>-WOB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693783"/>
                  </a:ext>
                </a:extLst>
              </a:tr>
              <a:tr h="58335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Calibri" panose="020F0502020204030204" pitchFamily="34" charset="0"/>
                          <a:ea typeface="+mn-ea"/>
                          <a:cs typeface="+mn-cs"/>
                        </a:rPr>
                        <a:t>IBS WOS</a:t>
                      </a:r>
                      <a:br>
                        <a:rPr lang="en-US" sz="1200" u="none" strike="noStrike" kern="1200" dirty="0">
                          <a:solidFill>
                            <a:schemeClr val="dk1"/>
                          </a:solidFill>
                          <a:effectLst/>
                          <a:latin typeface="Calibri" panose="020F0502020204030204" pitchFamily="34" charset="0"/>
                          <a:ea typeface="+mn-ea"/>
                          <a:cs typeface="+mn-cs"/>
                        </a:rPr>
                      </a:br>
                      <a:r>
                        <a:rPr lang="en-US" sz="1200" u="none" strike="noStrike" kern="1200" dirty="0">
                          <a:solidFill>
                            <a:schemeClr val="dk1"/>
                          </a:solidFill>
                          <a:effectLst/>
                          <a:latin typeface="Calibri" panose="020F0502020204030204" pitchFamily="34" charset="0"/>
                          <a:ea typeface="+mn-ea"/>
                          <a:cs typeface="+mn-cs"/>
                        </a:rPr>
                        <a:t>(Services - Domestic &amp; Export)</a:t>
                      </a:r>
                    </a:p>
                  </a:txBody>
                  <a:tcPr marL="8796" marR="8796" marT="87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algn="l" defTabSz="914400" rtl="0" eaLnBrk="1" fontAlgn="b" latinLnBrk="0" hangingPunct="1"/>
                      <a:endParaRPr lang="en-US" sz="1200" u="none" strike="noStrike" kern="1200" dirty="0">
                        <a:solidFill>
                          <a:schemeClr val="dk1"/>
                        </a:solidFill>
                        <a:effectLst/>
                        <a:latin typeface="Calibri" panose="020F0502020204030204" pitchFamily="34" charset="0"/>
                        <a:ea typeface="+mn-ea"/>
                        <a:cs typeface="+mn-cs"/>
                      </a:endParaRPr>
                    </a:p>
                  </a:txBody>
                  <a:tcPr marL="8796" marR="8796" marT="87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algn="l" defTabSz="914400" rtl="0" eaLnBrk="1" fontAlgn="b" latinLnBrk="0" hangingPunct="1"/>
                      <a:endParaRPr lang="en-US" sz="1200" u="none" strike="noStrike" kern="1200" dirty="0">
                        <a:solidFill>
                          <a:schemeClr val="dk1"/>
                        </a:solidFill>
                        <a:effectLst/>
                        <a:latin typeface="Calibri" panose="020F0502020204030204" pitchFamily="34" charset="0"/>
                        <a:ea typeface="+mn-ea"/>
                        <a:cs typeface="+mn-cs"/>
                      </a:endParaRPr>
                    </a:p>
                  </a:txBody>
                  <a:tcPr marL="8796" marR="8796" marT="87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algn="l" defTabSz="914400" rtl="0" eaLnBrk="1" fontAlgn="b" latinLnBrk="0" hangingPunct="1"/>
                      <a:endParaRPr lang="en-US" sz="1200" u="none" strike="noStrike" kern="1200" dirty="0">
                        <a:solidFill>
                          <a:schemeClr val="dk1"/>
                        </a:solidFill>
                        <a:effectLst/>
                        <a:latin typeface="Calibri" panose="020F0502020204030204" pitchFamily="34" charset="0"/>
                        <a:ea typeface="+mn-ea"/>
                        <a:cs typeface="+mn-cs"/>
                      </a:endParaRPr>
                    </a:p>
                  </a:txBody>
                  <a:tcPr marL="8796" marR="8796" marT="879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algn="l" defTabSz="914400" rtl="0" eaLnBrk="1" fontAlgn="b" latinLnBrk="0" hangingPunct="1">
                        <a:spcBef>
                          <a:spcPts val="0"/>
                        </a:spcBef>
                        <a:spcAft>
                          <a:spcPts val="0"/>
                        </a:spcAft>
                      </a:pPr>
                      <a:endParaRPr lang="en-US" sz="1200" u="none" strike="noStrike" kern="1200" dirty="0">
                        <a:solidFill>
                          <a:schemeClr val="dk1"/>
                        </a:solidFill>
                        <a:effectLst/>
                        <a:latin typeface="Calibri" panose="020F0502020204030204" pitchFamily="34"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2298671"/>
                  </a:ext>
                </a:extLst>
              </a:tr>
            </a:tbl>
          </a:graphicData>
        </a:graphic>
      </p:graphicFrame>
    </p:spTree>
    <p:extLst>
      <p:ext uri="{BB962C8B-B14F-4D97-AF65-F5344CB8AC3E}">
        <p14:creationId xmlns:p14="http://schemas.microsoft.com/office/powerpoint/2010/main" val="4160983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DE74-95F3-4079-A246-7C6B4A010DBE}"/>
              </a:ext>
            </a:extLst>
          </p:cNvPr>
          <p:cNvSpPr>
            <a:spLocks noGrp="1"/>
          </p:cNvSpPr>
          <p:nvPr>
            <p:ph type="title"/>
          </p:nvPr>
        </p:nvSpPr>
        <p:spPr>
          <a:xfrm>
            <a:off x="1328756" y="176317"/>
            <a:ext cx="9146630" cy="661455"/>
          </a:xfrm>
        </p:spPr>
        <p:txBody>
          <a:bodyPr/>
          <a:lstStyle/>
          <a:p>
            <a:pPr algn="ctr"/>
            <a:r>
              <a:rPr lang="en-US" sz="2800" b="1" dirty="0"/>
              <a:t>Logic to Identify Intercompany Transactions</a:t>
            </a:r>
            <a:r>
              <a:rPr lang="hu-HU" sz="2800" b="1" dirty="0"/>
              <a:t> </a:t>
            </a:r>
            <a:br>
              <a:rPr lang="hu-HU" sz="2800" b="1" dirty="0"/>
            </a:br>
            <a:r>
              <a:rPr lang="hu-HU" sz="1600" b="1" dirty="0"/>
              <a:t>IBS or WERP</a:t>
            </a:r>
            <a:endParaRPr lang="en-US" sz="1600" dirty="0"/>
          </a:p>
        </p:txBody>
      </p:sp>
      <p:sp>
        <p:nvSpPr>
          <p:cNvPr id="3" name="Content Placeholder 2">
            <a:extLst>
              <a:ext uri="{FF2B5EF4-FFF2-40B4-BE49-F238E27FC236}">
                <a16:creationId xmlns:a16="http://schemas.microsoft.com/office/drawing/2014/main" id="{09D83B20-E477-4B93-8D17-D95515C7B9CF}"/>
              </a:ext>
            </a:extLst>
          </p:cNvPr>
          <p:cNvSpPr>
            <a:spLocks noGrp="1"/>
          </p:cNvSpPr>
          <p:nvPr>
            <p:ph idx="1"/>
          </p:nvPr>
        </p:nvSpPr>
        <p:spPr>
          <a:xfrm>
            <a:off x="512064" y="1005521"/>
            <a:ext cx="11129603" cy="4968938"/>
          </a:xfrm>
        </p:spPr>
        <p:txBody>
          <a:bodyPr/>
          <a:lstStyle/>
          <a:p>
            <a:r>
              <a:rPr lang="en-US" sz="1200" dirty="0"/>
              <a:t>AR Transaction </a:t>
            </a:r>
            <a:r>
              <a:rPr lang="en-US" sz="1200" dirty="0" err="1"/>
              <a:t>Flexfield</a:t>
            </a:r>
            <a:r>
              <a:rPr lang="en-US" sz="1200" dirty="0"/>
              <a:t> or Line Transaction </a:t>
            </a:r>
            <a:r>
              <a:rPr lang="en-US" sz="1200" dirty="0" err="1"/>
              <a:t>Flexfield</a:t>
            </a:r>
            <a:r>
              <a:rPr lang="en-US" sz="1200" dirty="0"/>
              <a:t> would have two fields ‘Selling Operating Unit’ and ‘Shipping Operating Unit’. </a:t>
            </a:r>
            <a:r>
              <a:rPr lang="hu-HU" sz="1200" dirty="0"/>
              <a:t> (#1 screenshot)</a:t>
            </a:r>
          </a:p>
          <a:p>
            <a:r>
              <a:rPr lang="en-US" sz="1100" dirty="0"/>
              <a:t>GERE Inv Setup (Global) -&gt; Setup &gt; Organization &gt; Intercompany Transaction Flows -&gt; Intercompany Relations </a:t>
            </a:r>
          </a:p>
          <a:p>
            <a:r>
              <a:rPr lang="en-US" sz="1100" dirty="0"/>
              <a:t>Start = Shipping OU &amp; End = Selling OU</a:t>
            </a:r>
          </a:p>
          <a:p>
            <a:r>
              <a:rPr lang="en-US" sz="1100" dirty="0"/>
              <a:t>If </a:t>
            </a:r>
            <a:r>
              <a:rPr lang="en-US" sz="1100" dirty="0" err="1"/>
              <a:t>Within_ERP_Settlement</a:t>
            </a:r>
            <a:r>
              <a:rPr lang="en-US" sz="1100" dirty="0"/>
              <a:t> = ‘YES’ then the transaction would be considered as </a:t>
            </a:r>
            <a:r>
              <a:rPr lang="hu-HU" sz="1100" dirty="0"/>
              <a:t>Within ERP</a:t>
            </a:r>
            <a:r>
              <a:rPr lang="en-US" sz="1100" dirty="0"/>
              <a:t> transaction.</a:t>
            </a:r>
            <a:endParaRPr lang="hu-HU" sz="1100" dirty="0"/>
          </a:p>
          <a:p>
            <a:r>
              <a:rPr lang="hu-HU" sz="1100" i="1" dirty="0"/>
              <a:t>PO based </a:t>
            </a:r>
            <a:r>
              <a:rPr lang="hu-HU" sz="1100" i="1" dirty="0">
                <a:sym typeface="Wingdings" panose="05000000000000000000" pitchFamily="2" charset="2"/>
              </a:rPr>
              <a:t> setup in Inventory module </a:t>
            </a:r>
          </a:p>
          <a:p>
            <a:r>
              <a:rPr lang="hu-HU" sz="1100" i="1" dirty="0">
                <a:sym typeface="Wingdings" panose="05000000000000000000" pitchFamily="2" charset="2"/>
              </a:rPr>
              <a:t>ADN based  triggered by Trading Partner Code</a:t>
            </a:r>
            <a:endParaRPr lang="en-US" sz="1100" i="1" dirty="0"/>
          </a:p>
          <a:p>
            <a:endParaRPr lang="en-US" sz="1200" dirty="0"/>
          </a:p>
        </p:txBody>
      </p:sp>
      <p:sp>
        <p:nvSpPr>
          <p:cNvPr id="4" name="Date Placeholder 3">
            <a:extLst>
              <a:ext uri="{FF2B5EF4-FFF2-40B4-BE49-F238E27FC236}">
                <a16:creationId xmlns:a16="http://schemas.microsoft.com/office/drawing/2014/main" id="{73B65DB7-572F-48C5-A258-0AF3114D3097}"/>
              </a:ext>
            </a:extLst>
          </p:cNvPr>
          <p:cNvSpPr>
            <a:spLocks noGrp="1"/>
          </p:cNvSpPr>
          <p:nvPr>
            <p:ph type="dt" sz="half" idx="10"/>
          </p:nvPr>
        </p:nvSpPr>
        <p:spPr/>
        <p:txBody>
          <a:bodyPr/>
          <a:lstStyle/>
          <a:p>
            <a:r>
              <a:rPr lang="en-US"/>
              <a:t>Title or Job Number | XX Month 201X</a:t>
            </a:r>
            <a:endParaRPr lang="en-US" dirty="0"/>
          </a:p>
        </p:txBody>
      </p:sp>
      <p:sp>
        <p:nvSpPr>
          <p:cNvPr id="5" name="Slide Number Placeholder 4">
            <a:extLst>
              <a:ext uri="{FF2B5EF4-FFF2-40B4-BE49-F238E27FC236}">
                <a16:creationId xmlns:a16="http://schemas.microsoft.com/office/drawing/2014/main" id="{13AF753F-E4BE-4B5F-9BE0-4302D5F220C8}"/>
              </a:ext>
            </a:extLst>
          </p:cNvPr>
          <p:cNvSpPr>
            <a:spLocks noGrp="1"/>
          </p:cNvSpPr>
          <p:nvPr>
            <p:ph type="sldNum" sz="quarter" idx="12"/>
          </p:nvPr>
        </p:nvSpPr>
        <p:spPr/>
        <p:txBody>
          <a:bodyPr/>
          <a:lstStyle/>
          <a:p>
            <a:fld id="{0D558541-60C9-42A2-8392-FF12533A6B7A}" type="slidenum">
              <a:rPr lang="en-US" smtClean="0"/>
              <a:t>11</a:t>
            </a:fld>
            <a:endParaRPr lang="en-US" dirty="0"/>
          </a:p>
        </p:txBody>
      </p:sp>
      <p:pic>
        <p:nvPicPr>
          <p:cNvPr id="7" name="Picture 6">
            <a:extLst>
              <a:ext uri="{FF2B5EF4-FFF2-40B4-BE49-F238E27FC236}">
                <a16:creationId xmlns:a16="http://schemas.microsoft.com/office/drawing/2014/main" id="{D22BC7C4-9D44-4534-B7C1-D868C9EA5ACF}"/>
              </a:ext>
            </a:extLst>
          </p:cNvPr>
          <p:cNvPicPr/>
          <p:nvPr/>
        </p:nvPicPr>
        <p:blipFill>
          <a:blip r:embed="rId2"/>
          <a:stretch>
            <a:fillRect/>
          </a:stretch>
        </p:blipFill>
        <p:spPr>
          <a:xfrm>
            <a:off x="228600" y="2935557"/>
            <a:ext cx="5545667" cy="3746126"/>
          </a:xfrm>
          <a:prstGeom prst="rect">
            <a:avLst/>
          </a:prstGeom>
        </p:spPr>
      </p:pic>
      <p:pic>
        <p:nvPicPr>
          <p:cNvPr id="8" name="Picture 7">
            <a:extLst>
              <a:ext uri="{FF2B5EF4-FFF2-40B4-BE49-F238E27FC236}">
                <a16:creationId xmlns:a16="http://schemas.microsoft.com/office/drawing/2014/main" id="{B741F641-9729-428D-BFC2-96B9FADBB210}"/>
              </a:ext>
            </a:extLst>
          </p:cNvPr>
          <p:cNvPicPr/>
          <p:nvPr/>
        </p:nvPicPr>
        <p:blipFill>
          <a:blip r:embed="rId3"/>
          <a:stretch>
            <a:fillRect/>
          </a:stretch>
        </p:blipFill>
        <p:spPr>
          <a:xfrm>
            <a:off x="5876234" y="2909690"/>
            <a:ext cx="5867400" cy="3746126"/>
          </a:xfrm>
          <a:prstGeom prst="rect">
            <a:avLst/>
          </a:prstGeom>
        </p:spPr>
      </p:pic>
    </p:spTree>
    <p:extLst>
      <p:ext uri="{BB962C8B-B14F-4D97-AF65-F5344CB8AC3E}">
        <p14:creationId xmlns:p14="http://schemas.microsoft.com/office/powerpoint/2010/main" val="275833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81A7F6-396F-4586-85B9-5F76EC8FF09A}"/>
              </a:ext>
            </a:extLst>
          </p:cNvPr>
          <p:cNvSpPr>
            <a:spLocks noGrp="1"/>
          </p:cNvSpPr>
          <p:nvPr>
            <p:ph type="title"/>
          </p:nvPr>
        </p:nvSpPr>
        <p:spPr>
          <a:xfrm>
            <a:off x="1051560" y="586822"/>
            <a:ext cx="3657600" cy="1645920"/>
          </a:xfrm>
        </p:spPr>
        <p:txBody>
          <a:bodyPr>
            <a:normAutofit/>
          </a:bodyPr>
          <a:lstStyle/>
          <a:p>
            <a:r>
              <a:rPr lang="en-US" sz="3200" b="1"/>
              <a:t>Solution for Intercompany Invoice</a:t>
            </a:r>
            <a:endParaRPr lang="en-US" sz="3200"/>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5FDF3E-4D0C-4DC3-A022-C676D24637C4}"/>
              </a:ext>
            </a:extLst>
          </p:cNvPr>
          <p:cNvSpPr>
            <a:spLocks noGrp="1"/>
          </p:cNvSpPr>
          <p:nvPr>
            <p:ph idx="1"/>
          </p:nvPr>
        </p:nvSpPr>
        <p:spPr>
          <a:xfrm>
            <a:off x="5250106" y="586822"/>
            <a:ext cx="6106742" cy="1645920"/>
          </a:xfrm>
        </p:spPr>
        <p:txBody>
          <a:bodyPr anchor="ctr">
            <a:normAutofit fontScale="92500"/>
          </a:bodyPr>
          <a:lstStyle/>
          <a:p>
            <a:pPr marL="0" indent="0">
              <a:buNone/>
            </a:pPr>
            <a:r>
              <a:rPr lang="en-US" sz="1800" dirty="0"/>
              <a:t>Intercompany transactions should have particular receivable natural account. This account has been captured in lookup ‘GE RELATIONSHIP ACCOUNTS’ </a:t>
            </a:r>
            <a:endParaRPr lang="hu-HU" sz="1800" dirty="0"/>
          </a:p>
          <a:p>
            <a:pPr marL="0" indent="0">
              <a:buNone/>
            </a:pPr>
            <a:r>
              <a:rPr lang="hu-HU" sz="1800" dirty="0"/>
              <a:t>For Within ERP in </a:t>
            </a:r>
            <a:r>
              <a:rPr lang="en-US" sz="1800" dirty="0"/>
              <a:t>‘Intercompany Receivable Natural Account’ field</a:t>
            </a:r>
            <a:r>
              <a:rPr lang="hu-HU" sz="1800" dirty="0"/>
              <a:t> </a:t>
            </a:r>
          </a:p>
          <a:p>
            <a:pPr marL="0" indent="0">
              <a:buNone/>
            </a:pPr>
            <a:r>
              <a:rPr lang="hu-HU" sz="1800" dirty="0"/>
              <a:t>For IBS &amp; (EXTernal transactions too) in „Receivable Nat Acct” field</a:t>
            </a:r>
            <a:endParaRPr lang="en-US" sz="1800" dirty="0"/>
          </a:p>
          <a:p>
            <a:endParaRPr lang="en-US" sz="1800" dirty="0"/>
          </a:p>
        </p:txBody>
      </p:sp>
      <p:pic>
        <p:nvPicPr>
          <p:cNvPr id="8" name="Picture 7">
            <a:extLst>
              <a:ext uri="{FF2B5EF4-FFF2-40B4-BE49-F238E27FC236}">
                <a16:creationId xmlns:a16="http://schemas.microsoft.com/office/drawing/2014/main" id="{DBB2E5DC-2532-453F-A7FD-5EFDA39D62D0}"/>
              </a:ext>
            </a:extLst>
          </p:cNvPr>
          <p:cNvPicPr>
            <a:picLocks noChangeAspect="1"/>
          </p:cNvPicPr>
          <p:nvPr/>
        </p:nvPicPr>
        <p:blipFill>
          <a:blip r:embed="rId2"/>
          <a:stretch>
            <a:fillRect/>
          </a:stretch>
        </p:blipFill>
        <p:spPr>
          <a:xfrm>
            <a:off x="6198781" y="3128359"/>
            <a:ext cx="5523082" cy="2685939"/>
          </a:xfrm>
          <a:prstGeom prst="rect">
            <a:avLst/>
          </a:prstGeom>
        </p:spPr>
      </p:pic>
      <p:sp>
        <p:nvSpPr>
          <p:cNvPr id="4" name="Date Placeholder 3">
            <a:extLst>
              <a:ext uri="{FF2B5EF4-FFF2-40B4-BE49-F238E27FC236}">
                <a16:creationId xmlns:a16="http://schemas.microsoft.com/office/drawing/2014/main" id="{D938B45E-94D3-4497-903D-9C712B744028}"/>
              </a:ext>
            </a:extLst>
          </p:cNvPr>
          <p:cNvSpPr>
            <a:spLocks noGrp="1"/>
          </p:cNvSpPr>
          <p:nvPr>
            <p:ph type="dt" sz="half" idx="10"/>
          </p:nvPr>
        </p:nvSpPr>
        <p:spPr>
          <a:xfrm>
            <a:off x="1051560" y="6356350"/>
            <a:ext cx="2529840" cy="365125"/>
          </a:xfrm>
        </p:spPr>
        <p:txBody>
          <a:bodyPr>
            <a:normAutofit/>
          </a:bodyPr>
          <a:lstStyle/>
          <a:p>
            <a:pPr>
              <a:spcAft>
                <a:spcPts val="600"/>
              </a:spcAft>
            </a:pPr>
            <a:r>
              <a:rPr lang="en-US">
                <a:solidFill>
                  <a:schemeClr val="tx1">
                    <a:lumMod val="50000"/>
                    <a:lumOff val="50000"/>
                  </a:schemeClr>
                </a:solidFill>
              </a:rPr>
              <a:t>Title or Job Number | XX Month 201X</a:t>
            </a:r>
          </a:p>
        </p:txBody>
      </p:sp>
      <p:sp>
        <p:nvSpPr>
          <p:cNvPr id="5" name="Slide Number Placeholder 4">
            <a:extLst>
              <a:ext uri="{FF2B5EF4-FFF2-40B4-BE49-F238E27FC236}">
                <a16:creationId xmlns:a16="http://schemas.microsoft.com/office/drawing/2014/main" id="{A03E9305-3B0C-4B90-A7E3-4F5ECC2EB0E1}"/>
              </a:ext>
            </a:extLst>
          </p:cNvPr>
          <p:cNvSpPr>
            <a:spLocks noGrp="1"/>
          </p:cNvSpPr>
          <p:nvPr>
            <p:ph type="sldNum" sz="quarter" idx="12"/>
          </p:nvPr>
        </p:nvSpPr>
        <p:spPr>
          <a:xfrm>
            <a:off x="8610600" y="6356350"/>
            <a:ext cx="2746248" cy="365125"/>
          </a:xfrm>
        </p:spPr>
        <p:txBody>
          <a:bodyPr>
            <a:normAutofit/>
          </a:bodyPr>
          <a:lstStyle/>
          <a:p>
            <a:pPr>
              <a:spcAft>
                <a:spcPts val="600"/>
              </a:spcAft>
            </a:pPr>
            <a:fld id="{0D558541-60C9-42A2-8392-FF12533A6B7A}"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
        <p:nvSpPr>
          <p:cNvPr id="9" name="TextBox 8">
            <a:extLst>
              <a:ext uri="{FF2B5EF4-FFF2-40B4-BE49-F238E27FC236}">
                <a16:creationId xmlns:a16="http://schemas.microsoft.com/office/drawing/2014/main" id="{5FAB02E3-0D23-4BD7-A219-332428C91641}"/>
              </a:ext>
            </a:extLst>
          </p:cNvPr>
          <p:cNvSpPr txBox="1"/>
          <p:nvPr/>
        </p:nvSpPr>
        <p:spPr>
          <a:xfrm>
            <a:off x="5638800" y="2971800"/>
            <a:ext cx="914400" cy="914400"/>
          </a:xfrm>
          <a:prstGeom prst="rect">
            <a:avLst/>
          </a:prstGeom>
          <a:noFill/>
        </p:spPr>
        <p:txBody>
          <a:bodyPr wrap="square" lIns="0" tIns="0" rIns="0" bIns="0" rtlCol="0">
            <a:spAutoFit/>
          </a:bodyPr>
          <a:lstStyle/>
          <a:p>
            <a:endParaRPr lang="en-US" dirty="0">
              <a:solidFill>
                <a:schemeClr val="accent2"/>
              </a:solidFill>
            </a:endParaRPr>
          </a:p>
        </p:txBody>
      </p:sp>
      <p:pic>
        <p:nvPicPr>
          <p:cNvPr id="11" name="Picture 10">
            <a:extLst>
              <a:ext uri="{FF2B5EF4-FFF2-40B4-BE49-F238E27FC236}">
                <a16:creationId xmlns:a16="http://schemas.microsoft.com/office/drawing/2014/main" id="{82618167-B5F9-462E-A598-8BA6BFADEB26}"/>
              </a:ext>
            </a:extLst>
          </p:cNvPr>
          <p:cNvPicPr>
            <a:picLocks noChangeAspect="1"/>
          </p:cNvPicPr>
          <p:nvPr/>
        </p:nvPicPr>
        <p:blipFill>
          <a:blip r:embed="rId3"/>
          <a:stretch>
            <a:fillRect/>
          </a:stretch>
        </p:blipFill>
        <p:spPr>
          <a:xfrm>
            <a:off x="228600" y="3112179"/>
            <a:ext cx="5916770" cy="2688082"/>
          </a:xfrm>
          <a:prstGeom prst="rect">
            <a:avLst/>
          </a:prstGeom>
        </p:spPr>
      </p:pic>
    </p:spTree>
    <p:extLst>
      <p:ext uri="{BB962C8B-B14F-4D97-AF65-F5344CB8AC3E}">
        <p14:creationId xmlns:p14="http://schemas.microsoft.com/office/powerpoint/2010/main" val="1783267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30F691-4318-47B4-B4E7-70033972E6E5}"/>
              </a:ext>
            </a:extLst>
          </p:cNvPr>
          <p:cNvSpPr>
            <a:spLocks noGrp="1"/>
          </p:cNvSpPr>
          <p:nvPr>
            <p:ph type="title"/>
          </p:nvPr>
        </p:nvSpPr>
        <p:spPr/>
        <p:txBody>
          <a:bodyPr/>
          <a:lstStyle/>
          <a:p>
            <a:pPr algn="ctr"/>
            <a:r>
              <a:rPr lang="hu-HU" dirty="0"/>
              <a:t>AR Transactions</a:t>
            </a:r>
            <a:endParaRPr lang="en-US" dirty="0"/>
          </a:p>
        </p:txBody>
      </p:sp>
      <p:sp>
        <p:nvSpPr>
          <p:cNvPr id="3" name="Date Placeholder 2">
            <a:extLst>
              <a:ext uri="{FF2B5EF4-FFF2-40B4-BE49-F238E27FC236}">
                <a16:creationId xmlns:a16="http://schemas.microsoft.com/office/drawing/2014/main" id="{A6D3DDF7-22A4-42E1-A491-0F33A27872F9}"/>
              </a:ext>
            </a:extLst>
          </p:cNvPr>
          <p:cNvSpPr>
            <a:spLocks noGrp="1"/>
          </p:cNvSpPr>
          <p:nvPr>
            <p:ph type="dt" sz="half" idx="10"/>
          </p:nvPr>
        </p:nvSpPr>
        <p:spPr/>
        <p:txBody>
          <a:bodyPr/>
          <a:lstStyle/>
          <a:p>
            <a:fld id="{9AC9EBFE-5BA1-460F-BE92-8CF5579A714B}" type="datetime4">
              <a:rPr lang="en-US" smtClean="0"/>
              <a:t>January 22, 2021</a:t>
            </a:fld>
            <a:endParaRPr lang="en-CA"/>
          </a:p>
        </p:txBody>
      </p:sp>
      <p:sp>
        <p:nvSpPr>
          <p:cNvPr id="4" name="Footer Placeholder 3">
            <a:extLst>
              <a:ext uri="{FF2B5EF4-FFF2-40B4-BE49-F238E27FC236}">
                <a16:creationId xmlns:a16="http://schemas.microsoft.com/office/drawing/2014/main" id="{5A6367A7-D225-4DF4-A432-ABE8F11181DF}"/>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BCB954BF-C643-4173-95C0-DF5376C3A4D2}"/>
              </a:ext>
            </a:extLst>
          </p:cNvPr>
          <p:cNvSpPr>
            <a:spLocks noGrp="1"/>
          </p:cNvSpPr>
          <p:nvPr>
            <p:ph type="sldNum" sz="quarter" idx="12"/>
          </p:nvPr>
        </p:nvSpPr>
        <p:spPr/>
        <p:txBody>
          <a:bodyPr/>
          <a:lstStyle/>
          <a:p>
            <a:fld id="{00E6A5BD-C011-4A45-AA3A-201790FB7F2B}" type="slidenum">
              <a:rPr lang="en-CA" smtClean="0"/>
              <a:t>13</a:t>
            </a:fld>
            <a:endParaRPr lang="en-CA"/>
          </a:p>
        </p:txBody>
      </p:sp>
    </p:spTree>
    <p:extLst>
      <p:ext uri="{BB962C8B-B14F-4D97-AF65-F5344CB8AC3E}">
        <p14:creationId xmlns:p14="http://schemas.microsoft.com/office/powerpoint/2010/main" val="138082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75A8-6100-47E7-895A-4F6872614FA6}"/>
              </a:ext>
            </a:extLst>
          </p:cNvPr>
          <p:cNvSpPr>
            <a:spLocks noGrp="1"/>
          </p:cNvSpPr>
          <p:nvPr>
            <p:ph type="title"/>
          </p:nvPr>
        </p:nvSpPr>
        <p:spPr>
          <a:xfrm>
            <a:off x="2180294" y="14802"/>
            <a:ext cx="7356898" cy="617021"/>
          </a:xfrm>
        </p:spPr>
        <p:txBody>
          <a:bodyPr/>
          <a:lstStyle/>
          <a:p>
            <a:pPr algn="ctr"/>
            <a:r>
              <a:rPr lang="hu-HU" dirty="0"/>
              <a:t>AR Transactions</a:t>
            </a:r>
            <a:endParaRPr lang="en-US" dirty="0"/>
          </a:p>
        </p:txBody>
      </p:sp>
      <p:sp>
        <p:nvSpPr>
          <p:cNvPr id="3" name="Date Placeholder 2">
            <a:extLst>
              <a:ext uri="{FF2B5EF4-FFF2-40B4-BE49-F238E27FC236}">
                <a16:creationId xmlns:a16="http://schemas.microsoft.com/office/drawing/2014/main" id="{96CCCD29-B09D-44E2-9DDA-1886AE1FA657}"/>
              </a:ext>
            </a:extLst>
          </p:cNvPr>
          <p:cNvSpPr>
            <a:spLocks noGrp="1"/>
          </p:cNvSpPr>
          <p:nvPr>
            <p:ph type="dt" sz="half" idx="10"/>
          </p:nvPr>
        </p:nvSpPr>
        <p:spPr/>
        <p:txBody>
          <a:bodyPr/>
          <a:lstStyle/>
          <a:p>
            <a:fld id="{66CA7FD2-EEE1-4653-A3ED-EC06E26685F5}" type="datetime4">
              <a:rPr lang="en-US" smtClean="0"/>
              <a:t>January 22, 2021</a:t>
            </a:fld>
            <a:endParaRPr lang="en-CA"/>
          </a:p>
        </p:txBody>
      </p:sp>
      <p:sp>
        <p:nvSpPr>
          <p:cNvPr id="4" name="Footer Placeholder 3">
            <a:extLst>
              <a:ext uri="{FF2B5EF4-FFF2-40B4-BE49-F238E27FC236}">
                <a16:creationId xmlns:a16="http://schemas.microsoft.com/office/drawing/2014/main" id="{E8D51758-F060-40CA-8CD8-20CCF3653A83}"/>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5B20281E-A406-4160-B1B6-D7FA7EFEC6F6}"/>
              </a:ext>
            </a:extLst>
          </p:cNvPr>
          <p:cNvSpPr>
            <a:spLocks noGrp="1"/>
          </p:cNvSpPr>
          <p:nvPr>
            <p:ph type="sldNum" sz="quarter" idx="12"/>
          </p:nvPr>
        </p:nvSpPr>
        <p:spPr/>
        <p:txBody>
          <a:bodyPr/>
          <a:lstStyle/>
          <a:p>
            <a:fld id="{00E6A5BD-C011-4A45-AA3A-201790FB7F2B}" type="slidenum">
              <a:rPr lang="en-CA" smtClean="0"/>
              <a:t>14</a:t>
            </a:fld>
            <a:endParaRPr lang="en-CA"/>
          </a:p>
        </p:txBody>
      </p:sp>
      <p:sp>
        <p:nvSpPr>
          <p:cNvPr id="7" name="Content Placeholder 6">
            <a:extLst>
              <a:ext uri="{FF2B5EF4-FFF2-40B4-BE49-F238E27FC236}">
                <a16:creationId xmlns:a16="http://schemas.microsoft.com/office/drawing/2014/main" id="{F14BDEEF-93F8-4C9B-8CCA-74E936634ED9}"/>
              </a:ext>
            </a:extLst>
          </p:cNvPr>
          <p:cNvSpPr>
            <a:spLocks noGrp="1"/>
          </p:cNvSpPr>
          <p:nvPr>
            <p:ph sz="quarter" idx="14"/>
          </p:nvPr>
        </p:nvSpPr>
        <p:spPr>
          <a:xfrm>
            <a:off x="1627188" y="617021"/>
            <a:ext cx="9655713" cy="5284039"/>
          </a:xfrm>
        </p:spPr>
        <p:txBody>
          <a:bodyPr/>
          <a:lstStyle/>
          <a:p>
            <a:pPr marL="0" indent="0">
              <a:buNone/>
            </a:pPr>
            <a:r>
              <a:rPr lang="hu-HU" sz="1400" b="1" dirty="0"/>
              <a:t>Sources</a:t>
            </a:r>
          </a:p>
          <a:p>
            <a:pPr marL="0">
              <a:lnSpc>
                <a:spcPct val="100000"/>
              </a:lnSpc>
              <a:buFont typeface="Wingdings" panose="05000000000000000000" pitchFamily="2" charset="2"/>
              <a:buChar char="Ø"/>
            </a:pPr>
            <a:r>
              <a:rPr lang="hu-HU" sz="1050" dirty="0"/>
              <a:t>	Order management – </a:t>
            </a:r>
            <a:r>
              <a:rPr lang="hu-HU" sz="1050" i="1" dirty="0"/>
              <a:t>Order Ship confirmed </a:t>
            </a:r>
            <a:r>
              <a:rPr lang="hu-HU" sz="1050" i="1" dirty="0">
                <a:sym typeface="Wingdings" panose="05000000000000000000" pitchFamily="2" charset="2"/>
              </a:rPr>
              <a:t> imported</a:t>
            </a:r>
            <a:endParaRPr lang="hu-HU" sz="1050" i="1" dirty="0"/>
          </a:p>
          <a:p>
            <a:pPr marL="0">
              <a:lnSpc>
                <a:spcPct val="100000"/>
              </a:lnSpc>
              <a:buFont typeface="Wingdings" panose="05000000000000000000" pitchFamily="2" charset="2"/>
              <a:buChar char="Ø"/>
            </a:pPr>
            <a:r>
              <a:rPr lang="hu-HU" sz="1050" dirty="0"/>
              <a:t>	Project Accounting – </a:t>
            </a:r>
            <a:r>
              <a:rPr lang="hu-HU" sz="1050" i="1" dirty="0"/>
              <a:t>Draft Invoice </a:t>
            </a:r>
            <a:r>
              <a:rPr lang="hu-HU" sz="1050" i="1" dirty="0">
                <a:sym typeface="Wingdings" panose="05000000000000000000" pitchFamily="2" charset="2"/>
              </a:rPr>
              <a:t> imported</a:t>
            </a:r>
          </a:p>
          <a:p>
            <a:pPr marL="0">
              <a:lnSpc>
                <a:spcPct val="100000"/>
              </a:lnSpc>
              <a:buFont typeface="Wingdings" panose="05000000000000000000" pitchFamily="2" charset="2"/>
              <a:buChar char="Ø"/>
            </a:pPr>
            <a:r>
              <a:rPr lang="hu-HU" sz="1050" dirty="0">
                <a:sym typeface="Wingdings" panose="05000000000000000000" pitchFamily="2" charset="2"/>
              </a:rPr>
              <a:t>                         IBS Backfeed</a:t>
            </a:r>
            <a:endParaRPr lang="hu-HU" sz="1050" dirty="0"/>
          </a:p>
          <a:p>
            <a:pPr>
              <a:lnSpc>
                <a:spcPct val="100000"/>
              </a:lnSpc>
              <a:buFont typeface="Wingdings" panose="05000000000000000000" pitchFamily="2" charset="2"/>
              <a:buChar char="Ø"/>
            </a:pPr>
            <a:r>
              <a:rPr lang="hu-HU" sz="1050" dirty="0"/>
              <a:t>	AR WebADI </a:t>
            </a:r>
            <a:r>
              <a:rPr lang="hu-HU" sz="1050" dirty="0">
                <a:sym typeface="Wingdings" panose="05000000000000000000" pitchFamily="2" charset="2"/>
              </a:rPr>
              <a:t> </a:t>
            </a:r>
            <a:r>
              <a:rPr lang="hu-HU" sz="1050" i="1" dirty="0">
                <a:sym typeface="Wingdings" panose="05000000000000000000" pitchFamily="2" charset="2"/>
              </a:rPr>
              <a:t>imported (Manual Internal Billing)  AR Invoice Processing responsibility</a:t>
            </a:r>
            <a:endParaRPr lang="hu-HU" sz="1050" i="1" dirty="0"/>
          </a:p>
          <a:p>
            <a:pPr>
              <a:lnSpc>
                <a:spcPct val="100000"/>
              </a:lnSpc>
              <a:buFont typeface="Wingdings" panose="05000000000000000000" pitchFamily="2" charset="2"/>
              <a:buChar char="Ø"/>
            </a:pPr>
            <a:r>
              <a:rPr lang="hu-HU" sz="1050" dirty="0"/>
              <a:t>	Manual </a:t>
            </a:r>
            <a:r>
              <a:rPr lang="hu-HU" sz="1050" dirty="0">
                <a:sym typeface="Wingdings" panose="05000000000000000000" pitchFamily="2" charset="2"/>
              </a:rPr>
              <a:t> </a:t>
            </a:r>
            <a:r>
              <a:rPr lang="hu-HU" sz="1050" i="1" dirty="0">
                <a:sym typeface="Wingdings" panose="05000000000000000000" pitchFamily="2" charset="2"/>
              </a:rPr>
              <a:t>manual EXT (mainly - Invoice Only Items (no Project or Order to assign to)  AR Invoice Processing responsibility</a:t>
            </a:r>
          </a:p>
          <a:p>
            <a:pPr lvl="1">
              <a:lnSpc>
                <a:spcPct val="100000"/>
              </a:lnSpc>
            </a:pPr>
            <a:endParaRPr lang="hu-HU" sz="1200" dirty="0"/>
          </a:p>
          <a:p>
            <a:pPr lvl="1">
              <a:lnSpc>
                <a:spcPct val="100000"/>
              </a:lnSpc>
            </a:pPr>
            <a:r>
              <a:rPr lang="hu-HU" sz="1200" b="1" i="1" dirty="0">
                <a:highlight>
                  <a:srgbClr val="FFFF00"/>
                </a:highlight>
              </a:rPr>
              <a:t>Advice: check BR100 for better understanding on below list of setups</a:t>
            </a:r>
          </a:p>
          <a:p>
            <a:pPr lvl="1">
              <a:lnSpc>
                <a:spcPct val="100000"/>
              </a:lnSpc>
              <a:buFont typeface="Wingdings" panose="05000000000000000000" pitchFamily="2" charset="2"/>
              <a:buChar char="§"/>
            </a:pPr>
            <a:r>
              <a:rPr lang="hu-HU" sz="1050" dirty="0"/>
              <a:t>Transaction sources:</a:t>
            </a:r>
          </a:p>
          <a:p>
            <a:pPr lvl="1">
              <a:lnSpc>
                <a:spcPct val="100000"/>
              </a:lnSpc>
            </a:pPr>
            <a:r>
              <a:rPr lang="en-US" sz="1050" b="1" dirty="0"/>
              <a:t>GERE AR Setup (Global)&gt;Setup&gt;Transactions&gt;Sources </a:t>
            </a:r>
            <a:endParaRPr lang="hu-HU" sz="1050" b="1" dirty="0"/>
          </a:p>
          <a:p>
            <a:pPr lvl="1">
              <a:lnSpc>
                <a:spcPct val="100000"/>
              </a:lnSpc>
            </a:pPr>
            <a:endParaRPr lang="hu-HU" sz="1050" dirty="0"/>
          </a:p>
          <a:p>
            <a:pPr marL="363474" lvl="1" indent="-171450">
              <a:lnSpc>
                <a:spcPct val="100000"/>
              </a:lnSpc>
              <a:buFont typeface="Wingdings" panose="05000000000000000000" pitchFamily="2" charset="2"/>
              <a:buChar char="§"/>
            </a:pPr>
            <a:r>
              <a:rPr lang="en-US" sz="1050" dirty="0"/>
              <a:t>GERE_REV_STR_PROJ_AR_TRAN_TYPE</a:t>
            </a:r>
            <a:r>
              <a:rPr lang="hu-HU" sz="1050" dirty="0"/>
              <a:t> - </a:t>
            </a:r>
            <a:r>
              <a:rPr lang="en-US" sz="1050" dirty="0"/>
              <a:t>REVENUE STREAM MAPPING TO AR TRANSACTION TYPE</a:t>
            </a:r>
            <a:r>
              <a:rPr lang="hu-HU" sz="1050" dirty="0"/>
              <a:t> (PA items)</a:t>
            </a:r>
          </a:p>
          <a:p>
            <a:pPr lvl="1">
              <a:lnSpc>
                <a:spcPct val="100000"/>
              </a:lnSpc>
            </a:pPr>
            <a:r>
              <a:rPr lang="en-US" sz="1050" b="1" dirty="0"/>
              <a:t>GERE AR Setup (Global)&gt; Setup &gt; System &gt; </a:t>
            </a:r>
            <a:r>
              <a:rPr lang="en-US" sz="1050" b="1" dirty="0" err="1"/>
              <a:t>Quickcodes</a:t>
            </a:r>
            <a:r>
              <a:rPr lang="en-US" sz="1050" b="1" dirty="0"/>
              <a:t> &gt; Receivables</a:t>
            </a:r>
            <a:endParaRPr lang="hu-HU" sz="1050" dirty="0"/>
          </a:p>
          <a:p>
            <a:pPr lvl="1">
              <a:lnSpc>
                <a:spcPct val="100000"/>
              </a:lnSpc>
              <a:buFont typeface="Wingdings" panose="05000000000000000000" pitchFamily="2" charset="2"/>
              <a:buChar char="§"/>
            </a:pPr>
            <a:endParaRPr lang="hu-HU" sz="1050" dirty="0"/>
          </a:p>
          <a:p>
            <a:pPr lvl="1">
              <a:lnSpc>
                <a:spcPct val="100000"/>
              </a:lnSpc>
              <a:buFont typeface="Wingdings" panose="05000000000000000000" pitchFamily="2" charset="2"/>
              <a:buChar char="§"/>
            </a:pPr>
            <a:r>
              <a:rPr lang="hu-HU" sz="1050" dirty="0"/>
              <a:t>Transaction types:</a:t>
            </a:r>
          </a:p>
          <a:p>
            <a:pPr lvl="1">
              <a:lnSpc>
                <a:spcPct val="100000"/>
              </a:lnSpc>
            </a:pPr>
            <a:r>
              <a:rPr lang="hu-HU" sz="1050" b="1" dirty="0"/>
              <a:t>Setups: </a:t>
            </a:r>
            <a:r>
              <a:rPr lang="en-US" sz="1050" b="1" dirty="0"/>
              <a:t>GERE AR Setup (Global)&gt;Setup&gt;Transactions&gt;Transaction Types</a:t>
            </a:r>
            <a:endParaRPr lang="hu-HU" sz="1050" b="1" dirty="0"/>
          </a:p>
          <a:p>
            <a:pPr lvl="1">
              <a:lnSpc>
                <a:spcPct val="100000"/>
              </a:lnSpc>
            </a:pPr>
            <a:endParaRPr lang="hu-HU" sz="1050" b="1" dirty="0"/>
          </a:p>
          <a:p>
            <a:pPr marL="363474" lvl="1" indent="-171450">
              <a:lnSpc>
                <a:spcPct val="100000"/>
              </a:lnSpc>
              <a:buFont typeface="Wingdings" panose="05000000000000000000" pitchFamily="2" charset="2"/>
              <a:buChar char="§"/>
            </a:pPr>
            <a:r>
              <a:rPr lang="hu-HU" sz="1050" dirty="0"/>
              <a:t>Define Document Sequence – GL to setup</a:t>
            </a:r>
          </a:p>
          <a:p>
            <a:pPr lvl="1">
              <a:lnSpc>
                <a:spcPct val="100000"/>
              </a:lnSpc>
            </a:pPr>
            <a:r>
              <a:rPr lang="en-US" sz="1050" b="1" dirty="0"/>
              <a:t>CS (xx1), TS (xx2), Parts (xx3) or NU (xx4</a:t>
            </a:r>
            <a:r>
              <a:rPr lang="hu-HU" sz="1050" b="1" dirty="0"/>
              <a:t>), Manual EXT (xx5), Manual (webADI) INT (xx9)...</a:t>
            </a:r>
          </a:p>
          <a:p>
            <a:pPr lvl="1">
              <a:lnSpc>
                <a:spcPct val="100000"/>
              </a:lnSpc>
            </a:pPr>
            <a:endParaRPr lang="hu-HU" sz="1050" b="1" dirty="0"/>
          </a:p>
          <a:p>
            <a:pPr marL="363474" lvl="1" indent="-171450">
              <a:lnSpc>
                <a:spcPct val="100000"/>
              </a:lnSpc>
              <a:buFont typeface="Wingdings" panose="05000000000000000000" pitchFamily="2" charset="2"/>
              <a:buChar char="§"/>
            </a:pPr>
            <a:r>
              <a:rPr lang="en-US" sz="1050" dirty="0"/>
              <a:t>GE_AR_ITEM_TAX_MAPPING</a:t>
            </a:r>
            <a:r>
              <a:rPr lang="hu-HU" sz="1050" dirty="0"/>
              <a:t> - </a:t>
            </a:r>
            <a:r>
              <a:rPr lang="en-US" sz="1050" dirty="0"/>
              <a:t>Tax Item to Tax Code Mapping </a:t>
            </a:r>
            <a:endParaRPr lang="hu-HU" sz="1050" dirty="0"/>
          </a:p>
          <a:p>
            <a:pPr lvl="1">
              <a:lnSpc>
                <a:spcPct val="100000"/>
              </a:lnSpc>
            </a:pPr>
            <a:r>
              <a:rPr lang="en-US" sz="1050" b="1" dirty="0"/>
              <a:t>GERE AR Setup (Global)&gt; Setup &gt; System &gt; </a:t>
            </a:r>
            <a:r>
              <a:rPr lang="en-US" sz="1050" b="1" dirty="0" err="1"/>
              <a:t>Quickcodes</a:t>
            </a:r>
            <a:r>
              <a:rPr lang="en-US" sz="1050" b="1" dirty="0"/>
              <a:t> &gt; Receivables</a:t>
            </a:r>
            <a:endParaRPr lang="hu-HU" sz="1050" b="1" dirty="0"/>
          </a:p>
          <a:p>
            <a:pPr lvl="1">
              <a:lnSpc>
                <a:spcPct val="100000"/>
              </a:lnSpc>
            </a:pPr>
            <a:endParaRPr lang="hu-HU" sz="1050" b="1" dirty="0"/>
          </a:p>
          <a:p>
            <a:pPr marL="363474" lvl="1" indent="-171450">
              <a:lnSpc>
                <a:spcPct val="100000"/>
              </a:lnSpc>
              <a:buFont typeface="Wingdings" panose="05000000000000000000" pitchFamily="2" charset="2"/>
              <a:buChar char="§"/>
            </a:pPr>
            <a:r>
              <a:rPr lang="en-US" sz="1050" dirty="0"/>
              <a:t>GE_AR_INV_TZ_CONVERSION </a:t>
            </a:r>
            <a:r>
              <a:rPr lang="hu-HU" sz="1050" dirty="0"/>
              <a:t>- </a:t>
            </a:r>
            <a:r>
              <a:rPr lang="en-US" sz="1050" dirty="0"/>
              <a:t>Receivable Lookup for Time zone conversion for AR Interface Line Update</a:t>
            </a:r>
            <a:endParaRPr lang="hu-HU" sz="1050" dirty="0"/>
          </a:p>
          <a:p>
            <a:pPr lvl="1">
              <a:lnSpc>
                <a:spcPct val="100000"/>
              </a:lnSpc>
            </a:pPr>
            <a:r>
              <a:rPr lang="en-US" sz="1050" b="1" dirty="0"/>
              <a:t>GERE AR Setup (Global)&gt; Setup &gt; System &gt; </a:t>
            </a:r>
            <a:r>
              <a:rPr lang="en-US" sz="1050" b="1" dirty="0" err="1"/>
              <a:t>Quickcodes</a:t>
            </a:r>
            <a:r>
              <a:rPr lang="en-US" sz="1050" b="1" dirty="0"/>
              <a:t> &gt; Receivables</a:t>
            </a:r>
            <a:endParaRPr lang="hu-HU" sz="1050" b="1" dirty="0"/>
          </a:p>
          <a:p>
            <a:pPr lvl="1">
              <a:lnSpc>
                <a:spcPct val="100000"/>
              </a:lnSpc>
            </a:pPr>
            <a:endParaRPr lang="hu-HU" sz="1050" b="1" dirty="0"/>
          </a:p>
          <a:p>
            <a:pPr marL="363474" lvl="1" indent="-171450">
              <a:lnSpc>
                <a:spcPct val="100000"/>
              </a:lnSpc>
              <a:buFont typeface="Wingdings" panose="05000000000000000000" pitchFamily="2" charset="2"/>
              <a:buChar char="§"/>
            </a:pPr>
            <a:r>
              <a:rPr lang="hu-HU" sz="1050" dirty="0"/>
              <a:t>Memo Lines – for INT webADI:</a:t>
            </a:r>
          </a:p>
          <a:p>
            <a:pPr lvl="1">
              <a:lnSpc>
                <a:spcPct val="100000"/>
              </a:lnSpc>
            </a:pPr>
            <a:r>
              <a:rPr lang="en-US" sz="1050" b="1" dirty="0"/>
              <a:t>GERE AR Setup (Global)&gt; Setup&gt; Transactions&gt;Memo Lines </a:t>
            </a:r>
            <a:endParaRPr lang="hu-HU" sz="1050" b="1" dirty="0"/>
          </a:p>
          <a:p>
            <a:pPr lvl="1">
              <a:lnSpc>
                <a:spcPct val="100000"/>
              </a:lnSpc>
            </a:pPr>
            <a:endParaRPr lang="hu-HU" sz="1200" dirty="0"/>
          </a:p>
          <a:p>
            <a:pPr lvl="1">
              <a:lnSpc>
                <a:spcPct val="100000"/>
              </a:lnSpc>
            </a:pPr>
            <a:r>
              <a:rPr lang="hu-HU" sz="1200" dirty="0"/>
              <a:t>	</a:t>
            </a:r>
          </a:p>
          <a:p>
            <a:pPr marL="0" indent="0">
              <a:lnSpc>
                <a:spcPct val="100000"/>
              </a:lnSpc>
              <a:buNone/>
            </a:pPr>
            <a:endParaRPr lang="hu-HU" sz="1200" dirty="0"/>
          </a:p>
        </p:txBody>
      </p:sp>
    </p:spTree>
    <p:extLst>
      <p:ext uri="{BB962C8B-B14F-4D97-AF65-F5344CB8AC3E}">
        <p14:creationId xmlns:p14="http://schemas.microsoft.com/office/powerpoint/2010/main" val="2283857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30F691-4318-47B4-B4E7-70033972E6E5}"/>
              </a:ext>
            </a:extLst>
          </p:cNvPr>
          <p:cNvSpPr>
            <a:spLocks noGrp="1"/>
          </p:cNvSpPr>
          <p:nvPr>
            <p:ph type="title"/>
          </p:nvPr>
        </p:nvSpPr>
        <p:spPr/>
        <p:txBody>
          <a:bodyPr/>
          <a:lstStyle/>
          <a:p>
            <a:pPr algn="ctr"/>
            <a:r>
              <a:rPr lang="hu-HU" dirty="0"/>
              <a:t>Intercompany – IBS process</a:t>
            </a:r>
            <a:endParaRPr lang="en-US" dirty="0"/>
          </a:p>
        </p:txBody>
      </p:sp>
      <p:sp>
        <p:nvSpPr>
          <p:cNvPr id="3" name="Date Placeholder 2">
            <a:extLst>
              <a:ext uri="{FF2B5EF4-FFF2-40B4-BE49-F238E27FC236}">
                <a16:creationId xmlns:a16="http://schemas.microsoft.com/office/drawing/2014/main" id="{A6D3DDF7-22A4-42E1-A491-0F33A27872F9}"/>
              </a:ext>
            </a:extLst>
          </p:cNvPr>
          <p:cNvSpPr>
            <a:spLocks noGrp="1"/>
          </p:cNvSpPr>
          <p:nvPr>
            <p:ph type="dt" sz="half" idx="10"/>
          </p:nvPr>
        </p:nvSpPr>
        <p:spPr/>
        <p:txBody>
          <a:bodyPr/>
          <a:lstStyle/>
          <a:p>
            <a:fld id="{9AC9EBFE-5BA1-460F-BE92-8CF5579A714B}" type="datetime4">
              <a:rPr lang="en-US" smtClean="0"/>
              <a:t>January 22, 2021</a:t>
            </a:fld>
            <a:endParaRPr lang="en-CA"/>
          </a:p>
        </p:txBody>
      </p:sp>
      <p:sp>
        <p:nvSpPr>
          <p:cNvPr id="4" name="Footer Placeholder 3">
            <a:extLst>
              <a:ext uri="{FF2B5EF4-FFF2-40B4-BE49-F238E27FC236}">
                <a16:creationId xmlns:a16="http://schemas.microsoft.com/office/drawing/2014/main" id="{5A6367A7-D225-4DF4-A432-ABE8F11181DF}"/>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BCB954BF-C643-4173-95C0-DF5376C3A4D2}"/>
              </a:ext>
            </a:extLst>
          </p:cNvPr>
          <p:cNvSpPr>
            <a:spLocks noGrp="1"/>
          </p:cNvSpPr>
          <p:nvPr>
            <p:ph type="sldNum" sz="quarter" idx="12"/>
          </p:nvPr>
        </p:nvSpPr>
        <p:spPr/>
        <p:txBody>
          <a:bodyPr/>
          <a:lstStyle/>
          <a:p>
            <a:fld id="{00E6A5BD-C011-4A45-AA3A-201790FB7F2B}" type="slidenum">
              <a:rPr lang="en-CA" smtClean="0"/>
              <a:t>15</a:t>
            </a:fld>
            <a:endParaRPr lang="en-CA"/>
          </a:p>
        </p:txBody>
      </p:sp>
    </p:spTree>
    <p:extLst>
      <p:ext uri="{BB962C8B-B14F-4D97-AF65-F5344CB8AC3E}">
        <p14:creationId xmlns:p14="http://schemas.microsoft.com/office/powerpoint/2010/main" val="1716317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35D61A1-8484-4749-8AD0-A3455E075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7D1504B-748A-4847-8905-625637DF02A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b="1" i="1">
                <a:solidFill>
                  <a:schemeClr val="tx1"/>
                </a:solidFill>
              </a:rPr>
              <a:t>Overall IBS process</a:t>
            </a:r>
            <a:endParaRPr lang="en-US" sz="4400">
              <a:solidFill>
                <a:schemeClr val="tx1"/>
              </a:solidFill>
            </a:endParaRPr>
          </a:p>
        </p:txBody>
      </p:sp>
      <p:sp>
        <p:nvSpPr>
          <p:cNvPr id="21" name="Rounded Rectangle 5">
            <a:extLst>
              <a:ext uri="{FF2B5EF4-FFF2-40B4-BE49-F238E27FC236}">
                <a16:creationId xmlns:a16="http://schemas.microsoft.com/office/drawing/2014/main" id="{1447903E-2B66-479D-959B-F2EBB2CC9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FDA5367-2107-4B73-AFC8-ED7F5E61DBF0}"/>
              </a:ext>
            </a:extLst>
          </p:cNvPr>
          <p:cNvPicPr>
            <a:picLocks noChangeAspect="1"/>
          </p:cNvPicPr>
          <p:nvPr/>
        </p:nvPicPr>
        <p:blipFill rotWithShape="1">
          <a:blip r:embed="rId2">
            <a:extLst>
              <a:ext uri="{28A0092B-C50C-407E-A947-70E740481C1C}">
                <a14:useLocalDpi xmlns:a14="http://schemas.microsoft.com/office/drawing/2010/main" val="0"/>
              </a:ext>
            </a:extLst>
          </a:blip>
          <a:srcRect r="1" b="173"/>
          <a:stretch/>
        </p:blipFill>
        <p:spPr>
          <a:xfrm>
            <a:off x="1158240" y="2149222"/>
            <a:ext cx="9875520" cy="3721608"/>
          </a:xfrm>
          <a:prstGeom prst="rect">
            <a:avLst/>
          </a:prstGeom>
          <a:effectLst/>
        </p:spPr>
      </p:pic>
      <p:sp>
        <p:nvSpPr>
          <p:cNvPr id="3" name="Date Placeholder 2">
            <a:extLst>
              <a:ext uri="{FF2B5EF4-FFF2-40B4-BE49-F238E27FC236}">
                <a16:creationId xmlns:a16="http://schemas.microsoft.com/office/drawing/2014/main" id="{4CB3CCDF-6036-4C31-9E2F-C39B044090E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lgn="l" defTabSz="457200">
              <a:spcAft>
                <a:spcPts val="600"/>
              </a:spcAft>
            </a:pPr>
            <a:fld id="{D36516F6-A097-4E38-8A59-185C4D2E3785}" type="datetime4">
              <a:rPr lang="en-US">
                <a:solidFill>
                  <a:schemeClr val="tx1">
                    <a:lumMod val="75000"/>
                    <a:lumOff val="25000"/>
                  </a:schemeClr>
                </a:solidFill>
              </a:rPr>
              <a:pPr algn="l" defTabSz="457200">
                <a:spcAft>
                  <a:spcPts val="600"/>
                </a:spcAft>
              </a:pPr>
              <a:t>January 22, 2021</a:t>
            </a:fld>
            <a:endParaRPr lang="en-US">
              <a:solidFill>
                <a:schemeClr val="tx1">
                  <a:lumMod val="75000"/>
                  <a:lumOff val="25000"/>
                </a:schemeClr>
              </a:solidFill>
            </a:endParaRPr>
          </a:p>
        </p:txBody>
      </p:sp>
      <p:sp>
        <p:nvSpPr>
          <p:cNvPr id="4" name="Footer Placeholder 3">
            <a:extLst>
              <a:ext uri="{FF2B5EF4-FFF2-40B4-BE49-F238E27FC236}">
                <a16:creationId xmlns:a16="http://schemas.microsoft.com/office/drawing/2014/main" id="{BF55DC29-4DB9-44D0-A084-4373812868B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defTabSz="457200">
              <a:spcAft>
                <a:spcPts val="600"/>
              </a:spcAft>
            </a:pPr>
            <a:r>
              <a:rPr lang="en-US" kern="1200">
                <a:solidFill>
                  <a:schemeClr val="tx1">
                    <a:lumMod val="75000"/>
                    <a:lumOff val="25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89A0ECD1-7E87-4F3D-AFFF-1C25F6441F6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00E6A5BD-C011-4A45-AA3A-201790FB7F2B}" type="slidenum">
              <a:rPr lang="en-US">
                <a:solidFill>
                  <a:schemeClr val="tx1">
                    <a:lumMod val="75000"/>
                    <a:lumOff val="25000"/>
                  </a:schemeClr>
                </a:solidFill>
              </a:rPr>
              <a:pPr defTabSz="457200">
                <a:spcAft>
                  <a:spcPts val="600"/>
                </a:spcAft>
              </a:pPr>
              <a:t>16</a:t>
            </a:fld>
            <a:endParaRPr lang="en-US">
              <a:solidFill>
                <a:schemeClr val="tx1">
                  <a:lumMod val="75000"/>
                  <a:lumOff val="25000"/>
                </a:schemeClr>
              </a:solidFill>
            </a:endParaRPr>
          </a:p>
        </p:txBody>
      </p:sp>
      <p:sp>
        <p:nvSpPr>
          <p:cNvPr id="12" name="TextBox 11">
            <a:extLst>
              <a:ext uri="{FF2B5EF4-FFF2-40B4-BE49-F238E27FC236}">
                <a16:creationId xmlns:a16="http://schemas.microsoft.com/office/drawing/2014/main" id="{85FD44E7-BEB4-4B9C-A472-BBC60195FC1E}"/>
              </a:ext>
            </a:extLst>
          </p:cNvPr>
          <p:cNvSpPr txBox="1"/>
          <p:nvPr/>
        </p:nvSpPr>
        <p:spPr>
          <a:xfrm>
            <a:off x="838200" y="1301789"/>
            <a:ext cx="10627581" cy="553998"/>
          </a:xfrm>
          <a:prstGeom prst="rect">
            <a:avLst/>
          </a:prstGeom>
          <a:noFill/>
        </p:spPr>
        <p:txBody>
          <a:bodyPr wrap="square" lIns="0" tIns="0" rIns="0" bIns="0" rtlCol="0">
            <a:spAutoFit/>
          </a:bodyPr>
          <a:lstStyle/>
          <a:p>
            <a:r>
              <a:rPr lang="hu-HU" dirty="0">
                <a:solidFill>
                  <a:schemeClr val="accent2"/>
                </a:solidFill>
              </a:rPr>
              <a:t>Note: </a:t>
            </a:r>
            <a:r>
              <a:rPr lang="hu-HU" b="1" dirty="0">
                <a:solidFill>
                  <a:schemeClr val="accent2"/>
                </a:solidFill>
              </a:rPr>
              <a:t>between RACES ERP &amp; IBS </a:t>
            </a:r>
            <a:r>
              <a:rPr lang="hu-HU" dirty="0">
                <a:solidFill>
                  <a:schemeClr val="accent2"/>
                </a:solidFill>
              </a:rPr>
              <a:t>we are having in place a </a:t>
            </a:r>
            <a:r>
              <a:rPr lang="hu-HU" b="1" dirty="0">
                <a:solidFill>
                  <a:schemeClr val="accent2"/>
                </a:solidFill>
              </a:rPr>
              <a:t>middleware</a:t>
            </a:r>
            <a:r>
              <a:rPr lang="hu-HU" dirty="0">
                <a:solidFill>
                  <a:schemeClr val="accent2"/>
                </a:solidFill>
              </a:rPr>
              <a:t>, called </a:t>
            </a:r>
            <a:r>
              <a:rPr lang="hu-HU" b="1" dirty="0">
                <a:solidFill>
                  <a:schemeClr val="accent2"/>
                </a:solidFill>
              </a:rPr>
              <a:t>SOA</a:t>
            </a:r>
            <a:r>
              <a:rPr lang="hu-HU" dirty="0">
                <a:solidFill>
                  <a:schemeClr val="accent2"/>
                </a:solidFill>
              </a:rPr>
              <a:t> (ThreadConnect by 2021 Febr).... So no direct feeds between RACES &amp; IBS</a:t>
            </a:r>
            <a:endParaRPr lang="en-US" dirty="0">
              <a:solidFill>
                <a:schemeClr val="accent2"/>
              </a:solidFill>
            </a:endParaRPr>
          </a:p>
        </p:txBody>
      </p:sp>
    </p:spTree>
    <p:extLst>
      <p:ext uri="{BB962C8B-B14F-4D97-AF65-F5344CB8AC3E}">
        <p14:creationId xmlns:p14="http://schemas.microsoft.com/office/powerpoint/2010/main" val="311816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94CB-6C8D-470A-8FE8-F94438AC7249}"/>
              </a:ext>
            </a:extLst>
          </p:cNvPr>
          <p:cNvSpPr>
            <a:spLocks noGrp="1"/>
          </p:cNvSpPr>
          <p:nvPr>
            <p:ph type="title"/>
          </p:nvPr>
        </p:nvSpPr>
        <p:spPr>
          <a:xfrm>
            <a:off x="4762830" y="219456"/>
            <a:ext cx="5862053" cy="273525"/>
          </a:xfrm>
        </p:spPr>
        <p:txBody>
          <a:bodyPr/>
          <a:lstStyle/>
          <a:p>
            <a:r>
              <a:rPr lang="hu-HU" dirty="0"/>
              <a:t>IBS Integration</a:t>
            </a:r>
            <a:endParaRPr lang="en-US" dirty="0"/>
          </a:p>
        </p:txBody>
      </p:sp>
      <p:sp>
        <p:nvSpPr>
          <p:cNvPr id="3" name="Date Placeholder 2">
            <a:extLst>
              <a:ext uri="{FF2B5EF4-FFF2-40B4-BE49-F238E27FC236}">
                <a16:creationId xmlns:a16="http://schemas.microsoft.com/office/drawing/2014/main" id="{8D9907AF-1061-4BEE-8A76-C9669496C998}"/>
              </a:ext>
            </a:extLst>
          </p:cNvPr>
          <p:cNvSpPr>
            <a:spLocks noGrp="1"/>
          </p:cNvSpPr>
          <p:nvPr>
            <p:ph type="dt" sz="half" idx="10"/>
          </p:nvPr>
        </p:nvSpPr>
        <p:spPr/>
        <p:txBody>
          <a:bodyPr/>
          <a:lstStyle/>
          <a:p>
            <a:fld id="{66CA7FD2-EEE1-4653-A3ED-EC06E26685F5}" type="datetime4">
              <a:rPr lang="en-US" smtClean="0"/>
              <a:t>January 22, 2021</a:t>
            </a:fld>
            <a:endParaRPr lang="en-CA"/>
          </a:p>
        </p:txBody>
      </p:sp>
      <p:sp>
        <p:nvSpPr>
          <p:cNvPr id="4" name="Footer Placeholder 3">
            <a:extLst>
              <a:ext uri="{FF2B5EF4-FFF2-40B4-BE49-F238E27FC236}">
                <a16:creationId xmlns:a16="http://schemas.microsoft.com/office/drawing/2014/main" id="{1DE93B05-311D-4038-BDD5-CAE44509F32A}"/>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2014736A-B201-4B72-A930-2171221A3152}"/>
              </a:ext>
            </a:extLst>
          </p:cNvPr>
          <p:cNvSpPr>
            <a:spLocks noGrp="1"/>
          </p:cNvSpPr>
          <p:nvPr>
            <p:ph type="sldNum" sz="quarter" idx="12"/>
          </p:nvPr>
        </p:nvSpPr>
        <p:spPr/>
        <p:txBody>
          <a:bodyPr/>
          <a:lstStyle/>
          <a:p>
            <a:fld id="{00E6A5BD-C011-4A45-AA3A-201790FB7F2B}" type="slidenum">
              <a:rPr lang="en-CA" smtClean="0"/>
              <a:t>17</a:t>
            </a:fld>
            <a:endParaRPr lang="en-CA"/>
          </a:p>
        </p:txBody>
      </p:sp>
      <p:sp>
        <p:nvSpPr>
          <p:cNvPr id="7" name="Content Placeholder 6">
            <a:extLst>
              <a:ext uri="{FF2B5EF4-FFF2-40B4-BE49-F238E27FC236}">
                <a16:creationId xmlns:a16="http://schemas.microsoft.com/office/drawing/2014/main" id="{73688E24-3DB8-4FFA-90C2-41114BB43520}"/>
              </a:ext>
            </a:extLst>
          </p:cNvPr>
          <p:cNvSpPr>
            <a:spLocks noGrp="1"/>
          </p:cNvSpPr>
          <p:nvPr>
            <p:ph sz="quarter" idx="14"/>
          </p:nvPr>
        </p:nvSpPr>
        <p:spPr>
          <a:xfrm>
            <a:off x="87464" y="1216550"/>
            <a:ext cx="11656170" cy="4973938"/>
          </a:xfrm>
        </p:spPr>
        <p:txBody>
          <a:bodyPr/>
          <a:lstStyle/>
          <a:p>
            <a:pPr>
              <a:buFont typeface="Wingdings" panose="05000000000000000000" pitchFamily="2" charset="2"/>
              <a:buChar char="§"/>
            </a:pPr>
            <a:r>
              <a:rPr lang="en-US" sz="1200" dirty="0"/>
              <a:t>GE_AR_IBS_PMTMOD</a:t>
            </a:r>
            <a:r>
              <a:rPr lang="hu-HU" sz="1200" dirty="0"/>
              <a:t> setup: </a:t>
            </a:r>
            <a:r>
              <a:rPr lang="en-US" sz="1200" b="1" dirty="0"/>
              <a:t>GERE AR Setup (Global)&gt; Setup &gt; System &gt; </a:t>
            </a:r>
            <a:r>
              <a:rPr lang="en-US" sz="1200" b="1" dirty="0" err="1"/>
              <a:t>Quickcodes</a:t>
            </a:r>
            <a:r>
              <a:rPr lang="en-US" sz="1200" b="1" dirty="0"/>
              <a:t> &gt; Receivables</a:t>
            </a:r>
            <a:endParaRPr lang="hu-HU" sz="1200" b="1" dirty="0"/>
          </a:p>
          <a:p>
            <a:pPr marL="0" indent="0">
              <a:buNone/>
            </a:pPr>
            <a:r>
              <a:rPr lang="hu-HU" sz="1200" b="1" dirty="0"/>
              <a:t>	- </a:t>
            </a:r>
            <a:r>
              <a:rPr lang="en-US" sz="1200" i="1" dirty="0"/>
              <a:t>Payment Method for IBS to find out cash or current account</a:t>
            </a:r>
            <a:endParaRPr lang="hu-HU" sz="1200" i="1" dirty="0"/>
          </a:p>
          <a:p>
            <a:pPr marL="0" indent="0">
              <a:buNone/>
            </a:pPr>
            <a:r>
              <a:rPr lang="hu-HU" sz="1200" b="1" dirty="0"/>
              <a:t>Reports:</a:t>
            </a:r>
            <a:r>
              <a:rPr lang="en-US" sz="1200" dirty="0"/>
              <a:t> </a:t>
            </a:r>
            <a:endParaRPr lang="hu-HU" sz="1200" dirty="0"/>
          </a:p>
          <a:p>
            <a:pPr>
              <a:buFont typeface="Wingdings" panose="05000000000000000000" pitchFamily="2" charset="2"/>
              <a:buChar char="§"/>
            </a:pPr>
            <a:r>
              <a:rPr lang="en-US" sz="1200" dirty="0" err="1"/>
              <a:t>Trx</a:t>
            </a:r>
            <a:r>
              <a:rPr lang="en-US" sz="1200" dirty="0"/>
              <a:t>. Not Processed to Settlement Systems Report</a:t>
            </a:r>
            <a:r>
              <a:rPr lang="hu-HU" sz="1200" dirty="0"/>
              <a:t> – </a:t>
            </a:r>
            <a:r>
              <a:rPr lang="hu-HU" sz="1200" i="1" dirty="0"/>
              <a:t>list Trx which have not yet sent to IBS</a:t>
            </a:r>
          </a:p>
          <a:p>
            <a:pPr>
              <a:buFont typeface="Wingdings" panose="05000000000000000000" pitchFamily="2" charset="2"/>
              <a:buChar char="§"/>
            </a:pPr>
            <a:r>
              <a:rPr lang="hu-HU" sz="1200" dirty="0"/>
              <a:t>AR IBS Backfeed report – </a:t>
            </a:r>
            <a:r>
              <a:rPr lang="hu-HU" sz="1200" i="1" dirty="0"/>
              <a:t>lists created Receipts/DMs for a given period</a:t>
            </a:r>
          </a:p>
          <a:p>
            <a:pPr>
              <a:buFont typeface="Wingdings" panose="05000000000000000000" pitchFamily="2" charset="2"/>
              <a:buChar char="§"/>
            </a:pPr>
            <a:r>
              <a:rPr lang="hu-HU" sz="1200" dirty="0"/>
              <a:t>SOA DIVE Dashboards  - Stage env: </a:t>
            </a:r>
            <a:r>
              <a:rPr lang="en-US" sz="1200" u="sng" dirty="0">
                <a:hlinkClick r:id="rId2"/>
              </a:rPr>
              <a:t>https://stage-dive.apps.ge.com/ui</a:t>
            </a:r>
            <a:endParaRPr lang="hu-HU" sz="1200" dirty="0"/>
          </a:p>
          <a:p>
            <a:pPr marL="0" indent="0">
              <a:buNone/>
            </a:pPr>
            <a:r>
              <a:rPr lang="hu-HU" sz="1200" dirty="0"/>
              <a:t>	-Invoice Load (Forward Feed) &amp; Billers Extract (Back Feed)</a:t>
            </a:r>
          </a:p>
          <a:p>
            <a:pPr lvl="1"/>
            <a:endParaRPr lang="hu-HU" sz="1200" dirty="0"/>
          </a:p>
          <a:p>
            <a:pPr lvl="1"/>
            <a:r>
              <a:rPr lang="hu-HU" sz="1200" b="1" dirty="0"/>
              <a:t>Technical Docs/CDDs:</a:t>
            </a:r>
          </a:p>
          <a:p>
            <a:pPr>
              <a:buFont typeface="Wingdings" panose="05000000000000000000" pitchFamily="2" charset="2"/>
              <a:buChar char="§"/>
            </a:pPr>
            <a:r>
              <a:rPr lang="en-US" sz="1200" dirty="0"/>
              <a:t>CEMLI-163847</a:t>
            </a:r>
            <a:r>
              <a:rPr lang="hu-HU" sz="1200" dirty="0"/>
              <a:t> - </a:t>
            </a:r>
            <a:r>
              <a:rPr lang="en-US" sz="1200" dirty="0"/>
              <a:t>GEPW_CDD_INT </a:t>
            </a:r>
            <a:r>
              <a:rPr lang="en-US" sz="1200" b="1" dirty="0"/>
              <a:t>AR to IBS Forward Feed</a:t>
            </a:r>
            <a:r>
              <a:rPr lang="hu-HU" sz="1200" b="1" dirty="0"/>
              <a:t> </a:t>
            </a:r>
            <a:r>
              <a:rPr lang="hu-HU" sz="1200" i="1" dirty="0"/>
              <a:t>(*</a:t>
            </a:r>
            <a:r>
              <a:rPr lang="hu-HU" sz="1200" b="1" i="1" dirty="0"/>
              <a:t>GE AR to IBS Interface program </a:t>
            </a:r>
            <a:r>
              <a:rPr lang="hu-HU" sz="1200" i="1" dirty="0"/>
              <a:t>– scheduled in PROD... Can be run adhoc too)</a:t>
            </a:r>
          </a:p>
          <a:p>
            <a:pPr marL="0" indent="0">
              <a:buNone/>
            </a:pPr>
            <a:r>
              <a:rPr lang="hu-HU" sz="1200" i="1" dirty="0"/>
              <a:t>	- </a:t>
            </a:r>
            <a:r>
              <a:rPr lang="en-US" sz="1200" i="1" dirty="0">
                <a:latin typeface="GE Inspira"/>
                <a:ea typeface="Times New Roman" panose="02020603050405020304" pitchFamily="18" charset="0"/>
                <a:cs typeface="Times New Roman" panose="02020603050405020304" pitchFamily="18" charset="0"/>
              </a:rPr>
              <a:t>where Request set has been submitted</a:t>
            </a:r>
            <a:r>
              <a:rPr lang="hu-HU" sz="1200" i="1" dirty="0">
                <a:latin typeface="GE Inspira"/>
                <a:ea typeface="Times New Roman" panose="02020603050405020304" pitchFamily="18" charset="0"/>
                <a:cs typeface="Times New Roman" panose="02020603050405020304" pitchFamily="18" charset="0"/>
              </a:rPr>
              <a:t>, </a:t>
            </a:r>
            <a:r>
              <a:rPr lang="en-US" sz="1200" i="1" dirty="0">
                <a:latin typeface="GE Inspira"/>
                <a:ea typeface="Times New Roman" panose="02020603050405020304" pitchFamily="18" charset="0"/>
                <a:cs typeface="Times New Roman" panose="02020603050405020304" pitchFamily="18" charset="0"/>
              </a:rPr>
              <a:t>SOA will extract the data for that particular OU and send to IBS. After successful processing of data to IBS, GRC is updated by SOA</a:t>
            </a:r>
            <a:endParaRPr lang="hu-HU" sz="1200" i="1" dirty="0"/>
          </a:p>
          <a:p>
            <a:pPr lvl="1"/>
            <a:endParaRPr lang="hu-HU" sz="1200" b="1" dirty="0"/>
          </a:p>
          <a:p>
            <a:pPr>
              <a:lnSpc>
                <a:spcPct val="150000"/>
              </a:lnSpc>
              <a:buFont typeface="Wingdings" panose="05000000000000000000" pitchFamily="2" charset="2"/>
              <a:buChar char="§"/>
            </a:pPr>
            <a:r>
              <a:rPr lang="en-US" sz="1200" dirty="0"/>
              <a:t>CEMLI-163840</a:t>
            </a:r>
            <a:r>
              <a:rPr lang="hu-HU" sz="1200" dirty="0"/>
              <a:t> - </a:t>
            </a:r>
            <a:r>
              <a:rPr lang="en-US" sz="1200" dirty="0"/>
              <a:t>GEPW_CDD_INT </a:t>
            </a:r>
            <a:r>
              <a:rPr lang="en-US" sz="1200" b="1" dirty="0"/>
              <a:t>IBS to AR Back Feed</a:t>
            </a:r>
            <a:endParaRPr lang="hu-HU" sz="1200" b="1" dirty="0"/>
          </a:p>
          <a:p>
            <a:pPr lvl="1">
              <a:lnSpc>
                <a:spcPct val="150000"/>
              </a:lnSpc>
            </a:pPr>
            <a:r>
              <a:rPr lang="hu-HU" sz="1200" i="1" dirty="0"/>
              <a:t>	- Additional note: on a daily basis SOA (middleware) extract settled transactions from IBS per RACES Biller BUC (Trx should be on status: „W” – Waiting for extraction status.... Extracted item status change from W to „E” – Extracted) and send back to ORACLE AR module ... Create Receipt to INV, Debit Memo to Credit Memo (1:1 relations)</a:t>
            </a:r>
          </a:p>
          <a:p>
            <a:pPr marL="0" indent="0">
              <a:buNone/>
            </a:pPr>
            <a:endParaRPr lang="en-US" sz="1200" dirty="0"/>
          </a:p>
        </p:txBody>
      </p:sp>
    </p:spTree>
    <p:extLst>
      <p:ext uri="{BB962C8B-B14F-4D97-AF65-F5344CB8AC3E}">
        <p14:creationId xmlns:p14="http://schemas.microsoft.com/office/powerpoint/2010/main" val="15529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a:spLocks noGrp="1"/>
          </p:cNvSpPr>
          <p:nvPr>
            <p:ph type="title"/>
          </p:nvPr>
        </p:nvSpPr>
        <p:spPr>
          <a:xfrm>
            <a:off x="1726331" y="183277"/>
            <a:ext cx="8311896" cy="421049"/>
          </a:xfrm>
        </p:spPr>
        <p:txBody>
          <a:bodyPr/>
          <a:lstStyle/>
          <a:p>
            <a:r>
              <a:rPr lang="en-US" sz="3200" dirty="0"/>
              <a:t>Oracle/SAP ES IBS Outgoing Accounting</a:t>
            </a:r>
          </a:p>
        </p:txBody>
      </p:sp>
      <p:cxnSp>
        <p:nvCxnSpPr>
          <p:cNvPr id="102" name="Straight Connector 101"/>
          <p:cNvCxnSpPr/>
          <p:nvPr/>
        </p:nvCxnSpPr>
        <p:spPr>
          <a:xfrm flipV="1">
            <a:off x="1764527" y="2290608"/>
            <a:ext cx="8605523" cy="1"/>
          </a:xfrm>
          <a:prstGeom prst="line">
            <a:avLst/>
          </a:prstGeom>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5347193" y="1863124"/>
            <a:ext cx="1466159" cy="738664"/>
          </a:xfrm>
          <a:prstGeom prst="rect">
            <a:avLst/>
          </a:prstGeom>
          <a:solidFill>
            <a:schemeClr val="bg1"/>
          </a:solidFill>
          <a:ln>
            <a:noFill/>
          </a:ln>
        </p:spPr>
        <p:txBody>
          <a:bodyPr wrap="square" rtlCol="0" anchor="ctr">
            <a:spAutoFit/>
          </a:bodyPr>
          <a:lstStyle/>
          <a:p>
            <a:pPr algn="ctr" eaLnBrk="0" fontAlgn="base" hangingPunct="0">
              <a:spcBef>
                <a:spcPct val="0"/>
              </a:spcBef>
              <a:spcAft>
                <a:spcPct val="0"/>
              </a:spcAft>
            </a:pPr>
            <a:r>
              <a:rPr lang="en-US" sz="1400" b="1" dirty="0">
                <a:solidFill>
                  <a:schemeClr val="accent1"/>
                </a:solidFill>
                <a:latin typeface="Segoe Print" panose="02000600000000000000" pitchFamily="2" charset="0"/>
                <a:cs typeface="Times New Roman" charset="0"/>
              </a:rPr>
              <a:t>IBS A/R</a:t>
            </a:r>
          </a:p>
          <a:p>
            <a:pPr algn="ctr" eaLnBrk="0" fontAlgn="base" hangingPunct="0">
              <a:spcBef>
                <a:spcPct val="0"/>
              </a:spcBef>
              <a:spcAft>
                <a:spcPct val="0"/>
              </a:spcAft>
            </a:pPr>
            <a:r>
              <a:rPr lang="en-US" sz="1400" b="1" dirty="0">
                <a:solidFill>
                  <a:schemeClr val="accent1"/>
                </a:solidFill>
                <a:latin typeface="Segoe Print" panose="02000600000000000000" pitchFamily="2" charset="0"/>
                <a:cs typeface="Times New Roman" charset="0"/>
              </a:rPr>
              <a:t>Invoice &amp; Receipt</a:t>
            </a:r>
          </a:p>
        </p:txBody>
      </p:sp>
      <p:grpSp>
        <p:nvGrpSpPr>
          <p:cNvPr id="250" name="Group 249"/>
          <p:cNvGrpSpPr/>
          <p:nvPr/>
        </p:nvGrpSpPr>
        <p:grpSpPr>
          <a:xfrm>
            <a:off x="7730770" y="2577747"/>
            <a:ext cx="2829249" cy="3124495"/>
            <a:chOff x="6090249" y="1455729"/>
            <a:chExt cx="2829249" cy="3124495"/>
          </a:xfrm>
        </p:grpSpPr>
        <p:sp>
          <p:nvSpPr>
            <p:cNvPr id="253" name="TextBox 252"/>
            <p:cNvSpPr txBox="1"/>
            <p:nvPr/>
          </p:nvSpPr>
          <p:spPr>
            <a:xfrm>
              <a:off x="6090249" y="1685639"/>
              <a:ext cx="2829249" cy="507831"/>
            </a:xfrm>
            <a:prstGeom prst="rect">
              <a:avLst/>
            </a:prstGeom>
            <a:noFill/>
          </p:spPr>
          <p:txBody>
            <a:bodyPr wrap="square" rtlCol="0">
              <a:spAutoFit/>
            </a:bodyPr>
            <a:lstStyle/>
            <a:p>
              <a:r>
                <a:rPr lang="en-GB" sz="900" dirty="0"/>
                <a:t>1510301009 – </a:t>
              </a:r>
              <a:r>
                <a:rPr lang="en-GB" sz="900" dirty="0" err="1"/>
                <a:t>Undist</a:t>
              </a:r>
              <a:r>
                <a:rPr lang="en-GB" sz="900" dirty="0"/>
                <a:t> </a:t>
              </a:r>
              <a:r>
                <a:rPr lang="en-GB" sz="900" dirty="0" err="1"/>
                <a:t>Exp</a:t>
              </a:r>
              <a:r>
                <a:rPr lang="en-GB" sz="900" dirty="0"/>
                <a:t> Outgoing</a:t>
              </a:r>
            </a:p>
            <a:p>
              <a:r>
                <a:rPr lang="en-GB" sz="900" dirty="0"/>
                <a:t>1510301012 – </a:t>
              </a:r>
              <a:r>
                <a:rPr lang="en-GB" sz="900" dirty="0" err="1"/>
                <a:t>Undist</a:t>
              </a:r>
              <a:r>
                <a:rPr lang="en-GB" sz="900" dirty="0"/>
                <a:t> </a:t>
              </a:r>
              <a:r>
                <a:rPr lang="en-GB" sz="900" dirty="0" err="1"/>
                <a:t>Exp</a:t>
              </a:r>
              <a:r>
                <a:rPr lang="en-GB" sz="900" dirty="0"/>
                <a:t> IBS Outgoing Suspense</a:t>
              </a:r>
            </a:p>
            <a:p>
              <a:endParaRPr lang="en-GB" sz="900" dirty="0"/>
            </a:p>
          </p:txBody>
        </p:sp>
        <p:sp>
          <p:nvSpPr>
            <p:cNvPr id="254" name="TextBox 253"/>
            <p:cNvSpPr txBox="1"/>
            <p:nvPr/>
          </p:nvSpPr>
          <p:spPr>
            <a:xfrm>
              <a:off x="6090249" y="1455729"/>
              <a:ext cx="2070906" cy="26444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1000" b="1" dirty="0">
                  <a:solidFill>
                    <a:srgbClr val="454545"/>
                  </a:solidFill>
                </a:rPr>
                <a:t>Accounts</a:t>
              </a:r>
              <a:endParaRPr lang="en-US" sz="1000" b="1" dirty="0">
                <a:solidFill>
                  <a:srgbClr val="FF0000"/>
                </a:solidFill>
              </a:endParaRPr>
            </a:p>
          </p:txBody>
        </p:sp>
        <p:sp>
          <p:nvSpPr>
            <p:cNvPr id="115" name="TextBox 114"/>
            <p:cNvSpPr txBox="1"/>
            <p:nvPr/>
          </p:nvSpPr>
          <p:spPr>
            <a:xfrm>
              <a:off x="6090249" y="2250668"/>
              <a:ext cx="2829249" cy="646331"/>
            </a:xfrm>
            <a:prstGeom prst="rect">
              <a:avLst/>
            </a:prstGeom>
            <a:noFill/>
          </p:spPr>
          <p:txBody>
            <a:bodyPr wrap="square" rtlCol="0">
              <a:spAutoFit/>
            </a:bodyPr>
            <a:lstStyle/>
            <a:p>
              <a:pPr marL="171450" indent="-171450">
                <a:buFont typeface="Arial" panose="020B0604020202020204" pitchFamily="34" charset="0"/>
                <a:buChar char="•"/>
              </a:pPr>
              <a:r>
                <a:rPr lang="en-GB" sz="900" dirty="0"/>
                <a:t>To attach  trading partner to a customer the A/R account must also be TP enabled</a:t>
              </a:r>
            </a:p>
            <a:p>
              <a:pPr marL="171450" indent="-171450">
                <a:buFont typeface="Arial" panose="020B0604020202020204" pitchFamily="34" charset="0"/>
                <a:buChar char="•"/>
              </a:pPr>
              <a:r>
                <a:rPr lang="en-GB" sz="900" dirty="0">
                  <a:solidFill>
                    <a:srgbClr val="FF0000"/>
                  </a:solidFill>
                </a:rPr>
                <a:t>Need TP “optional” for 1510301012</a:t>
              </a:r>
            </a:p>
            <a:p>
              <a:pPr marL="171450" indent="-171450">
                <a:buFont typeface="Arial" panose="020B0604020202020204" pitchFamily="34" charset="0"/>
                <a:buChar char="•"/>
              </a:pPr>
              <a:endParaRPr lang="en-GB" sz="900" dirty="0"/>
            </a:p>
          </p:txBody>
        </p:sp>
        <p:sp>
          <p:nvSpPr>
            <p:cNvPr id="116" name="TextBox 115"/>
            <p:cNvSpPr txBox="1"/>
            <p:nvPr/>
          </p:nvSpPr>
          <p:spPr>
            <a:xfrm>
              <a:off x="6090249" y="2042024"/>
              <a:ext cx="2070906" cy="26444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1000" b="1" dirty="0">
                  <a:solidFill>
                    <a:srgbClr val="454545"/>
                  </a:solidFill>
                </a:rPr>
                <a:t>SAP Constraint</a:t>
              </a:r>
              <a:endParaRPr lang="en-US" sz="1000" b="1" dirty="0">
                <a:solidFill>
                  <a:srgbClr val="FF0000"/>
                </a:solidFill>
              </a:endParaRPr>
            </a:p>
          </p:txBody>
        </p:sp>
        <p:sp>
          <p:nvSpPr>
            <p:cNvPr id="117" name="TextBox 116"/>
            <p:cNvSpPr txBox="1"/>
            <p:nvPr/>
          </p:nvSpPr>
          <p:spPr>
            <a:xfrm>
              <a:off x="6090249" y="2964397"/>
              <a:ext cx="2829249" cy="1615827"/>
            </a:xfrm>
            <a:prstGeom prst="rect">
              <a:avLst/>
            </a:prstGeom>
            <a:noFill/>
          </p:spPr>
          <p:txBody>
            <a:bodyPr wrap="square" rtlCol="0">
              <a:spAutoFit/>
            </a:bodyPr>
            <a:lstStyle/>
            <a:p>
              <a:pPr marL="171450" indent="-171450">
                <a:buFont typeface="Arial" panose="020B0604020202020204" pitchFamily="34" charset="0"/>
                <a:buChar char="•"/>
              </a:pPr>
              <a:r>
                <a:rPr lang="en-GB" sz="900" dirty="0"/>
                <a:t>All IBS Customers set up with A/R account of 1510301012</a:t>
              </a:r>
            </a:p>
            <a:p>
              <a:pPr marL="171450" indent="-171450">
                <a:buFont typeface="Arial" panose="020B0604020202020204" pitchFamily="34" charset="0"/>
                <a:buChar char="•"/>
              </a:pPr>
              <a:r>
                <a:rPr lang="en-GB" sz="900" dirty="0"/>
                <a:t>Non-IBS/IBS DF Account no longer used as Clearing</a:t>
              </a:r>
            </a:p>
            <a:p>
              <a:pPr marL="171450" indent="-171450">
                <a:buFont typeface="Arial" panose="020B0604020202020204" pitchFamily="34" charset="0"/>
                <a:buChar char="•"/>
              </a:pPr>
              <a:r>
                <a:rPr lang="en-GB" sz="900" dirty="0"/>
                <a:t>1510301012 should be zero at month end with EOP Accrual. If not zero, missed outgoing batch (IT interface) most likely</a:t>
              </a:r>
            </a:p>
            <a:p>
              <a:pPr marL="171450" indent="-171450">
                <a:buFont typeface="Arial" panose="020B0604020202020204" pitchFamily="34" charset="0"/>
                <a:buChar char="•"/>
              </a:pPr>
              <a:r>
                <a:rPr lang="en-GB" sz="900" dirty="0"/>
                <a:t>1510301009 should be zero at month end with final IBS backfeed. If not zero, check backfeed interface errors or missed backfeed batch</a:t>
              </a:r>
            </a:p>
            <a:p>
              <a:pPr marL="171450" indent="-171450">
                <a:buFont typeface="Arial" panose="020B0604020202020204" pitchFamily="34" charset="0"/>
                <a:buChar char="•"/>
              </a:pPr>
              <a:endParaRPr lang="en-GB" sz="900" dirty="0"/>
            </a:p>
            <a:p>
              <a:endParaRPr lang="en-GB" sz="900" dirty="0"/>
            </a:p>
          </p:txBody>
        </p:sp>
        <p:sp>
          <p:nvSpPr>
            <p:cNvPr id="118" name="TextBox 117"/>
            <p:cNvSpPr txBox="1"/>
            <p:nvPr/>
          </p:nvSpPr>
          <p:spPr>
            <a:xfrm>
              <a:off x="6090249" y="2734487"/>
              <a:ext cx="2070906" cy="26444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1000" b="1" dirty="0">
                  <a:solidFill>
                    <a:srgbClr val="454545"/>
                  </a:solidFill>
                </a:rPr>
                <a:t>Setups &amp; Implications</a:t>
              </a:r>
              <a:endParaRPr lang="en-US" sz="1000" b="1" dirty="0">
                <a:solidFill>
                  <a:srgbClr val="FF0000"/>
                </a:solidFill>
              </a:endParaRPr>
            </a:p>
          </p:txBody>
        </p:sp>
      </p:grpSp>
      <p:sp>
        <p:nvSpPr>
          <p:cNvPr id="255" name="TextBox 254"/>
          <p:cNvSpPr txBox="1"/>
          <p:nvPr/>
        </p:nvSpPr>
        <p:spPr>
          <a:xfrm>
            <a:off x="2451208" y="6299972"/>
            <a:ext cx="6479005" cy="230832"/>
          </a:xfrm>
          <a:prstGeom prst="rect">
            <a:avLst/>
          </a:prstGeom>
          <a:noFill/>
        </p:spPr>
        <p:txBody>
          <a:bodyPr wrap="square" rtlCol="0">
            <a:spAutoFit/>
          </a:bodyPr>
          <a:lstStyle/>
          <a:p>
            <a:r>
              <a:rPr lang="en-GB" sz="900" dirty="0"/>
              <a:t>* BHQ – Biz HQ is the single master CoCo attached to BUC profile, as per individual biz requirements from controllership &amp; FP&amp;A</a:t>
            </a:r>
          </a:p>
        </p:txBody>
      </p:sp>
      <p:sp>
        <p:nvSpPr>
          <p:cNvPr id="256" name="TextBox 255"/>
          <p:cNvSpPr txBox="1"/>
          <p:nvPr/>
        </p:nvSpPr>
        <p:spPr>
          <a:xfrm>
            <a:off x="2451208" y="6466408"/>
            <a:ext cx="5029199" cy="230832"/>
          </a:xfrm>
          <a:prstGeom prst="rect">
            <a:avLst/>
          </a:prstGeom>
          <a:noFill/>
        </p:spPr>
        <p:txBody>
          <a:bodyPr wrap="square" rtlCol="0">
            <a:spAutoFit/>
          </a:bodyPr>
          <a:lstStyle/>
          <a:p>
            <a:r>
              <a:rPr lang="en-GB" sz="900" dirty="0"/>
              <a:t>** TP– Trading partner as defined in the IBS EOP report</a:t>
            </a:r>
          </a:p>
        </p:txBody>
      </p:sp>
      <p:cxnSp>
        <p:nvCxnSpPr>
          <p:cNvPr id="258" name="Straight Connector 257"/>
          <p:cNvCxnSpPr/>
          <p:nvPr/>
        </p:nvCxnSpPr>
        <p:spPr>
          <a:xfrm>
            <a:off x="7510699" y="2787191"/>
            <a:ext cx="10063" cy="1956432"/>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grpSp>
        <p:nvGrpSpPr>
          <p:cNvPr id="259" name="Group 258"/>
          <p:cNvGrpSpPr/>
          <p:nvPr/>
        </p:nvGrpSpPr>
        <p:grpSpPr>
          <a:xfrm>
            <a:off x="1697014" y="2522917"/>
            <a:ext cx="5797849" cy="2247025"/>
            <a:chOff x="220386" y="3959873"/>
            <a:chExt cx="5797849" cy="2247025"/>
          </a:xfrm>
        </p:grpSpPr>
        <p:sp>
          <p:nvSpPr>
            <p:cNvPr id="260" name="TextBox 259"/>
            <p:cNvSpPr txBox="1"/>
            <p:nvPr/>
          </p:nvSpPr>
          <p:spPr>
            <a:xfrm>
              <a:off x="231077" y="3959873"/>
              <a:ext cx="2118869" cy="27363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1000" b="1" dirty="0">
                  <a:solidFill>
                    <a:srgbClr val="454545"/>
                  </a:solidFill>
                </a:rPr>
                <a:t>Accounts  Receivable accounting</a:t>
              </a:r>
              <a:endParaRPr lang="en-US" sz="1000" b="1" dirty="0">
                <a:solidFill>
                  <a:srgbClr val="FF0000"/>
                </a:solidFill>
              </a:endParaRPr>
            </a:p>
          </p:txBody>
        </p:sp>
        <p:sp>
          <p:nvSpPr>
            <p:cNvPr id="261" name="TextBox 260"/>
            <p:cNvSpPr txBox="1"/>
            <p:nvPr/>
          </p:nvSpPr>
          <p:spPr>
            <a:xfrm>
              <a:off x="231077" y="5803031"/>
              <a:ext cx="2118869" cy="27363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1000" b="1" dirty="0">
                  <a:solidFill>
                    <a:srgbClr val="454545"/>
                  </a:solidFill>
                </a:rPr>
                <a:t>IBS End of Period Accounting </a:t>
              </a:r>
              <a:endParaRPr lang="en-US" sz="1000" b="1" dirty="0">
                <a:solidFill>
                  <a:srgbClr val="FF0000"/>
                </a:solidFill>
              </a:endParaRPr>
            </a:p>
          </p:txBody>
        </p:sp>
        <p:sp>
          <p:nvSpPr>
            <p:cNvPr id="262" name="TextBox 261"/>
            <p:cNvSpPr txBox="1"/>
            <p:nvPr/>
          </p:nvSpPr>
          <p:spPr>
            <a:xfrm>
              <a:off x="231077" y="5972942"/>
              <a:ext cx="2118870" cy="18030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900" dirty="0">
                  <a:solidFill>
                    <a:srgbClr val="454545"/>
                  </a:solidFill>
                </a:rPr>
                <a:t>Book IBS EOP</a:t>
              </a:r>
              <a:endParaRPr lang="en-US" sz="900" dirty="0">
                <a:solidFill>
                  <a:srgbClr val="FF0000"/>
                </a:solidFill>
              </a:endParaRPr>
            </a:p>
          </p:txBody>
        </p:sp>
        <p:sp>
          <p:nvSpPr>
            <p:cNvPr id="263" name="TextBox 262"/>
            <p:cNvSpPr txBox="1"/>
            <p:nvPr/>
          </p:nvSpPr>
          <p:spPr>
            <a:xfrm>
              <a:off x="231077" y="4532372"/>
              <a:ext cx="2118870" cy="18030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900" dirty="0">
                  <a:solidFill>
                    <a:srgbClr val="454545"/>
                  </a:solidFill>
                </a:rPr>
                <a:t>Step 1 : Book Invoice</a:t>
              </a:r>
              <a:endParaRPr lang="en-US" sz="900" dirty="0">
                <a:solidFill>
                  <a:srgbClr val="FF0000"/>
                </a:solidFill>
              </a:endParaRPr>
            </a:p>
          </p:txBody>
        </p:sp>
        <p:sp>
          <p:nvSpPr>
            <p:cNvPr id="264" name="TextBox 263"/>
            <p:cNvSpPr txBox="1"/>
            <p:nvPr/>
          </p:nvSpPr>
          <p:spPr>
            <a:xfrm>
              <a:off x="223121" y="5339810"/>
              <a:ext cx="2126825" cy="19995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900" dirty="0">
                  <a:solidFill>
                    <a:srgbClr val="454545"/>
                  </a:solidFill>
                </a:rPr>
                <a:t>Step 3 : Bank statement </a:t>
              </a:r>
            </a:p>
            <a:p>
              <a:pPr lvl="0"/>
              <a:r>
                <a:rPr lang="en-US" sz="900" dirty="0">
                  <a:solidFill>
                    <a:srgbClr val="454545"/>
                  </a:solidFill>
                </a:rPr>
                <a:t>reconciliation</a:t>
              </a:r>
              <a:endParaRPr lang="en-US" sz="900" dirty="0">
                <a:solidFill>
                  <a:srgbClr val="FF0000"/>
                </a:solidFill>
              </a:endParaRPr>
            </a:p>
          </p:txBody>
        </p:sp>
        <p:sp>
          <p:nvSpPr>
            <p:cNvPr id="265" name="TextBox 264"/>
            <p:cNvSpPr txBox="1"/>
            <p:nvPr/>
          </p:nvSpPr>
          <p:spPr>
            <a:xfrm>
              <a:off x="220386" y="4927000"/>
              <a:ext cx="2126825" cy="22427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900" dirty="0">
                  <a:solidFill>
                    <a:srgbClr val="454545"/>
                  </a:solidFill>
                </a:rPr>
                <a:t>Step 2 : Receipt in AR</a:t>
              </a:r>
              <a:endParaRPr lang="en-US" sz="900" dirty="0">
                <a:solidFill>
                  <a:srgbClr val="FF0000"/>
                </a:solidFill>
              </a:endParaRPr>
            </a:p>
          </p:txBody>
        </p:sp>
        <p:sp>
          <p:nvSpPr>
            <p:cNvPr id="266" name="TextBox 265"/>
            <p:cNvSpPr txBox="1"/>
            <p:nvPr/>
          </p:nvSpPr>
          <p:spPr>
            <a:xfrm>
              <a:off x="2625311" y="5812956"/>
              <a:ext cx="804321" cy="39394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DF IBS</a:t>
              </a:r>
            </a:p>
            <a:p>
              <a:pPr lvl="0" algn="ctr"/>
              <a:r>
                <a:rPr lang="en-US" sz="900" dirty="0">
                  <a:solidFill>
                    <a:srgbClr val="454545"/>
                  </a:solidFill>
                </a:rPr>
                <a:t>WOB/OOB</a:t>
              </a:r>
            </a:p>
            <a:p>
              <a:pPr lvl="0" algn="ctr"/>
              <a:endParaRPr lang="en-US" sz="900" dirty="0">
                <a:solidFill>
                  <a:srgbClr val="FF0000"/>
                </a:solidFill>
              </a:endParaRPr>
            </a:p>
          </p:txBody>
        </p:sp>
        <p:sp>
          <p:nvSpPr>
            <p:cNvPr id="268" name="TextBox 267"/>
            <p:cNvSpPr txBox="1"/>
            <p:nvPr/>
          </p:nvSpPr>
          <p:spPr>
            <a:xfrm>
              <a:off x="2848644" y="3959873"/>
              <a:ext cx="453528" cy="20705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900" b="1" dirty="0">
                  <a:solidFill>
                    <a:srgbClr val="454545"/>
                  </a:solidFill>
                </a:rPr>
                <a:t>DR</a:t>
              </a:r>
              <a:endParaRPr lang="en-US" sz="900" b="1" dirty="0">
                <a:solidFill>
                  <a:srgbClr val="FF0000"/>
                </a:solidFill>
              </a:endParaRPr>
            </a:p>
          </p:txBody>
        </p:sp>
        <p:sp>
          <p:nvSpPr>
            <p:cNvPr id="269" name="TextBox 268"/>
            <p:cNvSpPr txBox="1"/>
            <p:nvPr/>
          </p:nvSpPr>
          <p:spPr>
            <a:xfrm>
              <a:off x="4793859" y="3959873"/>
              <a:ext cx="453528" cy="20705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900" b="1" dirty="0">
                  <a:solidFill>
                    <a:srgbClr val="454545"/>
                  </a:solidFill>
                </a:rPr>
                <a:t>CR</a:t>
              </a:r>
              <a:endParaRPr lang="en-US" sz="900" b="1" dirty="0">
                <a:solidFill>
                  <a:srgbClr val="FF0000"/>
                </a:solidFill>
              </a:endParaRPr>
            </a:p>
          </p:txBody>
        </p:sp>
        <p:sp>
          <p:nvSpPr>
            <p:cNvPr id="270" name="TextBox 269"/>
            <p:cNvSpPr txBox="1"/>
            <p:nvPr/>
          </p:nvSpPr>
          <p:spPr>
            <a:xfrm>
              <a:off x="4578363" y="4386290"/>
              <a:ext cx="859080" cy="38818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Sales/PB/</a:t>
              </a:r>
            </a:p>
            <a:p>
              <a:pPr lvl="0" algn="ctr"/>
              <a:r>
                <a:rPr lang="en-US" sz="900" dirty="0">
                  <a:solidFill>
                    <a:srgbClr val="454545"/>
                  </a:solidFill>
                </a:rPr>
                <a:t>Deferred</a:t>
              </a:r>
            </a:p>
            <a:p>
              <a:pPr lvl="0" algn="ctr"/>
              <a:endParaRPr lang="en-US" sz="900" dirty="0">
                <a:solidFill>
                  <a:srgbClr val="FF0000"/>
                </a:solidFill>
              </a:endParaRPr>
            </a:p>
          </p:txBody>
        </p:sp>
        <p:sp>
          <p:nvSpPr>
            <p:cNvPr id="271" name="TextBox 270"/>
            <p:cNvSpPr txBox="1"/>
            <p:nvPr/>
          </p:nvSpPr>
          <p:spPr>
            <a:xfrm>
              <a:off x="4537017" y="5353083"/>
              <a:ext cx="982100" cy="32510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GB" sz="900" dirty="0">
                  <a:solidFill>
                    <a:schemeClr val="tx1"/>
                  </a:solidFill>
                </a:rPr>
                <a:t>1510301009</a:t>
              </a:r>
            </a:p>
            <a:p>
              <a:pPr lvl="0" algn="ctr"/>
              <a:r>
                <a:rPr lang="en-GB" sz="900" dirty="0" err="1">
                  <a:solidFill>
                    <a:schemeClr val="tx1"/>
                  </a:solidFill>
                </a:rPr>
                <a:t>Undist</a:t>
              </a:r>
              <a:r>
                <a:rPr lang="en-GB" sz="900" dirty="0">
                  <a:solidFill>
                    <a:schemeClr val="tx1"/>
                  </a:solidFill>
                </a:rPr>
                <a:t>. Pay</a:t>
              </a:r>
              <a:endParaRPr lang="en-US" sz="900" dirty="0">
                <a:solidFill>
                  <a:schemeClr val="tx1"/>
                </a:solidFill>
              </a:endParaRPr>
            </a:p>
          </p:txBody>
        </p:sp>
        <p:sp>
          <p:nvSpPr>
            <p:cNvPr id="273" name="TextBox 272"/>
            <p:cNvSpPr txBox="1"/>
            <p:nvPr/>
          </p:nvSpPr>
          <p:spPr>
            <a:xfrm>
              <a:off x="2162412" y="4143646"/>
              <a:ext cx="511745"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b="1" i="1" dirty="0" err="1">
                  <a:solidFill>
                    <a:srgbClr val="454545"/>
                  </a:solidFill>
                </a:rPr>
                <a:t>CoCo</a:t>
              </a:r>
              <a:endParaRPr lang="en-US" sz="900" b="1" i="1" dirty="0">
                <a:solidFill>
                  <a:srgbClr val="FF0000"/>
                </a:solidFill>
              </a:endParaRPr>
            </a:p>
          </p:txBody>
        </p:sp>
        <p:sp>
          <p:nvSpPr>
            <p:cNvPr id="274" name="TextBox 273"/>
            <p:cNvSpPr txBox="1"/>
            <p:nvPr/>
          </p:nvSpPr>
          <p:spPr>
            <a:xfrm>
              <a:off x="2690098" y="4143646"/>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b="1" i="1" dirty="0">
                  <a:solidFill>
                    <a:srgbClr val="454545"/>
                  </a:solidFill>
                </a:rPr>
                <a:t>Account</a:t>
              </a:r>
              <a:endParaRPr lang="en-US" sz="900" b="1" i="1" dirty="0">
                <a:solidFill>
                  <a:srgbClr val="FF0000"/>
                </a:solidFill>
              </a:endParaRPr>
            </a:p>
          </p:txBody>
        </p:sp>
        <p:sp>
          <p:nvSpPr>
            <p:cNvPr id="275" name="TextBox 274"/>
            <p:cNvSpPr txBox="1"/>
            <p:nvPr/>
          </p:nvSpPr>
          <p:spPr>
            <a:xfrm>
              <a:off x="3429632" y="4143646"/>
              <a:ext cx="455857"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b="1" i="1" dirty="0">
                  <a:solidFill>
                    <a:srgbClr val="454545"/>
                  </a:solidFill>
                </a:rPr>
                <a:t>TP</a:t>
              </a:r>
              <a:endParaRPr lang="en-US" sz="900" b="1" i="1" dirty="0">
                <a:solidFill>
                  <a:srgbClr val="FF0000"/>
                </a:solidFill>
              </a:endParaRPr>
            </a:p>
          </p:txBody>
        </p:sp>
        <p:sp>
          <p:nvSpPr>
            <p:cNvPr id="276" name="TextBox 275"/>
            <p:cNvSpPr txBox="1"/>
            <p:nvPr/>
          </p:nvSpPr>
          <p:spPr>
            <a:xfrm>
              <a:off x="4045770" y="4143646"/>
              <a:ext cx="511745"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b="1" i="1" dirty="0" err="1">
                  <a:solidFill>
                    <a:srgbClr val="454545"/>
                  </a:solidFill>
                </a:rPr>
                <a:t>CoCo</a:t>
              </a:r>
              <a:endParaRPr lang="en-US" sz="900" b="1" i="1" dirty="0">
                <a:solidFill>
                  <a:srgbClr val="FF0000"/>
                </a:solidFill>
              </a:endParaRPr>
            </a:p>
          </p:txBody>
        </p:sp>
        <p:sp>
          <p:nvSpPr>
            <p:cNvPr id="277" name="TextBox 276"/>
            <p:cNvSpPr txBox="1"/>
            <p:nvPr/>
          </p:nvSpPr>
          <p:spPr>
            <a:xfrm>
              <a:off x="4636154" y="4143646"/>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b="1" i="1" dirty="0">
                  <a:solidFill>
                    <a:srgbClr val="454545"/>
                  </a:solidFill>
                </a:rPr>
                <a:t>Account</a:t>
              </a:r>
              <a:endParaRPr lang="en-US" sz="900" b="1" i="1" dirty="0">
                <a:solidFill>
                  <a:srgbClr val="FF0000"/>
                </a:solidFill>
              </a:endParaRPr>
            </a:p>
          </p:txBody>
        </p:sp>
        <p:sp>
          <p:nvSpPr>
            <p:cNvPr id="278" name="TextBox 277"/>
            <p:cNvSpPr txBox="1"/>
            <p:nvPr/>
          </p:nvSpPr>
          <p:spPr>
            <a:xfrm>
              <a:off x="5445248" y="4143646"/>
              <a:ext cx="455857"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b="1" i="1" dirty="0">
                  <a:solidFill>
                    <a:srgbClr val="454545"/>
                  </a:solidFill>
                </a:rPr>
                <a:t>TP</a:t>
              </a:r>
              <a:endParaRPr lang="en-US" sz="900" b="1" i="1" dirty="0">
                <a:solidFill>
                  <a:srgbClr val="FF0000"/>
                </a:solidFill>
              </a:endParaRPr>
            </a:p>
          </p:txBody>
        </p:sp>
        <p:sp>
          <p:nvSpPr>
            <p:cNvPr id="279" name="TextBox 278"/>
            <p:cNvSpPr txBox="1"/>
            <p:nvPr/>
          </p:nvSpPr>
          <p:spPr>
            <a:xfrm>
              <a:off x="2073225" y="5911442"/>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BHQ*</a:t>
              </a:r>
              <a:endParaRPr lang="en-US" sz="900" dirty="0">
                <a:solidFill>
                  <a:srgbClr val="FF0000"/>
                </a:solidFill>
              </a:endParaRPr>
            </a:p>
          </p:txBody>
        </p:sp>
        <p:grpSp>
          <p:nvGrpSpPr>
            <p:cNvPr id="280" name="Group 279"/>
            <p:cNvGrpSpPr/>
            <p:nvPr/>
          </p:nvGrpSpPr>
          <p:grpSpPr>
            <a:xfrm>
              <a:off x="2030693" y="4465547"/>
              <a:ext cx="1839871" cy="1104261"/>
              <a:chOff x="2030693" y="4465547"/>
              <a:chExt cx="1839871" cy="1104261"/>
            </a:xfrm>
          </p:grpSpPr>
          <p:sp>
            <p:nvSpPr>
              <p:cNvPr id="290" name="TextBox 289"/>
              <p:cNvSpPr txBox="1"/>
              <p:nvPr/>
            </p:nvSpPr>
            <p:spPr>
              <a:xfrm>
                <a:off x="2601458" y="4465547"/>
                <a:ext cx="865703" cy="31131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GB" sz="900" dirty="0"/>
                  <a:t>1510301012</a:t>
                </a:r>
              </a:p>
              <a:p>
                <a:pPr lvl="0" algn="ctr"/>
                <a:r>
                  <a:rPr lang="en-GB" sz="900" dirty="0"/>
                  <a:t>IBS Outgoing</a:t>
                </a:r>
                <a:endParaRPr lang="en-US" sz="900" dirty="0">
                  <a:solidFill>
                    <a:srgbClr val="FF0000"/>
                  </a:solidFill>
                </a:endParaRPr>
              </a:p>
            </p:txBody>
          </p:sp>
          <p:sp>
            <p:nvSpPr>
              <p:cNvPr id="291" name="TextBox 290"/>
              <p:cNvSpPr txBox="1"/>
              <p:nvPr/>
            </p:nvSpPr>
            <p:spPr>
              <a:xfrm>
                <a:off x="2582779" y="5347117"/>
                <a:ext cx="819692" cy="22269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Cash</a:t>
                </a:r>
                <a:endParaRPr lang="en-US" sz="900" dirty="0">
                  <a:solidFill>
                    <a:srgbClr val="FF0000"/>
                  </a:solidFill>
                </a:endParaRPr>
              </a:p>
            </p:txBody>
          </p:sp>
          <p:sp>
            <p:nvSpPr>
              <p:cNvPr id="293" name="TextBox 292"/>
              <p:cNvSpPr txBox="1"/>
              <p:nvPr/>
            </p:nvSpPr>
            <p:spPr>
              <a:xfrm>
                <a:off x="2176588" y="4524037"/>
                <a:ext cx="506075"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BHQ*</a:t>
                </a:r>
                <a:endParaRPr lang="en-US" sz="900" dirty="0">
                  <a:solidFill>
                    <a:srgbClr val="FF0000"/>
                  </a:solidFill>
                </a:endParaRPr>
              </a:p>
            </p:txBody>
          </p:sp>
          <p:sp>
            <p:nvSpPr>
              <p:cNvPr id="294" name="TextBox 293"/>
              <p:cNvSpPr txBox="1"/>
              <p:nvPr/>
            </p:nvSpPr>
            <p:spPr>
              <a:xfrm>
                <a:off x="2073225" y="5359977"/>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HQ</a:t>
                </a:r>
              </a:p>
              <a:p>
                <a:pPr lvl="0" algn="ctr"/>
                <a:endParaRPr lang="en-US" sz="900" dirty="0">
                  <a:solidFill>
                    <a:srgbClr val="FF0000"/>
                  </a:solidFill>
                </a:endParaRPr>
              </a:p>
            </p:txBody>
          </p:sp>
          <p:sp>
            <p:nvSpPr>
              <p:cNvPr id="295" name="TextBox 294"/>
              <p:cNvSpPr txBox="1"/>
              <p:nvPr/>
            </p:nvSpPr>
            <p:spPr>
              <a:xfrm>
                <a:off x="2030693" y="4918146"/>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HQ</a:t>
                </a:r>
                <a:endParaRPr lang="en-US" sz="900" dirty="0">
                  <a:solidFill>
                    <a:srgbClr val="FF0000"/>
                  </a:solidFill>
                </a:endParaRPr>
              </a:p>
            </p:txBody>
          </p:sp>
          <p:sp>
            <p:nvSpPr>
              <p:cNvPr id="296" name="TextBox 295"/>
              <p:cNvSpPr txBox="1"/>
              <p:nvPr/>
            </p:nvSpPr>
            <p:spPr>
              <a:xfrm>
                <a:off x="3491013" y="4524037"/>
                <a:ext cx="379551"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NA</a:t>
                </a:r>
                <a:endParaRPr lang="en-US" sz="900" dirty="0">
                  <a:solidFill>
                    <a:srgbClr val="FF0000"/>
                  </a:solidFill>
                </a:endParaRPr>
              </a:p>
            </p:txBody>
          </p:sp>
          <p:sp>
            <p:nvSpPr>
              <p:cNvPr id="61" name="TextBox 60"/>
              <p:cNvSpPr txBox="1"/>
              <p:nvPr/>
            </p:nvSpPr>
            <p:spPr>
              <a:xfrm>
                <a:off x="3491013" y="4927362"/>
                <a:ext cx="379551"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NA</a:t>
                </a:r>
                <a:endParaRPr lang="en-US" sz="900" dirty="0">
                  <a:solidFill>
                    <a:srgbClr val="FF0000"/>
                  </a:solidFill>
                </a:endParaRPr>
              </a:p>
            </p:txBody>
          </p:sp>
          <p:sp>
            <p:nvSpPr>
              <p:cNvPr id="62" name="TextBox 61"/>
              <p:cNvSpPr txBox="1"/>
              <p:nvPr/>
            </p:nvSpPr>
            <p:spPr>
              <a:xfrm>
                <a:off x="3469747" y="5343128"/>
                <a:ext cx="379551"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NA</a:t>
                </a:r>
                <a:endParaRPr lang="en-US" sz="900" dirty="0">
                  <a:solidFill>
                    <a:srgbClr val="FF0000"/>
                  </a:solidFill>
                </a:endParaRPr>
              </a:p>
            </p:txBody>
          </p:sp>
          <p:sp>
            <p:nvSpPr>
              <p:cNvPr id="63" name="TextBox 62"/>
              <p:cNvSpPr txBox="1"/>
              <p:nvPr/>
            </p:nvSpPr>
            <p:spPr>
              <a:xfrm>
                <a:off x="3491013" y="4911122"/>
                <a:ext cx="379551"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NA</a:t>
                </a:r>
                <a:endParaRPr lang="en-US" sz="900" dirty="0">
                  <a:solidFill>
                    <a:srgbClr val="FF0000"/>
                  </a:solidFill>
                </a:endParaRPr>
              </a:p>
            </p:txBody>
          </p:sp>
        </p:grpSp>
        <p:sp>
          <p:nvSpPr>
            <p:cNvPr id="281" name="TextBox 280"/>
            <p:cNvSpPr txBox="1"/>
            <p:nvPr/>
          </p:nvSpPr>
          <p:spPr>
            <a:xfrm>
              <a:off x="3312501" y="5911442"/>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TP**</a:t>
              </a:r>
              <a:endParaRPr lang="en-US" sz="900" dirty="0">
                <a:solidFill>
                  <a:srgbClr val="FF0000"/>
                </a:solidFill>
              </a:endParaRPr>
            </a:p>
          </p:txBody>
        </p:sp>
        <p:sp>
          <p:nvSpPr>
            <p:cNvPr id="282" name="TextBox 281"/>
            <p:cNvSpPr txBox="1"/>
            <p:nvPr/>
          </p:nvSpPr>
          <p:spPr>
            <a:xfrm>
              <a:off x="3956583" y="4524037"/>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Biz</a:t>
              </a:r>
              <a:endParaRPr lang="en-US" sz="900" dirty="0">
                <a:solidFill>
                  <a:srgbClr val="FF0000"/>
                </a:solidFill>
              </a:endParaRPr>
            </a:p>
          </p:txBody>
        </p:sp>
        <p:sp>
          <p:nvSpPr>
            <p:cNvPr id="283" name="TextBox 282"/>
            <p:cNvSpPr txBox="1"/>
            <p:nvPr/>
          </p:nvSpPr>
          <p:spPr>
            <a:xfrm>
              <a:off x="3946036" y="5369023"/>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HQ</a:t>
              </a:r>
              <a:endParaRPr lang="en-US" sz="900" dirty="0">
                <a:solidFill>
                  <a:srgbClr val="FF0000"/>
                </a:solidFill>
              </a:endParaRPr>
            </a:p>
          </p:txBody>
        </p:sp>
        <p:sp>
          <p:nvSpPr>
            <p:cNvPr id="284" name="TextBox 283"/>
            <p:cNvSpPr txBox="1"/>
            <p:nvPr/>
          </p:nvSpPr>
          <p:spPr>
            <a:xfrm>
              <a:off x="3940663" y="4917653"/>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BHQ*</a:t>
              </a:r>
              <a:endParaRPr lang="en-US" sz="900" dirty="0">
                <a:solidFill>
                  <a:srgbClr val="FF0000"/>
                </a:solidFill>
              </a:endParaRPr>
            </a:p>
          </p:txBody>
        </p:sp>
        <p:sp>
          <p:nvSpPr>
            <p:cNvPr id="285" name="TextBox 284"/>
            <p:cNvSpPr txBox="1"/>
            <p:nvPr/>
          </p:nvSpPr>
          <p:spPr>
            <a:xfrm>
              <a:off x="3956583" y="5911442"/>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BHQ*</a:t>
              </a:r>
              <a:endParaRPr lang="en-US" sz="900" dirty="0">
                <a:solidFill>
                  <a:srgbClr val="FF0000"/>
                </a:solidFill>
              </a:endParaRPr>
            </a:p>
          </p:txBody>
        </p:sp>
        <p:sp>
          <p:nvSpPr>
            <p:cNvPr id="286" name="TextBox 285"/>
            <p:cNvSpPr txBox="1"/>
            <p:nvPr/>
          </p:nvSpPr>
          <p:spPr>
            <a:xfrm>
              <a:off x="5374061" y="4528204"/>
              <a:ext cx="598230" cy="18863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TP</a:t>
              </a:r>
              <a:endParaRPr lang="en-US" sz="900" dirty="0">
                <a:solidFill>
                  <a:srgbClr val="FF0000"/>
                </a:solidFill>
              </a:endParaRPr>
            </a:p>
          </p:txBody>
        </p:sp>
        <p:sp>
          <p:nvSpPr>
            <p:cNvPr id="287" name="TextBox 286"/>
            <p:cNvSpPr txBox="1"/>
            <p:nvPr/>
          </p:nvSpPr>
          <p:spPr>
            <a:xfrm>
              <a:off x="5352968" y="5381139"/>
              <a:ext cx="598230"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N/A</a:t>
              </a:r>
              <a:endParaRPr lang="en-US" sz="900" dirty="0">
                <a:solidFill>
                  <a:srgbClr val="FF0000"/>
                </a:solidFill>
              </a:endParaRPr>
            </a:p>
          </p:txBody>
        </p:sp>
        <p:sp>
          <p:nvSpPr>
            <p:cNvPr id="288" name="TextBox 287"/>
            <p:cNvSpPr txBox="1"/>
            <p:nvPr/>
          </p:nvSpPr>
          <p:spPr>
            <a:xfrm>
              <a:off x="5356040" y="4896826"/>
              <a:ext cx="598230"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N/A</a:t>
              </a:r>
              <a:endParaRPr lang="en-US" sz="900" dirty="0">
                <a:solidFill>
                  <a:srgbClr val="FF0000"/>
                </a:solidFill>
              </a:endParaRPr>
            </a:p>
          </p:txBody>
        </p:sp>
        <p:sp>
          <p:nvSpPr>
            <p:cNvPr id="289" name="TextBox 288"/>
            <p:cNvSpPr txBox="1"/>
            <p:nvPr/>
          </p:nvSpPr>
          <p:spPr>
            <a:xfrm>
              <a:off x="5328117" y="5911442"/>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N/A</a:t>
              </a:r>
              <a:endParaRPr lang="en-US" sz="900" dirty="0">
                <a:solidFill>
                  <a:srgbClr val="FF0000"/>
                </a:solidFill>
              </a:endParaRPr>
            </a:p>
          </p:txBody>
        </p:sp>
        <p:sp>
          <p:nvSpPr>
            <p:cNvPr id="66" name="TextBox 65"/>
            <p:cNvSpPr txBox="1"/>
            <p:nvPr/>
          </p:nvSpPr>
          <p:spPr>
            <a:xfrm>
              <a:off x="2533875" y="4874079"/>
              <a:ext cx="982100" cy="32510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GB" sz="900" dirty="0">
                  <a:solidFill>
                    <a:schemeClr val="tx1"/>
                  </a:solidFill>
                </a:rPr>
                <a:t>1510301009</a:t>
              </a:r>
            </a:p>
            <a:p>
              <a:pPr lvl="0" algn="ctr"/>
              <a:r>
                <a:rPr lang="en-GB" sz="900" dirty="0" err="1">
                  <a:solidFill>
                    <a:schemeClr val="tx1"/>
                  </a:solidFill>
                </a:rPr>
                <a:t>Undist</a:t>
              </a:r>
              <a:r>
                <a:rPr lang="en-GB" sz="900" dirty="0">
                  <a:solidFill>
                    <a:schemeClr val="tx1"/>
                  </a:solidFill>
                </a:rPr>
                <a:t>. Pay</a:t>
              </a:r>
              <a:endParaRPr lang="en-US" sz="900" dirty="0">
                <a:solidFill>
                  <a:schemeClr val="tx1"/>
                </a:solidFill>
              </a:endParaRPr>
            </a:p>
          </p:txBody>
        </p:sp>
      </p:grpSp>
      <p:cxnSp>
        <p:nvCxnSpPr>
          <p:cNvPr id="245" name="Straight Connector 244"/>
          <p:cNvCxnSpPr/>
          <p:nvPr/>
        </p:nvCxnSpPr>
        <p:spPr>
          <a:xfrm>
            <a:off x="3536906" y="2787191"/>
            <a:ext cx="10063" cy="1956432"/>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5477831" y="2787191"/>
            <a:ext cx="10063" cy="1956432"/>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2451552" y="6635511"/>
            <a:ext cx="5029199" cy="230832"/>
          </a:xfrm>
          <a:prstGeom prst="rect">
            <a:avLst/>
          </a:prstGeom>
          <a:noFill/>
        </p:spPr>
        <p:txBody>
          <a:bodyPr wrap="square" rtlCol="0">
            <a:spAutoFit/>
          </a:bodyPr>
          <a:lstStyle/>
          <a:p>
            <a:r>
              <a:rPr lang="en-GB" sz="900" dirty="0"/>
              <a:t>*** If no PO, then book to cost account in A.D.N or cost account given to invoice</a:t>
            </a:r>
          </a:p>
        </p:txBody>
      </p:sp>
      <p:sp>
        <p:nvSpPr>
          <p:cNvPr id="123" name="TextBox 122"/>
          <p:cNvSpPr txBox="1"/>
          <p:nvPr/>
        </p:nvSpPr>
        <p:spPr>
          <a:xfrm>
            <a:off x="1856747" y="947571"/>
            <a:ext cx="8513302"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rgbClr val="4C4C4C"/>
                </a:solidFill>
              </a:rPr>
              <a:t>Common Process for SAP/Oracle</a:t>
            </a:r>
          </a:p>
          <a:p>
            <a:pPr marL="285750" indent="-285750">
              <a:lnSpc>
                <a:spcPct val="150000"/>
              </a:lnSpc>
              <a:buFont typeface="Arial" panose="020B0604020202020204" pitchFamily="34" charset="0"/>
              <a:buChar char="•"/>
            </a:pPr>
            <a:r>
              <a:rPr lang="en-US" sz="1400" dirty="0">
                <a:solidFill>
                  <a:srgbClr val="4C4C4C"/>
                </a:solidFill>
              </a:rPr>
              <a:t>Complex process requires clear visibility to IT feed and process errors </a:t>
            </a:r>
          </a:p>
          <a:p>
            <a:pPr marL="285750" indent="-285750">
              <a:lnSpc>
                <a:spcPct val="150000"/>
              </a:lnSpc>
              <a:buFont typeface="Arial" panose="020B0604020202020204" pitchFamily="34" charset="0"/>
              <a:buChar char="•"/>
            </a:pPr>
            <a:r>
              <a:rPr lang="en-US" sz="1400" dirty="0">
                <a:solidFill>
                  <a:srgbClr val="4C4C4C"/>
                </a:solidFill>
              </a:rPr>
              <a:t>Clearing Accounts with expected zero balances on LCD+1 a proven tool</a:t>
            </a:r>
          </a:p>
        </p:txBody>
      </p:sp>
      <p:sp>
        <p:nvSpPr>
          <p:cNvPr id="124" name="TextBox 123"/>
          <p:cNvSpPr txBox="1"/>
          <p:nvPr/>
        </p:nvSpPr>
        <p:spPr>
          <a:xfrm>
            <a:off x="1684790" y="755026"/>
            <a:ext cx="4236281" cy="369332"/>
          </a:xfrm>
          <a:prstGeom prst="rect">
            <a:avLst/>
          </a:prstGeom>
          <a:noFill/>
        </p:spPr>
        <p:txBody>
          <a:bodyPr wrap="square" rtlCol="0">
            <a:spAutoFit/>
          </a:bodyPr>
          <a:lstStyle/>
          <a:p>
            <a:r>
              <a:rPr lang="en-US" b="1" dirty="0">
                <a:solidFill>
                  <a:srgbClr val="0070C0"/>
                </a:solidFill>
                <a:latin typeface="Segoe Print" panose="02000600000000000000" pitchFamily="2" charset="0"/>
              </a:rPr>
              <a:t>Goals</a:t>
            </a:r>
          </a:p>
        </p:txBody>
      </p:sp>
      <p:sp>
        <p:nvSpPr>
          <p:cNvPr id="64" name="TextBox 63"/>
          <p:cNvSpPr txBox="1"/>
          <p:nvPr/>
        </p:nvSpPr>
        <p:spPr>
          <a:xfrm>
            <a:off x="6060210" y="4413951"/>
            <a:ext cx="865703" cy="31131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GB" sz="900" dirty="0"/>
              <a:t>1510301012</a:t>
            </a:r>
          </a:p>
          <a:p>
            <a:pPr lvl="0" algn="ctr"/>
            <a:r>
              <a:rPr lang="en-GB" sz="900" dirty="0"/>
              <a:t>IBS Outgoing</a:t>
            </a:r>
            <a:endParaRPr lang="en-US" sz="900" dirty="0">
              <a:solidFill>
                <a:srgbClr val="FF0000"/>
              </a:solidFill>
            </a:endParaRPr>
          </a:p>
        </p:txBody>
      </p:sp>
      <p:sp>
        <p:nvSpPr>
          <p:cNvPr id="65" name="TextBox 64"/>
          <p:cNvSpPr txBox="1"/>
          <p:nvPr/>
        </p:nvSpPr>
        <p:spPr>
          <a:xfrm>
            <a:off x="6071843" y="3434876"/>
            <a:ext cx="865703" cy="31131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GB" sz="900" dirty="0"/>
              <a:t>1510301012</a:t>
            </a:r>
          </a:p>
          <a:p>
            <a:pPr lvl="0" algn="ctr"/>
            <a:r>
              <a:rPr lang="en-GB" sz="900" dirty="0"/>
              <a:t>IBS Outgoing</a:t>
            </a:r>
            <a:endParaRPr lang="en-US" sz="900" dirty="0">
              <a:solidFill>
                <a:srgbClr val="FF0000"/>
              </a:solidFill>
            </a:endParaRPr>
          </a:p>
        </p:txBody>
      </p:sp>
      <p:sp>
        <p:nvSpPr>
          <p:cNvPr id="67" name="TextBox 66"/>
          <p:cNvSpPr txBox="1"/>
          <p:nvPr/>
        </p:nvSpPr>
        <p:spPr>
          <a:xfrm>
            <a:off x="1664419" y="5492058"/>
            <a:ext cx="8513302" cy="92333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i="1" dirty="0"/>
              <a:t>Check 1510301012 during close and make process/missed feed accruals as appropriate</a:t>
            </a:r>
          </a:p>
          <a:p>
            <a:pPr marL="171450" indent="-171450">
              <a:lnSpc>
                <a:spcPct val="150000"/>
              </a:lnSpc>
              <a:buFont typeface="Arial" panose="020B0604020202020204" pitchFamily="34" charset="0"/>
              <a:buChar char="•"/>
            </a:pPr>
            <a:r>
              <a:rPr lang="en-US" sz="1200" i="1" dirty="0"/>
              <a:t>Check 1510301009 during close and make IBS Backfeed is fully  booked (missed backfeed or stuck items)</a:t>
            </a:r>
          </a:p>
          <a:p>
            <a:pPr marL="171450" indent="-171450">
              <a:lnSpc>
                <a:spcPct val="150000"/>
              </a:lnSpc>
              <a:buFont typeface="Arial" panose="020B0604020202020204" pitchFamily="34" charset="0"/>
              <a:buChar char="•"/>
            </a:pPr>
            <a:endParaRPr lang="en-US" sz="1200" i="1" dirty="0"/>
          </a:p>
        </p:txBody>
      </p:sp>
    </p:spTree>
    <p:extLst>
      <p:ext uri="{BB962C8B-B14F-4D97-AF65-F5344CB8AC3E}">
        <p14:creationId xmlns:p14="http://schemas.microsoft.com/office/powerpoint/2010/main" val="1347240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a:spLocks noGrp="1"/>
          </p:cNvSpPr>
          <p:nvPr>
            <p:ph type="title"/>
          </p:nvPr>
        </p:nvSpPr>
        <p:spPr>
          <a:xfrm>
            <a:off x="1726331" y="183277"/>
            <a:ext cx="8311896" cy="421049"/>
          </a:xfrm>
        </p:spPr>
        <p:txBody>
          <a:bodyPr/>
          <a:lstStyle/>
          <a:p>
            <a:r>
              <a:rPr lang="en-US" sz="3200" dirty="0"/>
              <a:t>Oracle/SAP ES IBS Outgoing Accounting</a:t>
            </a:r>
          </a:p>
        </p:txBody>
      </p:sp>
      <p:cxnSp>
        <p:nvCxnSpPr>
          <p:cNvPr id="102" name="Straight Connector 101"/>
          <p:cNvCxnSpPr/>
          <p:nvPr/>
        </p:nvCxnSpPr>
        <p:spPr>
          <a:xfrm flipV="1">
            <a:off x="1764527" y="2290608"/>
            <a:ext cx="8605523" cy="1"/>
          </a:xfrm>
          <a:prstGeom prst="line">
            <a:avLst/>
          </a:prstGeom>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5347193" y="2063610"/>
            <a:ext cx="1466159" cy="523220"/>
          </a:xfrm>
          <a:prstGeom prst="rect">
            <a:avLst/>
          </a:prstGeom>
          <a:solidFill>
            <a:schemeClr val="bg1"/>
          </a:solidFill>
          <a:ln>
            <a:noFill/>
          </a:ln>
        </p:spPr>
        <p:txBody>
          <a:bodyPr wrap="square" rtlCol="0" anchor="ctr">
            <a:spAutoFit/>
          </a:bodyPr>
          <a:lstStyle/>
          <a:p>
            <a:pPr algn="ctr" eaLnBrk="0" fontAlgn="base" hangingPunct="0">
              <a:spcBef>
                <a:spcPct val="0"/>
              </a:spcBef>
              <a:spcAft>
                <a:spcPct val="0"/>
              </a:spcAft>
              <a:defRPr/>
            </a:pPr>
            <a:r>
              <a:rPr lang="en-US" sz="1400" b="1" kern="0" dirty="0">
                <a:solidFill>
                  <a:schemeClr val="accent1"/>
                </a:solidFill>
                <a:latin typeface="Segoe Print" panose="02000600000000000000" pitchFamily="2" charset="0"/>
                <a:cs typeface="Times New Roman" charset="0"/>
              </a:rPr>
              <a:t>IBS A/R</a:t>
            </a:r>
          </a:p>
          <a:p>
            <a:pPr algn="ctr" eaLnBrk="0" fontAlgn="base" hangingPunct="0">
              <a:spcBef>
                <a:spcPct val="0"/>
              </a:spcBef>
              <a:spcAft>
                <a:spcPct val="0"/>
              </a:spcAft>
              <a:defRPr/>
            </a:pPr>
            <a:r>
              <a:rPr lang="en-US" sz="1400" b="1" kern="0" dirty="0">
                <a:solidFill>
                  <a:schemeClr val="accent1"/>
                </a:solidFill>
                <a:latin typeface="Segoe Print" panose="02000600000000000000" pitchFamily="2" charset="0"/>
                <a:cs typeface="Times New Roman" charset="0"/>
              </a:rPr>
              <a:t>CM &amp; DM</a:t>
            </a:r>
          </a:p>
        </p:txBody>
      </p:sp>
      <p:grpSp>
        <p:nvGrpSpPr>
          <p:cNvPr id="250" name="Group 249"/>
          <p:cNvGrpSpPr/>
          <p:nvPr/>
        </p:nvGrpSpPr>
        <p:grpSpPr>
          <a:xfrm>
            <a:off x="7730770" y="2577747"/>
            <a:ext cx="2829249" cy="3124495"/>
            <a:chOff x="6090249" y="1455729"/>
            <a:chExt cx="2829249" cy="3124495"/>
          </a:xfrm>
        </p:grpSpPr>
        <p:sp>
          <p:nvSpPr>
            <p:cNvPr id="253" name="TextBox 252"/>
            <p:cNvSpPr txBox="1"/>
            <p:nvPr/>
          </p:nvSpPr>
          <p:spPr>
            <a:xfrm>
              <a:off x="6090249" y="1685639"/>
              <a:ext cx="2829249" cy="507831"/>
            </a:xfrm>
            <a:prstGeom prst="rect">
              <a:avLst/>
            </a:prstGeom>
            <a:noFill/>
          </p:spPr>
          <p:txBody>
            <a:bodyPr wrap="square" rtlCol="0">
              <a:spAutoFit/>
            </a:bodyPr>
            <a:lstStyle/>
            <a:p>
              <a:pPr>
                <a:defRPr/>
              </a:pPr>
              <a:r>
                <a:rPr lang="en-GB" sz="900" kern="0" dirty="0">
                  <a:solidFill>
                    <a:sysClr val="windowText" lastClr="000000"/>
                  </a:solidFill>
                </a:rPr>
                <a:t>1510301009 – </a:t>
              </a:r>
              <a:r>
                <a:rPr lang="en-GB" sz="900" kern="0" dirty="0" err="1">
                  <a:solidFill>
                    <a:sysClr val="windowText" lastClr="000000"/>
                  </a:solidFill>
                </a:rPr>
                <a:t>Undist</a:t>
              </a:r>
              <a:r>
                <a:rPr lang="en-GB" sz="900" kern="0" dirty="0">
                  <a:solidFill>
                    <a:sysClr val="windowText" lastClr="000000"/>
                  </a:solidFill>
                </a:rPr>
                <a:t> </a:t>
              </a:r>
              <a:r>
                <a:rPr lang="en-GB" sz="900" kern="0" dirty="0" err="1">
                  <a:solidFill>
                    <a:sysClr val="windowText" lastClr="000000"/>
                  </a:solidFill>
                </a:rPr>
                <a:t>Exp</a:t>
              </a:r>
              <a:r>
                <a:rPr lang="en-GB" sz="900" kern="0" dirty="0">
                  <a:solidFill>
                    <a:sysClr val="windowText" lastClr="000000"/>
                  </a:solidFill>
                </a:rPr>
                <a:t> Outgoing</a:t>
              </a:r>
            </a:p>
            <a:p>
              <a:pPr>
                <a:defRPr/>
              </a:pPr>
              <a:r>
                <a:rPr lang="en-GB" sz="900" kern="0" dirty="0">
                  <a:solidFill>
                    <a:sysClr val="windowText" lastClr="000000"/>
                  </a:solidFill>
                </a:rPr>
                <a:t>1510301012 – </a:t>
              </a:r>
              <a:r>
                <a:rPr lang="en-GB" sz="900" kern="0" dirty="0" err="1">
                  <a:solidFill>
                    <a:sysClr val="windowText" lastClr="000000"/>
                  </a:solidFill>
                </a:rPr>
                <a:t>Undist</a:t>
              </a:r>
              <a:r>
                <a:rPr lang="en-GB" sz="900" kern="0" dirty="0">
                  <a:solidFill>
                    <a:sysClr val="windowText" lastClr="000000"/>
                  </a:solidFill>
                </a:rPr>
                <a:t> </a:t>
              </a:r>
              <a:r>
                <a:rPr lang="en-GB" sz="900" kern="0" dirty="0" err="1">
                  <a:solidFill>
                    <a:sysClr val="windowText" lastClr="000000"/>
                  </a:solidFill>
                </a:rPr>
                <a:t>Exp</a:t>
              </a:r>
              <a:r>
                <a:rPr lang="en-GB" sz="900" kern="0" dirty="0">
                  <a:solidFill>
                    <a:sysClr val="windowText" lastClr="000000"/>
                  </a:solidFill>
                </a:rPr>
                <a:t> IBS Outgoing Suspense</a:t>
              </a:r>
            </a:p>
            <a:p>
              <a:pPr>
                <a:defRPr/>
              </a:pPr>
              <a:endParaRPr lang="en-GB" sz="900" kern="0" dirty="0">
                <a:solidFill>
                  <a:sysClr val="windowText" lastClr="000000"/>
                </a:solidFill>
              </a:endParaRPr>
            </a:p>
          </p:txBody>
        </p:sp>
        <p:sp>
          <p:nvSpPr>
            <p:cNvPr id="254" name="TextBox 253"/>
            <p:cNvSpPr txBox="1"/>
            <p:nvPr/>
          </p:nvSpPr>
          <p:spPr>
            <a:xfrm>
              <a:off x="6090249" y="1455729"/>
              <a:ext cx="2070906" cy="26444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defRPr/>
              </a:pPr>
              <a:r>
                <a:rPr lang="en-US" sz="1000" b="1" kern="0" dirty="0">
                  <a:solidFill>
                    <a:srgbClr val="454545"/>
                  </a:solidFill>
                </a:rPr>
                <a:t>Accounts</a:t>
              </a:r>
              <a:endParaRPr lang="en-US" sz="1000" b="1" kern="0" dirty="0">
                <a:solidFill>
                  <a:srgbClr val="FF0000"/>
                </a:solidFill>
              </a:endParaRPr>
            </a:p>
          </p:txBody>
        </p:sp>
        <p:sp>
          <p:nvSpPr>
            <p:cNvPr id="115" name="TextBox 114"/>
            <p:cNvSpPr txBox="1"/>
            <p:nvPr/>
          </p:nvSpPr>
          <p:spPr>
            <a:xfrm>
              <a:off x="6090249" y="2250668"/>
              <a:ext cx="2829249" cy="646331"/>
            </a:xfrm>
            <a:prstGeom prst="rect">
              <a:avLst/>
            </a:prstGeom>
            <a:noFill/>
          </p:spPr>
          <p:txBody>
            <a:bodyPr wrap="square" rtlCol="0">
              <a:spAutoFit/>
            </a:bodyPr>
            <a:lstStyle/>
            <a:p>
              <a:pPr marL="171450" indent="-171450">
                <a:buFont typeface="Arial" panose="020B0604020202020204" pitchFamily="34" charset="0"/>
                <a:buChar char="•"/>
                <a:defRPr/>
              </a:pPr>
              <a:r>
                <a:rPr lang="en-GB" sz="900" kern="0" dirty="0">
                  <a:solidFill>
                    <a:sysClr val="windowText" lastClr="000000"/>
                  </a:solidFill>
                </a:rPr>
                <a:t>To attach  trading partner to a customer the A/R account must also be TP enabled</a:t>
              </a:r>
            </a:p>
            <a:p>
              <a:pPr marL="171450" indent="-171450">
                <a:buFont typeface="Arial" panose="020B0604020202020204" pitchFamily="34" charset="0"/>
                <a:buChar char="•"/>
                <a:defRPr/>
              </a:pPr>
              <a:r>
                <a:rPr lang="en-GB" sz="900" kern="0" dirty="0">
                  <a:solidFill>
                    <a:srgbClr val="FF0000"/>
                  </a:solidFill>
                </a:rPr>
                <a:t>Need TP “optional” for 1510301012</a:t>
              </a:r>
            </a:p>
            <a:p>
              <a:pPr marL="171450" indent="-171450">
                <a:buFont typeface="Arial" panose="020B0604020202020204" pitchFamily="34" charset="0"/>
                <a:buChar char="•"/>
                <a:defRPr/>
              </a:pPr>
              <a:endParaRPr lang="en-GB" sz="900" kern="0" dirty="0">
                <a:solidFill>
                  <a:sysClr val="windowText" lastClr="000000"/>
                </a:solidFill>
              </a:endParaRPr>
            </a:p>
          </p:txBody>
        </p:sp>
        <p:sp>
          <p:nvSpPr>
            <p:cNvPr id="116" name="TextBox 115"/>
            <p:cNvSpPr txBox="1"/>
            <p:nvPr/>
          </p:nvSpPr>
          <p:spPr>
            <a:xfrm>
              <a:off x="6090249" y="2042024"/>
              <a:ext cx="2070906" cy="26444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defRPr/>
              </a:pPr>
              <a:r>
                <a:rPr lang="en-US" sz="1000" b="1" kern="0" dirty="0">
                  <a:solidFill>
                    <a:srgbClr val="454545"/>
                  </a:solidFill>
                </a:rPr>
                <a:t>SAP Constraint</a:t>
              </a:r>
              <a:endParaRPr lang="en-US" sz="1000" b="1" kern="0" dirty="0">
                <a:solidFill>
                  <a:srgbClr val="FF0000"/>
                </a:solidFill>
              </a:endParaRPr>
            </a:p>
          </p:txBody>
        </p:sp>
        <p:sp>
          <p:nvSpPr>
            <p:cNvPr id="117" name="TextBox 116"/>
            <p:cNvSpPr txBox="1"/>
            <p:nvPr/>
          </p:nvSpPr>
          <p:spPr>
            <a:xfrm>
              <a:off x="6090249" y="2964397"/>
              <a:ext cx="2829249" cy="1615827"/>
            </a:xfrm>
            <a:prstGeom prst="rect">
              <a:avLst/>
            </a:prstGeom>
            <a:noFill/>
          </p:spPr>
          <p:txBody>
            <a:bodyPr wrap="square" rtlCol="0">
              <a:spAutoFit/>
            </a:bodyPr>
            <a:lstStyle/>
            <a:p>
              <a:pPr marL="171450" indent="-171450">
                <a:buFont typeface="Arial" panose="020B0604020202020204" pitchFamily="34" charset="0"/>
                <a:buChar char="•"/>
                <a:defRPr/>
              </a:pPr>
              <a:r>
                <a:rPr lang="en-GB" sz="900" kern="0" dirty="0">
                  <a:solidFill>
                    <a:sysClr val="windowText" lastClr="000000"/>
                  </a:solidFill>
                </a:rPr>
                <a:t>All IBS Customers set up with A/R account of 1510301012</a:t>
              </a:r>
            </a:p>
            <a:p>
              <a:pPr marL="171450" indent="-171450">
                <a:buFont typeface="Arial" panose="020B0604020202020204" pitchFamily="34" charset="0"/>
                <a:buChar char="•"/>
                <a:defRPr/>
              </a:pPr>
              <a:r>
                <a:rPr lang="en-GB" sz="900" kern="0" dirty="0">
                  <a:solidFill>
                    <a:sysClr val="windowText" lastClr="000000"/>
                  </a:solidFill>
                </a:rPr>
                <a:t>Non-IBS/IBS DF Account no longer used as Clearing</a:t>
              </a:r>
            </a:p>
            <a:p>
              <a:pPr marL="171450" indent="-171450">
                <a:buFont typeface="Arial" panose="020B0604020202020204" pitchFamily="34" charset="0"/>
                <a:buChar char="•"/>
                <a:defRPr/>
              </a:pPr>
              <a:r>
                <a:rPr lang="en-GB" sz="900" kern="0" dirty="0">
                  <a:solidFill>
                    <a:sysClr val="windowText" lastClr="000000"/>
                  </a:solidFill>
                </a:rPr>
                <a:t>1510301012 should be zero at month end with EOP Accrual. If not zero, missed outgoing batch (IT interface) most likely</a:t>
              </a:r>
            </a:p>
            <a:p>
              <a:pPr marL="171450" indent="-171450">
                <a:buFont typeface="Arial" panose="020B0604020202020204" pitchFamily="34" charset="0"/>
                <a:buChar char="•"/>
                <a:defRPr/>
              </a:pPr>
              <a:r>
                <a:rPr lang="en-GB" sz="900" kern="0" dirty="0">
                  <a:solidFill>
                    <a:sysClr val="windowText" lastClr="000000"/>
                  </a:solidFill>
                </a:rPr>
                <a:t>1510301009 should be zero at month end with final IBS backfeed. If not zero, check backfeed interface errors or missed backfeed batch</a:t>
              </a:r>
            </a:p>
            <a:p>
              <a:pPr marL="171450" indent="-171450">
                <a:buFont typeface="Arial" panose="020B0604020202020204" pitchFamily="34" charset="0"/>
                <a:buChar char="•"/>
                <a:defRPr/>
              </a:pPr>
              <a:endParaRPr lang="en-GB" sz="900" kern="0" dirty="0">
                <a:solidFill>
                  <a:sysClr val="windowText" lastClr="000000"/>
                </a:solidFill>
              </a:endParaRPr>
            </a:p>
            <a:p>
              <a:pPr>
                <a:defRPr/>
              </a:pPr>
              <a:endParaRPr lang="en-GB" sz="900" kern="0" dirty="0">
                <a:solidFill>
                  <a:sysClr val="windowText" lastClr="000000"/>
                </a:solidFill>
              </a:endParaRPr>
            </a:p>
          </p:txBody>
        </p:sp>
        <p:sp>
          <p:nvSpPr>
            <p:cNvPr id="118" name="TextBox 117"/>
            <p:cNvSpPr txBox="1"/>
            <p:nvPr/>
          </p:nvSpPr>
          <p:spPr>
            <a:xfrm>
              <a:off x="6090249" y="2734487"/>
              <a:ext cx="2070906" cy="26444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defRPr/>
              </a:pPr>
              <a:r>
                <a:rPr lang="en-US" sz="1000" b="1" kern="0" dirty="0">
                  <a:solidFill>
                    <a:srgbClr val="454545"/>
                  </a:solidFill>
                </a:rPr>
                <a:t>Setups &amp; Implications</a:t>
              </a:r>
              <a:endParaRPr lang="en-US" sz="1000" b="1" kern="0" dirty="0">
                <a:solidFill>
                  <a:srgbClr val="FF0000"/>
                </a:solidFill>
              </a:endParaRPr>
            </a:p>
          </p:txBody>
        </p:sp>
      </p:grpSp>
      <p:sp>
        <p:nvSpPr>
          <p:cNvPr id="255" name="TextBox 254"/>
          <p:cNvSpPr txBox="1"/>
          <p:nvPr/>
        </p:nvSpPr>
        <p:spPr>
          <a:xfrm>
            <a:off x="2451208" y="6299972"/>
            <a:ext cx="6479005" cy="230832"/>
          </a:xfrm>
          <a:prstGeom prst="rect">
            <a:avLst/>
          </a:prstGeom>
          <a:noFill/>
        </p:spPr>
        <p:txBody>
          <a:bodyPr wrap="square" rtlCol="0">
            <a:spAutoFit/>
          </a:bodyPr>
          <a:lstStyle/>
          <a:p>
            <a:pPr>
              <a:defRPr/>
            </a:pPr>
            <a:r>
              <a:rPr lang="en-GB" sz="900" kern="0" dirty="0">
                <a:solidFill>
                  <a:sysClr val="windowText" lastClr="000000"/>
                </a:solidFill>
              </a:rPr>
              <a:t>* BHQ – Biz HQ is the single master CoCo attached to BUC profile, as per individual biz requirements from controllership &amp; FP&amp;A</a:t>
            </a:r>
          </a:p>
        </p:txBody>
      </p:sp>
      <p:sp>
        <p:nvSpPr>
          <p:cNvPr id="256" name="TextBox 255"/>
          <p:cNvSpPr txBox="1"/>
          <p:nvPr/>
        </p:nvSpPr>
        <p:spPr>
          <a:xfrm>
            <a:off x="2451208" y="6466408"/>
            <a:ext cx="5029199" cy="230832"/>
          </a:xfrm>
          <a:prstGeom prst="rect">
            <a:avLst/>
          </a:prstGeom>
          <a:noFill/>
        </p:spPr>
        <p:txBody>
          <a:bodyPr wrap="square" rtlCol="0">
            <a:spAutoFit/>
          </a:bodyPr>
          <a:lstStyle/>
          <a:p>
            <a:pPr>
              <a:defRPr/>
            </a:pPr>
            <a:r>
              <a:rPr lang="en-GB" sz="900" kern="0" dirty="0">
                <a:solidFill>
                  <a:sysClr val="windowText" lastClr="000000"/>
                </a:solidFill>
              </a:rPr>
              <a:t>** TP– Trading partner as defined in the IBS EOP report</a:t>
            </a:r>
          </a:p>
        </p:txBody>
      </p:sp>
      <p:cxnSp>
        <p:nvCxnSpPr>
          <p:cNvPr id="258" name="Straight Connector 257"/>
          <p:cNvCxnSpPr/>
          <p:nvPr/>
        </p:nvCxnSpPr>
        <p:spPr>
          <a:xfrm>
            <a:off x="7510699" y="2787191"/>
            <a:ext cx="10063" cy="1956432"/>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grpSp>
        <p:nvGrpSpPr>
          <p:cNvPr id="259" name="Group 258"/>
          <p:cNvGrpSpPr/>
          <p:nvPr/>
        </p:nvGrpSpPr>
        <p:grpSpPr>
          <a:xfrm>
            <a:off x="1707704" y="2522917"/>
            <a:ext cx="5750188" cy="2270795"/>
            <a:chOff x="231077" y="3959873"/>
            <a:chExt cx="5750188" cy="2270795"/>
          </a:xfrm>
        </p:grpSpPr>
        <p:sp>
          <p:nvSpPr>
            <p:cNvPr id="260" name="TextBox 259"/>
            <p:cNvSpPr txBox="1"/>
            <p:nvPr/>
          </p:nvSpPr>
          <p:spPr>
            <a:xfrm>
              <a:off x="231077" y="3959873"/>
              <a:ext cx="2118869" cy="27363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defRPr/>
              </a:pPr>
              <a:r>
                <a:rPr lang="en-US" sz="1000" b="1" kern="0" dirty="0">
                  <a:solidFill>
                    <a:srgbClr val="454545"/>
                  </a:solidFill>
                </a:rPr>
                <a:t>Accounts  Receivable accounting</a:t>
              </a:r>
              <a:endParaRPr lang="en-US" sz="1000" b="1" kern="0" dirty="0">
                <a:solidFill>
                  <a:srgbClr val="FF0000"/>
                </a:solidFill>
              </a:endParaRPr>
            </a:p>
          </p:txBody>
        </p:sp>
        <p:sp>
          <p:nvSpPr>
            <p:cNvPr id="261" name="TextBox 260"/>
            <p:cNvSpPr txBox="1"/>
            <p:nvPr/>
          </p:nvSpPr>
          <p:spPr>
            <a:xfrm>
              <a:off x="231077" y="5834930"/>
              <a:ext cx="2118869" cy="27363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defRPr/>
              </a:pPr>
              <a:r>
                <a:rPr lang="en-US" sz="1000" b="1" kern="0" dirty="0">
                  <a:solidFill>
                    <a:srgbClr val="454545"/>
                  </a:solidFill>
                </a:rPr>
                <a:t>IBS End of Period Accounting </a:t>
              </a:r>
              <a:endParaRPr lang="en-US" sz="1000" b="1" kern="0" dirty="0">
                <a:solidFill>
                  <a:srgbClr val="FF0000"/>
                </a:solidFill>
              </a:endParaRPr>
            </a:p>
          </p:txBody>
        </p:sp>
        <p:sp>
          <p:nvSpPr>
            <p:cNvPr id="262" name="TextBox 261"/>
            <p:cNvSpPr txBox="1"/>
            <p:nvPr/>
          </p:nvSpPr>
          <p:spPr>
            <a:xfrm>
              <a:off x="231077" y="6004841"/>
              <a:ext cx="2118870" cy="18030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defRPr/>
              </a:pPr>
              <a:r>
                <a:rPr lang="en-US" sz="900" kern="0" dirty="0">
                  <a:solidFill>
                    <a:srgbClr val="454545"/>
                  </a:solidFill>
                </a:rPr>
                <a:t>Book IBS EOP</a:t>
              </a:r>
              <a:endParaRPr lang="en-US" sz="900" kern="0" dirty="0">
                <a:solidFill>
                  <a:srgbClr val="FF0000"/>
                </a:solidFill>
              </a:endParaRPr>
            </a:p>
          </p:txBody>
        </p:sp>
        <p:sp>
          <p:nvSpPr>
            <p:cNvPr id="263" name="TextBox 262"/>
            <p:cNvSpPr txBox="1"/>
            <p:nvPr/>
          </p:nvSpPr>
          <p:spPr>
            <a:xfrm>
              <a:off x="231077" y="4532372"/>
              <a:ext cx="2118870" cy="18030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defRPr/>
              </a:pPr>
              <a:r>
                <a:rPr lang="en-US" sz="900" kern="0" dirty="0">
                  <a:solidFill>
                    <a:srgbClr val="454545"/>
                  </a:solidFill>
                </a:rPr>
                <a:t>Step 1 : Book Credit Memo</a:t>
              </a:r>
              <a:endParaRPr lang="en-US" sz="900" kern="0" dirty="0">
                <a:solidFill>
                  <a:srgbClr val="FF0000"/>
                </a:solidFill>
              </a:endParaRPr>
            </a:p>
          </p:txBody>
        </p:sp>
        <p:sp>
          <p:nvSpPr>
            <p:cNvPr id="264" name="TextBox 263"/>
            <p:cNvSpPr txBox="1"/>
            <p:nvPr/>
          </p:nvSpPr>
          <p:spPr>
            <a:xfrm>
              <a:off x="231077" y="4965084"/>
              <a:ext cx="2126825" cy="19995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defRPr/>
              </a:pPr>
              <a:r>
                <a:rPr lang="en-US" sz="900" kern="0" dirty="0">
                  <a:solidFill>
                    <a:srgbClr val="454545"/>
                  </a:solidFill>
                </a:rPr>
                <a:t>Step 2 : Debit Memo in AR</a:t>
              </a:r>
              <a:endParaRPr lang="en-US" sz="900" kern="0" dirty="0">
                <a:solidFill>
                  <a:srgbClr val="FF0000"/>
                </a:solidFill>
              </a:endParaRPr>
            </a:p>
          </p:txBody>
        </p:sp>
        <p:sp>
          <p:nvSpPr>
            <p:cNvPr id="265" name="TextBox 264"/>
            <p:cNvSpPr txBox="1"/>
            <p:nvPr/>
          </p:nvSpPr>
          <p:spPr>
            <a:xfrm>
              <a:off x="231077" y="5414857"/>
              <a:ext cx="2126825" cy="22427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defRPr/>
              </a:pPr>
              <a:r>
                <a:rPr lang="en-US" sz="900" kern="0" dirty="0">
                  <a:solidFill>
                    <a:srgbClr val="454545"/>
                  </a:solidFill>
                </a:rPr>
                <a:t>Step 3 : JE  through Bank </a:t>
              </a:r>
            </a:p>
            <a:p>
              <a:pPr>
                <a:defRPr/>
              </a:pPr>
              <a:r>
                <a:rPr lang="en-US" sz="900" kern="0" dirty="0">
                  <a:solidFill>
                    <a:srgbClr val="454545"/>
                  </a:solidFill>
                </a:rPr>
                <a:t>statement reconciliation</a:t>
              </a:r>
              <a:endParaRPr lang="en-US" sz="900" kern="0" dirty="0">
                <a:solidFill>
                  <a:srgbClr val="FF0000"/>
                </a:solidFill>
              </a:endParaRPr>
            </a:p>
          </p:txBody>
        </p:sp>
        <p:sp>
          <p:nvSpPr>
            <p:cNvPr id="266" name="TextBox 265"/>
            <p:cNvSpPr txBox="1"/>
            <p:nvPr/>
          </p:nvSpPr>
          <p:spPr>
            <a:xfrm>
              <a:off x="4545167" y="5836726"/>
              <a:ext cx="804321" cy="39394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chemeClr val="tx1"/>
                  </a:solidFill>
                </a:rPr>
                <a:t>DF IBS</a:t>
              </a:r>
            </a:p>
            <a:p>
              <a:pPr algn="ctr">
                <a:defRPr/>
              </a:pPr>
              <a:r>
                <a:rPr lang="en-US" sz="900" kern="0" dirty="0">
                  <a:solidFill>
                    <a:schemeClr val="tx1"/>
                  </a:solidFill>
                </a:rPr>
                <a:t>WOB/OOB</a:t>
              </a:r>
            </a:p>
            <a:p>
              <a:pPr algn="ctr">
                <a:defRPr/>
              </a:pPr>
              <a:endParaRPr lang="en-US" sz="900" kern="0" dirty="0">
                <a:solidFill>
                  <a:schemeClr val="tx1"/>
                </a:solidFill>
              </a:endParaRPr>
            </a:p>
          </p:txBody>
        </p:sp>
        <p:sp>
          <p:nvSpPr>
            <p:cNvPr id="268" name="TextBox 267"/>
            <p:cNvSpPr txBox="1"/>
            <p:nvPr/>
          </p:nvSpPr>
          <p:spPr>
            <a:xfrm>
              <a:off x="2848644" y="3959873"/>
              <a:ext cx="453528" cy="20705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defRPr/>
              </a:pPr>
              <a:r>
                <a:rPr lang="en-US" sz="900" b="1" kern="0" dirty="0">
                  <a:solidFill>
                    <a:srgbClr val="454545"/>
                  </a:solidFill>
                </a:rPr>
                <a:t>DR</a:t>
              </a:r>
              <a:endParaRPr lang="en-US" sz="900" b="1" kern="0" dirty="0">
                <a:solidFill>
                  <a:srgbClr val="FF0000"/>
                </a:solidFill>
              </a:endParaRPr>
            </a:p>
          </p:txBody>
        </p:sp>
        <p:sp>
          <p:nvSpPr>
            <p:cNvPr id="269" name="TextBox 268"/>
            <p:cNvSpPr txBox="1"/>
            <p:nvPr/>
          </p:nvSpPr>
          <p:spPr>
            <a:xfrm>
              <a:off x="4793859" y="3959873"/>
              <a:ext cx="453528" cy="20705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defRPr/>
              </a:pPr>
              <a:r>
                <a:rPr lang="en-US" sz="900" b="1" kern="0" dirty="0">
                  <a:solidFill>
                    <a:srgbClr val="454545"/>
                  </a:solidFill>
                </a:rPr>
                <a:t>CR</a:t>
              </a:r>
              <a:endParaRPr lang="en-US" sz="900" b="1" kern="0" dirty="0">
                <a:solidFill>
                  <a:srgbClr val="FF0000"/>
                </a:solidFill>
              </a:endParaRPr>
            </a:p>
          </p:txBody>
        </p:sp>
        <p:sp>
          <p:nvSpPr>
            <p:cNvPr id="270" name="TextBox 269"/>
            <p:cNvSpPr txBox="1"/>
            <p:nvPr/>
          </p:nvSpPr>
          <p:spPr>
            <a:xfrm>
              <a:off x="2648442" y="4460326"/>
              <a:ext cx="859080" cy="38818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Sales/PB/</a:t>
              </a:r>
            </a:p>
            <a:p>
              <a:pPr algn="ctr">
                <a:defRPr/>
              </a:pPr>
              <a:r>
                <a:rPr lang="en-US" sz="900" kern="0" dirty="0">
                  <a:solidFill>
                    <a:srgbClr val="454545"/>
                  </a:solidFill>
                </a:rPr>
                <a:t>Deferred</a:t>
              </a:r>
            </a:p>
            <a:p>
              <a:pPr algn="ctr">
                <a:defRPr/>
              </a:pPr>
              <a:endParaRPr lang="en-US" sz="900" kern="0" dirty="0">
                <a:solidFill>
                  <a:srgbClr val="FF0000"/>
                </a:solidFill>
              </a:endParaRPr>
            </a:p>
          </p:txBody>
        </p:sp>
        <p:sp>
          <p:nvSpPr>
            <p:cNvPr id="271" name="TextBox 270"/>
            <p:cNvSpPr txBox="1"/>
            <p:nvPr/>
          </p:nvSpPr>
          <p:spPr>
            <a:xfrm>
              <a:off x="2550265" y="5447479"/>
              <a:ext cx="982100" cy="32510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GB" sz="900" kern="0" dirty="0">
                  <a:solidFill>
                    <a:schemeClr val="tx1"/>
                  </a:solidFill>
                </a:rPr>
                <a:t>1510301009</a:t>
              </a:r>
            </a:p>
            <a:p>
              <a:pPr algn="ctr">
                <a:defRPr/>
              </a:pPr>
              <a:r>
                <a:rPr lang="en-GB" sz="900" kern="0" dirty="0" err="1">
                  <a:solidFill>
                    <a:schemeClr val="tx1"/>
                  </a:solidFill>
                </a:rPr>
                <a:t>Undist</a:t>
              </a:r>
              <a:r>
                <a:rPr lang="en-GB" sz="900" kern="0" dirty="0">
                  <a:solidFill>
                    <a:schemeClr val="tx1"/>
                  </a:solidFill>
                </a:rPr>
                <a:t>. Pay</a:t>
              </a:r>
              <a:endParaRPr lang="en-US" sz="900" kern="0" dirty="0">
                <a:solidFill>
                  <a:schemeClr val="tx1"/>
                </a:solidFill>
              </a:endParaRPr>
            </a:p>
          </p:txBody>
        </p:sp>
        <p:sp>
          <p:nvSpPr>
            <p:cNvPr id="273" name="TextBox 272"/>
            <p:cNvSpPr txBox="1"/>
            <p:nvPr/>
          </p:nvSpPr>
          <p:spPr>
            <a:xfrm>
              <a:off x="2162412" y="4143646"/>
              <a:ext cx="511745"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b="1" i="1" kern="0" dirty="0" err="1">
                  <a:solidFill>
                    <a:srgbClr val="454545"/>
                  </a:solidFill>
                </a:rPr>
                <a:t>CoCo</a:t>
              </a:r>
              <a:endParaRPr lang="en-US" sz="900" b="1" i="1" kern="0" dirty="0">
                <a:solidFill>
                  <a:srgbClr val="FF0000"/>
                </a:solidFill>
              </a:endParaRPr>
            </a:p>
          </p:txBody>
        </p:sp>
        <p:sp>
          <p:nvSpPr>
            <p:cNvPr id="274" name="TextBox 273"/>
            <p:cNvSpPr txBox="1"/>
            <p:nvPr/>
          </p:nvSpPr>
          <p:spPr>
            <a:xfrm>
              <a:off x="2690098" y="4143646"/>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b="1" i="1" kern="0" dirty="0">
                  <a:solidFill>
                    <a:srgbClr val="454545"/>
                  </a:solidFill>
                </a:rPr>
                <a:t>Account</a:t>
              </a:r>
              <a:endParaRPr lang="en-US" sz="900" b="1" i="1" kern="0" dirty="0">
                <a:solidFill>
                  <a:srgbClr val="FF0000"/>
                </a:solidFill>
              </a:endParaRPr>
            </a:p>
          </p:txBody>
        </p:sp>
        <p:sp>
          <p:nvSpPr>
            <p:cNvPr id="275" name="TextBox 274"/>
            <p:cNvSpPr txBox="1"/>
            <p:nvPr/>
          </p:nvSpPr>
          <p:spPr>
            <a:xfrm>
              <a:off x="3429632" y="4143646"/>
              <a:ext cx="455857"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b="1" i="1" kern="0" dirty="0">
                  <a:solidFill>
                    <a:srgbClr val="454545"/>
                  </a:solidFill>
                </a:rPr>
                <a:t>TP</a:t>
              </a:r>
              <a:endParaRPr lang="en-US" sz="900" b="1" i="1" kern="0" dirty="0">
                <a:solidFill>
                  <a:srgbClr val="FF0000"/>
                </a:solidFill>
              </a:endParaRPr>
            </a:p>
          </p:txBody>
        </p:sp>
        <p:sp>
          <p:nvSpPr>
            <p:cNvPr id="276" name="TextBox 275"/>
            <p:cNvSpPr txBox="1"/>
            <p:nvPr/>
          </p:nvSpPr>
          <p:spPr>
            <a:xfrm>
              <a:off x="4045770" y="4143646"/>
              <a:ext cx="511745"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b="1" i="1" kern="0" dirty="0" err="1">
                  <a:solidFill>
                    <a:srgbClr val="454545"/>
                  </a:solidFill>
                </a:rPr>
                <a:t>CoCo</a:t>
              </a:r>
              <a:endParaRPr lang="en-US" sz="900" b="1" i="1" kern="0" dirty="0">
                <a:solidFill>
                  <a:srgbClr val="FF0000"/>
                </a:solidFill>
              </a:endParaRPr>
            </a:p>
          </p:txBody>
        </p:sp>
        <p:sp>
          <p:nvSpPr>
            <p:cNvPr id="277" name="TextBox 276"/>
            <p:cNvSpPr txBox="1"/>
            <p:nvPr/>
          </p:nvSpPr>
          <p:spPr>
            <a:xfrm>
              <a:off x="4636154" y="4143646"/>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b="1" i="1" kern="0" dirty="0">
                  <a:solidFill>
                    <a:srgbClr val="454545"/>
                  </a:solidFill>
                </a:rPr>
                <a:t>Account</a:t>
              </a:r>
              <a:endParaRPr lang="en-US" sz="900" b="1" i="1" kern="0" dirty="0">
                <a:solidFill>
                  <a:srgbClr val="FF0000"/>
                </a:solidFill>
              </a:endParaRPr>
            </a:p>
          </p:txBody>
        </p:sp>
        <p:sp>
          <p:nvSpPr>
            <p:cNvPr id="278" name="TextBox 277"/>
            <p:cNvSpPr txBox="1"/>
            <p:nvPr/>
          </p:nvSpPr>
          <p:spPr>
            <a:xfrm>
              <a:off x="5445248" y="4143646"/>
              <a:ext cx="455857"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b="1" i="1" kern="0" dirty="0">
                  <a:solidFill>
                    <a:srgbClr val="454545"/>
                  </a:solidFill>
                </a:rPr>
                <a:t>TP</a:t>
              </a:r>
              <a:endParaRPr lang="en-US" sz="900" b="1" i="1" kern="0" dirty="0">
                <a:solidFill>
                  <a:srgbClr val="FF0000"/>
                </a:solidFill>
              </a:endParaRPr>
            </a:p>
          </p:txBody>
        </p:sp>
        <p:sp>
          <p:nvSpPr>
            <p:cNvPr id="279" name="TextBox 278"/>
            <p:cNvSpPr txBox="1"/>
            <p:nvPr/>
          </p:nvSpPr>
          <p:spPr>
            <a:xfrm>
              <a:off x="2041326" y="5911442"/>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BHQ*</a:t>
              </a:r>
              <a:endParaRPr lang="en-US" sz="900" kern="0" dirty="0">
                <a:solidFill>
                  <a:srgbClr val="FF0000"/>
                </a:solidFill>
              </a:endParaRPr>
            </a:p>
          </p:txBody>
        </p:sp>
        <p:grpSp>
          <p:nvGrpSpPr>
            <p:cNvPr id="280" name="Group 279"/>
            <p:cNvGrpSpPr/>
            <p:nvPr/>
          </p:nvGrpSpPr>
          <p:grpSpPr>
            <a:xfrm>
              <a:off x="3480380" y="4454911"/>
              <a:ext cx="2367849" cy="1266093"/>
              <a:chOff x="3480380" y="4454911"/>
              <a:chExt cx="2367849" cy="1266093"/>
            </a:xfrm>
          </p:grpSpPr>
          <p:sp>
            <p:nvSpPr>
              <p:cNvPr id="290" name="TextBox 289"/>
              <p:cNvSpPr txBox="1"/>
              <p:nvPr/>
            </p:nvSpPr>
            <p:spPr>
              <a:xfrm>
                <a:off x="4536591" y="4454911"/>
                <a:ext cx="865703" cy="31131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GB" sz="900" kern="0" dirty="0">
                    <a:solidFill>
                      <a:sysClr val="windowText" lastClr="000000"/>
                    </a:solidFill>
                  </a:rPr>
                  <a:t>1510301012</a:t>
                </a:r>
              </a:p>
              <a:p>
                <a:pPr algn="ctr">
                  <a:defRPr/>
                </a:pPr>
                <a:r>
                  <a:rPr lang="en-GB" sz="900" kern="0" dirty="0">
                    <a:solidFill>
                      <a:sysClr val="windowText" lastClr="000000"/>
                    </a:solidFill>
                  </a:rPr>
                  <a:t>IBS Outgoing</a:t>
                </a:r>
                <a:endParaRPr lang="en-US" sz="900" kern="0" dirty="0">
                  <a:solidFill>
                    <a:srgbClr val="FF0000"/>
                  </a:solidFill>
                </a:endParaRPr>
              </a:p>
            </p:txBody>
          </p:sp>
          <p:sp>
            <p:nvSpPr>
              <p:cNvPr id="291" name="TextBox 290"/>
              <p:cNvSpPr txBox="1"/>
              <p:nvPr/>
            </p:nvSpPr>
            <p:spPr>
              <a:xfrm>
                <a:off x="4463899" y="5498222"/>
                <a:ext cx="819692" cy="22269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Cash</a:t>
                </a:r>
                <a:endParaRPr lang="en-US" sz="900" kern="0" dirty="0">
                  <a:solidFill>
                    <a:srgbClr val="FF0000"/>
                  </a:solidFill>
                </a:endParaRPr>
              </a:p>
            </p:txBody>
          </p:sp>
          <p:sp>
            <p:nvSpPr>
              <p:cNvPr id="293" name="TextBox 292"/>
              <p:cNvSpPr txBox="1"/>
              <p:nvPr/>
            </p:nvSpPr>
            <p:spPr>
              <a:xfrm>
                <a:off x="4111721" y="4513401"/>
                <a:ext cx="506075"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BHQ*</a:t>
                </a:r>
                <a:endParaRPr lang="en-US" sz="900" kern="0" dirty="0">
                  <a:solidFill>
                    <a:srgbClr val="FF0000"/>
                  </a:solidFill>
                </a:endParaRPr>
              </a:p>
            </p:txBody>
          </p:sp>
          <p:sp>
            <p:nvSpPr>
              <p:cNvPr id="294" name="TextBox 293"/>
              <p:cNvSpPr txBox="1"/>
              <p:nvPr/>
            </p:nvSpPr>
            <p:spPr>
              <a:xfrm>
                <a:off x="3986330" y="5508358"/>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HQ</a:t>
                </a:r>
              </a:p>
              <a:p>
                <a:pPr algn="ctr">
                  <a:defRPr/>
                </a:pPr>
                <a:endParaRPr lang="en-US" sz="900" kern="0" dirty="0">
                  <a:solidFill>
                    <a:srgbClr val="FF0000"/>
                  </a:solidFill>
                </a:endParaRPr>
              </a:p>
            </p:txBody>
          </p:sp>
          <p:sp>
            <p:nvSpPr>
              <p:cNvPr id="295" name="TextBox 294"/>
              <p:cNvSpPr txBox="1"/>
              <p:nvPr/>
            </p:nvSpPr>
            <p:spPr>
              <a:xfrm>
                <a:off x="3976059" y="5015071"/>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HQ</a:t>
                </a:r>
                <a:endParaRPr lang="en-US" sz="900" kern="0" dirty="0">
                  <a:solidFill>
                    <a:srgbClr val="FF0000"/>
                  </a:solidFill>
                </a:endParaRPr>
              </a:p>
            </p:txBody>
          </p:sp>
          <p:sp>
            <p:nvSpPr>
              <p:cNvPr id="296" name="TextBox 295"/>
              <p:cNvSpPr txBox="1"/>
              <p:nvPr/>
            </p:nvSpPr>
            <p:spPr>
              <a:xfrm>
                <a:off x="5468678" y="4513401"/>
                <a:ext cx="379551"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NA</a:t>
                </a:r>
                <a:endParaRPr lang="en-US" sz="900" kern="0" dirty="0">
                  <a:solidFill>
                    <a:srgbClr val="FF0000"/>
                  </a:solidFill>
                </a:endParaRPr>
              </a:p>
            </p:txBody>
          </p:sp>
          <p:sp>
            <p:nvSpPr>
              <p:cNvPr id="61" name="TextBox 60"/>
              <p:cNvSpPr txBox="1"/>
              <p:nvPr/>
            </p:nvSpPr>
            <p:spPr>
              <a:xfrm>
                <a:off x="3480380" y="4937995"/>
                <a:ext cx="379551"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NA</a:t>
                </a:r>
                <a:endParaRPr lang="en-US" sz="900" kern="0" dirty="0">
                  <a:solidFill>
                    <a:srgbClr val="FF0000"/>
                  </a:solidFill>
                </a:endParaRPr>
              </a:p>
            </p:txBody>
          </p:sp>
          <p:sp>
            <p:nvSpPr>
              <p:cNvPr id="62" name="TextBox 61"/>
              <p:cNvSpPr txBox="1"/>
              <p:nvPr/>
            </p:nvSpPr>
            <p:spPr>
              <a:xfrm>
                <a:off x="5436698" y="5524033"/>
                <a:ext cx="379551"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NA</a:t>
                </a:r>
                <a:endParaRPr lang="en-US" sz="900" kern="0" dirty="0">
                  <a:solidFill>
                    <a:srgbClr val="FF0000"/>
                  </a:solidFill>
                </a:endParaRPr>
              </a:p>
            </p:txBody>
          </p:sp>
          <p:sp>
            <p:nvSpPr>
              <p:cNvPr id="63" name="TextBox 62"/>
              <p:cNvSpPr txBox="1"/>
              <p:nvPr/>
            </p:nvSpPr>
            <p:spPr>
              <a:xfrm>
                <a:off x="5446425" y="5048864"/>
                <a:ext cx="379551"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NA</a:t>
                </a:r>
                <a:endParaRPr lang="en-US" sz="900" kern="0" dirty="0">
                  <a:solidFill>
                    <a:srgbClr val="FF0000"/>
                  </a:solidFill>
                </a:endParaRPr>
              </a:p>
            </p:txBody>
          </p:sp>
        </p:grpSp>
        <p:sp>
          <p:nvSpPr>
            <p:cNvPr id="281" name="TextBox 280"/>
            <p:cNvSpPr txBox="1"/>
            <p:nvPr/>
          </p:nvSpPr>
          <p:spPr>
            <a:xfrm>
              <a:off x="5291147" y="5910886"/>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TP**</a:t>
              </a:r>
              <a:endParaRPr lang="en-US" sz="900" kern="0" dirty="0">
                <a:solidFill>
                  <a:srgbClr val="FF0000"/>
                </a:solidFill>
              </a:endParaRPr>
            </a:p>
          </p:txBody>
        </p:sp>
        <p:sp>
          <p:nvSpPr>
            <p:cNvPr id="282" name="TextBox 281"/>
            <p:cNvSpPr txBox="1"/>
            <p:nvPr/>
          </p:nvSpPr>
          <p:spPr>
            <a:xfrm>
              <a:off x="2053352" y="4524037"/>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Biz</a:t>
              </a:r>
              <a:endParaRPr lang="en-US" sz="900" kern="0" dirty="0">
                <a:solidFill>
                  <a:srgbClr val="FF0000"/>
                </a:solidFill>
              </a:endParaRPr>
            </a:p>
          </p:txBody>
        </p:sp>
        <p:sp>
          <p:nvSpPr>
            <p:cNvPr id="283" name="TextBox 282"/>
            <p:cNvSpPr txBox="1"/>
            <p:nvPr/>
          </p:nvSpPr>
          <p:spPr>
            <a:xfrm>
              <a:off x="1998348" y="5508358"/>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HQ</a:t>
              </a:r>
              <a:endParaRPr lang="en-US" sz="900" kern="0" dirty="0">
                <a:solidFill>
                  <a:srgbClr val="FF0000"/>
                </a:solidFill>
              </a:endParaRPr>
            </a:p>
          </p:txBody>
        </p:sp>
        <p:sp>
          <p:nvSpPr>
            <p:cNvPr id="284" name="TextBox 283"/>
            <p:cNvSpPr txBox="1"/>
            <p:nvPr/>
          </p:nvSpPr>
          <p:spPr>
            <a:xfrm>
              <a:off x="2044742" y="4960537"/>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BHQ*</a:t>
              </a:r>
              <a:endParaRPr lang="en-US" sz="900" kern="0" dirty="0">
                <a:solidFill>
                  <a:srgbClr val="FF0000"/>
                </a:solidFill>
              </a:endParaRPr>
            </a:p>
          </p:txBody>
        </p:sp>
        <p:sp>
          <p:nvSpPr>
            <p:cNvPr id="285" name="TextBox 284"/>
            <p:cNvSpPr txBox="1"/>
            <p:nvPr/>
          </p:nvSpPr>
          <p:spPr>
            <a:xfrm>
              <a:off x="3999115" y="5911442"/>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BHQ*</a:t>
              </a:r>
              <a:endParaRPr lang="en-US" sz="900" kern="0" dirty="0">
                <a:solidFill>
                  <a:srgbClr val="FF0000"/>
                </a:solidFill>
              </a:endParaRPr>
            </a:p>
          </p:txBody>
        </p:sp>
        <p:sp>
          <p:nvSpPr>
            <p:cNvPr id="286" name="TextBox 285"/>
            <p:cNvSpPr txBox="1"/>
            <p:nvPr/>
          </p:nvSpPr>
          <p:spPr>
            <a:xfrm>
              <a:off x="3385766" y="4517571"/>
              <a:ext cx="598230" cy="18863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TP</a:t>
              </a:r>
              <a:endParaRPr lang="en-US" sz="900" kern="0" dirty="0">
                <a:solidFill>
                  <a:srgbClr val="FF0000"/>
                </a:solidFill>
              </a:endParaRPr>
            </a:p>
          </p:txBody>
        </p:sp>
        <p:sp>
          <p:nvSpPr>
            <p:cNvPr id="288" name="TextBox 287"/>
            <p:cNvSpPr txBox="1"/>
            <p:nvPr/>
          </p:nvSpPr>
          <p:spPr>
            <a:xfrm>
              <a:off x="3352864" y="5501957"/>
              <a:ext cx="598230"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N/A</a:t>
              </a:r>
              <a:endParaRPr lang="en-US" sz="900" kern="0" dirty="0">
                <a:solidFill>
                  <a:srgbClr val="FF0000"/>
                </a:solidFill>
              </a:endParaRPr>
            </a:p>
          </p:txBody>
        </p:sp>
        <p:sp>
          <p:nvSpPr>
            <p:cNvPr id="289" name="TextBox 288"/>
            <p:cNvSpPr txBox="1"/>
            <p:nvPr/>
          </p:nvSpPr>
          <p:spPr>
            <a:xfrm>
              <a:off x="3321148" y="5932646"/>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US" sz="900" kern="0" dirty="0">
                  <a:solidFill>
                    <a:srgbClr val="454545"/>
                  </a:solidFill>
                </a:rPr>
                <a:t>N/A</a:t>
              </a:r>
              <a:endParaRPr lang="en-US" sz="900" kern="0" dirty="0">
                <a:solidFill>
                  <a:srgbClr val="FF0000"/>
                </a:solidFill>
              </a:endParaRPr>
            </a:p>
          </p:txBody>
        </p:sp>
        <p:sp>
          <p:nvSpPr>
            <p:cNvPr id="66" name="TextBox 65"/>
            <p:cNvSpPr txBox="1"/>
            <p:nvPr/>
          </p:nvSpPr>
          <p:spPr>
            <a:xfrm>
              <a:off x="4456278" y="4979859"/>
              <a:ext cx="982100" cy="32510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GB" sz="900" kern="0" dirty="0">
                  <a:solidFill>
                    <a:schemeClr val="tx1"/>
                  </a:solidFill>
                </a:rPr>
                <a:t>1510301009</a:t>
              </a:r>
            </a:p>
            <a:p>
              <a:pPr algn="ctr">
                <a:defRPr/>
              </a:pPr>
              <a:r>
                <a:rPr lang="en-GB" sz="900" kern="0" dirty="0" err="1">
                  <a:solidFill>
                    <a:schemeClr val="tx1"/>
                  </a:solidFill>
                </a:rPr>
                <a:t>Undist</a:t>
              </a:r>
              <a:r>
                <a:rPr lang="en-GB" sz="900" kern="0" dirty="0">
                  <a:solidFill>
                    <a:schemeClr val="tx1"/>
                  </a:solidFill>
                </a:rPr>
                <a:t>. Pay</a:t>
              </a:r>
              <a:endParaRPr lang="en-US" sz="900" kern="0" dirty="0">
                <a:solidFill>
                  <a:schemeClr val="tx1"/>
                </a:solidFill>
              </a:endParaRPr>
            </a:p>
          </p:txBody>
        </p:sp>
      </p:grpSp>
      <p:cxnSp>
        <p:nvCxnSpPr>
          <p:cNvPr id="245" name="Straight Connector 244"/>
          <p:cNvCxnSpPr/>
          <p:nvPr/>
        </p:nvCxnSpPr>
        <p:spPr>
          <a:xfrm>
            <a:off x="3536906" y="2787191"/>
            <a:ext cx="10063" cy="1956432"/>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5477831" y="2787191"/>
            <a:ext cx="10063" cy="1956432"/>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2451552" y="6635511"/>
            <a:ext cx="5029199" cy="230832"/>
          </a:xfrm>
          <a:prstGeom prst="rect">
            <a:avLst/>
          </a:prstGeom>
          <a:noFill/>
        </p:spPr>
        <p:txBody>
          <a:bodyPr wrap="square" rtlCol="0">
            <a:spAutoFit/>
          </a:bodyPr>
          <a:lstStyle/>
          <a:p>
            <a:pPr>
              <a:defRPr/>
            </a:pPr>
            <a:r>
              <a:rPr lang="en-GB" sz="900" kern="0" dirty="0">
                <a:solidFill>
                  <a:sysClr val="windowText" lastClr="000000"/>
                </a:solidFill>
              </a:rPr>
              <a:t>*** If no PO, then book to cost account in A.D.N or cost account given to invoice</a:t>
            </a:r>
          </a:p>
        </p:txBody>
      </p:sp>
      <p:sp>
        <p:nvSpPr>
          <p:cNvPr id="123" name="TextBox 122"/>
          <p:cNvSpPr txBox="1"/>
          <p:nvPr/>
        </p:nvSpPr>
        <p:spPr>
          <a:xfrm>
            <a:off x="1856747" y="1013831"/>
            <a:ext cx="8513302"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defRPr/>
            </a:pPr>
            <a:r>
              <a:rPr lang="en-US" sz="1400" kern="0" dirty="0">
                <a:solidFill>
                  <a:srgbClr val="4C4C4C"/>
                </a:solidFill>
              </a:rPr>
              <a:t>Common Process for SAP/Oracle</a:t>
            </a:r>
          </a:p>
          <a:p>
            <a:pPr marL="285750" indent="-285750">
              <a:lnSpc>
                <a:spcPct val="150000"/>
              </a:lnSpc>
              <a:buFont typeface="Arial" panose="020B0604020202020204" pitchFamily="34" charset="0"/>
              <a:buChar char="•"/>
              <a:defRPr/>
            </a:pPr>
            <a:r>
              <a:rPr lang="en-US" sz="1400" kern="0" dirty="0">
                <a:solidFill>
                  <a:srgbClr val="4C4C4C"/>
                </a:solidFill>
              </a:rPr>
              <a:t>Complex process requires clear visibility to IT feed and process errors </a:t>
            </a:r>
          </a:p>
          <a:p>
            <a:pPr marL="285750" indent="-285750">
              <a:lnSpc>
                <a:spcPct val="150000"/>
              </a:lnSpc>
              <a:buFont typeface="Arial" panose="020B0604020202020204" pitchFamily="34" charset="0"/>
              <a:buChar char="•"/>
              <a:defRPr/>
            </a:pPr>
            <a:r>
              <a:rPr lang="en-US" sz="1400" kern="0" dirty="0">
                <a:solidFill>
                  <a:srgbClr val="4C4C4C"/>
                </a:solidFill>
              </a:rPr>
              <a:t>Clearing Accounts with expected zero balances on LCD+1 a proven tool</a:t>
            </a:r>
          </a:p>
        </p:txBody>
      </p:sp>
      <p:sp>
        <p:nvSpPr>
          <p:cNvPr id="124" name="TextBox 123"/>
          <p:cNvSpPr txBox="1"/>
          <p:nvPr/>
        </p:nvSpPr>
        <p:spPr>
          <a:xfrm>
            <a:off x="1684790" y="755026"/>
            <a:ext cx="4236281" cy="369332"/>
          </a:xfrm>
          <a:prstGeom prst="rect">
            <a:avLst/>
          </a:prstGeom>
          <a:noFill/>
        </p:spPr>
        <p:txBody>
          <a:bodyPr wrap="square" rtlCol="0">
            <a:spAutoFit/>
          </a:bodyPr>
          <a:lstStyle/>
          <a:p>
            <a:pPr>
              <a:defRPr/>
            </a:pPr>
            <a:r>
              <a:rPr lang="en-US" b="1" kern="0" dirty="0">
                <a:solidFill>
                  <a:srgbClr val="0070C0"/>
                </a:solidFill>
                <a:latin typeface="Segoe Print" panose="02000600000000000000" pitchFamily="2" charset="0"/>
              </a:rPr>
              <a:t>Goals</a:t>
            </a:r>
          </a:p>
        </p:txBody>
      </p:sp>
      <p:sp>
        <p:nvSpPr>
          <p:cNvPr id="64" name="TextBox 63"/>
          <p:cNvSpPr txBox="1"/>
          <p:nvPr/>
        </p:nvSpPr>
        <p:spPr>
          <a:xfrm>
            <a:off x="4093554" y="4440016"/>
            <a:ext cx="865703" cy="31131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GB" sz="900" kern="0" dirty="0">
                <a:solidFill>
                  <a:schemeClr val="tx1"/>
                </a:solidFill>
              </a:rPr>
              <a:t>1510301012</a:t>
            </a:r>
          </a:p>
          <a:p>
            <a:pPr algn="ctr">
              <a:defRPr/>
            </a:pPr>
            <a:r>
              <a:rPr lang="en-GB" sz="900" kern="0" dirty="0">
                <a:solidFill>
                  <a:schemeClr val="tx1"/>
                </a:solidFill>
              </a:rPr>
              <a:t>IBS Outgoing</a:t>
            </a:r>
            <a:endParaRPr lang="en-US" sz="900" kern="0" dirty="0">
              <a:solidFill>
                <a:schemeClr val="tx1"/>
              </a:solidFill>
            </a:endParaRPr>
          </a:p>
        </p:txBody>
      </p:sp>
      <p:sp>
        <p:nvSpPr>
          <p:cNvPr id="65" name="TextBox 64"/>
          <p:cNvSpPr txBox="1"/>
          <p:nvPr/>
        </p:nvSpPr>
        <p:spPr>
          <a:xfrm>
            <a:off x="4105436" y="3498793"/>
            <a:ext cx="865703" cy="31131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algn="ctr">
              <a:defRPr/>
            </a:pPr>
            <a:r>
              <a:rPr lang="en-GB" sz="900" kern="0" dirty="0">
                <a:solidFill>
                  <a:sysClr val="windowText" lastClr="000000"/>
                </a:solidFill>
              </a:rPr>
              <a:t>1510301012</a:t>
            </a:r>
          </a:p>
          <a:p>
            <a:pPr algn="ctr">
              <a:defRPr/>
            </a:pPr>
            <a:r>
              <a:rPr lang="en-GB" sz="900" kern="0" dirty="0">
                <a:solidFill>
                  <a:sysClr val="windowText" lastClr="000000"/>
                </a:solidFill>
              </a:rPr>
              <a:t>IBS Outgoing</a:t>
            </a:r>
            <a:endParaRPr lang="en-US" sz="900" kern="0" dirty="0">
              <a:solidFill>
                <a:srgbClr val="FF0000"/>
              </a:solidFill>
            </a:endParaRPr>
          </a:p>
        </p:txBody>
      </p:sp>
      <p:sp>
        <p:nvSpPr>
          <p:cNvPr id="67" name="TextBox 66"/>
          <p:cNvSpPr txBox="1"/>
          <p:nvPr/>
        </p:nvSpPr>
        <p:spPr>
          <a:xfrm>
            <a:off x="1664419" y="5492058"/>
            <a:ext cx="8513302" cy="923330"/>
          </a:xfrm>
          <a:prstGeom prst="rect">
            <a:avLst/>
          </a:prstGeom>
          <a:noFill/>
        </p:spPr>
        <p:txBody>
          <a:bodyPr wrap="square" rtlCol="0">
            <a:spAutoFit/>
          </a:bodyPr>
          <a:lstStyle/>
          <a:p>
            <a:pPr marL="171450" indent="-171450">
              <a:lnSpc>
                <a:spcPct val="150000"/>
              </a:lnSpc>
              <a:buFont typeface="Arial" panose="020B0604020202020204" pitchFamily="34" charset="0"/>
              <a:buChar char="•"/>
              <a:defRPr/>
            </a:pPr>
            <a:r>
              <a:rPr lang="en-US" sz="1200" i="1" kern="0" dirty="0">
                <a:solidFill>
                  <a:sysClr val="windowText" lastClr="000000"/>
                </a:solidFill>
              </a:rPr>
              <a:t>Check 1510301012 during close and make process/missed feed accruals as appropriate</a:t>
            </a:r>
          </a:p>
          <a:p>
            <a:pPr marL="171450" indent="-171450">
              <a:lnSpc>
                <a:spcPct val="150000"/>
              </a:lnSpc>
              <a:buFont typeface="Arial" panose="020B0604020202020204" pitchFamily="34" charset="0"/>
              <a:buChar char="•"/>
              <a:defRPr/>
            </a:pPr>
            <a:r>
              <a:rPr lang="en-US" sz="1200" i="1" kern="0" dirty="0">
                <a:solidFill>
                  <a:sysClr val="windowText" lastClr="000000"/>
                </a:solidFill>
              </a:rPr>
              <a:t>Check 1510301009 during close and make IBS Backfeed is fully  booked (missed backfeed or stuck items)</a:t>
            </a:r>
          </a:p>
          <a:p>
            <a:pPr marL="171450" indent="-171450">
              <a:lnSpc>
                <a:spcPct val="150000"/>
              </a:lnSpc>
              <a:buFont typeface="Arial" panose="020B0604020202020204" pitchFamily="34" charset="0"/>
              <a:buChar char="•"/>
              <a:defRPr/>
            </a:pPr>
            <a:endParaRPr lang="en-US" sz="1200" i="1" kern="0" dirty="0">
              <a:solidFill>
                <a:sysClr val="windowText" lastClr="000000"/>
              </a:solidFill>
            </a:endParaRPr>
          </a:p>
        </p:txBody>
      </p:sp>
    </p:spTree>
    <p:extLst>
      <p:ext uri="{BB962C8B-B14F-4D97-AF65-F5344CB8AC3E}">
        <p14:creationId xmlns:p14="http://schemas.microsoft.com/office/powerpoint/2010/main" val="93611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0E6A5BD-C011-4A45-AA3A-201790FB7F2B}" type="slidenum">
              <a:rPr lang="en-US" smtClean="0"/>
              <a:t>2</a:t>
            </a:fld>
            <a:endParaRPr lang="en-US" dirty="0"/>
          </a:p>
        </p:txBody>
      </p:sp>
      <p:sp>
        <p:nvSpPr>
          <p:cNvPr id="14" name="Rectangle: Rounded Corners 13">
            <a:extLst>
              <a:ext uri="{FF2B5EF4-FFF2-40B4-BE49-F238E27FC236}">
                <a16:creationId xmlns:a16="http://schemas.microsoft.com/office/drawing/2014/main" id="{FD937ABA-5677-4DEA-B1D0-814024E38705}"/>
              </a:ext>
            </a:extLst>
          </p:cNvPr>
          <p:cNvSpPr/>
          <p:nvPr/>
        </p:nvSpPr>
        <p:spPr>
          <a:xfrm>
            <a:off x="2047778" y="1213767"/>
            <a:ext cx="1315377" cy="441781"/>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accent2"/>
                </a:solidFill>
              </a:rPr>
              <a:t>Order Management</a:t>
            </a:r>
          </a:p>
        </p:txBody>
      </p:sp>
      <p:sp>
        <p:nvSpPr>
          <p:cNvPr id="15" name="Rectangle: Rounded Corners 14">
            <a:extLst>
              <a:ext uri="{FF2B5EF4-FFF2-40B4-BE49-F238E27FC236}">
                <a16:creationId xmlns:a16="http://schemas.microsoft.com/office/drawing/2014/main" id="{2CB69E86-65EE-4D5B-B1B8-60E0A52B5D5B}"/>
              </a:ext>
            </a:extLst>
          </p:cNvPr>
          <p:cNvSpPr/>
          <p:nvPr/>
        </p:nvSpPr>
        <p:spPr>
          <a:xfrm>
            <a:off x="2047778" y="1735220"/>
            <a:ext cx="1315377" cy="441781"/>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accent2"/>
                </a:solidFill>
              </a:rPr>
              <a:t>Project Accounting</a:t>
            </a:r>
          </a:p>
        </p:txBody>
      </p:sp>
      <p:sp>
        <p:nvSpPr>
          <p:cNvPr id="17" name="Rectangle: Rounded Corners 16">
            <a:extLst>
              <a:ext uri="{FF2B5EF4-FFF2-40B4-BE49-F238E27FC236}">
                <a16:creationId xmlns:a16="http://schemas.microsoft.com/office/drawing/2014/main" id="{0B910849-4A1A-4D17-99B8-EE17E340E212}"/>
              </a:ext>
            </a:extLst>
          </p:cNvPr>
          <p:cNvSpPr/>
          <p:nvPr/>
        </p:nvSpPr>
        <p:spPr>
          <a:xfrm>
            <a:off x="3845755" y="1644405"/>
            <a:ext cx="1206500" cy="508000"/>
          </a:xfrm>
          <a:prstGeom prst="round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accent2"/>
                </a:solidFill>
              </a:rPr>
              <a:t>AR Invoice Interface</a:t>
            </a:r>
          </a:p>
        </p:txBody>
      </p:sp>
      <p:cxnSp>
        <p:nvCxnSpPr>
          <p:cNvPr id="19" name="Connector: Elbow 18">
            <a:extLst>
              <a:ext uri="{FF2B5EF4-FFF2-40B4-BE49-F238E27FC236}">
                <a16:creationId xmlns:a16="http://schemas.microsoft.com/office/drawing/2014/main" id="{806666DD-D307-4744-AE0A-014A7E93DAB1}"/>
              </a:ext>
            </a:extLst>
          </p:cNvPr>
          <p:cNvCxnSpPr>
            <a:cxnSpLocks/>
            <a:stCxn id="14" idx="3"/>
            <a:endCxn id="17" idx="0"/>
          </p:cNvCxnSpPr>
          <p:nvPr/>
        </p:nvCxnSpPr>
        <p:spPr>
          <a:xfrm>
            <a:off x="3363155" y="1434658"/>
            <a:ext cx="1085850" cy="2097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3C11341-18C1-4066-A7CC-359017A9C3D2}"/>
              </a:ext>
            </a:extLst>
          </p:cNvPr>
          <p:cNvSpPr txBox="1"/>
          <p:nvPr/>
        </p:nvSpPr>
        <p:spPr>
          <a:xfrm>
            <a:off x="3558233" y="1283299"/>
            <a:ext cx="1104900" cy="138499"/>
          </a:xfrm>
          <a:prstGeom prst="rect">
            <a:avLst/>
          </a:prstGeom>
          <a:solidFill>
            <a:schemeClr val="bg1"/>
          </a:solidFill>
        </p:spPr>
        <p:txBody>
          <a:bodyPr wrap="square" lIns="0" tIns="0" rIns="0" bIns="0" rtlCol="0">
            <a:spAutoFit/>
          </a:bodyPr>
          <a:lstStyle/>
          <a:p>
            <a:r>
              <a:rPr lang="en-US" sz="900" dirty="0">
                <a:solidFill>
                  <a:schemeClr val="accent2"/>
                </a:solidFill>
              </a:rPr>
              <a:t>Order Ship Confirmed</a:t>
            </a:r>
          </a:p>
        </p:txBody>
      </p:sp>
      <p:cxnSp>
        <p:nvCxnSpPr>
          <p:cNvPr id="21" name="Connector: Elbow 20">
            <a:extLst>
              <a:ext uri="{FF2B5EF4-FFF2-40B4-BE49-F238E27FC236}">
                <a16:creationId xmlns:a16="http://schemas.microsoft.com/office/drawing/2014/main" id="{0E8C1BC7-43E7-4A45-AFC4-016BB78A1EE4}"/>
              </a:ext>
            </a:extLst>
          </p:cNvPr>
          <p:cNvCxnSpPr>
            <a:cxnSpLocks/>
            <a:stCxn id="15" idx="3"/>
            <a:endCxn id="17" idx="2"/>
          </p:cNvCxnSpPr>
          <p:nvPr/>
        </p:nvCxnSpPr>
        <p:spPr>
          <a:xfrm>
            <a:off x="3363155" y="1956111"/>
            <a:ext cx="1085850" cy="196294"/>
          </a:xfrm>
          <a:prstGeom prst="bentConnector4">
            <a:avLst>
              <a:gd name="adj1" fmla="val 22222"/>
              <a:gd name="adj2" fmla="val 216458"/>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4ABEE35-1842-4695-BE45-EDCDA95803FD}"/>
              </a:ext>
            </a:extLst>
          </p:cNvPr>
          <p:cNvSpPr txBox="1"/>
          <p:nvPr/>
        </p:nvSpPr>
        <p:spPr>
          <a:xfrm>
            <a:off x="3545214" y="2225896"/>
            <a:ext cx="1104900" cy="138499"/>
          </a:xfrm>
          <a:prstGeom prst="rect">
            <a:avLst/>
          </a:prstGeom>
          <a:solidFill>
            <a:schemeClr val="bg1"/>
          </a:solidFill>
        </p:spPr>
        <p:txBody>
          <a:bodyPr wrap="square" lIns="0" tIns="0" rIns="0" bIns="0" rtlCol="0">
            <a:spAutoFit/>
          </a:bodyPr>
          <a:lstStyle/>
          <a:p>
            <a:r>
              <a:rPr lang="en-US" sz="900" dirty="0">
                <a:solidFill>
                  <a:schemeClr val="accent2"/>
                </a:solidFill>
              </a:rPr>
              <a:t>Draft Invoice Approved</a:t>
            </a:r>
          </a:p>
        </p:txBody>
      </p:sp>
      <p:cxnSp>
        <p:nvCxnSpPr>
          <p:cNvPr id="26" name="Straight Connector 25">
            <a:extLst>
              <a:ext uri="{FF2B5EF4-FFF2-40B4-BE49-F238E27FC236}">
                <a16:creationId xmlns:a16="http://schemas.microsoft.com/office/drawing/2014/main" id="{12B65579-399E-4997-B21D-13F7ECCE753C}"/>
              </a:ext>
            </a:extLst>
          </p:cNvPr>
          <p:cNvCxnSpPr/>
          <p:nvPr/>
        </p:nvCxnSpPr>
        <p:spPr>
          <a:xfrm>
            <a:off x="406400" y="2755900"/>
            <a:ext cx="11633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7C99E0D8-C7FE-46D0-AA01-EA81DBDED41F}"/>
              </a:ext>
            </a:extLst>
          </p:cNvPr>
          <p:cNvGrpSpPr/>
          <p:nvPr/>
        </p:nvGrpSpPr>
        <p:grpSpPr>
          <a:xfrm>
            <a:off x="5344355" y="3019293"/>
            <a:ext cx="1282700" cy="624529"/>
            <a:chOff x="4406900" y="3020371"/>
            <a:chExt cx="1282700" cy="624529"/>
          </a:xfrm>
        </p:grpSpPr>
        <p:cxnSp>
          <p:nvCxnSpPr>
            <p:cNvPr id="28" name="Straight Connector 27">
              <a:extLst>
                <a:ext uri="{FF2B5EF4-FFF2-40B4-BE49-F238E27FC236}">
                  <a16:creationId xmlns:a16="http://schemas.microsoft.com/office/drawing/2014/main" id="{39EA374C-8BFA-4DAB-8447-1069303FC38D}"/>
                </a:ext>
              </a:extLst>
            </p:cNvPr>
            <p:cNvCxnSpPr>
              <a:cxnSpLocks/>
            </p:cNvCxnSpPr>
            <p:nvPr/>
          </p:nvCxnSpPr>
          <p:spPr>
            <a:xfrm>
              <a:off x="4406900" y="3200400"/>
              <a:ext cx="1282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70DE575-D509-4C82-B1A0-32B65B4FF267}"/>
                </a:ext>
              </a:extLst>
            </p:cNvPr>
            <p:cNvCxnSpPr>
              <a:cxnSpLocks/>
            </p:cNvCxnSpPr>
            <p:nvPr/>
          </p:nvCxnSpPr>
          <p:spPr>
            <a:xfrm>
              <a:off x="5073650" y="3200400"/>
              <a:ext cx="0" cy="4445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F652216-AEDD-4FF7-8813-611DFBEAC04F}"/>
                </a:ext>
              </a:extLst>
            </p:cNvPr>
            <p:cNvSpPr txBox="1"/>
            <p:nvPr/>
          </p:nvSpPr>
          <p:spPr>
            <a:xfrm>
              <a:off x="4406900" y="3020371"/>
              <a:ext cx="666750" cy="153888"/>
            </a:xfrm>
            <a:prstGeom prst="rect">
              <a:avLst/>
            </a:prstGeom>
            <a:noFill/>
          </p:spPr>
          <p:txBody>
            <a:bodyPr wrap="square" lIns="0" tIns="0" rIns="0" bIns="0" rtlCol="0">
              <a:spAutoFit/>
            </a:bodyPr>
            <a:lstStyle/>
            <a:p>
              <a:r>
                <a:rPr lang="en-US" sz="1000" dirty="0">
                  <a:solidFill>
                    <a:schemeClr val="accent2"/>
                  </a:solidFill>
                </a:rPr>
                <a:t>Dr.</a:t>
              </a:r>
            </a:p>
          </p:txBody>
        </p:sp>
        <p:sp>
          <p:nvSpPr>
            <p:cNvPr id="37" name="TextBox 36">
              <a:extLst>
                <a:ext uri="{FF2B5EF4-FFF2-40B4-BE49-F238E27FC236}">
                  <a16:creationId xmlns:a16="http://schemas.microsoft.com/office/drawing/2014/main" id="{DA79C745-9020-4C9A-BDA5-EF079EB4F42A}"/>
                </a:ext>
              </a:extLst>
            </p:cNvPr>
            <p:cNvSpPr txBox="1"/>
            <p:nvPr/>
          </p:nvSpPr>
          <p:spPr>
            <a:xfrm>
              <a:off x="5073650" y="3033441"/>
              <a:ext cx="615950" cy="153888"/>
            </a:xfrm>
            <a:prstGeom prst="rect">
              <a:avLst/>
            </a:prstGeom>
            <a:noFill/>
          </p:spPr>
          <p:txBody>
            <a:bodyPr wrap="square" lIns="0" tIns="0" rIns="0" bIns="0" rtlCol="0">
              <a:spAutoFit/>
            </a:bodyPr>
            <a:lstStyle/>
            <a:p>
              <a:pPr algn="r"/>
              <a:r>
                <a:rPr lang="en-US" sz="1000" dirty="0">
                  <a:solidFill>
                    <a:schemeClr val="accent2"/>
                  </a:solidFill>
                </a:rPr>
                <a:t>Cr.</a:t>
              </a:r>
            </a:p>
          </p:txBody>
        </p:sp>
        <p:sp>
          <p:nvSpPr>
            <p:cNvPr id="38" name="TextBox 37">
              <a:extLst>
                <a:ext uri="{FF2B5EF4-FFF2-40B4-BE49-F238E27FC236}">
                  <a16:creationId xmlns:a16="http://schemas.microsoft.com/office/drawing/2014/main" id="{5BFE32FC-1457-419F-AB4D-A7500030D99A}"/>
                </a:ext>
              </a:extLst>
            </p:cNvPr>
            <p:cNvSpPr txBox="1"/>
            <p:nvPr/>
          </p:nvSpPr>
          <p:spPr>
            <a:xfrm>
              <a:off x="4406900" y="3249155"/>
              <a:ext cx="666750" cy="153888"/>
            </a:xfrm>
            <a:prstGeom prst="rect">
              <a:avLst/>
            </a:prstGeom>
            <a:noFill/>
          </p:spPr>
          <p:txBody>
            <a:bodyPr wrap="square" lIns="0" tIns="0" rIns="0" bIns="0" rtlCol="0">
              <a:spAutoFit/>
            </a:bodyPr>
            <a:lstStyle/>
            <a:p>
              <a:r>
                <a:rPr lang="en-US" sz="1000" dirty="0">
                  <a:solidFill>
                    <a:schemeClr val="accent2"/>
                  </a:solidFill>
                </a:rPr>
                <a:t>Receivable</a:t>
              </a:r>
            </a:p>
          </p:txBody>
        </p:sp>
        <p:sp>
          <p:nvSpPr>
            <p:cNvPr id="39" name="TextBox 38">
              <a:extLst>
                <a:ext uri="{FF2B5EF4-FFF2-40B4-BE49-F238E27FC236}">
                  <a16:creationId xmlns:a16="http://schemas.microsoft.com/office/drawing/2014/main" id="{279098F1-92A3-4BAF-8C1D-00AC67C0C7B2}"/>
                </a:ext>
              </a:extLst>
            </p:cNvPr>
            <p:cNvSpPr txBox="1"/>
            <p:nvPr/>
          </p:nvSpPr>
          <p:spPr>
            <a:xfrm>
              <a:off x="5073650" y="3262225"/>
              <a:ext cx="615950" cy="307777"/>
            </a:xfrm>
            <a:prstGeom prst="rect">
              <a:avLst/>
            </a:prstGeom>
            <a:noFill/>
          </p:spPr>
          <p:txBody>
            <a:bodyPr wrap="square" lIns="0" tIns="0" rIns="0" bIns="0" rtlCol="0">
              <a:spAutoFit/>
            </a:bodyPr>
            <a:lstStyle/>
            <a:p>
              <a:pPr algn="r"/>
              <a:r>
                <a:rPr lang="en-US" sz="1000" dirty="0">
                  <a:solidFill>
                    <a:schemeClr val="accent2"/>
                  </a:solidFill>
                </a:rPr>
                <a:t>Revenue</a:t>
              </a:r>
            </a:p>
            <a:p>
              <a:pPr algn="r"/>
              <a:r>
                <a:rPr lang="en-US" sz="1000" dirty="0">
                  <a:solidFill>
                    <a:schemeClr val="accent2"/>
                  </a:solidFill>
                </a:rPr>
                <a:t>Prog. Bill</a:t>
              </a:r>
            </a:p>
          </p:txBody>
        </p:sp>
      </p:grpSp>
      <p:sp>
        <p:nvSpPr>
          <p:cNvPr id="41" name="Rectangle 40">
            <a:extLst>
              <a:ext uri="{FF2B5EF4-FFF2-40B4-BE49-F238E27FC236}">
                <a16:creationId xmlns:a16="http://schemas.microsoft.com/office/drawing/2014/main" id="{6914296A-1D50-476D-B08C-24A4AC25F3F4}"/>
              </a:ext>
            </a:extLst>
          </p:cNvPr>
          <p:cNvSpPr/>
          <p:nvPr/>
        </p:nvSpPr>
        <p:spPr>
          <a:xfrm>
            <a:off x="88900" y="1218738"/>
            <a:ext cx="317500" cy="1384300"/>
          </a:xfrm>
          <a:prstGeom prst="rect">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dirty="0">
                <a:solidFill>
                  <a:schemeClr val="accent2"/>
                </a:solidFill>
              </a:rPr>
              <a:t>ERP Process</a:t>
            </a:r>
          </a:p>
        </p:txBody>
      </p:sp>
      <p:sp>
        <p:nvSpPr>
          <p:cNvPr id="43" name="Rectangle 42">
            <a:extLst>
              <a:ext uri="{FF2B5EF4-FFF2-40B4-BE49-F238E27FC236}">
                <a16:creationId xmlns:a16="http://schemas.microsoft.com/office/drawing/2014/main" id="{363D7CCD-6498-4ED3-90F6-A785866F6AAF}"/>
              </a:ext>
            </a:extLst>
          </p:cNvPr>
          <p:cNvSpPr/>
          <p:nvPr/>
        </p:nvSpPr>
        <p:spPr>
          <a:xfrm>
            <a:off x="88900" y="2871401"/>
            <a:ext cx="317500" cy="1384300"/>
          </a:xfrm>
          <a:prstGeom prst="rect">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dirty="0">
                <a:solidFill>
                  <a:schemeClr val="accent2"/>
                </a:solidFill>
              </a:rPr>
              <a:t>Accounting</a:t>
            </a:r>
          </a:p>
        </p:txBody>
      </p:sp>
      <p:cxnSp>
        <p:nvCxnSpPr>
          <p:cNvPr id="44" name="Straight Connector 43">
            <a:extLst>
              <a:ext uri="{FF2B5EF4-FFF2-40B4-BE49-F238E27FC236}">
                <a16:creationId xmlns:a16="http://schemas.microsoft.com/office/drawing/2014/main" id="{94A1AE07-E664-4E49-BD9B-86802D32FD1F}"/>
              </a:ext>
            </a:extLst>
          </p:cNvPr>
          <p:cNvCxnSpPr/>
          <p:nvPr/>
        </p:nvCxnSpPr>
        <p:spPr>
          <a:xfrm>
            <a:off x="406400" y="4495800"/>
            <a:ext cx="1163320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CDA2105F-1632-4D7C-A462-DBD68FB3895E}"/>
              </a:ext>
            </a:extLst>
          </p:cNvPr>
          <p:cNvSpPr/>
          <p:nvPr/>
        </p:nvSpPr>
        <p:spPr>
          <a:xfrm>
            <a:off x="88900" y="4650658"/>
            <a:ext cx="317500" cy="1384300"/>
          </a:xfrm>
          <a:prstGeom prst="rect">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dirty="0">
                <a:solidFill>
                  <a:schemeClr val="accent2"/>
                </a:solidFill>
              </a:rPr>
              <a:t>Custom</a:t>
            </a:r>
          </a:p>
        </p:txBody>
      </p:sp>
      <p:sp>
        <p:nvSpPr>
          <p:cNvPr id="46" name="TextBox 45">
            <a:extLst>
              <a:ext uri="{FF2B5EF4-FFF2-40B4-BE49-F238E27FC236}">
                <a16:creationId xmlns:a16="http://schemas.microsoft.com/office/drawing/2014/main" id="{766C973F-1F04-4A97-8411-FA21D4C592B0}"/>
              </a:ext>
            </a:extLst>
          </p:cNvPr>
          <p:cNvSpPr txBox="1"/>
          <p:nvPr/>
        </p:nvSpPr>
        <p:spPr>
          <a:xfrm>
            <a:off x="3555120" y="4583348"/>
            <a:ext cx="1632824" cy="1692771"/>
          </a:xfrm>
          <a:prstGeom prst="rect">
            <a:avLst/>
          </a:prstGeom>
          <a:noFill/>
        </p:spPr>
        <p:txBody>
          <a:bodyPr wrap="square" lIns="0" tIns="0" rIns="0" bIns="0" rtlCol="0">
            <a:spAutoFit/>
          </a:bodyPr>
          <a:lstStyle/>
          <a:p>
            <a:pPr marL="115888" indent="-115888">
              <a:buFont typeface="Arial" panose="020B0604020202020204" pitchFamily="34" charset="0"/>
              <a:buChar char="•"/>
            </a:pPr>
            <a:r>
              <a:rPr lang="en-US" sz="1100" dirty="0">
                <a:solidFill>
                  <a:schemeClr val="accent2"/>
                </a:solidFill>
              </a:rPr>
              <a:t>Auto-Invoice Import</a:t>
            </a:r>
          </a:p>
          <a:p>
            <a:pPr marL="115888" indent="-115888">
              <a:buFont typeface="Arial" panose="020B0604020202020204" pitchFamily="34" charset="0"/>
              <a:buChar char="•"/>
            </a:pPr>
            <a:r>
              <a:rPr lang="en-US" sz="1100" dirty="0">
                <a:solidFill>
                  <a:schemeClr val="accent2"/>
                </a:solidFill>
              </a:rPr>
              <a:t>Suppress Zero Value Invoices</a:t>
            </a:r>
          </a:p>
          <a:p>
            <a:pPr marL="115888" indent="-115888">
              <a:buFont typeface="Arial" panose="020B0604020202020204" pitchFamily="34" charset="0"/>
              <a:buChar char="•"/>
            </a:pPr>
            <a:r>
              <a:rPr lang="en-US" sz="1100" dirty="0">
                <a:solidFill>
                  <a:schemeClr val="accent2"/>
                </a:solidFill>
              </a:rPr>
              <a:t>AR Interface Update</a:t>
            </a:r>
          </a:p>
          <a:p>
            <a:pPr marL="115888" indent="-115888">
              <a:buFont typeface="Arial" panose="020B0604020202020204" pitchFamily="34" charset="0"/>
              <a:buChar char="•"/>
            </a:pPr>
            <a:r>
              <a:rPr lang="en-US" sz="1100" dirty="0">
                <a:solidFill>
                  <a:schemeClr val="accent2"/>
                </a:solidFill>
              </a:rPr>
              <a:t>Reject Trx Missing VAT</a:t>
            </a:r>
          </a:p>
          <a:p>
            <a:pPr marL="115888" indent="-115888">
              <a:buFont typeface="Arial" panose="020B0604020202020204" pitchFamily="34" charset="0"/>
              <a:buChar char="•"/>
            </a:pPr>
            <a:r>
              <a:rPr lang="en-US" sz="1100" dirty="0">
                <a:solidFill>
                  <a:schemeClr val="accent2"/>
                </a:solidFill>
              </a:rPr>
              <a:t>Parts Rev Rec</a:t>
            </a:r>
          </a:p>
          <a:p>
            <a:pPr marL="115888" indent="-115888">
              <a:buFont typeface="Arial" panose="020B0604020202020204" pitchFamily="34" charset="0"/>
              <a:buChar char="•"/>
            </a:pPr>
            <a:r>
              <a:rPr lang="en-US" sz="1100" dirty="0">
                <a:solidFill>
                  <a:schemeClr val="accent2"/>
                </a:solidFill>
              </a:rPr>
              <a:t>Deferred Rev COGS Trx Details Report</a:t>
            </a:r>
          </a:p>
          <a:p>
            <a:pPr marL="115888" indent="-115888">
              <a:buFont typeface="Arial" panose="020B0604020202020204" pitchFamily="34" charset="0"/>
              <a:buChar char="•"/>
            </a:pPr>
            <a:r>
              <a:rPr lang="en-US" sz="1100" i="1" dirty="0">
                <a:solidFill>
                  <a:schemeClr val="accent2"/>
                </a:solidFill>
              </a:rPr>
              <a:t>Revenue Contingency: Manual Invoices (Mod 2)</a:t>
            </a:r>
          </a:p>
        </p:txBody>
      </p:sp>
      <p:cxnSp>
        <p:nvCxnSpPr>
          <p:cNvPr id="48" name="Straight Connector 47">
            <a:extLst>
              <a:ext uri="{FF2B5EF4-FFF2-40B4-BE49-F238E27FC236}">
                <a16:creationId xmlns:a16="http://schemas.microsoft.com/office/drawing/2014/main" id="{F7EF6E8E-05A2-4668-863A-D2E68B958387}"/>
              </a:ext>
            </a:extLst>
          </p:cNvPr>
          <p:cNvCxnSpPr/>
          <p:nvPr/>
        </p:nvCxnSpPr>
        <p:spPr>
          <a:xfrm>
            <a:off x="5166555" y="1329268"/>
            <a:ext cx="0" cy="4952261"/>
          </a:xfrm>
          <a:prstGeom prst="line">
            <a:avLst/>
          </a:prstGeom>
          <a:ln w="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2983E2-5B09-44CF-8375-EC9A3F716363}"/>
              </a:ext>
            </a:extLst>
          </p:cNvPr>
          <p:cNvCxnSpPr/>
          <p:nvPr/>
        </p:nvCxnSpPr>
        <p:spPr>
          <a:xfrm>
            <a:off x="3464755" y="1329267"/>
            <a:ext cx="0" cy="4952261"/>
          </a:xfrm>
          <a:prstGeom prst="line">
            <a:avLst/>
          </a:prstGeom>
          <a:ln w="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9DC66A3B-DC56-40FC-A2B7-6AC1AA753FD1}"/>
              </a:ext>
            </a:extLst>
          </p:cNvPr>
          <p:cNvSpPr/>
          <p:nvPr/>
        </p:nvSpPr>
        <p:spPr>
          <a:xfrm>
            <a:off x="5420555" y="1643432"/>
            <a:ext cx="1206500" cy="508000"/>
          </a:xfrm>
          <a:prstGeom prst="round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accent2"/>
                </a:solidFill>
              </a:rPr>
              <a:t>AR Invoice Created</a:t>
            </a:r>
          </a:p>
        </p:txBody>
      </p:sp>
      <p:cxnSp>
        <p:nvCxnSpPr>
          <p:cNvPr id="55" name="Connector: Elbow 54">
            <a:extLst>
              <a:ext uri="{FF2B5EF4-FFF2-40B4-BE49-F238E27FC236}">
                <a16:creationId xmlns:a16="http://schemas.microsoft.com/office/drawing/2014/main" id="{2868243A-8101-4C11-8EAD-B7001E02936C}"/>
              </a:ext>
            </a:extLst>
          </p:cNvPr>
          <p:cNvCxnSpPr>
            <a:cxnSpLocks/>
            <a:stCxn id="17" idx="3"/>
            <a:endCxn id="54" idx="1"/>
          </p:cNvCxnSpPr>
          <p:nvPr/>
        </p:nvCxnSpPr>
        <p:spPr>
          <a:xfrm flipV="1">
            <a:off x="5052255" y="1897432"/>
            <a:ext cx="368300" cy="9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AADAE27-2784-4511-A21B-ABD4D052A49C}"/>
              </a:ext>
            </a:extLst>
          </p:cNvPr>
          <p:cNvCxnSpPr/>
          <p:nvPr/>
        </p:nvCxnSpPr>
        <p:spPr>
          <a:xfrm>
            <a:off x="6915935" y="1279678"/>
            <a:ext cx="0" cy="4952261"/>
          </a:xfrm>
          <a:prstGeom prst="line">
            <a:avLst/>
          </a:prstGeom>
          <a:ln w="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B4C9CD4-CF77-45CD-9F2D-8D68757CA5B7}"/>
              </a:ext>
            </a:extLst>
          </p:cNvPr>
          <p:cNvSpPr txBox="1"/>
          <p:nvPr/>
        </p:nvSpPr>
        <p:spPr>
          <a:xfrm>
            <a:off x="5274292" y="4563365"/>
            <a:ext cx="1545113" cy="1523494"/>
          </a:xfrm>
          <a:prstGeom prst="rect">
            <a:avLst/>
          </a:prstGeom>
          <a:noFill/>
        </p:spPr>
        <p:txBody>
          <a:bodyPr wrap="square" lIns="0" tIns="0" rIns="0" bIns="0" rtlCol="0">
            <a:spAutoFit/>
          </a:bodyPr>
          <a:lstStyle/>
          <a:p>
            <a:pPr marL="115888" indent="-115888">
              <a:buFont typeface="Arial" panose="020B0604020202020204" pitchFamily="34" charset="0"/>
              <a:buChar char="•"/>
            </a:pPr>
            <a:r>
              <a:rPr lang="en-US" sz="1100" dirty="0">
                <a:solidFill>
                  <a:schemeClr val="accent2"/>
                </a:solidFill>
              </a:rPr>
              <a:t>Create Accounting</a:t>
            </a:r>
          </a:p>
          <a:p>
            <a:pPr marL="115888" indent="-115888">
              <a:buFont typeface="Arial" panose="020B0604020202020204" pitchFamily="34" charset="0"/>
              <a:buChar char="•"/>
            </a:pPr>
            <a:r>
              <a:rPr lang="en-US" sz="1100" dirty="0">
                <a:solidFill>
                  <a:schemeClr val="accent2"/>
                </a:solidFill>
              </a:rPr>
              <a:t>Invoice Print</a:t>
            </a:r>
          </a:p>
          <a:p>
            <a:pPr marL="115888" indent="-115888">
              <a:buFont typeface="Arial" panose="020B0604020202020204" pitchFamily="34" charset="0"/>
              <a:buChar char="•"/>
            </a:pPr>
            <a:r>
              <a:rPr lang="en-US" sz="1100" dirty="0">
                <a:solidFill>
                  <a:schemeClr val="accent2"/>
                </a:solidFill>
              </a:rPr>
              <a:t>Letter of Credit</a:t>
            </a:r>
          </a:p>
          <a:p>
            <a:pPr marL="115888" indent="-115888">
              <a:buFont typeface="Arial" panose="020B0604020202020204" pitchFamily="34" charset="0"/>
              <a:buChar char="•"/>
            </a:pPr>
            <a:r>
              <a:rPr lang="en-US" sz="1100" dirty="0">
                <a:solidFill>
                  <a:schemeClr val="accent2"/>
                </a:solidFill>
              </a:rPr>
              <a:t>Invoice Distribution &amp; Storage (Mailbox &amp; Documentum)</a:t>
            </a:r>
          </a:p>
          <a:p>
            <a:pPr marL="115888" indent="-115888">
              <a:buFont typeface="Arial" panose="020B0604020202020204" pitchFamily="34" charset="0"/>
              <a:buChar char="•"/>
            </a:pPr>
            <a:r>
              <a:rPr lang="en-US" sz="1100" dirty="0">
                <a:solidFill>
                  <a:schemeClr val="accent2"/>
                </a:solidFill>
              </a:rPr>
              <a:t>AR VAT </a:t>
            </a:r>
            <a:r>
              <a:rPr lang="en-US" sz="1100" dirty="0" err="1">
                <a:solidFill>
                  <a:schemeClr val="accent2"/>
                </a:solidFill>
              </a:rPr>
              <a:t>Curr</a:t>
            </a:r>
            <a:r>
              <a:rPr lang="en-US" sz="1100" dirty="0">
                <a:solidFill>
                  <a:schemeClr val="accent2"/>
                </a:solidFill>
              </a:rPr>
              <a:t> Conv. Program</a:t>
            </a:r>
          </a:p>
          <a:p>
            <a:pPr marL="115888" indent="-115888">
              <a:buFont typeface="Arial" panose="020B0604020202020204" pitchFamily="34" charset="0"/>
              <a:buChar char="•"/>
            </a:pPr>
            <a:r>
              <a:rPr lang="en-US" sz="1100" dirty="0">
                <a:solidFill>
                  <a:schemeClr val="accent2"/>
                </a:solidFill>
              </a:rPr>
              <a:t>AR WHT Adj. Report</a:t>
            </a:r>
          </a:p>
        </p:txBody>
      </p:sp>
      <p:sp>
        <p:nvSpPr>
          <p:cNvPr id="61" name="Rectangle: Rounded Corners 60">
            <a:extLst>
              <a:ext uri="{FF2B5EF4-FFF2-40B4-BE49-F238E27FC236}">
                <a16:creationId xmlns:a16="http://schemas.microsoft.com/office/drawing/2014/main" id="{D84F0859-CF3F-40A0-ABCD-51AA41AB0EE3}"/>
              </a:ext>
            </a:extLst>
          </p:cNvPr>
          <p:cNvSpPr/>
          <p:nvPr/>
        </p:nvSpPr>
        <p:spPr>
          <a:xfrm>
            <a:off x="7269746" y="1302086"/>
            <a:ext cx="1206500" cy="508000"/>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accent2"/>
                </a:solidFill>
              </a:rPr>
              <a:t>Interface to IBS</a:t>
            </a:r>
          </a:p>
        </p:txBody>
      </p:sp>
      <p:cxnSp>
        <p:nvCxnSpPr>
          <p:cNvPr id="62" name="Straight Connector 61">
            <a:extLst>
              <a:ext uri="{FF2B5EF4-FFF2-40B4-BE49-F238E27FC236}">
                <a16:creationId xmlns:a16="http://schemas.microsoft.com/office/drawing/2014/main" id="{B64F5D47-C8B0-428C-BAFB-5E4793B6FE74}"/>
              </a:ext>
            </a:extLst>
          </p:cNvPr>
          <p:cNvCxnSpPr/>
          <p:nvPr/>
        </p:nvCxnSpPr>
        <p:spPr>
          <a:xfrm>
            <a:off x="8768346" y="1261711"/>
            <a:ext cx="0" cy="4952261"/>
          </a:xfrm>
          <a:prstGeom prst="line">
            <a:avLst/>
          </a:prstGeom>
          <a:ln w="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95D3B2CA-0043-4198-856A-3635901C3AD9}"/>
              </a:ext>
            </a:extLst>
          </p:cNvPr>
          <p:cNvSpPr/>
          <p:nvPr/>
        </p:nvSpPr>
        <p:spPr>
          <a:xfrm>
            <a:off x="7269746" y="2045152"/>
            <a:ext cx="1206500" cy="508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accent2"/>
                </a:solidFill>
              </a:rPr>
              <a:t>Interface to GECARS</a:t>
            </a:r>
          </a:p>
        </p:txBody>
      </p:sp>
      <p:cxnSp>
        <p:nvCxnSpPr>
          <p:cNvPr id="64" name="Connector: Elbow 63">
            <a:extLst>
              <a:ext uri="{FF2B5EF4-FFF2-40B4-BE49-F238E27FC236}">
                <a16:creationId xmlns:a16="http://schemas.microsoft.com/office/drawing/2014/main" id="{393BD5BD-C068-433E-871F-122E2A0CE56D}"/>
              </a:ext>
            </a:extLst>
          </p:cNvPr>
          <p:cNvCxnSpPr>
            <a:cxnSpLocks/>
            <a:stCxn id="54" idx="3"/>
            <a:endCxn id="61" idx="1"/>
          </p:cNvCxnSpPr>
          <p:nvPr/>
        </p:nvCxnSpPr>
        <p:spPr>
          <a:xfrm flipV="1">
            <a:off x="6627055" y="1556086"/>
            <a:ext cx="642691" cy="341346"/>
          </a:xfrm>
          <a:prstGeom prst="bentConnector3">
            <a:avLst>
              <a:gd name="adj1" fmla="val 259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47EFE226-8EE2-486D-8604-9C7A1AD38F4D}"/>
              </a:ext>
            </a:extLst>
          </p:cNvPr>
          <p:cNvCxnSpPr>
            <a:cxnSpLocks/>
            <a:stCxn id="54" idx="3"/>
            <a:endCxn id="63" idx="1"/>
          </p:cNvCxnSpPr>
          <p:nvPr/>
        </p:nvCxnSpPr>
        <p:spPr>
          <a:xfrm>
            <a:off x="6627055" y="1897432"/>
            <a:ext cx="642691" cy="4017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9DC1CC2-B201-4390-8FE9-3E7AC7DC2F11}"/>
              </a:ext>
            </a:extLst>
          </p:cNvPr>
          <p:cNvSpPr txBox="1"/>
          <p:nvPr/>
        </p:nvSpPr>
        <p:spPr>
          <a:xfrm>
            <a:off x="6785176" y="1379790"/>
            <a:ext cx="484570" cy="138499"/>
          </a:xfrm>
          <a:prstGeom prst="rect">
            <a:avLst/>
          </a:prstGeom>
          <a:solidFill>
            <a:schemeClr val="bg1"/>
          </a:solidFill>
        </p:spPr>
        <p:txBody>
          <a:bodyPr wrap="square" lIns="0" tIns="0" rIns="0" bIns="0" rtlCol="0">
            <a:spAutoFit/>
          </a:bodyPr>
          <a:lstStyle/>
          <a:p>
            <a:r>
              <a:rPr lang="en-US" sz="900" dirty="0">
                <a:solidFill>
                  <a:schemeClr val="accent2"/>
                </a:solidFill>
              </a:rPr>
              <a:t>Internal</a:t>
            </a:r>
          </a:p>
        </p:txBody>
      </p:sp>
      <p:sp>
        <p:nvSpPr>
          <p:cNvPr id="74" name="TextBox 73">
            <a:extLst>
              <a:ext uri="{FF2B5EF4-FFF2-40B4-BE49-F238E27FC236}">
                <a16:creationId xmlns:a16="http://schemas.microsoft.com/office/drawing/2014/main" id="{AD90A799-2BD4-4239-B831-512F3C2E8DEC}"/>
              </a:ext>
            </a:extLst>
          </p:cNvPr>
          <p:cNvSpPr txBox="1"/>
          <p:nvPr/>
        </p:nvSpPr>
        <p:spPr>
          <a:xfrm>
            <a:off x="6785176" y="2399822"/>
            <a:ext cx="465341" cy="138499"/>
          </a:xfrm>
          <a:prstGeom prst="rect">
            <a:avLst/>
          </a:prstGeom>
          <a:solidFill>
            <a:schemeClr val="bg1"/>
          </a:solidFill>
        </p:spPr>
        <p:txBody>
          <a:bodyPr wrap="square" lIns="0" tIns="0" rIns="0" bIns="0" rtlCol="0">
            <a:spAutoFit/>
          </a:bodyPr>
          <a:lstStyle/>
          <a:p>
            <a:r>
              <a:rPr lang="en-US" sz="900" dirty="0">
                <a:solidFill>
                  <a:schemeClr val="accent2"/>
                </a:solidFill>
              </a:rPr>
              <a:t>External</a:t>
            </a:r>
          </a:p>
        </p:txBody>
      </p:sp>
      <p:sp>
        <p:nvSpPr>
          <p:cNvPr id="75" name="TextBox 74">
            <a:extLst>
              <a:ext uri="{FF2B5EF4-FFF2-40B4-BE49-F238E27FC236}">
                <a16:creationId xmlns:a16="http://schemas.microsoft.com/office/drawing/2014/main" id="{129A3D67-41F9-427F-AA2E-D4B61853628E}"/>
              </a:ext>
            </a:extLst>
          </p:cNvPr>
          <p:cNvSpPr txBox="1"/>
          <p:nvPr/>
        </p:nvSpPr>
        <p:spPr>
          <a:xfrm>
            <a:off x="6987281" y="4556061"/>
            <a:ext cx="1735393" cy="1862048"/>
          </a:xfrm>
          <a:prstGeom prst="rect">
            <a:avLst/>
          </a:prstGeom>
          <a:noFill/>
        </p:spPr>
        <p:txBody>
          <a:bodyPr wrap="square" lIns="0" tIns="0" rIns="0" bIns="0" rtlCol="0">
            <a:spAutoFit/>
          </a:bodyPr>
          <a:lstStyle/>
          <a:p>
            <a:pPr marL="115888" indent="-115888">
              <a:buFont typeface="Arial" panose="020B0604020202020204" pitchFamily="34" charset="0"/>
              <a:buChar char="•"/>
            </a:pPr>
            <a:r>
              <a:rPr lang="en-US" sz="1100" dirty="0">
                <a:solidFill>
                  <a:schemeClr val="accent2"/>
                </a:solidFill>
              </a:rPr>
              <a:t>AR to IBS Interface</a:t>
            </a:r>
          </a:p>
          <a:p>
            <a:pPr marL="115888" indent="-115888">
              <a:buFont typeface="Arial" panose="020B0604020202020204" pitchFamily="34" charset="0"/>
              <a:buChar char="•"/>
            </a:pPr>
            <a:r>
              <a:rPr lang="en-US" sz="1100" dirty="0">
                <a:solidFill>
                  <a:schemeClr val="accent2"/>
                </a:solidFill>
              </a:rPr>
              <a:t>Internal Within ERP Settlement* </a:t>
            </a:r>
          </a:p>
          <a:p>
            <a:pPr marL="115888" indent="-115888">
              <a:buFont typeface="Arial" panose="020B0604020202020204" pitchFamily="34" charset="0"/>
              <a:buChar char="•"/>
            </a:pPr>
            <a:r>
              <a:rPr lang="en-US" sz="1100" dirty="0">
                <a:solidFill>
                  <a:schemeClr val="accent2"/>
                </a:solidFill>
              </a:rPr>
              <a:t>GECARS Customer &amp; OI Interface (via FDL)</a:t>
            </a:r>
          </a:p>
          <a:p>
            <a:pPr marL="115888" indent="-115888">
              <a:buFont typeface="Arial" panose="020B0604020202020204" pitchFamily="34" charset="0"/>
              <a:buChar char="•"/>
            </a:pPr>
            <a:r>
              <a:rPr lang="en-US" sz="1100" dirty="0" err="1">
                <a:solidFill>
                  <a:schemeClr val="accent2"/>
                </a:solidFill>
              </a:rPr>
              <a:t>Trx</a:t>
            </a:r>
            <a:r>
              <a:rPr lang="en-US" sz="1100" dirty="0">
                <a:solidFill>
                  <a:schemeClr val="accent2"/>
                </a:solidFill>
              </a:rPr>
              <a:t> Not Processed to Settlement Systems report</a:t>
            </a:r>
          </a:p>
          <a:p>
            <a:pPr marL="115888" indent="-115888">
              <a:buFont typeface="Arial" panose="020B0604020202020204" pitchFamily="34" charset="0"/>
              <a:buChar char="•"/>
            </a:pPr>
            <a:r>
              <a:rPr lang="en-US" sz="1100" dirty="0">
                <a:solidFill>
                  <a:schemeClr val="accent2"/>
                </a:solidFill>
              </a:rPr>
              <a:t>Factoring </a:t>
            </a:r>
            <a:r>
              <a:rPr lang="en-US" sz="1100" dirty="0" err="1">
                <a:solidFill>
                  <a:schemeClr val="accent2"/>
                </a:solidFill>
              </a:rPr>
              <a:t>WebADI</a:t>
            </a:r>
            <a:endParaRPr lang="en-US" sz="1100" dirty="0">
              <a:solidFill>
                <a:schemeClr val="accent2"/>
              </a:solidFill>
            </a:endParaRPr>
          </a:p>
          <a:p>
            <a:pPr marL="115888" indent="-115888">
              <a:buFont typeface="Arial" panose="020B0604020202020204" pitchFamily="34" charset="0"/>
              <a:buChar char="•"/>
            </a:pPr>
            <a:r>
              <a:rPr lang="en-US" sz="1100" dirty="0">
                <a:solidFill>
                  <a:schemeClr val="accent2"/>
                </a:solidFill>
              </a:rPr>
              <a:t>WCS Monetization Engine (via FDL)</a:t>
            </a:r>
          </a:p>
          <a:p>
            <a:pPr marL="115888" indent="-115888">
              <a:buFont typeface="Arial" panose="020B0604020202020204" pitchFamily="34" charset="0"/>
              <a:buChar char="•"/>
            </a:pPr>
            <a:r>
              <a:rPr lang="en-US" sz="1100" dirty="0">
                <a:solidFill>
                  <a:schemeClr val="accent2"/>
                </a:solidFill>
              </a:rPr>
              <a:t>Spotfire interface (via FDL)</a:t>
            </a:r>
          </a:p>
        </p:txBody>
      </p:sp>
      <p:sp>
        <p:nvSpPr>
          <p:cNvPr id="76" name="Rectangle: Rounded Corners 75">
            <a:extLst>
              <a:ext uri="{FF2B5EF4-FFF2-40B4-BE49-F238E27FC236}">
                <a16:creationId xmlns:a16="http://schemas.microsoft.com/office/drawing/2014/main" id="{4854C0E2-C250-4593-BC10-BAE3A70AF2FE}"/>
              </a:ext>
            </a:extLst>
          </p:cNvPr>
          <p:cNvSpPr/>
          <p:nvPr/>
        </p:nvSpPr>
        <p:spPr>
          <a:xfrm>
            <a:off x="9124487" y="1690554"/>
            <a:ext cx="1206500" cy="508000"/>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accent2"/>
                </a:solidFill>
              </a:rPr>
              <a:t>Cash Appl. Processing</a:t>
            </a:r>
          </a:p>
        </p:txBody>
      </p:sp>
      <p:cxnSp>
        <p:nvCxnSpPr>
          <p:cNvPr id="77" name="Connector: Elbow 76">
            <a:extLst>
              <a:ext uri="{FF2B5EF4-FFF2-40B4-BE49-F238E27FC236}">
                <a16:creationId xmlns:a16="http://schemas.microsoft.com/office/drawing/2014/main" id="{59702236-B129-43ED-AC30-4D661B73E31F}"/>
              </a:ext>
            </a:extLst>
          </p:cNvPr>
          <p:cNvCxnSpPr>
            <a:cxnSpLocks/>
            <a:stCxn id="61" idx="3"/>
            <a:endCxn id="76" idx="0"/>
          </p:cNvCxnSpPr>
          <p:nvPr/>
        </p:nvCxnSpPr>
        <p:spPr>
          <a:xfrm>
            <a:off x="8476246" y="1556086"/>
            <a:ext cx="1251491" cy="1344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EA72A0C7-8CD5-4BAC-A8FF-15B2BBA07EBD}"/>
              </a:ext>
            </a:extLst>
          </p:cNvPr>
          <p:cNvCxnSpPr>
            <a:cxnSpLocks/>
            <a:stCxn id="63" idx="3"/>
            <a:endCxn id="76" idx="2"/>
          </p:cNvCxnSpPr>
          <p:nvPr/>
        </p:nvCxnSpPr>
        <p:spPr>
          <a:xfrm flipV="1">
            <a:off x="8476246" y="2198554"/>
            <a:ext cx="1251491" cy="1005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93C5F5A-9ED5-44C9-90BF-4592EAE87FC7}"/>
              </a:ext>
            </a:extLst>
          </p:cNvPr>
          <p:cNvSpPr txBox="1"/>
          <p:nvPr/>
        </p:nvSpPr>
        <p:spPr>
          <a:xfrm>
            <a:off x="8869947" y="4552991"/>
            <a:ext cx="1750810" cy="1184940"/>
          </a:xfrm>
          <a:prstGeom prst="rect">
            <a:avLst/>
          </a:prstGeom>
          <a:noFill/>
        </p:spPr>
        <p:txBody>
          <a:bodyPr wrap="square" lIns="0" tIns="0" rIns="0" bIns="0" rtlCol="0">
            <a:spAutoFit/>
          </a:bodyPr>
          <a:lstStyle/>
          <a:p>
            <a:pPr marL="115888" indent="-115888">
              <a:buFont typeface="Arial" panose="020B0604020202020204" pitchFamily="34" charset="0"/>
              <a:buChar char="•"/>
            </a:pPr>
            <a:r>
              <a:rPr lang="en-US" sz="1100" dirty="0">
                <a:solidFill>
                  <a:schemeClr val="accent2"/>
                </a:solidFill>
              </a:rPr>
              <a:t>IBS to AR Back Feed</a:t>
            </a:r>
          </a:p>
          <a:p>
            <a:pPr marL="115888" indent="-115888">
              <a:buFont typeface="Arial" panose="020B0604020202020204" pitchFamily="34" charset="0"/>
              <a:buChar char="•"/>
            </a:pPr>
            <a:r>
              <a:rPr lang="en-US" sz="1100" dirty="0">
                <a:solidFill>
                  <a:schemeClr val="accent2"/>
                </a:solidFill>
              </a:rPr>
              <a:t>GECARS Back Feed</a:t>
            </a:r>
          </a:p>
          <a:p>
            <a:pPr marL="115888" indent="-115888">
              <a:buFont typeface="Arial" panose="020B0604020202020204" pitchFamily="34" charset="0"/>
              <a:buChar char="•"/>
            </a:pPr>
            <a:r>
              <a:rPr lang="en-US" sz="1100" dirty="0">
                <a:solidFill>
                  <a:schemeClr val="accent2"/>
                </a:solidFill>
              </a:rPr>
              <a:t>AR Outstanding Report</a:t>
            </a:r>
          </a:p>
          <a:p>
            <a:pPr marL="115888" indent="-115888">
              <a:buFont typeface="Arial" panose="020B0604020202020204" pitchFamily="34" charset="0"/>
              <a:buChar char="•"/>
            </a:pPr>
            <a:r>
              <a:rPr lang="en-US" sz="1100" dirty="0">
                <a:solidFill>
                  <a:schemeClr val="accent2"/>
                </a:solidFill>
              </a:rPr>
              <a:t>GECARS Reconciliation Report</a:t>
            </a:r>
          </a:p>
          <a:p>
            <a:pPr marL="115888" indent="-115888">
              <a:buFont typeface="Arial" panose="020B0604020202020204" pitchFamily="34" charset="0"/>
              <a:buChar char="•"/>
            </a:pPr>
            <a:r>
              <a:rPr lang="en-US" sz="1100" dirty="0">
                <a:solidFill>
                  <a:schemeClr val="accent2"/>
                </a:solidFill>
              </a:rPr>
              <a:t>IBS </a:t>
            </a:r>
            <a:r>
              <a:rPr lang="en-US" sz="1100" dirty="0" err="1">
                <a:solidFill>
                  <a:schemeClr val="accent2"/>
                </a:solidFill>
              </a:rPr>
              <a:t>Backfeed</a:t>
            </a:r>
            <a:r>
              <a:rPr lang="en-US" sz="1100" dirty="0">
                <a:solidFill>
                  <a:schemeClr val="accent2"/>
                </a:solidFill>
              </a:rPr>
              <a:t> report</a:t>
            </a:r>
          </a:p>
          <a:p>
            <a:pPr marL="115888" indent="-115888">
              <a:buFont typeface="Arial" panose="020B0604020202020204" pitchFamily="34" charset="0"/>
              <a:buChar char="•"/>
            </a:pPr>
            <a:r>
              <a:rPr lang="en-US" sz="1100" dirty="0">
                <a:solidFill>
                  <a:schemeClr val="accent2"/>
                </a:solidFill>
              </a:rPr>
              <a:t>Prog Billing / Prog Coll</a:t>
            </a:r>
          </a:p>
        </p:txBody>
      </p:sp>
      <p:cxnSp>
        <p:nvCxnSpPr>
          <p:cNvPr id="84" name="Straight Connector 83">
            <a:extLst>
              <a:ext uri="{FF2B5EF4-FFF2-40B4-BE49-F238E27FC236}">
                <a16:creationId xmlns:a16="http://schemas.microsoft.com/office/drawing/2014/main" id="{3B1DBF7D-AFC9-45FA-BFBE-CDEE249E6455}"/>
              </a:ext>
            </a:extLst>
          </p:cNvPr>
          <p:cNvCxnSpPr/>
          <p:nvPr/>
        </p:nvCxnSpPr>
        <p:spPr>
          <a:xfrm>
            <a:off x="10640791" y="1213767"/>
            <a:ext cx="0" cy="4952261"/>
          </a:xfrm>
          <a:prstGeom prst="line">
            <a:avLst/>
          </a:prstGeom>
          <a:ln w="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095C5031-A6FE-420B-B53C-53504EFE86DF}"/>
              </a:ext>
            </a:extLst>
          </p:cNvPr>
          <p:cNvGrpSpPr/>
          <p:nvPr/>
        </p:nvGrpSpPr>
        <p:grpSpPr>
          <a:xfrm>
            <a:off x="9006902" y="2858418"/>
            <a:ext cx="1282700" cy="690449"/>
            <a:chOff x="4406900" y="3020371"/>
            <a:chExt cx="1282700" cy="690449"/>
          </a:xfrm>
        </p:grpSpPr>
        <p:cxnSp>
          <p:nvCxnSpPr>
            <p:cNvPr id="86" name="Straight Connector 85">
              <a:extLst>
                <a:ext uri="{FF2B5EF4-FFF2-40B4-BE49-F238E27FC236}">
                  <a16:creationId xmlns:a16="http://schemas.microsoft.com/office/drawing/2014/main" id="{79267CA2-CD94-4504-86C3-4FEF4B43B3E8}"/>
                </a:ext>
              </a:extLst>
            </p:cNvPr>
            <p:cNvCxnSpPr>
              <a:cxnSpLocks/>
            </p:cNvCxnSpPr>
            <p:nvPr/>
          </p:nvCxnSpPr>
          <p:spPr>
            <a:xfrm>
              <a:off x="4406900" y="3200400"/>
              <a:ext cx="1282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43B9D74-956F-42BA-9847-DAFCFFB60850}"/>
                </a:ext>
              </a:extLst>
            </p:cNvPr>
            <p:cNvCxnSpPr>
              <a:cxnSpLocks/>
            </p:cNvCxnSpPr>
            <p:nvPr/>
          </p:nvCxnSpPr>
          <p:spPr>
            <a:xfrm>
              <a:off x="5073650" y="3200400"/>
              <a:ext cx="0" cy="444500"/>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D3BD8E08-3245-4FC4-9B63-C4B481D5E693}"/>
                </a:ext>
              </a:extLst>
            </p:cNvPr>
            <p:cNvSpPr txBox="1"/>
            <p:nvPr/>
          </p:nvSpPr>
          <p:spPr>
            <a:xfrm>
              <a:off x="4406900" y="3020371"/>
              <a:ext cx="666750" cy="153888"/>
            </a:xfrm>
            <a:prstGeom prst="rect">
              <a:avLst/>
            </a:prstGeom>
            <a:noFill/>
          </p:spPr>
          <p:txBody>
            <a:bodyPr wrap="square" lIns="0" tIns="0" rIns="0" bIns="0" rtlCol="0">
              <a:spAutoFit/>
            </a:bodyPr>
            <a:lstStyle/>
            <a:p>
              <a:r>
                <a:rPr lang="en-US" sz="1000" dirty="0">
                  <a:solidFill>
                    <a:schemeClr val="accent2"/>
                  </a:solidFill>
                </a:rPr>
                <a:t>Dr.</a:t>
              </a:r>
            </a:p>
          </p:txBody>
        </p:sp>
        <p:sp>
          <p:nvSpPr>
            <p:cNvPr id="89" name="TextBox 88">
              <a:extLst>
                <a:ext uri="{FF2B5EF4-FFF2-40B4-BE49-F238E27FC236}">
                  <a16:creationId xmlns:a16="http://schemas.microsoft.com/office/drawing/2014/main" id="{99FCE647-A8A9-418D-8438-76F52D7BD4B4}"/>
                </a:ext>
              </a:extLst>
            </p:cNvPr>
            <p:cNvSpPr txBox="1"/>
            <p:nvPr/>
          </p:nvSpPr>
          <p:spPr>
            <a:xfrm>
              <a:off x="5073650" y="3033441"/>
              <a:ext cx="615950" cy="153888"/>
            </a:xfrm>
            <a:prstGeom prst="rect">
              <a:avLst/>
            </a:prstGeom>
            <a:noFill/>
          </p:spPr>
          <p:txBody>
            <a:bodyPr wrap="square" lIns="0" tIns="0" rIns="0" bIns="0" rtlCol="0">
              <a:spAutoFit/>
            </a:bodyPr>
            <a:lstStyle/>
            <a:p>
              <a:pPr algn="r"/>
              <a:r>
                <a:rPr lang="en-US" sz="1000" dirty="0">
                  <a:solidFill>
                    <a:schemeClr val="accent2"/>
                  </a:solidFill>
                </a:rPr>
                <a:t>Cr.</a:t>
              </a:r>
            </a:p>
          </p:txBody>
        </p:sp>
        <p:sp>
          <p:nvSpPr>
            <p:cNvPr id="90" name="TextBox 89">
              <a:extLst>
                <a:ext uri="{FF2B5EF4-FFF2-40B4-BE49-F238E27FC236}">
                  <a16:creationId xmlns:a16="http://schemas.microsoft.com/office/drawing/2014/main" id="{E9E785C4-7A68-4E31-B86C-A59873C9C908}"/>
                </a:ext>
              </a:extLst>
            </p:cNvPr>
            <p:cNvSpPr txBox="1"/>
            <p:nvPr/>
          </p:nvSpPr>
          <p:spPr>
            <a:xfrm>
              <a:off x="4406900" y="3249155"/>
              <a:ext cx="666750" cy="461665"/>
            </a:xfrm>
            <a:prstGeom prst="rect">
              <a:avLst/>
            </a:prstGeom>
            <a:noFill/>
          </p:spPr>
          <p:txBody>
            <a:bodyPr wrap="square" lIns="0" tIns="0" rIns="0" bIns="0" rtlCol="0">
              <a:spAutoFit/>
            </a:bodyPr>
            <a:lstStyle/>
            <a:p>
              <a:r>
                <a:rPr lang="en-US" sz="1000" dirty="0">
                  <a:solidFill>
                    <a:schemeClr val="accent2"/>
                  </a:solidFill>
                </a:rPr>
                <a:t>Cash</a:t>
              </a:r>
            </a:p>
            <a:p>
              <a:r>
                <a:rPr lang="en-US" sz="1000" dirty="0">
                  <a:solidFill>
                    <a:schemeClr val="accent2"/>
                  </a:solidFill>
                </a:rPr>
                <a:t>Cash in Transit</a:t>
              </a:r>
            </a:p>
          </p:txBody>
        </p:sp>
        <p:sp>
          <p:nvSpPr>
            <p:cNvPr id="91" name="TextBox 90">
              <a:extLst>
                <a:ext uri="{FF2B5EF4-FFF2-40B4-BE49-F238E27FC236}">
                  <a16:creationId xmlns:a16="http://schemas.microsoft.com/office/drawing/2014/main" id="{3C5B7E32-A7A7-4E06-B810-6437C8A37D59}"/>
                </a:ext>
              </a:extLst>
            </p:cNvPr>
            <p:cNvSpPr txBox="1"/>
            <p:nvPr/>
          </p:nvSpPr>
          <p:spPr>
            <a:xfrm>
              <a:off x="5073650" y="3262225"/>
              <a:ext cx="615950" cy="153888"/>
            </a:xfrm>
            <a:prstGeom prst="rect">
              <a:avLst/>
            </a:prstGeom>
            <a:noFill/>
          </p:spPr>
          <p:txBody>
            <a:bodyPr wrap="square" lIns="0" tIns="0" rIns="0" bIns="0" rtlCol="0">
              <a:spAutoFit/>
            </a:bodyPr>
            <a:lstStyle/>
            <a:p>
              <a:pPr algn="r"/>
              <a:r>
                <a:rPr lang="en-US" sz="1000" dirty="0">
                  <a:solidFill>
                    <a:schemeClr val="accent2"/>
                  </a:solidFill>
                </a:rPr>
                <a:t>Receivable</a:t>
              </a:r>
            </a:p>
          </p:txBody>
        </p:sp>
      </p:grpSp>
      <p:sp>
        <p:nvSpPr>
          <p:cNvPr id="93" name="TextBox 92">
            <a:extLst>
              <a:ext uri="{FF2B5EF4-FFF2-40B4-BE49-F238E27FC236}">
                <a16:creationId xmlns:a16="http://schemas.microsoft.com/office/drawing/2014/main" id="{E5196757-041B-41E4-BAC5-F86081B0F22E}"/>
              </a:ext>
            </a:extLst>
          </p:cNvPr>
          <p:cNvSpPr txBox="1"/>
          <p:nvPr/>
        </p:nvSpPr>
        <p:spPr>
          <a:xfrm>
            <a:off x="8889981" y="3679396"/>
            <a:ext cx="1750810" cy="738664"/>
          </a:xfrm>
          <a:prstGeom prst="rect">
            <a:avLst/>
          </a:prstGeom>
          <a:noFill/>
        </p:spPr>
        <p:txBody>
          <a:bodyPr wrap="square" lIns="0" tIns="0" rIns="0" bIns="0" rtlCol="0">
            <a:spAutoFit/>
          </a:bodyPr>
          <a:lstStyle/>
          <a:p>
            <a:r>
              <a:rPr lang="en-US" sz="1200" dirty="0">
                <a:solidFill>
                  <a:schemeClr val="accent2"/>
                </a:solidFill>
              </a:rPr>
              <a:t>Adjustment Accounting</a:t>
            </a:r>
          </a:p>
          <a:p>
            <a:r>
              <a:rPr lang="en-US" sz="1200" dirty="0">
                <a:solidFill>
                  <a:schemeClr val="accent2"/>
                </a:solidFill>
              </a:rPr>
              <a:t>Credit Memo Applications</a:t>
            </a:r>
          </a:p>
          <a:p>
            <a:r>
              <a:rPr lang="en-US" sz="1200" dirty="0">
                <a:solidFill>
                  <a:schemeClr val="accent2"/>
                </a:solidFill>
              </a:rPr>
              <a:t>Bank Charges, write-offs etc.</a:t>
            </a:r>
          </a:p>
        </p:txBody>
      </p:sp>
      <p:sp>
        <p:nvSpPr>
          <p:cNvPr id="94" name="Title 1">
            <a:extLst>
              <a:ext uri="{FF2B5EF4-FFF2-40B4-BE49-F238E27FC236}">
                <a16:creationId xmlns:a16="http://schemas.microsoft.com/office/drawing/2014/main" id="{DEAD0AED-9AD3-4A4B-90EE-099FF2B2C38F}"/>
              </a:ext>
            </a:extLst>
          </p:cNvPr>
          <p:cNvSpPr>
            <a:spLocks noGrp="1"/>
          </p:cNvSpPr>
          <p:nvPr>
            <p:ph type="title"/>
          </p:nvPr>
        </p:nvSpPr>
        <p:spPr>
          <a:xfrm>
            <a:off x="272513" y="283383"/>
            <a:ext cx="8997696" cy="535226"/>
          </a:xfrm>
        </p:spPr>
        <p:txBody>
          <a:bodyPr/>
          <a:lstStyle/>
          <a:p>
            <a:r>
              <a:rPr lang="en-US" dirty="0"/>
              <a:t>RACES I2C High-Level Process</a:t>
            </a:r>
          </a:p>
        </p:txBody>
      </p:sp>
      <p:sp>
        <p:nvSpPr>
          <p:cNvPr id="95" name="Rectangle: Rounded Corners 94">
            <a:extLst>
              <a:ext uri="{FF2B5EF4-FFF2-40B4-BE49-F238E27FC236}">
                <a16:creationId xmlns:a16="http://schemas.microsoft.com/office/drawing/2014/main" id="{5C7365EC-46DB-45A8-8B69-9D8CE72E3FB9}"/>
              </a:ext>
            </a:extLst>
          </p:cNvPr>
          <p:cNvSpPr/>
          <p:nvPr/>
        </p:nvSpPr>
        <p:spPr>
          <a:xfrm>
            <a:off x="10808667" y="1689181"/>
            <a:ext cx="1206500" cy="508000"/>
          </a:xfrm>
          <a:prstGeom prst="round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accent2"/>
                </a:solidFill>
              </a:rPr>
              <a:t>AR Closing</a:t>
            </a:r>
          </a:p>
        </p:txBody>
      </p:sp>
      <p:sp>
        <p:nvSpPr>
          <p:cNvPr id="99" name="TextBox 98">
            <a:extLst>
              <a:ext uri="{FF2B5EF4-FFF2-40B4-BE49-F238E27FC236}">
                <a16:creationId xmlns:a16="http://schemas.microsoft.com/office/drawing/2014/main" id="{4F5D68CA-1A49-4443-8E94-B5C24E0DF95C}"/>
              </a:ext>
            </a:extLst>
          </p:cNvPr>
          <p:cNvSpPr txBox="1"/>
          <p:nvPr/>
        </p:nvSpPr>
        <p:spPr>
          <a:xfrm>
            <a:off x="10755062" y="4548633"/>
            <a:ext cx="1284538" cy="1354217"/>
          </a:xfrm>
          <a:prstGeom prst="rect">
            <a:avLst/>
          </a:prstGeom>
          <a:noFill/>
        </p:spPr>
        <p:txBody>
          <a:bodyPr wrap="square" lIns="0" tIns="0" rIns="0" bIns="0" rtlCol="0">
            <a:spAutoFit/>
          </a:bodyPr>
          <a:lstStyle/>
          <a:p>
            <a:pPr marL="115888" indent="-115888">
              <a:buFont typeface="Arial" panose="020B0604020202020204" pitchFamily="34" charset="0"/>
              <a:buChar char="•"/>
            </a:pPr>
            <a:r>
              <a:rPr lang="en-US" sz="1100" dirty="0">
                <a:solidFill>
                  <a:schemeClr val="accent2"/>
                </a:solidFill>
              </a:rPr>
              <a:t>Bad Debt Provisioning</a:t>
            </a:r>
          </a:p>
          <a:p>
            <a:pPr marL="115888" indent="-115888">
              <a:buFont typeface="Arial" panose="020B0604020202020204" pitchFamily="34" charset="0"/>
              <a:buChar char="•"/>
            </a:pPr>
            <a:r>
              <a:rPr lang="en-US" sz="1100" dirty="0">
                <a:solidFill>
                  <a:schemeClr val="accent2"/>
                </a:solidFill>
              </a:rPr>
              <a:t>Closing Exception reports</a:t>
            </a:r>
          </a:p>
          <a:p>
            <a:pPr marL="115888" indent="-115888">
              <a:buFont typeface="Arial" panose="020B0604020202020204" pitchFamily="34" charset="0"/>
              <a:buChar char="•"/>
            </a:pPr>
            <a:r>
              <a:rPr lang="en-US" sz="1100" dirty="0">
                <a:solidFill>
                  <a:schemeClr val="accent2"/>
                </a:solidFill>
              </a:rPr>
              <a:t>AR Receipt Listing</a:t>
            </a:r>
          </a:p>
          <a:p>
            <a:pPr marL="115888" indent="-115888">
              <a:buFont typeface="Arial" panose="020B0604020202020204" pitchFamily="34" charset="0"/>
              <a:buChar char="•"/>
            </a:pPr>
            <a:r>
              <a:rPr lang="en-US" sz="1100" dirty="0">
                <a:solidFill>
                  <a:schemeClr val="accent2"/>
                </a:solidFill>
              </a:rPr>
              <a:t>AR Invoice Listing</a:t>
            </a:r>
          </a:p>
          <a:p>
            <a:pPr marL="115888" indent="-115888">
              <a:buFont typeface="Arial" panose="020B0604020202020204" pitchFamily="34" charset="0"/>
              <a:buChar char="•"/>
            </a:pPr>
            <a:r>
              <a:rPr lang="en-US" sz="1100" dirty="0">
                <a:solidFill>
                  <a:schemeClr val="accent2"/>
                </a:solidFill>
              </a:rPr>
              <a:t>AR Sales Report</a:t>
            </a:r>
          </a:p>
          <a:p>
            <a:pPr marL="115888" indent="-115888">
              <a:buFont typeface="Arial" panose="020B0604020202020204" pitchFamily="34" charset="0"/>
              <a:buChar char="•"/>
            </a:pPr>
            <a:endParaRPr lang="en-US" sz="1100" dirty="0">
              <a:solidFill>
                <a:schemeClr val="accent2"/>
              </a:solidFill>
            </a:endParaRPr>
          </a:p>
        </p:txBody>
      </p:sp>
      <p:cxnSp>
        <p:nvCxnSpPr>
          <p:cNvPr id="100" name="Connector: Elbow 99">
            <a:extLst>
              <a:ext uri="{FF2B5EF4-FFF2-40B4-BE49-F238E27FC236}">
                <a16:creationId xmlns:a16="http://schemas.microsoft.com/office/drawing/2014/main" id="{DCD92A09-F8D9-405E-80B9-86140D4036DC}"/>
              </a:ext>
            </a:extLst>
          </p:cNvPr>
          <p:cNvCxnSpPr>
            <a:cxnSpLocks/>
            <a:stCxn id="76" idx="3"/>
            <a:endCxn id="95" idx="1"/>
          </p:cNvCxnSpPr>
          <p:nvPr/>
        </p:nvCxnSpPr>
        <p:spPr>
          <a:xfrm flipV="1">
            <a:off x="10330987" y="1943181"/>
            <a:ext cx="477680" cy="13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7B90D8E-645D-4522-BA48-E7A577313DBB}"/>
              </a:ext>
            </a:extLst>
          </p:cNvPr>
          <p:cNvCxnSpPr/>
          <p:nvPr/>
        </p:nvCxnSpPr>
        <p:spPr>
          <a:xfrm>
            <a:off x="1957070" y="1269532"/>
            <a:ext cx="0" cy="4952261"/>
          </a:xfrm>
          <a:prstGeom prst="line">
            <a:avLst/>
          </a:prstGeom>
          <a:ln w="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B284EB3B-FA23-4C57-A6F7-881ACFC772CD}"/>
              </a:ext>
            </a:extLst>
          </p:cNvPr>
          <p:cNvSpPr/>
          <p:nvPr/>
        </p:nvSpPr>
        <p:spPr>
          <a:xfrm>
            <a:off x="620854" y="2081836"/>
            <a:ext cx="1206500" cy="508000"/>
          </a:xfrm>
          <a:prstGeom prst="round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solidFill>
                  <a:schemeClr val="accent2"/>
                </a:solidFill>
              </a:rPr>
              <a:t>AR Customer Master</a:t>
            </a:r>
          </a:p>
        </p:txBody>
      </p:sp>
      <p:sp>
        <p:nvSpPr>
          <p:cNvPr id="106" name="Rectangle: Rounded Corners 105">
            <a:extLst>
              <a:ext uri="{FF2B5EF4-FFF2-40B4-BE49-F238E27FC236}">
                <a16:creationId xmlns:a16="http://schemas.microsoft.com/office/drawing/2014/main" id="{C743B9ED-CDB2-4233-9FA8-B1786F33191B}"/>
              </a:ext>
            </a:extLst>
          </p:cNvPr>
          <p:cNvSpPr/>
          <p:nvPr/>
        </p:nvSpPr>
        <p:spPr>
          <a:xfrm>
            <a:off x="617307" y="1213767"/>
            <a:ext cx="1206500" cy="508000"/>
          </a:xfrm>
          <a:prstGeom prst="round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solidFill>
                  <a:schemeClr val="accent2"/>
                </a:solidFill>
              </a:rPr>
              <a:t>Customer Connect</a:t>
            </a:r>
          </a:p>
        </p:txBody>
      </p:sp>
      <p:cxnSp>
        <p:nvCxnSpPr>
          <p:cNvPr id="107" name="Connector: Elbow 106">
            <a:extLst>
              <a:ext uri="{FF2B5EF4-FFF2-40B4-BE49-F238E27FC236}">
                <a16:creationId xmlns:a16="http://schemas.microsoft.com/office/drawing/2014/main" id="{A9415990-1B2D-42A0-B957-B31CE0AFF62C}"/>
              </a:ext>
            </a:extLst>
          </p:cNvPr>
          <p:cNvCxnSpPr>
            <a:cxnSpLocks/>
          </p:cNvCxnSpPr>
          <p:nvPr/>
        </p:nvCxnSpPr>
        <p:spPr>
          <a:xfrm rot="16200000" flipH="1">
            <a:off x="1033901" y="1892179"/>
            <a:ext cx="360069" cy="35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7C2B66D1-BBE2-415D-961F-E72501C4C358}"/>
              </a:ext>
            </a:extLst>
          </p:cNvPr>
          <p:cNvSpPr txBox="1"/>
          <p:nvPr/>
        </p:nvSpPr>
        <p:spPr>
          <a:xfrm>
            <a:off x="584735" y="4581061"/>
            <a:ext cx="1284538" cy="1523494"/>
          </a:xfrm>
          <a:prstGeom prst="rect">
            <a:avLst/>
          </a:prstGeom>
          <a:noFill/>
        </p:spPr>
        <p:txBody>
          <a:bodyPr wrap="square" lIns="0" tIns="0" rIns="0" bIns="0" rtlCol="0">
            <a:spAutoFit/>
          </a:bodyPr>
          <a:lstStyle/>
          <a:p>
            <a:pPr marL="115888" indent="-115888">
              <a:buFont typeface="Arial" panose="020B0604020202020204" pitchFamily="34" charset="0"/>
              <a:buChar char="•"/>
            </a:pPr>
            <a:r>
              <a:rPr lang="en-US" sz="1100" dirty="0" err="1">
                <a:solidFill>
                  <a:schemeClr val="accent2"/>
                </a:solidFill>
              </a:rPr>
              <a:t>CustomerConnect</a:t>
            </a:r>
            <a:r>
              <a:rPr lang="en-US" sz="1100" dirty="0">
                <a:solidFill>
                  <a:schemeClr val="accent2"/>
                </a:solidFill>
              </a:rPr>
              <a:t> Interface</a:t>
            </a:r>
          </a:p>
          <a:p>
            <a:pPr marL="115888" indent="-115888">
              <a:buFont typeface="Arial" panose="020B0604020202020204" pitchFamily="34" charset="0"/>
              <a:buChar char="•"/>
            </a:pPr>
            <a:r>
              <a:rPr lang="en-US" sz="1100" dirty="0">
                <a:solidFill>
                  <a:schemeClr val="accent2"/>
                </a:solidFill>
              </a:rPr>
              <a:t>AR to GECARS Cust. Interface</a:t>
            </a:r>
          </a:p>
          <a:p>
            <a:pPr marL="115888" indent="-115888">
              <a:buFont typeface="Arial" panose="020B0604020202020204" pitchFamily="34" charset="0"/>
              <a:buChar char="•"/>
            </a:pPr>
            <a:r>
              <a:rPr lang="en-US" sz="1100" dirty="0">
                <a:solidFill>
                  <a:schemeClr val="accent2"/>
                </a:solidFill>
              </a:rPr>
              <a:t>GECARS to AR Cust. Interface</a:t>
            </a:r>
          </a:p>
          <a:p>
            <a:pPr marL="115888" indent="-115888">
              <a:buFont typeface="Arial" panose="020B0604020202020204" pitchFamily="34" charset="0"/>
              <a:buChar char="•"/>
            </a:pPr>
            <a:r>
              <a:rPr lang="en-US" sz="1100" dirty="0">
                <a:solidFill>
                  <a:schemeClr val="accent2"/>
                </a:solidFill>
              </a:rPr>
              <a:t>Customer Update Restriction</a:t>
            </a:r>
          </a:p>
          <a:p>
            <a:pPr marL="115888" indent="-115888">
              <a:buFont typeface="Arial" panose="020B0604020202020204" pitchFamily="34" charset="0"/>
              <a:buChar char="•"/>
            </a:pPr>
            <a:endParaRPr lang="en-US" sz="1100" dirty="0">
              <a:solidFill>
                <a:schemeClr val="accent2"/>
              </a:solidFill>
            </a:endParaRPr>
          </a:p>
        </p:txBody>
      </p:sp>
      <p:cxnSp>
        <p:nvCxnSpPr>
          <p:cNvPr id="67" name="Straight Connector 66">
            <a:extLst>
              <a:ext uri="{FF2B5EF4-FFF2-40B4-BE49-F238E27FC236}">
                <a16:creationId xmlns:a16="http://schemas.microsoft.com/office/drawing/2014/main" id="{AF4B8102-69D1-4D1F-A48E-396F21BDFCA2}"/>
              </a:ext>
            </a:extLst>
          </p:cNvPr>
          <p:cNvCxnSpPr>
            <a:cxnSpLocks/>
          </p:cNvCxnSpPr>
          <p:nvPr/>
        </p:nvCxnSpPr>
        <p:spPr>
          <a:xfrm flipV="1">
            <a:off x="711525" y="5328841"/>
            <a:ext cx="1076701" cy="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ACA5F2E-E03F-45DC-A8A2-2F94D1FECCF9}"/>
              </a:ext>
            </a:extLst>
          </p:cNvPr>
          <p:cNvCxnSpPr>
            <a:cxnSpLocks/>
          </p:cNvCxnSpPr>
          <p:nvPr/>
        </p:nvCxnSpPr>
        <p:spPr>
          <a:xfrm>
            <a:off x="8988811" y="4818242"/>
            <a:ext cx="134217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5838BD0-477C-4182-B3E3-2CF855081E8F}"/>
              </a:ext>
            </a:extLst>
          </p:cNvPr>
          <p:cNvCxnSpPr>
            <a:cxnSpLocks/>
          </p:cNvCxnSpPr>
          <p:nvPr/>
        </p:nvCxnSpPr>
        <p:spPr>
          <a:xfrm>
            <a:off x="8971719" y="5151760"/>
            <a:ext cx="137021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6E8211F-8FCA-4230-8E3F-074ABCBEB813}"/>
              </a:ext>
            </a:extLst>
          </p:cNvPr>
          <p:cNvCxnSpPr>
            <a:cxnSpLocks/>
          </p:cNvCxnSpPr>
          <p:nvPr/>
        </p:nvCxnSpPr>
        <p:spPr>
          <a:xfrm flipV="1">
            <a:off x="704774" y="5529813"/>
            <a:ext cx="1076701" cy="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2355E0D-CBAB-44B0-952C-5E3A4648436D}"/>
              </a:ext>
            </a:extLst>
          </p:cNvPr>
          <p:cNvCxnSpPr>
            <a:cxnSpLocks/>
          </p:cNvCxnSpPr>
          <p:nvPr/>
        </p:nvCxnSpPr>
        <p:spPr>
          <a:xfrm>
            <a:off x="8988811" y="5314904"/>
            <a:ext cx="1353119" cy="13937"/>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8017373A-BE55-4E4E-8EDA-4A015B1B1D32}"/>
              </a:ext>
            </a:extLst>
          </p:cNvPr>
          <p:cNvSpPr txBox="1"/>
          <p:nvPr/>
        </p:nvSpPr>
        <p:spPr>
          <a:xfrm>
            <a:off x="2018367" y="4583348"/>
            <a:ext cx="1444624" cy="1184940"/>
          </a:xfrm>
          <a:prstGeom prst="rect">
            <a:avLst/>
          </a:prstGeom>
          <a:noFill/>
        </p:spPr>
        <p:txBody>
          <a:bodyPr wrap="square" lIns="0" tIns="0" rIns="0" bIns="0" rtlCol="0">
            <a:spAutoFit/>
          </a:bodyPr>
          <a:lstStyle/>
          <a:p>
            <a:pPr marL="115888" indent="-115888">
              <a:buFont typeface="Arial" panose="020B0604020202020204" pitchFamily="34" charset="0"/>
              <a:buChar char="•"/>
            </a:pPr>
            <a:r>
              <a:rPr lang="en-US" sz="1100" dirty="0">
                <a:solidFill>
                  <a:schemeClr val="accent2"/>
                </a:solidFill>
              </a:rPr>
              <a:t>AR Invoice Upload </a:t>
            </a:r>
            <a:r>
              <a:rPr lang="en-US" sz="1100" dirty="0" err="1">
                <a:solidFill>
                  <a:schemeClr val="accent2"/>
                </a:solidFill>
              </a:rPr>
              <a:t>WebADI</a:t>
            </a:r>
            <a:r>
              <a:rPr lang="en-US" sz="1100" dirty="0">
                <a:solidFill>
                  <a:schemeClr val="accent2"/>
                </a:solidFill>
              </a:rPr>
              <a:t> (internal indirect)</a:t>
            </a:r>
          </a:p>
          <a:p>
            <a:pPr marL="115888" indent="-115888">
              <a:buFont typeface="Arial" panose="020B0604020202020204" pitchFamily="34" charset="0"/>
              <a:buChar char="•"/>
            </a:pPr>
            <a:r>
              <a:rPr lang="en-US" sz="1100" dirty="0">
                <a:solidFill>
                  <a:schemeClr val="accent2"/>
                </a:solidFill>
              </a:rPr>
              <a:t>Manual AR Invoice (external indirect)</a:t>
            </a:r>
          </a:p>
          <a:p>
            <a:pPr marL="115888" indent="-115888">
              <a:buFont typeface="Arial" panose="020B0604020202020204" pitchFamily="34" charset="0"/>
              <a:buChar char="•"/>
            </a:pPr>
            <a:endParaRPr lang="en-US" sz="1100" dirty="0">
              <a:solidFill>
                <a:schemeClr val="accent2"/>
              </a:solidFill>
            </a:endParaRPr>
          </a:p>
          <a:p>
            <a:pPr marL="285750" indent="-285750">
              <a:buFont typeface="Arial" panose="020B0604020202020204" pitchFamily="34" charset="0"/>
              <a:buChar char="•"/>
            </a:pPr>
            <a:endParaRPr lang="en-US" sz="1100" dirty="0">
              <a:solidFill>
                <a:schemeClr val="accent2"/>
              </a:solidFill>
            </a:endParaRPr>
          </a:p>
        </p:txBody>
      </p:sp>
      <p:sp>
        <p:nvSpPr>
          <p:cNvPr id="92" name="Rectangle: Rounded Corners 91">
            <a:extLst>
              <a:ext uri="{FF2B5EF4-FFF2-40B4-BE49-F238E27FC236}">
                <a16:creationId xmlns:a16="http://schemas.microsoft.com/office/drawing/2014/main" id="{23950514-D6F4-404B-AF87-726BB3E5A2A0}"/>
              </a:ext>
            </a:extLst>
          </p:cNvPr>
          <p:cNvSpPr/>
          <p:nvPr/>
        </p:nvSpPr>
        <p:spPr>
          <a:xfrm>
            <a:off x="2037529" y="2266806"/>
            <a:ext cx="1315377" cy="441781"/>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accent2"/>
                </a:solidFill>
              </a:rPr>
              <a:t>AR Invoices</a:t>
            </a:r>
          </a:p>
        </p:txBody>
      </p:sp>
      <p:cxnSp>
        <p:nvCxnSpPr>
          <p:cNvPr id="96" name="Connector: Elbow 95">
            <a:extLst>
              <a:ext uri="{FF2B5EF4-FFF2-40B4-BE49-F238E27FC236}">
                <a16:creationId xmlns:a16="http://schemas.microsoft.com/office/drawing/2014/main" id="{97C707AC-37A8-4133-939C-F8DDF5BB4692}"/>
              </a:ext>
            </a:extLst>
          </p:cNvPr>
          <p:cNvCxnSpPr>
            <a:cxnSpLocks/>
            <a:stCxn id="92" idx="3"/>
            <a:endCxn id="17" idx="2"/>
          </p:cNvCxnSpPr>
          <p:nvPr/>
        </p:nvCxnSpPr>
        <p:spPr>
          <a:xfrm flipV="1">
            <a:off x="3352906" y="2152405"/>
            <a:ext cx="1096099" cy="335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90073C1-EB53-43F6-8AF4-AE1EB8A95412}"/>
              </a:ext>
            </a:extLst>
          </p:cNvPr>
          <p:cNvCxnSpPr>
            <a:cxnSpLocks/>
          </p:cNvCxnSpPr>
          <p:nvPr/>
        </p:nvCxnSpPr>
        <p:spPr>
          <a:xfrm flipV="1">
            <a:off x="711524" y="5001863"/>
            <a:ext cx="1076701" cy="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2AAC972-A692-4DC7-BD65-C2697581D14A}"/>
              </a:ext>
            </a:extLst>
          </p:cNvPr>
          <p:cNvCxnSpPr>
            <a:cxnSpLocks/>
          </p:cNvCxnSpPr>
          <p:nvPr/>
        </p:nvCxnSpPr>
        <p:spPr>
          <a:xfrm flipV="1">
            <a:off x="700443" y="5167316"/>
            <a:ext cx="1076701" cy="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F5A0347-0486-45F8-ADC9-EC5A7B28C1BB}"/>
              </a:ext>
            </a:extLst>
          </p:cNvPr>
          <p:cNvCxnSpPr>
            <a:cxnSpLocks/>
          </p:cNvCxnSpPr>
          <p:nvPr/>
        </p:nvCxnSpPr>
        <p:spPr>
          <a:xfrm flipV="1">
            <a:off x="3658870" y="6015356"/>
            <a:ext cx="1404655" cy="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D503FD-04B1-4B83-95DA-CFF4DA2F252A}"/>
              </a:ext>
            </a:extLst>
          </p:cNvPr>
          <p:cNvCxnSpPr>
            <a:cxnSpLocks/>
          </p:cNvCxnSpPr>
          <p:nvPr/>
        </p:nvCxnSpPr>
        <p:spPr>
          <a:xfrm flipV="1">
            <a:off x="3668814" y="6166028"/>
            <a:ext cx="1433432" cy="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304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30F691-4318-47B4-B4E7-70033972E6E5}"/>
              </a:ext>
            </a:extLst>
          </p:cNvPr>
          <p:cNvSpPr>
            <a:spLocks noGrp="1"/>
          </p:cNvSpPr>
          <p:nvPr>
            <p:ph type="title"/>
          </p:nvPr>
        </p:nvSpPr>
        <p:spPr>
          <a:xfrm>
            <a:off x="1205801" y="1582738"/>
            <a:ext cx="9780397" cy="2852737"/>
          </a:xfrm>
        </p:spPr>
        <p:txBody>
          <a:bodyPr/>
          <a:lstStyle/>
          <a:p>
            <a:pPr algn="ctr"/>
            <a:r>
              <a:rPr lang="hu-HU" dirty="0"/>
              <a:t>Intercompany – within ERP solution</a:t>
            </a:r>
            <a:endParaRPr lang="en-US" dirty="0"/>
          </a:p>
        </p:txBody>
      </p:sp>
      <p:sp>
        <p:nvSpPr>
          <p:cNvPr id="3" name="Date Placeholder 2">
            <a:extLst>
              <a:ext uri="{FF2B5EF4-FFF2-40B4-BE49-F238E27FC236}">
                <a16:creationId xmlns:a16="http://schemas.microsoft.com/office/drawing/2014/main" id="{A6D3DDF7-22A4-42E1-A491-0F33A27872F9}"/>
              </a:ext>
            </a:extLst>
          </p:cNvPr>
          <p:cNvSpPr>
            <a:spLocks noGrp="1"/>
          </p:cNvSpPr>
          <p:nvPr>
            <p:ph type="dt" sz="half" idx="10"/>
          </p:nvPr>
        </p:nvSpPr>
        <p:spPr/>
        <p:txBody>
          <a:bodyPr/>
          <a:lstStyle/>
          <a:p>
            <a:fld id="{9AC9EBFE-5BA1-460F-BE92-8CF5579A714B}" type="datetime4">
              <a:rPr lang="en-US" smtClean="0"/>
              <a:t>January 22, 2021</a:t>
            </a:fld>
            <a:endParaRPr lang="en-CA"/>
          </a:p>
        </p:txBody>
      </p:sp>
      <p:sp>
        <p:nvSpPr>
          <p:cNvPr id="4" name="Footer Placeholder 3">
            <a:extLst>
              <a:ext uri="{FF2B5EF4-FFF2-40B4-BE49-F238E27FC236}">
                <a16:creationId xmlns:a16="http://schemas.microsoft.com/office/drawing/2014/main" id="{5A6367A7-D225-4DF4-A432-ABE8F11181DF}"/>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BCB954BF-C643-4173-95C0-DF5376C3A4D2}"/>
              </a:ext>
            </a:extLst>
          </p:cNvPr>
          <p:cNvSpPr>
            <a:spLocks noGrp="1"/>
          </p:cNvSpPr>
          <p:nvPr>
            <p:ph type="sldNum" sz="quarter" idx="12"/>
          </p:nvPr>
        </p:nvSpPr>
        <p:spPr/>
        <p:txBody>
          <a:bodyPr/>
          <a:lstStyle/>
          <a:p>
            <a:fld id="{00E6A5BD-C011-4A45-AA3A-201790FB7F2B}" type="slidenum">
              <a:rPr lang="en-CA" smtClean="0"/>
              <a:t>20</a:t>
            </a:fld>
            <a:endParaRPr lang="en-CA"/>
          </a:p>
        </p:txBody>
      </p:sp>
    </p:spTree>
    <p:extLst>
      <p:ext uri="{BB962C8B-B14F-4D97-AF65-F5344CB8AC3E}">
        <p14:creationId xmlns:p14="http://schemas.microsoft.com/office/powerpoint/2010/main" val="213794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F3C6-9C57-4212-B12E-87934B0BB86D}"/>
              </a:ext>
            </a:extLst>
          </p:cNvPr>
          <p:cNvSpPr>
            <a:spLocks noGrp="1"/>
          </p:cNvSpPr>
          <p:nvPr>
            <p:ph type="title"/>
          </p:nvPr>
        </p:nvSpPr>
        <p:spPr>
          <a:xfrm>
            <a:off x="333955" y="219456"/>
            <a:ext cx="11409679" cy="504113"/>
          </a:xfrm>
        </p:spPr>
        <p:txBody>
          <a:bodyPr/>
          <a:lstStyle/>
          <a:p>
            <a:r>
              <a:rPr lang="hu-HU" dirty="0"/>
              <a:t>					Within ERP</a:t>
            </a:r>
            <a:br>
              <a:rPr lang="hu-HU" dirty="0"/>
            </a:br>
            <a:r>
              <a:rPr lang="hu-HU" dirty="0"/>
              <a:t>					...</a:t>
            </a:r>
            <a:r>
              <a:rPr lang="hu-HU" sz="2000" dirty="0"/>
              <a:t>bypassing IBS</a:t>
            </a:r>
            <a:endParaRPr lang="en-US" sz="2000" dirty="0"/>
          </a:p>
        </p:txBody>
      </p:sp>
      <p:sp>
        <p:nvSpPr>
          <p:cNvPr id="3" name="Date Placeholder 2">
            <a:extLst>
              <a:ext uri="{FF2B5EF4-FFF2-40B4-BE49-F238E27FC236}">
                <a16:creationId xmlns:a16="http://schemas.microsoft.com/office/drawing/2014/main" id="{554CCA86-81D4-42DE-BC14-C85DDD5BC5F2}"/>
              </a:ext>
            </a:extLst>
          </p:cNvPr>
          <p:cNvSpPr>
            <a:spLocks noGrp="1"/>
          </p:cNvSpPr>
          <p:nvPr>
            <p:ph type="dt" sz="half" idx="10"/>
          </p:nvPr>
        </p:nvSpPr>
        <p:spPr/>
        <p:txBody>
          <a:bodyPr/>
          <a:lstStyle/>
          <a:p>
            <a:fld id="{66CA7FD2-EEE1-4653-A3ED-EC06E26685F5}" type="datetime4">
              <a:rPr lang="en-US" smtClean="0"/>
              <a:t>January 22, 2021</a:t>
            </a:fld>
            <a:endParaRPr lang="en-CA"/>
          </a:p>
        </p:txBody>
      </p:sp>
      <p:sp>
        <p:nvSpPr>
          <p:cNvPr id="4" name="Footer Placeholder 3">
            <a:extLst>
              <a:ext uri="{FF2B5EF4-FFF2-40B4-BE49-F238E27FC236}">
                <a16:creationId xmlns:a16="http://schemas.microsoft.com/office/drawing/2014/main" id="{586AF43B-87A6-40A4-B849-54FCC7F1F315}"/>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F662E681-F466-4B6A-83DD-17A3A5EE2483}"/>
              </a:ext>
            </a:extLst>
          </p:cNvPr>
          <p:cNvSpPr>
            <a:spLocks noGrp="1"/>
          </p:cNvSpPr>
          <p:nvPr>
            <p:ph type="sldNum" sz="quarter" idx="12"/>
          </p:nvPr>
        </p:nvSpPr>
        <p:spPr/>
        <p:txBody>
          <a:bodyPr/>
          <a:lstStyle/>
          <a:p>
            <a:fld id="{00E6A5BD-C011-4A45-AA3A-201790FB7F2B}" type="slidenum">
              <a:rPr lang="en-CA" smtClean="0"/>
              <a:t>21</a:t>
            </a:fld>
            <a:endParaRPr lang="en-CA"/>
          </a:p>
        </p:txBody>
      </p:sp>
      <p:sp>
        <p:nvSpPr>
          <p:cNvPr id="6" name="Text Placeholder 5">
            <a:extLst>
              <a:ext uri="{FF2B5EF4-FFF2-40B4-BE49-F238E27FC236}">
                <a16:creationId xmlns:a16="http://schemas.microsoft.com/office/drawing/2014/main" id="{B2135D7B-204B-46E4-8B2B-5A58C22E474D}"/>
              </a:ext>
            </a:extLst>
          </p:cNvPr>
          <p:cNvSpPr>
            <a:spLocks noGrp="1"/>
          </p:cNvSpPr>
          <p:nvPr>
            <p:ph type="body" sz="quarter" idx="13"/>
          </p:nvPr>
        </p:nvSpPr>
        <p:spPr>
          <a:xfrm>
            <a:off x="333955" y="1227796"/>
            <a:ext cx="9004300" cy="338328"/>
          </a:xfrm>
        </p:spPr>
        <p:txBody>
          <a:bodyPr/>
          <a:lstStyle/>
          <a:p>
            <a:r>
              <a:rPr lang="hu-HU" dirty="0"/>
              <a:t>Internal Invoices – </a:t>
            </a:r>
          </a:p>
          <a:p>
            <a:r>
              <a:rPr lang="hu-HU" b="0" dirty="0"/>
              <a:t>RACES to RACES trx – both OU should be eligible for within ERP solution </a:t>
            </a:r>
            <a:r>
              <a:rPr lang="hu-HU" b="0" i="1" dirty="0"/>
              <a:t>(solution has not yet been deployed for restricted contries CH, VN etc..)</a:t>
            </a:r>
            <a:endParaRPr lang="en-US" b="0" i="1" dirty="0"/>
          </a:p>
        </p:txBody>
      </p:sp>
      <p:pic>
        <p:nvPicPr>
          <p:cNvPr id="9" name="Content Placeholder 8">
            <a:extLst>
              <a:ext uri="{FF2B5EF4-FFF2-40B4-BE49-F238E27FC236}">
                <a16:creationId xmlns:a16="http://schemas.microsoft.com/office/drawing/2014/main" id="{59A2EB89-2FDD-490D-B9FE-A938FCD21C85}"/>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152939" y="1916264"/>
            <a:ext cx="10002741" cy="3913129"/>
          </a:xfrm>
        </p:spPr>
      </p:pic>
    </p:spTree>
    <p:extLst>
      <p:ext uri="{BB962C8B-B14F-4D97-AF65-F5344CB8AC3E}">
        <p14:creationId xmlns:p14="http://schemas.microsoft.com/office/powerpoint/2010/main" val="1843981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E4CBBA-C5C2-4207-AE3E-C76561AC4C58}"/>
              </a:ext>
            </a:extLst>
          </p:cNvPr>
          <p:cNvSpPr>
            <a:spLocks noGrp="1"/>
          </p:cNvSpPr>
          <p:nvPr>
            <p:ph type="dt" sz="half" idx="10"/>
          </p:nvPr>
        </p:nvSpPr>
        <p:spPr/>
        <p:txBody>
          <a:bodyPr/>
          <a:lstStyle/>
          <a:p>
            <a:fld id="{561146A8-A192-4F5D-A963-F694E58B90FD}" type="datetime4">
              <a:rPr lang="en-US" smtClean="0">
                <a:solidFill>
                  <a:schemeClr val="bg2">
                    <a:lumMod val="10000"/>
                  </a:schemeClr>
                </a:solidFill>
              </a:rPr>
              <a:t>January 22, 2021</a:t>
            </a:fld>
            <a:endParaRPr lang="en-CA">
              <a:solidFill>
                <a:schemeClr val="bg2">
                  <a:lumMod val="10000"/>
                </a:schemeClr>
              </a:solidFill>
            </a:endParaRPr>
          </a:p>
        </p:txBody>
      </p:sp>
      <p:sp>
        <p:nvSpPr>
          <p:cNvPr id="3" name="Footer Placeholder 2">
            <a:extLst>
              <a:ext uri="{FF2B5EF4-FFF2-40B4-BE49-F238E27FC236}">
                <a16:creationId xmlns:a16="http://schemas.microsoft.com/office/drawing/2014/main" id="{56ECF936-5BD5-46CC-8F94-C996E3D08E54}"/>
              </a:ext>
            </a:extLst>
          </p:cNvPr>
          <p:cNvSpPr>
            <a:spLocks noGrp="1"/>
          </p:cNvSpPr>
          <p:nvPr>
            <p:ph type="ftr" sz="quarter" idx="11"/>
          </p:nvPr>
        </p:nvSpPr>
        <p:spPr/>
        <p:txBody>
          <a:bodyPr/>
          <a:lstStyle/>
          <a:p>
            <a:r>
              <a:rPr lang="en-CA">
                <a:solidFill>
                  <a:schemeClr val="bg2">
                    <a:lumMod val="10000"/>
                  </a:schemeClr>
                </a:solidFill>
              </a:rPr>
              <a:t>Presentation Title</a:t>
            </a:r>
          </a:p>
        </p:txBody>
      </p:sp>
      <p:sp>
        <p:nvSpPr>
          <p:cNvPr id="4" name="Slide Number Placeholder 3">
            <a:extLst>
              <a:ext uri="{FF2B5EF4-FFF2-40B4-BE49-F238E27FC236}">
                <a16:creationId xmlns:a16="http://schemas.microsoft.com/office/drawing/2014/main" id="{88F3B354-922A-4E4F-BDA9-E25CF1A10DEF}"/>
              </a:ext>
            </a:extLst>
          </p:cNvPr>
          <p:cNvSpPr>
            <a:spLocks noGrp="1"/>
          </p:cNvSpPr>
          <p:nvPr>
            <p:ph type="sldNum" sz="quarter" idx="12"/>
          </p:nvPr>
        </p:nvSpPr>
        <p:spPr/>
        <p:txBody>
          <a:bodyPr/>
          <a:lstStyle/>
          <a:p>
            <a:fld id="{00E6A5BD-C011-4A45-AA3A-201790FB7F2B}" type="slidenum">
              <a:rPr lang="en-CA" smtClean="0">
                <a:solidFill>
                  <a:schemeClr val="bg2">
                    <a:lumMod val="10000"/>
                  </a:schemeClr>
                </a:solidFill>
              </a:rPr>
              <a:t>22</a:t>
            </a:fld>
            <a:endParaRPr lang="en-CA">
              <a:solidFill>
                <a:schemeClr val="bg2">
                  <a:lumMod val="10000"/>
                </a:schemeClr>
              </a:solidFill>
            </a:endParaRPr>
          </a:p>
        </p:txBody>
      </p:sp>
      <p:sp>
        <p:nvSpPr>
          <p:cNvPr id="5" name="Rounded Rectangle 34">
            <a:extLst>
              <a:ext uri="{FF2B5EF4-FFF2-40B4-BE49-F238E27FC236}">
                <a16:creationId xmlns:a16="http://schemas.microsoft.com/office/drawing/2014/main" id="{3F91F375-CD86-4EB8-8115-A2DB569F7D85}"/>
              </a:ext>
            </a:extLst>
          </p:cNvPr>
          <p:cNvSpPr/>
          <p:nvPr/>
        </p:nvSpPr>
        <p:spPr bwMode="gray">
          <a:xfrm rot="16200000">
            <a:off x="7969339" y="1168679"/>
            <a:ext cx="869002" cy="1533961"/>
          </a:xfrm>
          <a:prstGeom prst="roundRect">
            <a:avLst>
              <a:gd name="adj" fmla="val 2257"/>
            </a:avLst>
          </a:prstGeom>
          <a:gradFill>
            <a:gsLst>
              <a:gs pos="0">
                <a:schemeClr val="bg1">
                  <a:lumMod val="95000"/>
                </a:schemeClr>
              </a:gs>
              <a:gs pos="0">
                <a:schemeClr val="bg1">
                  <a:lumMod val="95000"/>
                </a:schemeClr>
              </a:gs>
              <a:gs pos="32000">
                <a:schemeClr val="bg1"/>
              </a:gs>
            </a:gsLst>
            <a:lin ang="16200000" scaled="0"/>
          </a:gradFill>
          <a:ln w="12700">
            <a:solidFill>
              <a:schemeClr val="bg1">
                <a:lumMod val="75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798" b="1" dirty="0">
              <a:solidFill>
                <a:schemeClr val="bg2">
                  <a:lumMod val="10000"/>
                </a:schemeClr>
              </a:solidFill>
            </a:endParaRPr>
          </a:p>
        </p:txBody>
      </p:sp>
      <p:sp>
        <p:nvSpPr>
          <p:cNvPr id="6" name="Rounded Rectangle 34">
            <a:extLst>
              <a:ext uri="{FF2B5EF4-FFF2-40B4-BE49-F238E27FC236}">
                <a16:creationId xmlns:a16="http://schemas.microsoft.com/office/drawing/2014/main" id="{EF9F8D01-1AEF-4DCD-98CC-DD2C3B622A33}"/>
              </a:ext>
            </a:extLst>
          </p:cNvPr>
          <p:cNvSpPr/>
          <p:nvPr/>
        </p:nvSpPr>
        <p:spPr bwMode="gray">
          <a:xfrm rot="16200000">
            <a:off x="5449560" y="1167379"/>
            <a:ext cx="869002" cy="1533961"/>
          </a:xfrm>
          <a:prstGeom prst="roundRect">
            <a:avLst>
              <a:gd name="adj" fmla="val 2257"/>
            </a:avLst>
          </a:prstGeom>
          <a:gradFill>
            <a:gsLst>
              <a:gs pos="0">
                <a:schemeClr val="bg1">
                  <a:lumMod val="95000"/>
                </a:schemeClr>
              </a:gs>
              <a:gs pos="0">
                <a:schemeClr val="bg1">
                  <a:lumMod val="95000"/>
                </a:schemeClr>
              </a:gs>
              <a:gs pos="32000">
                <a:schemeClr val="bg1"/>
              </a:gs>
            </a:gsLst>
            <a:lin ang="16200000" scaled="0"/>
          </a:gradFill>
          <a:ln w="12700">
            <a:solidFill>
              <a:schemeClr val="bg1">
                <a:lumMod val="75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798" b="1" dirty="0">
              <a:solidFill>
                <a:schemeClr val="bg2">
                  <a:lumMod val="10000"/>
                </a:schemeClr>
              </a:solidFill>
            </a:endParaRPr>
          </a:p>
        </p:txBody>
      </p:sp>
      <p:sp>
        <p:nvSpPr>
          <p:cNvPr id="7" name="Rounded Rectangle 34">
            <a:extLst>
              <a:ext uri="{FF2B5EF4-FFF2-40B4-BE49-F238E27FC236}">
                <a16:creationId xmlns:a16="http://schemas.microsoft.com/office/drawing/2014/main" id="{B20A3FC9-FF26-4E13-AA5A-3E15E381F782}"/>
              </a:ext>
            </a:extLst>
          </p:cNvPr>
          <p:cNvSpPr/>
          <p:nvPr/>
        </p:nvSpPr>
        <p:spPr bwMode="gray">
          <a:xfrm rot="16200000">
            <a:off x="2964667" y="1140529"/>
            <a:ext cx="869002" cy="1533961"/>
          </a:xfrm>
          <a:prstGeom prst="roundRect">
            <a:avLst>
              <a:gd name="adj" fmla="val 2257"/>
            </a:avLst>
          </a:prstGeom>
          <a:gradFill>
            <a:gsLst>
              <a:gs pos="0">
                <a:schemeClr val="bg1">
                  <a:lumMod val="95000"/>
                </a:schemeClr>
              </a:gs>
              <a:gs pos="0">
                <a:schemeClr val="bg1">
                  <a:lumMod val="95000"/>
                </a:schemeClr>
              </a:gs>
              <a:gs pos="32000">
                <a:schemeClr val="bg1"/>
              </a:gs>
            </a:gsLst>
            <a:lin ang="16200000" scaled="0"/>
          </a:gradFill>
          <a:ln w="12700">
            <a:solidFill>
              <a:schemeClr val="bg1">
                <a:lumMod val="75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798" b="1" dirty="0">
              <a:solidFill>
                <a:schemeClr val="bg2">
                  <a:lumMod val="10000"/>
                </a:schemeClr>
              </a:solidFill>
            </a:endParaRPr>
          </a:p>
        </p:txBody>
      </p:sp>
      <p:sp>
        <p:nvSpPr>
          <p:cNvPr id="8" name="Title 1">
            <a:extLst>
              <a:ext uri="{FF2B5EF4-FFF2-40B4-BE49-F238E27FC236}">
                <a16:creationId xmlns:a16="http://schemas.microsoft.com/office/drawing/2014/main" id="{9ECE2C32-5CD0-4AD9-B1B7-3CF5EDA27232}"/>
              </a:ext>
            </a:extLst>
          </p:cNvPr>
          <p:cNvSpPr txBox="1">
            <a:spLocks/>
          </p:cNvSpPr>
          <p:nvPr/>
        </p:nvSpPr>
        <p:spPr>
          <a:xfrm>
            <a:off x="202492" y="73230"/>
            <a:ext cx="6544448" cy="914400"/>
          </a:xfrm>
          <a:prstGeom prst="rect">
            <a:avLst/>
          </a:prstGeom>
        </p:spPr>
        <p:txBody>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indent="-114300"/>
            <a:r>
              <a:rPr lang="en-US" sz="4000" dirty="0">
                <a:solidFill>
                  <a:srgbClr val="1E4191"/>
                </a:solidFill>
                <a:latin typeface="+mn-lt"/>
                <a:ea typeface="+mn-ea"/>
                <a:cs typeface="+mn-cs"/>
              </a:rPr>
              <a:t>Process Flow for Transactions</a:t>
            </a:r>
          </a:p>
        </p:txBody>
      </p:sp>
      <p:sp>
        <p:nvSpPr>
          <p:cNvPr id="9" name="Slide Number Placeholder 4">
            <a:extLst>
              <a:ext uri="{FF2B5EF4-FFF2-40B4-BE49-F238E27FC236}">
                <a16:creationId xmlns:a16="http://schemas.microsoft.com/office/drawing/2014/main" id="{A6193C51-93BC-4A89-8778-2BB3B8F80049}"/>
              </a:ext>
            </a:extLst>
          </p:cNvPr>
          <p:cNvSpPr txBox="1">
            <a:spLocks/>
          </p:cNvSpPr>
          <p:nvPr/>
        </p:nvSpPr>
        <p:spPr>
          <a:xfrm>
            <a:off x="11698238" y="6510970"/>
            <a:ext cx="329636" cy="182880"/>
          </a:xfrm>
          <a:prstGeom prst="rect">
            <a:avLst/>
          </a:prstGeom>
        </p:spPr>
        <p:txBody>
          <a:bodyPr vert="horz" lIns="0" tIns="0" rIns="0" bIns="0" rtlCol="0" anchor="t" anchorCtr="0">
            <a:noAutofit/>
          </a:bodyPr>
          <a:lstStyle>
            <a:defPPr>
              <a:defRPr lang="en-US"/>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E6A5BD-C011-4A45-AA3A-201790FB7F2B}" type="slidenum">
              <a:rPr lang="en-CA" smtClean="0">
                <a:solidFill>
                  <a:schemeClr val="bg2">
                    <a:lumMod val="10000"/>
                  </a:schemeClr>
                </a:solidFill>
              </a:rPr>
              <a:pPr/>
              <a:t>22</a:t>
            </a:fld>
            <a:endParaRPr lang="en-CA">
              <a:solidFill>
                <a:schemeClr val="bg2">
                  <a:lumMod val="10000"/>
                </a:schemeClr>
              </a:solidFill>
            </a:endParaRPr>
          </a:p>
        </p:txBody>
      </p:sp>
      <p:sp>
        <p:nvSpPr>
          <p:cNvPr id="11" name="Rectangle 10">
            <a:extLst>
              <a:ext uri="{FF2B5EF4-FFF2-40B4-BE49-F238E27FC236}">
                <a16:creationId xmlns:a16="http://schemas.microsoft.com/office/drawing/2014/main" id="{DB9DD113-B170-43B6-859A-0436671A0A9F}"/>
              </a:ext>
            </a:extLst>
          </p:cNvPr>
          <p:cNvSpPr/>
          <p:nvPr/>
        </p:nvSpPr>
        <p:spPr>
          <a:xfrm>
            <a:off x="166551" y="976211"/>
            <a:ext cx="11901265" cy="5365418"/>
          </a:xfrm>
          <a:prstGeom prst="rect">
            <a:avLst/>
          </a:prstGeom>
          <a:noFill/>
          <a:ln w="9525" cap="flat" cmpd="sng" algn="ctr">
            <a:solidFill>
              <a:schemeClr val="tx1">
                <a:lumMod val="40000"/>
                <a:lumOff val="60000"/>
              </a:schemeClr>
            </a:solidFill>
            <a:prstDash val="solid"/>
            <a:round/>
            <a:headEnd type="none" w="med" len="med"/>
            <a:tailEnd type="none" w="med" len="med"/>
          </a:ln>
          <a:effectLst/>
        </p:spPr>
        <p:txBody>
          <a:bodyPr vert="horz" wrap="square" lIns="91392" tIns="45696" rIns="91392" bIns="45696" numCol="1" rtlCol="0" anchor="t" anchorCtr="0" compatLnSpc="1">
            <a:prstTxWarp prst="textNoShape">
              <a:avLst/>
            </a:prstTxWarp>
          </a:bodyPr>
          <a:lstStyle/>
          <a:p>
            <a:endParaRPr lang="en-US" sz="1798" b="1" dirty="0">
              <a:solidFill>
                <a:schemeClr val="bg2">
                  <a:lumMod val="10000"/>
                </a:schemeClr>
              </a:solidFill>
              <a:cs typeface="Arial" charset="0"/>
            </a:endParaRPr>
          </a:p>
        </p:txBody>
      </p:sp>
      <p:sp>
        <p:nvSpPr>
          <p:cNvPr id="12" name="Rectangle 11">
            <a:extLst>
              <a:ext uri="{FF2B5EF4-FFF2-40B4-BE49-F238E27FC236}">
                <a16:creationId xmlns:a16="http://schemas.microsoft.com/office/drawing/2014/main" id="{D1E437DC-FFFF-4C56-B673-F73772F32F24}"/>
              </a:ext>
            </a:extLst>
          </p:cNvPr>
          <p:cNvSpPr/>
          <p:nvPr/>
        </p:nvSpPr>
        <p:spPr>
          <a:xfrm>
            <a:off x="2861271" y="1780470"/>
            <a:ext cx="1109557" cy="307777"/>
          </a:xfrm>
          <a:prstGeom prst="rect">
            <a:avLst/>
          </a:prstGeom>
        </p:spPr>
        <p:txBody>
          <a:bodyPr wrap="square" anchor="ctr">
            <a:spAutoFit/>
          </a:bodyPr>
          <a:lstStyle/>
          <a:p>
            <a:r>
              <a:rPr lang="en-US" sz="1400" i="1" dirty="0">
                <a:solidFill>
                  <a:schemeClr val="bg2">
                    <a:lumMod val="10000"/>
                  </a:schemeClr>
                </a:solidFill>
              </a:rPr>
              <a:t>Sales Order</a:t>
            </a:r>
          </a:p>
        </p:txBody>
      </p:sp>
      <p:sp>
        <p:nvSpPr>
          <p:cNvPr id="13" name="Freeform 32">
            <a:extLst>
              <a:ext uri="{FF2B5EF4-FFF2-40B4-BE49-F238E27FC236}">
                <a16:creationId xmlns:a16="http://schemas.microsoft.com/office/drawing/2014/main" id="{1399253F-18B0-4ECD-ACDE-985B1D1245D6}"/>
              </a:ext>
            </a:extLst>
          </p:cNvPr>
          <p:cNvSpPr>
            <a:spLocks noEditPoints="1"/>
          </p:cNvSpPr>
          <p:nvPr/>
        </p:nvSpPr>
        <p:spPr bwMode="auto">
          <a:xfrm>
            <a:off x="4327369" y="1791796"/>
            <a:ext cx="643435" cy="272255"/>
          </a:xfrm>
          <a:custGeom>
            <a:avLst/>
            <a:gdLst/>
            <a:ahLst/>
            <a:cxnLst>
              <a:cxn ang="0">
                <a:pos x="218" y="125"/>
              </a:cxn>
              <a:cxn ang="0">
                <a:pos x="195" y="91"/>
              </a:cxn>
              <a:cxn ang="0">
                <a:pos x="155" y="35"/>
              </a:cxn>
              <a:cxn ang="0">
                <a:pos x="130" y="6"/>
              </a:cxn>
              <a:cxn ang="0">
                <a:pos x="127" y="1"/>
              </a:cxn>
              <a:cxn ang="0">
                <a:pos x="113" y="5"/>
              </a:cxn>
              <a:cxn ang="0">
                <a:pos x="114" y="38"/>
              </a:cxn>
              <a:cxn ang="0">
                <a:pos x="104" y="74"/>
              </a:cxn>
              <a:cxn ang="0">
                <a:pos x="54" y="73"/>
              </a:cxn>
              <a:cxn ang="0">
                <a:pos x="23" y="76"/>
              </a:cxn>
              <a:cxn ang="0">
                <a:pos x="8" y="73"/>
              </a:cxn>
              <a:cxn ang="0">
                <a:pos x="0" y="76"/>
              </a:cxn>
              <a:cxn ang="0">
                <a:pos x="18" y="76"/>
              </a:cxn>
              <a:cxn ang="0">
                <a:pos x="25" y="78"/>
              </a:cxn>
              <a:cxn ang="0">
                <a:pos x="52" y="81"/>
              </a:cxn>
              <a:cxn ang="0">
                <a:pos x="74" y="83"/>
              </a:cxn>
              <a:cxn ang="0">
                <a:pos x="76" y="86"/>
              </a:cxn>
              <a:cxn ang="0">
                <a:pos x="81" y="90"/>
              </a:cxn>
              <a:cxn ang="0">
                <a:pos x="89" y="86"/>
              </a:cxn>
              <a:cxn ang="0">
                <a:pos x="98" y="83"/>
              </a:cxn>
              <a:cxn ang="0">
                <a:pos x="106" y="88"/>
              </a:cxn>
              <a:cxn ang="0">
                <a:pos x="115" y="87"/>
              </a:cxn>
              <a:cxn ang="0">
                <a:pos x="118" y="91"/>
              </a:cxn>
              <a:cxn ang="0">
                <a:pos x="129" y="81"/>
              </a:cxn>
              <a:cxn ang="0">
                <a:pos x="129" y="79"/>
              </a:cxn>
              <a:cxn ang="0">
                <a:pos x="126" y="69"/>
              </a:cxn>
              <a:cxn ang="0">
                <a:pos x="129" y="60"/>
              </a:cxn>
              <a:cxn ang="0">
                <a:pos x="127" y="50"/>
              </a:cxn>
              <a:cxn ang="0">
                <a:pos x="127" y="43"/>
              </a:cxn>
              <a:cxn ang="0">
                <a:pos x="128" y="34"/>
              </a:cxn>
              <a:cxn ang="0">
                <a:pos x="131" y="30"/>
              </a:cxn>
              <a:cxn ang="0">
                <a:pos x="153" y="59"/>
              </a:cxn>
              <a:cxn ang="0">
                <a:pos x="161" y="68"/>
              </a:cxn>
              <a:cxn ang="0">
                <a:pos x="163" y="71"/>
              </a:cxn>
              <a:cxn ang="0">
                <a:pos x="170" y="78"/>
              </a:cxn>
              <a:cxn ang="0">
                <a:pos x="175" y="87"/>
              </a:cxn>
              <a:cxn ang="0">
                <a:pos x="182" y="95"/>
              </a:cxn>
              <a:cxn ang="0">
                <a:pos x="197" y="117"/>
              </a:cxn>
              <a:cxn ang="0">
                <a:pos x="210" y="133"/>
              </a:cxn>
              <a:cxn ang="0">
                <a:pos x="211" y="146"/>
              </a:cxn>
              <a:cxn ang="0">
                <a:pos x="208" y="149"/>
              </a:cxn>
              <a:cxn ang="0">
                <a:pos x="196" y="163"/>
              </a:cxn>
              <a:cxn ang="0">
                <a:pos x="184" y="175"/>
              </a:cxn>
              <a:cxn ang="0">
                <a:pos x="177" y="188"/>
              </a:cxn>
              <a:cxn ang="0">
                <a:pos x="167" y="202"/>
              </a:cxn>
              <a:cxn ang="0">
                <a:pos x="156" y="209"/>
              </a:cxn>
              <a:cxn ang="0">
                <a:pos x="134" y="237"/>
              </a:cxn>
              <a:cxn ang="0">
                <a:pos x="124" y="248"/>
              </a:cxn>
              <a:cxn ang="0">
                <a:pos x="119" y="223"/>
              </a:cxn>
              <a:cxn ang="0">
                <a:pos x="120" y="208"/>
              </a:cxn>
              <a:cxn ang="0">
                <a:pos x="119" y="191"/>
              </a:cxn>
              <a:cxn ang="0">
                <a:pos x="108" y="180"/>
              </a:cxn>
              <a:cxn ang="0">
                <a:pos x="105" y="181"/>
              </a:cxn>
              <a:cxn ang="0">
                <a:pos x="84" y="183"/>
              </a:cxn>
              <a:cxn ang="0">
                <a:pos x="4" y="194"/>
              </a:cxn>
              <a:cxn ang="0">
                <a:pos x="108" y="191"/>
              </a:cxn>
              <a:cxn ang="0">
                <a:pos x="106" y="232"/>
              </a:cxn>
              <a:cxn ang="0">
                <a:pos x="104" y="256"/>
              </a:cxn>
              <a:cxn ang="0">
                <a:pos x="130" y="257"/>
              </a:cxn>
              <a:cxn ang="0">
                <a:pos x="208" y="165"/>
              </a:cxn>
              <a:cxn ang="0">
                <a:pos x="227" y="148"/>
              </a:cxn>
              <a:cxn ang="0">
                <a:pos x="229" y="137"/>
              </a:cxn>
              <a:cxn ang="0">
                <a:pos x="219" y="139"/>
              </a:cxn>
            </a:cxnLst>
            <a:rect l="0" t="0" r="r" b="b"/>
            <a:pathLst>
              <a:path w="229" h="271">
                <a:moveTo>
                  <a:pt x="229" y="137"/>
                </a:moveTo>
                <a:cubicBezTo>
                  <a:pt x="229" y="137"/>
                  <a:pt x="229" y="137"/>
                  <a:pt x="229" y="137"/>
                </a:cubicBezTo>
                <a:cubicBezTo>
                  <a:pt x="229" y="137"/>
                  <a:pt x="229" y="137"/>
                  <a:pt x="229" y="137"/>
                </a:cubicBezTo>
                <a:cubicBezTo>
                  <a:pt x="228" y="136"/>
                  <a:pt x="228" y="136"/>
                  <a:pt x="228" y="136"/>
                </a:cubicBezTo>
                <a:cubicBezTo>
                  <a:pt x="225" y="133"/>
                  <a:pt x="222" y="129"/>
                  <a:pt x="219" y="124"/>
                </a:cubicBezTo>
                <a:cubicBezTo>
                  <a:pt x="220" y="125"/>
                  <a:pt x="219" y="126"/>
                  <a:pt x="218" y="125"/>
                </a:cubicBezTo>
                <a:cubicBezTo>
                  <a:pt x="220" y="123"/>
                  <a:pt x="216" y="123"/>
                  <a:pt x="215" y="121"/>
                </a:cubicBezTo>
                <a:cubicBezTo>
                  <a:pt x="216" y="121"/>
                  <a:pt x="217" y="121"/>
                  <a:pt x="217" y="121"/>
                </a:cubicBezTo>
                <a:cubicBezTo>
                  <a:pt x="215" y="117"/>
                  <a:pt x="212" y="115"/>
                  <a:pt x="210" y="111"/>
                </a:cubicBezTo>
                <a:cubicBezTo>
                  <a:pt x="207" y="109"/>
                  <a:pt x="206" y="104"/>
                  <a:pt x="203" y="102"/>
                </a:cubicBezTo>
                <a:cubicBezTo>
                  <a:pt x="205" y="102"/>
                  <a:pt x="203" y="100"/>
                  <a:pt x="203" y="99"/>
                </a:cubicBezTo>
                <a:cubicBezTo>
                  <a:pt x="199" y="99"/>
                  <a:pt x="199" y="93"/>
                  <a:pt x="195" y="91"/>
                </a:cubicBezTo>
                <a:cubicBezTo>
                  <a:pt x="196" y="91"/>
                  <a:pt x="196" y="91"/>
                  <a:pt x="196" y="91"/>
                </a:cubicBezTo>
                <a:cubicBezTo>
                  <a:pt x="189" y="82"/>
                  <a:pt x="183" y="72"/>
                  <a:pt x="175" y="64"/>
                </a:cubicBezTo>
                <a:cubicBezTo>
                  <a:pt x="171" y="59"/>
                  <a:pt x="168" y="52"/>
                  <a:pt x="163" y="47"/>
                </a:cubicBezTo>
                <a:cubicBezTo>
                  <a:pt x="162" y="46"/>
                  <a:pt x="162" y="47"/>
                  <a:pt x="161" y="47"/>
                </a:cubicBezTo>
                <a:cubicBezTo>
                  <a:pt x="160" y="45"/>
                  <a:pt x="162" y="46"/>
                  <a:pt x="162" y="45"/>
                </a:cubicBezTo>
                <a:cubicBezTo>
                  <a:pt x="159" y="43"/>
                  <a:pt x="157" y="39"/>
                  <a:pt x="155" y="35"/>
                </a:cubicBezTo>
                <a:cubicBezTo>
                  <a:pt x="154" y="35"/>
                  <a:pt x="153" y="34"/>
                  <a:pt x="153" y="35"/>
                </a:cubicBezTo>
                <a:cubicBezTo>
                  <a:pt x="152" y="30"/>
                  <a:pt x="146" y="26"/>
                  <a:pt x="144" y="22"/>
                </a:cubicBezTo>
                <a:cubicBezTo>
                  <a:pt x="143" y="25"/>
                  <a:pt x="141" y="20"/>
                  <a:pt x="140" y="19"/>
                </a:cubicBezTo>
                <a:cubicBezTo>
                  <a:pt x="139" y="18"/>
                  <a:pt x="140" y="18"/>
                  <a:pt x="140" y="18"/>
                </a:cubicBezTo>
                <a:cubicBezTo>
                  <a:pt x="138" y="15"/>
                  <a:pt x="136" y="14"/>
                  <a:pt x="134" y="10"/>
                </a:cubicBezTo>
                <a:cubicBezTo>
                  <a:pt x="133" y="8"/>
                  <a:pt x="132" y="9"/>
                  <a:pt x="130" y="6"/>
                </a:cubicBezTo>
                <a:cubicBezTo>
                  <a:pt x="131" y="6"/>
                  <a:pt x="130" y="5"/>
                  <a:pt x="130" y="5"/>
                </a:cubicBezTo>
                <a:cubicBezTo>
                  <a:pt x="131" y="5"/>
                  <a:pt x="130" y="5"/>
                  <a:pt x="130" y="5"/>
                </a:cubicBezTo>
                <a:cubicBezTo>
                  <a:pt x="130" y="4"/>
                  <a:pt x="130" y="4"/>
                  <a:pt x="129" y="3"/>
                </a:cubicBezTo>
                <a:cubicBezTo>
                  <a:pt x="128" y="2"/>
                  <a:pt x="128" y="2"/>
                  <a:pt x="128" y="2"/>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30" y="0"/>
                  <a:pt x="101" y="9"/>
                  <a:pt x="113" y="5"/>
                </a:cubicBezTo>
                <a:cubicBezTo>
                  <a:pt x="113" y="5"/>
                  <a:pt x="113" y="5"/>
                  <a:pt x="113" y="5"/>
                </a:cubicBezTo>
                <a:cubicBezTo>
                  <a:pt x="113" y="5"/>
                  <a:pt x="113" y="5"/>
                  <a:pt x="113" y="5"/>
                </a:cubicBezTo>
                <a:cubicBezTo>
                  <a:pt x="113" y="6"/>
                  <a:pt x="113" y="6"/>
                  <a:pt x="113" y="6"/>
                </a:cubicBezTo>
                <a:cubicBezTo>
                  <a:pt x="113" y="6"/>
                  <a:pt x="113" y="6"/>
                  <a:pt x="113" y="6"/>
                </a:cubicBezTo>
                <a:cubicBezTo>
                  <a:pt x="115" y="6"/>
                  <a:pt x="116" y="9"/>
                  <a:pt x="115" y="11"/>
                </a:cubicBezTo>
                <a:cubicBezTo>
                  <a:pt x="113" y="11"/>
                  <a:pt x="113" y="11"/>
                  <a:pt x="113" y="11"/>
                </a:cubicBezTo>
                <a:cubicBezTo>
                  <a:pt x="114" y="18"/>
                  <a:pt x="111" y="29"/>
                  <a:pt x="114" y="38"/>
                </a:cubicBezTo>
                <a:cubicBezTo>
                  <a:pt x="112" y="39"/>
                  <a:pt x="112" y="39"/>
                  <a:pt x="112" y="39"/>
                </a:cubicBezTo>
                <a:cubicBezTo>
                  <a:pt x="113" y="48"/>
                  <a:pt x="112" y="57"/>
                  <a:pt x="114" y="66"/>
                </a:cubicBezTo>
                <a:cubicBezTo>
                  <a:pt x="113" y="68"/>
                  <a:pt x="112" y="72"/>
                  <a:pt x="112" y="74"/>
                </a:cubicBezTo>
                <a:cubicBezTo>
                  <a:pt x="112" y="74"/>
                  <a:pt x="113" y="74"/>
                  <a:pt x="113" y="75"/>
                </a:cubicBezTo>
                <a:cubicBezTo>
                  <a:pt x="110" y="74"/>
                  <a:pt x="107" y="73"/>
                  <a:pt x="104" y="75"/>
                </a:cubicBezTo>
                <a:cubicBezTo>
                  <a:pt x="104" y="74"/>
                  <a:pt x="104" y="74"/>
                  <a:pt x="104" y="74"/>
                </a:cubicBezTo>
                <a:cubicBezTo>
                  <a:pt x="101" y="74"/>
                  <a:pt x="96" y="76"/>
                  <a:pt x="93" y="74"/>
                </a:cubicBezTo>
                <a:cubicBezTo>
                  <a:pt x="92" y="75"/>
                  <a:pt x="88" y="75"/>
                  <a:pt x="90" y="77"/>
                </a:cubicBezTo>
                <a:cubicBezTo>
                  <a:pt x="88" y="77"/>
                  <a:pt x="89" y="75"/>
                  <a:pt x="87" y="76"/>
                </a:cubicBezTo>
                <a:cubicBezTo>
                  <a:pt x="89" y="74"/>
                  <a:pt x="89" y="74"/>
                  <a:pt x="89" y="74"/>
                </a:cubicBezTo>
                <a:cubicBezTo>
                  <a:pt x="81" y="74"/>
                  <a:pt x="74" y="74"/>
                  <a:pt x="66" y="75"/>
                </a:cubicBezTo>
                <a:cubicBezTo>
                  <a:pt x="64" y="73"/>
                  <a:pt x="58" y="75"/>
                  <a:pt x="54" y="73"/>
                </a:cubicBezTo>
                <a:cubicBezTo>
                  <a:pt x="51" y="74"/>
                  <a:pt x="47" y="73"/>
                  <a:pt x="45" y="75"/>
                </a:cubicBezTo>
                <a:cubicBezTo>
                  <a:pt x="45" y="74"/>
                  <a:pt x="45" y="74"/>
                  <a:pt x="45" y="74"/>
                </a:cubicBezTo>
                <a:cubicBezTo>
                  <a:pt x="41" y="73"/>
                  <a:pt x="36" y="73"/>
                  <a:pt x="32" y="73"/>
                </a:cubicBezTo>
                <a:cubicBezTo>
                  <a:pt x="29" y="72"/>
                  <a:pt x="29" y="74"/>
                  <a:pt x="27" y="74"/>
                </a:cubicBezTo>
                <a:cubicBezTo>
                  <a:pt x="27" y="73"/>
                  <a:pt x="27" y="73"/>
                  <a:pt x="27" y="73"/>
                </a:cubicBezTo>
                <a:cubicBezTo>
                  <a:pt x="25" y="74"/>
                  <a:pt x="24" y="75"/>
                  <a:pt x="23" y="76"/>
                </a:cubicBezTo>
                <a:cubicBezTo>
                  <a:pt x="21" y="76"/>
                  <a:pt x="21" y="76"/>
                  <a:pt x="19" y="76"/>
                </a:cubicBezTo>
                <a:cubicBezTo>
                  <a:pt x="21" y="75"/>
                  <a:pt x="23" y="74"/>
                  <a:pt x="24" y="72"/>
                </a:cubicBezTo>
                <a:cubicBezTo>
                  <a:pt x="21" y="72"/>
                  <a:pt x="18" y="75"/>
                  <a:pt x="16" y="73"/>
                </a:cubicBezTo>
                <a:cubicBezTo>
                  <a:pt x="14" y="72"/>
                  <a:pt x="12" y="73"/>
                  <a:pt x="12" y="74"/>
                </a:cubicBezTo>
                <a:cubicBezTo>
                  <a:pt x="12" y="74"/>
                  <a:pt x="11" y="73"/>
                  <a:pt x="12" y="73"/>
                </a:cubicBezTo>
                <a:cubicBezTo>
                  <a:pt x="10" y="73"/>
                  <a:pt x="9" y="73"/>
                  <a:pt x="8" y="73"/>
                </a:cubicBezTo>
                <a:cubicBezTo>
                  <a:pt x="8" y="73"/>
                  <a:pt x="9" y="73"/>
                  <a:pt x="9" y="73"/>
                </a:cubicBezTo>
                <a:cubicBezTo>
                  <a:pt x="8" y="74"/>
                  <a:pt x="6" y="74"/>
                  <a:pt x="7" y="76"/>
                </a:cubicBezTo>
                <a:cubicBezTo>
                  <a:pt x="7" y="76"/>
                  <a:pt x="8" y="75"/>
                  <a:pt x="9" y="75"/>
                </a:cubicBezTo>
                <a:cubicBezTo>
                  <a:pt x="8" y="77"/>
                  <a:pt x="5" y="77"/>
                  <a:pt x="4" y="76"/>
                </a:cubicBezTo>
                <a:cubicBezTo>
                  <a:pt x="4" y="75"/>
                  <a:pt x="7" y="74"/>
                  <a:pt x="5" y="73"/>
                </a:cubicBezTo>
                <a:cubicBezTo>
                  <a:pt x="0" y="76"/>
                  <a:pt x="0" y="76"/>
                  <a:pt x="0" y="76"/>
                </a:cubicBezTo>
                <a:cubicBezTo>
                  <a:pt x="1" y="75"/>
                  <a:pt x="3" y="76"/>
                  <a:pt x="2" y="77"/>
                </a:cubicBezTo>
                <a:cubicBezTo>
                  <a:pt x="4" y="76"/>
                  <a:pt x="4" y="76"/>
                  <a:pt x="4" y="76"/>
                </a:cubicBezTo>
                <a:cubicBezTo>
                  <a:pt x="4" y="77"/>
                  <a:pt x="4" y="77"/>
                  <a:pt x="4" y="77"/>
                </a:cubicBezTo>
                <a:cubicBezTo>
                  <a:pt x="7" y="77"/>
                  <a:pt x="10" y="78"/>
                  <a:pt x="13" y="78"/>
                </a:cubicBezTo>
                <a:cubicBezTo>
                  <a:pt x="12" y="76"/>
                  <a:pt x="12" y="76"/>
                  <a:pt x="12" y="76"/>
                </a:cubicBezTo>
                <a:cubicBezTo>
                  <a:pt x="14" y="76"/>
                  <a:pt x="16" y="75"/>
                  <a:pt x="18" y="76"/>
                </a:cubicBezTo>
                <a:cubicBezTo>
                  <a:pt x="17" y="77"/>
                  <a:pt x="17" y="77"/>
                  <a:pt x="17" y="78"/>
                </a:cubicBezTo>
                <a:cubicBezTo>
                  <a:pt x="18" y="78"/>
                  <a:pt x="18" y="77"/>
                  <a:pt x="19" y="78"/>
                </a:cubicBezTo>
                <a:cubicBezTo>
                  <a:pt x="18" y="80"/>
                  <a:pt x="18" y="80"/>
                  <a:pt x="18" y="80"/>
                </a:cubicBezTo>
                <a:cubicBezTo>
                  <a:pt x="19" y="77"/>
                  <a:pt x="23" y="79"/>
                  <a:pt x="24" y="78"/>
                </a:cubicBezTo>
                <a:cubicBezTo>
                  <a:pt x="24" y="79"/>
                  <a:pt x="24" y="79"/>
                  <a:pt x="24" y="79"/>
                </a:cubicBezTo>
                <a:cubicBezTo>
                  <a:pt x="27" y="80"/>
                  <a:pt x="23" y="78"/>
                  <a:pt x="25" y="78"/>
                </a:cubicBezTo>
                <a:cubicBezTo>
                  <a:pt x="27" y="78"/>
                  <a:pt x="26" y="80"/>
                  <a:pt x="27" y="81"/>
                </a:cubicBezTo>
                <a:cubicBezTo>
                  <a:pt x="30" y="81"/>
                  <a:pt x="35" y="80"/>
                  <a:pt x="39" y="81"/>
                </a:cubicBezTo>
                <a:cubicBezTo>
                  <a:pt x="41" y="81"/>
                  <a:pt x="44" y="80"/>
                  <a:pt x="47" y="80"/>
                </a:cubicBezTo>
                <a:cubicBezTo>
                  <a:pt x="49" y="80"/>
                  <a:pt x="46" y="82"/>
                  <a:pt x="49" y="81"/>
                </a:cubicBezTo>
                <a:cubicBezTo>
                  <a:pt x="49" y="82"/>
                  <a:pt x="49" y="82"/>
                  <a:pt x="49" y="83"/>
                </a:cubicBezTo>
                <a:cubicBezTo>
                  <a:pt x="49" y="82"/>
                  <a:pt x="54" y="83"/>
                  <a:pt x="52" y="81"/>
                </a:cubicBezTo>
                <a:cubicBezTo>
                  <a:pt x="55" y="82"/>
                  <a:pt x="59" y="82"/>
                  <a:pt x="63" y="82"/>
                </a:cubicBezTo>
                <a:cubicBezTo>
                  <a:pt x="61" y="82"/>
                  <a:pt x="61" y="83"/>
                  <a:pt x="62" y="84"/>
                </a:cubicBezTo>
                <a:cubicBezTo>
                  <a:pt x="64" y="83"/>
                  <a:pt x="67" y="82"/>
                  <a:pt x="70" y="83"/>
                </a:cubicBezTo>
                <a:cubicBezTo>
                  <a:pt x="70" y="81"/>
                  <a:pt x="69" y="81"/>
                  <a:pt x="69" y="80"/>
                </a:cubicBezTo>
                <a:cubicBezTo>
                  <a:pt x="70" y="80"/>
                  <a:pt x="70" y="79"/>
                  <a:pt x="71" y="80"/>
                </a:cubicBezTo>
                <a:cubicBezTo>
                  <a:pt x="71" y="81"/>
                  <a:pt x="71" y="83"/>
                  <a:pt x="74" y="83"/>
                </a:cubicBezTo>
                <a:cubicBezTo>
                  <a:pt x="73" y="85"/>
                  <a:pt x="69" y="83"/>
                  <a:pt x="70" y="85"/>
                </a:cubicBezTo>
                <a:cubicBezTo>
                  <a:pt x="69" y="87"/>
                  <a:pt x="64" y="87"/>
                  <a:pt x="63" y="85"/>
                </a:cubicBezTo>
                <a:cubicBezTo>
                  <a:pt x="61" y="87"/>
                  <a:pt x="65" y="86"/>
                  <a:pt x="65" y="88"/>
                </a:cubicBezTo>
                <a:cubicBezTo>
                  <a:pt x="67" y="87"/>
                  <a:pt x="68" y="87"/>
                  <a:pt x="71" y="86"/>
                </a:cubicBezTo>
                <a:cubicBezTo>
                  <a:pt x="71" y="85"/>
                  <a:pt x="70" y="85"/>
                  <a:pt x="72" y="85"/>
                </a:cubicBezTo>
                <a:cubicBezTo>
                  <a:pt x="75" y="83"/>
                  <a:pt x="75" y="86"/>
                  <a:pt x="76" y="86"/>
                </a:cubicBezTo>
                <a:cubicBezTo>
                  <a:pt x="75" y="87"/>
                  <a:pt x="75" y="87"/>
                  <a:pt x="75" y="87"/>
                </a:cubicBezTo>
                <a:cubicBezTo>
                  <a:pt x="77" y="87"/>
                  <a:pt x="77" y="86"/>
                  <a:pt x="80" y="86"/>
                </a:cubicBezTo>
                <a:cubicBezTo>
                  <a:pt x="80" y="89"/>
                  <a:pt x="76" y="87"/>
                  <a:pt x="75" y="88"/>
                </a:cubicBezTo>
                <a:cubicBezTo>
                  <a:pt x="77" y="90"/>
                  <a:pt x="77" y="90"/>
                  <a:pt x="77" y="90"/>
                </a:cubicBezTo>
                <a:cubicBezTo>
                  <a:pt x="80" y="90"/>
                  <a:pt x="78" y="88"/>
                  <a:pt x="81" y="89"/>
                </a:cubicBezTo>
                <a:cubicBezTo>
                  <a:pt x="81" y="90"/>
                  <a:pt x="81" y="90"/>
                  <a:pt x="81" y="90"/>
                </a:cubicBezTo>
                <a:cubicBezTo>
                  <a:pt x="83" y="89"/>
                  <a:pt x="83" y="89"/>
                  <a:pt x="83" y="89"/>
                </a:cubicBezTo>
                <a:cubicBezTo>
                  <a:pt x="83" y="88"/>
                  <a:pt x="82" y="87"/>
                  <a:pt x="81" y="87"/>
                </a:cubicBezTo>
                <a:cubicBezTo>
                  <a:pt x="82" y="84"/>
                  <a:pt x="82" y="87"/>
                  <a:pt x="85" y="86"/>
                </a:cubicBezTo>
                <a:cubicBezTo>
                  <a:pt x="86" y="85"/>
                  <a:pt x="84" y="86"/>
                  <a:pt x="84" y="85"/>
                </a:cubicBezTo>
                <a:cubicBezTo>
                  <a:pt x="84" y="84"/>
                  <a:pt x="86" y="84"/>
                  <a:pt x="87" y="84"/>
                </a:cubicBezTo>
                <a:cubicBezTo>
                  <a:pt x="89" y="84"/>
                  <a:pt x="88" y="85"/>
                  <a:pt x="89" y="86"/>
                </a:cubicBezTo>
                <a:cubicBezTo>
                  <a:pt x="89" y="86"/>
                  <a:pt x="87" y="86"/>
                  <a:pt x="87" y="86"/>
                </a:cubicBezTo>
                <a:cubicBezTo>
                  <a:pt x="84" y="87"/>
                  <a:pt x="88" y="88"/>
                  <a:pt x="86" y="89"/>
                </a:cubicBezTo>
                <a:cubicBezTo>
                  <a:pt x="88" y="90"/>
                  <a:pt x="88" y="89"/>
                  <a:pt x="90" y="88"/>
                </a:cubicBezTo>
                <a:cubicBezTo>
                  <a:pt x="89" y="88"/>
                  <a:pt x="90" y="87"/>
                  <a:pt x="89" y="86"/>
                </a:cubicBezTo>
                <a:cubicBezTo>
                  <a:pt x="93" y="83"/>
                  <a:pt x="92" y="89"/>
                  <a:pt x="96" y="89"/>
                </a:cubicBezTo>
                <a:cubicBezTo>
                  <a:pt x="95" y="86"/>
                  <a:pt x="101" y="86"/>
                  <a:pt x="98" y="83"/>
                </a:cubicBezTo>
                <a:cubicBezTo>
                  <a:pt x="99" y="82"/>
                  <a:pt x="100" y="82"/>
                  <a:pt x="101" y="82"/>
                </a:cubicBezTo>
                <a:cubicBezTo>
                  <a:pt x="100" y="84"/>
                  <a:pt x="103" y="84"/>
                  <a:pt x="101" y="85"/>
                </a:cubicBezTo>
                <a:cubicBezTo>
                  <a:pt x="102" y="85"/>
                  <a:pt x="102" y="85"/>
                  <a:pt x="102" y="85"/>
                </a:cubicBezTo>
                <a:cubicBezTo>
                  <a:pt x="100" y="87"/>
                  <a:pt x="100" y="87"/>
                  <a:pt x="100" y="87"/>
                </a:cubicBezTo>
                <a:cubicBezTo>
                  <a:pt x="101" y="88"/>
                  <a:pt x="104" y="89"/>
                  <a:pt x="105" y="90"/>
                </a:cubicBezTo>
                <a:cubicBezTo>
                  <a:pt x="107" y="89"/>
                  <a:pt x="104" y="89"/>
                  <a:pt x="106" y="88"/>
                </a:cubicBezTo>
                <a:cubicBezTo>
                  <a:pt x="106" y="89"/>
                  <a:pt x="107" y="90"/>
                  <a:pt x="108" y="90"/>
                </a:cubicBezTo>
                <a:cubicBezTo>
                  <a:pt x="106" y="89"/>
                  <a:pt x="108" y="88"/>
                  <a:pt x="109" y="87"/>
                </a:cubicBezTo>
                <a:cubicBezTo>
                  <a:pt x="111" y="87"/>
                  <a:pt x="113" y="89"/>
                  <a:pt x="112" y="89"/>
                </a:cubicBezTo>
                <a:cubicBezTo>
                  <a:pt x="110" y="90"/>
                  <a:pt x="110" y="90"/>
                  <a:pt x="110" y="90"/>
                </a:cubicBezTo>
                <a:cubicBezTo>
                  <a:pt x="112" y="89"/>
                  <a:pt x="111" y="91"/>
                  <a:pt x="113" y="91"/>
                </a:cubicBezTo>
                <a:cubicBezTo>
                  <a:pt x="113" y="90"/>
                  <a:pt x="114" y="88"/>
                  <a:pt x="115" y="87"/>
                </a:cubicBezTo>
                <a:cubicBezTo>
                  <a:pt x="116" y="87"/>
                  <a:pt x="117" y="88"/>
                  <a:pt x="117" y="88"/>
                </a:cubicBezTo>
                <a:cubicBezTo>
                  <a:pt x="115" y="89"/>
                  <a:pt x="115" y="89"/>
                  <a:pt x="115" y="89"/>
                </a:cubicBezTo>
                <a:cubicBezTo>
                  <a:pt x="116" y="89"/>
                  <a:pt x="117" y="89"/>
                  <a:pt x="117" y="90"/>
                </a:cubicBezTo>
                <a:cubicBezTo>
                  <a:pt x="117" y="91"/>
                  <a:pt x="117" y="91"/>
                  <a:pt x="117" y="91"/>
                </a:cubicBezTo>
                <a:cubicBezTo>
                  <a:pt x="117" y="91"/>
                  <a:pt x="117" y="91"/>
                  <a:pt x="117" y="91"/>
                </a:cubicBezTo>
                <a:cubicBezTo>
                  <a:pt x="118" y="91"/>
                  <a:pt x="118" y="91"/>
                  <a:pt x="118" y="91"/>
                </a:cubicBezTo>
                <a:cubicBezTo>
                  <a:pt x="118" y="91"/>
                  <a:pt x="118" y="91"/>
                  <a:pt x="118" y="91"/>
                </a:cubicBezTo>
                <a:cubicBezTo>
                  <a:pt x="118" y="91"/>
                  <a:pt x="118" y="91"/>
                  <a:pt x="118" y="91"/>
                </a:cubicBezTo>
                <a:cubicBezTo>
                  <a:pt x="118" y="91"/>
                  <a:pt x="118" y="91"/>
                  <a:pt x="118" y="91"/>
                </a:cubicBezTo>
                <a:cubicBezTo>
                  <a:pt x="123" y="86"/>
                  <a:pt x="127" y="83"/>
                  <a:pt x="128" y="81"/>
                </a:cubicBezTo>
                <a:cubicBezTo>
                  <a:pt x="128" y="82"/>
                  <a:pt x="128" y="82"/>
                  <a:pt x="129" y="81"/>
                </a:cubicBezTo>
                <a:cubicBezTo>
                  <a:pt x="129" y="81"/>
                  <a:pt x="129" y="81"/>
                  <a:pt x="129" y="81"/>
                </a:cubicBezTo>
                <a:cubicBezTo>
                  <a:pt x="129" y="81"/>
                  <a:pt x="129" y="81"/>
                  <a:pt x="129" y="81"/>
                </a:cubicBezTo>
                <a:cubicBezTo>
                  <a:pt x="129" y="81"/>
                  <a:pt x="129" y="81"/>
                  <a:pt x="129" y="81"/>
                </a:cubicBezTo>
                <a:cubicBezTo>
                  <a:pt x="129" y="80"/>
                  <a:pt x="129" y="80"/>
                  <a:pt x="129" y="80"/>
                </a:cubicBezTo>
                <a:cubicBezTo>
                  <a:pt x="129" y="80"/>
                  <a:pt x="129" y="80"/>
                  <a:pt x="129" y="80"/>
                </a:cubicBezTo>
                <a:cubicBezTo>
                  <a:pt x="128" y="79"/>
                  <a:pt x="128" y="79"/>
                  <a:pt x="128" y="79"/>
                </a:cubicBezTo>
                <a:cubicBezTo>
                  <a:pt x="128" y="79"/>
                  <a:pt x="129" y="79"/>
                  <a:pt x="129" y="79"/>
                </a:cubicBezTo>
                <a:cubicBezTo>
                  <a:pt x="128" y="79"/>
                  <a:pt x="128" y="77"/>
                  <a:pt x="128" y="77"/>
                </a:cubicBezTo>
                <a:cubicBezTo>
                  <a:pt x="129" y="76"/>
                  <a:pt x="129" y="76"/>
                  <a:pt x="129" y="76"/>
                </a:cubicBezTo>
                <a:cubicBezTo>
                  <a:pt x="128" y="75"/>
                  <a:pt x="127" y="74"/>
                  <a:pt x="128" y="72"/>
                </a:cubicBezTo>
                <a:cubicBezTo>
                  <a:pt x="126" y="73"/>
                  <a:pt x="128" y="74"/>
                  <a:pt x="127" y="76"/>
                </a:cubicBezTo>
                <a:cubicBezTo>
                  <a:pt x="126" y="77"/>
                  <a:pt x="126" y="74"/>
                  <a:pt x="126" y="73"/>
                </a:cubicBezTo>
                <a:cubicBezTo>
                  <a:pt x="128" y="74"/>
                  <a:pt x="126" y="70"/>
                  <a:pt x="126" y="69"/>
                </a:cubicBezTo>
                <a:cubicBezTo>
                  <a:pt x="127" y="68"/>
                  <a:pt x="127" y="68"/>
                  <a:pt x="128" y="67"/>
                </a:cubicBezTo>
                <a:cubicBezTo>
                  <a:pt x="126" y="67"/>
                  <a:pt x="126" y="67"/>
                  <a:pt x="126" y="67"/>
                </a:cubicBezTo>
                <a:cubicBezTo>
                  <a:pt x="129" y="66"/>
                  <a:pt x="126" y="64"/>
                  <a:pt x="127" y="62"/>
                </a:cubicBezTo>
                <a:cubicBezTo>
                  <a:pt x="128" y="63"/>
                  <a:pt x="129" y="63"/>
                  <a:pt x="129" y="62"/>
                </a:cubicBezTo>
                <a:cubicBezTo>
                  <a:pt x="127" y="63"/>
                  <a:pt x="127" y="60"/>
                  <a:pt x="125" y="60"/>
                </a:cubicBezTo>
                <a:cubicBezTo>
                  <a:pt x="126" y="57"/>
                  <a:pt x="128" y="61"/>
                  <a:pt x="129" y="60"/>
                </a:cubicBezTo>
                <a:cubicBezTo>
                  <a:pt x="128" y="58"/>
                  <a:pt x="130" y="57"/>
                  <a:pt x="128" y="56"/>
                </a:cubicBezTo>
                <a:cubicBezTo>
                  <a:pt x="128" y="58"/>
                  <a:pt x="127" y="56"/>
                  <a:pt x="126" y="55"/>
                </a:cubicBezTo>
                <a:cubicBezTo>
                  <a:pt x="127" y="53"/>
                  <a:pt x="127" y="56"/>
                  <a:pt x="128" y="54"/>
                </a:cubicBezTo>
                <a:cubicBezTo>
                  <a:pt x="128" y="53"/>
                  <a:pt x="126" y="51"/>
                  <a:pt x="126" y="53"/>
                </a:cubicBezTo>
                <a:cubicBezTo>
                  <a:pt x="126" y="51"/>
                  <a:pt x="124" y="50"/>
                  <a:pt x="125" y="48"/>
                </a:cubicBezTo>
                <a:cubicBezTo>
                  <a:pt x="127" y="48"/>
                  <a:pt x="126" y="51"/>
                  <a:pt x="127" y="50"/>
                </a:cubicBezTo>
                <a:cubicBezTo>
                  <a:pt x="127" y="47"/>
                  <a:pt x="124" y="48"/>
                  <a:pt x="123" y="45"/>
                </a:cubicBezTo>
                <a:cubicBezTo>
                  <a:pt x="123" y="47"/>
                  <a:pt x="121" y="45"/>
                  <a:pt x="120" y="44"/>
                </a:cubicBezTo>
                <a:cubicBezTo>
                  <a:pt x="121" y="40"/>
                  <a:pt x="121" y="45"/>
                  <a:pt x="122" y="44"/>
                </a:cubicBezTo>
                <a:cubicBezTo>
                  <a:pt x="122" y="42"/>
                  <a:pt x="122" y="42"/>
                  <a:pt x="122" y="42"/>
                </a:cubicBezTo>
                <a:cubicBezTo>
                  <a:pt x="124" y="41"/>
                  <a:pt x="126" y="47"/>
                  <a:pt x="127" y="45"/>
                </a:cubicBezTo>
                <a:cubicBezTo>
                  <a:pt x="127" y="43"/>
                  <a:pt x="127" y="43"/>
                  <a:pt x="127" y="43"/>
                </a:cubicBezTo>
                <a:cubicBezTo>
                  <a:pt x="127" y="44"/>
                  <a:pt x="128" y="44"/>
                  <a:pt x="129" y="44"/>
                </a:cubicBezTo>
                <a:cubicBezTo>
                  <a:pt x="128" y="43"/>
                  <a:pt x="129" y="40"/>
                  <a:pt x="128" y="40"/>
                </a:cubicBezTo>
                <a:cubicBezTo>
                  <a:pt x="127" y="39"/>
                  <a:pt x="129" y="41"/>
                  <a:pt x="128" y="41"/>
                </a:cubicBezTo>
                <a:cubicBezTo>
                  <a:pt x="127" y="39"/>
                  <a:pt x="125" y="38"/>
                  <a:pt x="126" y="36"/>
                </a:cubicBezTo>
                <a:cubicBezTo>
                  <a:pt x="127" y="37"/>
                  <a:pt x="128" y="35"/>
                  <a:pt x="129" y="36"/>
                </a:cubicBezTo>
                <a:cubicBezTo>
                  <a:pt x="129" y="35"/>
                  <a:pt x="127" y="35"/>
                  <a:pt x="128" y="34"/>
                </a:cubicBezTo>
                <a:cubicBezTo>
                  <a:pt x="129" y="34"/>
                  <a:pt x="129" y="34"/>
                  <a:pt x="129" y="34"/>
                </a:cubicBezTo>
                <a:cubicBezTo>
                  <a:pt x="129" y="32"/>
                  <a:pt x="129" y="31"/>
                  <a:pt x="129" y="29"/>
                </a:cubicBezTo>
                <a:cubicBezTo>
                  <a:pt x="130" y="29"/>
                  <a:pt x="130" y="30"/>
                  <a:pt x="131" y="30"/>
                </a:cubicBezTo>
                <a:cubicBezTo>
                  <a:pt x="130" y="29"/>
                  <a:pt x="130" y="29"/>
                  <a:pt x="131" y="28"/>
                </a:cubicBezTo>
                <a:cubicBezTo>
                  <a:pt x="133" y="27"/>
                  <a:pt x="131" y="29"/>
                  <a:pt x="133" y="29"/>
                </a:cubicBezTo>
                <a:cubicBezTo>
                  <a:pt x="132" y="30"/>
                  <a:pt x="133" y="31"/>
                  <a:pt x="131" y="30"/>
                </a:cubicBezTo>
                <a:cubicBezTo>
                  <a:pt x="132" y="35"/>
                  <a:pt x="137" y="38"/>
                  <a:pt x="140" y="43"/>
                </a:cubicBezTo>
                <a:cubicBezTo>
                  <a:pt x="141" y="43"/>
                  <a:pt x="141" y="43"/>
                  <a:pt x="141" y="43"/>
                </a:cubicBezTo>
                <a:cubicBezTo>
                  <a:pt x="142" y="47"/>
                  <a:pt x="146" y="49"/>
                  <a:pt x="147" y="52"/>
                </a:cubicBezTo>
                <a:cubicBezTo>
                  <a:pt x="147" y="51"/>
                  <a:pt x="150" y="51"/>
                  <a:pt x="151" y="52"/>
                </a:cubicBezTo>
                <a:cubicBezTo>
                  <a:pt x="153" y="53"/>
                  <a:pt x="150" y="54"/>
                  <a:pt x="150" y="56"/>
                </a:cubicBezTo>
                <a:cubicBezTo>
                  <a:pt x="151" y="57"/>
                  <a:pt x="153" y="58"/>
                  <a:pt x="153" y="59"/>
                </a:cubicBezTo>
                <a:cubicBezTo>
                  <a:pt x="153" y="59"/>
                  <a:pt x="153" y="59"/>
                  <a:pt x="153" y="59"/>
                </a:cubicBezTo>
                <a:cubicBezTo>
                  <a:pt x="154" y="59"/>
                  <a:pt x="155" y="60"/>
                  <a:pt x="156" y="62"/>
                </a:cubicBezTo>
                <a:cubicBezTo>
                  <a:pt x="156" y="62"/>
                  <a:pt x="156" y="62"/>
                  <a:pt x="156" y="62"/>
                </a:cubicBezTo>
                <a:cubicBezTo>
                  <a:pt x="156" y="63"/>
                  <a:pt x="156" y="65"/>
                  <a:pt x="157" y="65"/>
                </a:cubicBezTo>
                <a:cubicBezTo>
                  <a:pt x="158" y="65"/>
                  <a:pt x="159" y="68"/>
                  <a:pt x="161" y="68"/>
                </a:cubicBezTo>
                <a:cubicBezTo>
                  <a:pt x="161" y="68"/>
                  <a:pt x="161" y="68"/>
                  <a:pt x="161" y="68"/>
                </a:cubicBezTo>
                <a:cubicBezTo>
                  <a:pt x="162" y="68"/>
                  <a:pt x="162" y="68"/>
                  <a:pt x="162" y="68"/>
                </a:cubicBezTo>
                <a:cubicBezTo>
                  <a:pt x="162" y="70"/>
                  <a:pt x="162" y="70"/>
                  <a:pt x="162" y="70"/>
                </a:cubicBezTo>
                <a:cubicBezTo>
                  <a:pt x="162" y="70"/>
                  <a:pt x="161" y="70"/>
                  <a:pt x="161" y="70"/>
                </a:cubicBezTo>
                <a:cubicBezTo>
                  <a:pt x="162" y="72"/>
                  <a:pt x="162" y="70"/>
                  <a:pt x="163" y="70"/>
                </a:cubicBezTo>
                <a:cubicBezTo>
                  <a:pt x="165" y="71"/>
                  <a:pt x="164" y="72"/>
                  <a:pt x="164" y="73"/>
                </a:cubicBezTo>
                <a:cubicBezTo>
                  <a:pt x="163" y="73"/>
                  <a:pt x="164" y="72"/>
                  <a:pt x="163" y="71"/>
                </a:cubicBezTo>
                <a:cubicBezTo>
                  <a:pt x="162" y="71"/>
                  <a:pt x="164" y="73"/>
                  <a:pt x="163" y="73"/>
                </a:cubicBezTo>
                <a:cubicBezTo>
                  <a:pt x="163" y="73"/>
                  <a:pt x="165" y="73"/>
                  <a:pt x="165" y="74"/>
                </a:cubicBezTo>
                <a:cubicBezTo>
                  <a:pt x="166" y="75"/>
                  <a:pt x="168" y="77"/>
                  <a:pt x="166" y="77"/>
                </a:cubicBezTo>
                <a:cubicBezTo>
                  <a:pt x="167" y="78"/>
                  <a:pt x="168" y="79"/>
                  <a:pt x="169" y="79"/>
                </a:cubicBezTo>
                <a:cubicBezTo>
                  <a:pt x="169" y="78"/>
                  <a:pt x="168" y="76"/>
                  <a:pt x="168" y="76"/>
                </a:cubicBezTo>
                <a:cubicBezTo>
                  <a:pt x="169" y="76"/>
                  <a:pt x="170" y="77"/>
                  <a:pt x="170" y="78"/>
                </a:cubicBezTo>
                <a:cubicBezTo>
                  <a:pt x="169" y="78"/>
                  <a:pt x="169" y="78"/>
                  <a:pt x="169" y="78"/>
                </a:cubicBezTo>
                <a:cubicBezTo>
                  <a:pt x="170" y="78"/>
                  <a:pt x="171" y="80"/>
                  <a:pt x="171" y="78"/>
                </a:cubicBezTo>
                <a:cubicBezTo>
                  <a:pt x="171" y="81"/>
                  <a:pt x="171" y="81"/>
                  <a:pt x="171" y="81"/>
                </a:cubicBezTo>
                <a:cubicBezTo>
                  <a:pt x="172" y="81"/>
                  <a:pt x="173" y="82"/>
                  <a:pt x="174" y="83"/>
                </a:cubicBezTo>
                <a:cubicBezTo>
                  <a:pt x="173" y="84"/>
                  <a:pt x="171" y="84"/>
                  <a:pt x="173" y="86"/>
                </a:cubicBezTo>
                <a:cubicBezTo>
                  <a:pt x="175" y="87"/>
                  <a:pt x="175" y="87"/>
                  <a:pt x="175" y="87"/>
                </a:cubicBezTo>
                <a:cubicBezTo>
                  <a:pt x="176" y="88"/>
                  <a:pt x="176" y="89"/>
                  <a:pt x="175" y="89"/>
                </a:cubicBezTo>
                <a:cubicBezTo>
                  <a:pt x="177" y="93"/>
                  <a:pt x="181" y="90"/>
                  <a:pt x="182" y="93"/>
                </a:cubicBezTo>
                <a:cubicBezTo>
                  <a:pt x="179" y="93"/>
                  <a:pt x="180" y="94"/>
                  <a:pt x="181" y="96"/>
                </a:cubicBezTo>
                <a:cubicBezTo>
                  <a:pt x="181" y="96"/>
                  <a:pt x="181" y="95"/>
                  <a:pt x="182" y="96"/>
                </a:cubicBezTo>
                <a:cubicBezTo>
                  <a:pt x="182" y="95"/>
                  <a:pt x="180" y="96"/>
                  <a:pt x="180" y="94"/>
                </a:cubicBezTo>
                <a:cubicBezTo>
                  <a:pt x="181" y="93"/>
                  <a:pt x="182" y="95"/>
                  <a:pt x="182" y="95"/>
                </a:cubicBezTo>
                <a:cubicBezTo>
                  <a:pt x="181" y="100"/>
                  <a:pt x="188" y="104"/>
                  <a:pt x="189" y="108"/>
                </a:cubicBezTo>
                <a:cubicBezTo>
                  <a:pt x="190" y="107"/>
                  <a:pt x="191" y="110"/>
                  <a:pt x="192" y="110"/>
                </a:cubicBezTo>
                <a:cubicBezTo>
                  <a:pt x="190" y="111"/>
                  <a:pt x="194" y="112"/>
                  <a:pt x="194" y="114"/>
                </a:cubicBezTo>
                <a:cubicBezTo>
                  <a:pt x="195" y="112"/>
                  <a:pt x="195" y="112"/>
                  <a:pt x="195" y="112"/>
                </a:cubicBezTo>
                <a:cubicBezTo>
                  <a:pt x="195" y="115"/>
                  <a:pt x="200" y="114"/>
                  <a:pt x="199" y="117"/>
                </a:cubicBezTo>
                <a:cubicBezTo>
                  <a:pt x="199" y="118"/>
                  <a:pt x="198" y="117"/>
                  <a:pt x="197" y="117"/>
                </a:cubicBezTo>
                <a:cubicBezTo>
                  <a:pt x="196" y="120"/>
                  <a:pt x="202" y="120"/>
                  <a:pt x="201" y="123"/>
                </a:cubicBezTo>
                <a:cubicBezTo>
                  <a:pt x="202" y="123"/>
                  <a:pt x="202" y="122"/>
                  <a:pt x="204" y="123"/>
                </a:cubicBezTo>
                <a:cubicBezTo>
                  <a:pt x="204" y="125"/>
                  <a:pt x="205" y="128"/>
                  <a:pt x="205" y="128"/>
                </a:cubicBezTo>
                <a:cubicBezTo>
                  <a:pt x="206" y="128"/>
                  <a:pt x="207" y="128"/>
                  <a:pt x="207" y="130"/>
                </a:cubicBezTo>
                <a:cubicBezTo>
                  <a:pt x="206" y="130"/>
                  <a:pt x="206" y="130"/>
                  <a:pt x="206" y="129"/>
                </a:cubicBezTo>
                <a:cubicBezTo>
                  <a:pt x="206" y="131"/>
                  <a:pt x="208" y="132"/>
                  <a:pt x="210" y="133"/>
                </a:cubicBezTo>
                <a:cubicBezTo>
                  <a:pt x="210" y="135"/>
                  <a:pt x="212" y="138"/>
                  <a:pt x="213" y="141"/>
                </a:cubicBezTo>
                <a:cubicBezTo>
                  <a:pt x="214" y="141"/>
                  <a:pt x="214" y="141"/>
                  <a:pt x="215" y="141"/>
                </a:cubicBezTo>
                <a:cubicBezTo>
                  <a:pt x="214" y="142"/>
                  <a:pt x="214" y="142"/>
                  <a:pt x="214" y="143"/>
                </a:cubicBezTo>
                <a:cubicBezTo>
                  <a:pt x="214" y="144"/>
                  <a:pt x="214" y="144"/>
                  <a:pt x="214" y="144"/>
                </a:cubicBezTo>
                <a:cubicBezTo>
                  <a:pt x="212" y="146"/>
                  <a:pt x="214" y="145"/>
                  <a:pt x="212" y="147"/>
                </a:cubicBezTo>
                <a:cubicBezTo>
                  <a:pt x="211" y="148"/>
                  <a:pt x="211" y="146"/>
                  <a:pt x="211" y="146"/>
                </a:cubicBezTo>
                <a:cubicBezTo>
                  <a:pt x="210" y="146"/>
                  <a:pt x="209" y="148"/>
                  <a:pt x="208" y="149"/>
                </a:cubicBezTo>
                <a:cubicBezTo>
                  <a:pt x="209" y="148"/>
                  <a:pt x="209" y="148"/>
                  <a:pt x="209" y="149"/>
                </a:cubicBezTo>
                <a:cubicBezTo>
                  <a:pt x="209" y="149"/>
                  <a:pt x="208" y="149"/>
                  <a:pt x="208" y="149"/>
                </a:cubicBezTo>
                <a:cubicBezTo>
                  <a:pt x="208" y="149"/>
                  <a:pt x="208" y="150"/>
                  <a:pt x="207" y="150"/>
                </a:cubicBezTo>
                <a:cubicBezTo>
                  <a:pt x="207" y="150"/>
                  <a:pt x="207" y="150"/>
                  <a:pt x="207" y="150"/>
                </a:cubicBezTo>
                <a:cubicBezTo>
                  <a:pt x="208" y="150"/>
                  <a:pt x="208" y="149"/>
                  <a:pt x="208" y="149"/>
                </a:cubicBezTo>
                <a:cubicBezTo>
                  <a:pt x="208" y="149"/>
                  <a:pt x="208" y="150"/>
                  <a:pt x="207" y="150"/>
                </a:cubicBezTo>
                <a:cubicBezTo>
                  <a:pt x="207" y="150"/>
                  <a:pt x="207" y="150"/>
                  <a:pt x="207" y="150"/>
                </a:cubicBezTo>
                <a:cubicBezTo>
                  <a:pt x="207" y="151"/>
                  <a:pt x="206" y="151"/>
                  <a:pt x="206" y="151"/>
                </a:cubicBezTo>
                <a:cubicBezTo>
                  <a:pt x="205" y="150"/>
                  <a:pt x="205" y="150"/>
                  <a:pt x="205" y="150"/>
                </a:cubicBezTo>
                <a:cubicBezTo>
                  <a:pt x="204" y="150"/>
                  <a:pt x="204" y="153"/>
                  <a:pt x="204" y="154"/>
                </a:cubicBezTo>
                <a:cubicBezTo>
                  <a:pt x="201" y="156"/>
                  <a:pt x="197" y="161"/>
                  <a:pt x="196" y="163"/>
                </a:cubicBezTo>
                <a:cubicBezTo>
                  <a:pt x="196" y="163"/>
                  <a:pt x="196" y="162"/>
                  <a:pt x="196" y="163"/>
                </a:cubicBezTo>
                <a:cubicBezTo>
                  <a:pt x="195" y="164"/>
                  <a:pt x="195" y="166"/>
                  <a:pt x="194" y="166"/>
                </a:cubicBezTo>
                <a:cubicBezTo>
                  <a:pt x="193" y="167"/>
                  <a:pt x="193" y="166"/>
                  <a:pt x="191" y="167"/>
                </a:cubicBezTo>
                <a:cubicBezTo>
                  <a:pt x="191" y="167"/>
                  <a:pt x="192" y="168"/>
                  <a:pt x="192" y="168"/>
                </a:cubicBezTo>
                <a:cubicBezTo>
                  <a:pt x="188" y="169"/>
                  <a:pt x="188" y="174"/>
                  <a:pt x="184" y="176"/>
                </a:cubicBezTo>
                <a:cubicBezTo>
                  <a:pt x="184" y="176"/>
                  <a:pt x="184" y="175"/>
                  <a:pt x="184" y="175"/>
                </a:cubicBezTo>
                <a:cubicBezTo>
                  <a:pt x="182" y="177"/>
                  <a:pt x="181" y="180"/>
                  <a:pt x="180" y="183"/>
                </a:cubicBezTo>
                <a:cubicBezTo>
                  <a:pt x="180" y="182"/>
                  <a:pt x="179" y="182"/>
                  <a:pt x="180" y="181"/>
                </a:cubicBezTo>
                <a:cubicBezTo>
                  <a:pt x="178" y="183"/>
                  <a:pt x="177" y="185"/>
                  <a:pt x="177" y="186"/>
                </a:cubicBezTo>
                <a:cubicBezTo>
                  <a:pt x="178" y="186"/>
                  <a:pt x="176" y="186"/>
                  <a:pt x="177" y="185"/>
                </a:cubicBezTo>
                <a:cubicBezTo>
                  <a:pt x="179" y="185"/>
                  <a:pt x="178" y="187"/>
                  <a:pt x="177" y="188"/>
                </a:cubicBezTo>
                <a:cubicBezTo>
                  <a:pt x="177" y="188"/>
                  <a:pt x="177" y="188"/>
                  <a:pt x="177" y="188"/>
                </a:cubicBezTo>
                <a:cubicBezTo>
                  <a:pt x="175" y="190"/>
                  <a:pt x="176" y="190"/>
                  <a:pt x="174" y="192"/>
                </a:cubicBezTo>
                <a:cubicBezTo>
                  <a:pt x="173" y="192"/>
                  <a:pt x="175" y="191"/>
                  <a:pt x="174" y="191"/>
                </a:cubicBezTo>
                <a:cubicBezTo>
                  <a:pt x="172" y="190"/>
                  <a:pt x="170" y="193"/>
                  <a:pt x="169" y="194"/>
                </a:cubicBezTo>
                <a:cubicBezTo>
                  <a:pt x="169" y="194"/>
                  <a:pt x="169" y="195"/>
                  <a:pt x="169" y="195"/>
                </a:cubicBezTo>
                <a:cubicBezTo>
                  <a:pt x="168" y="197"/>
                  <a:pt x="168" y="195"/>
                  <a:pt x="167" y="196"/>
                </a:cubicBezTo>
                <a:cubicBezTo>
                  <a:pt x="167" y="202"/>
                  <a:pt x="167" y="202"/>
                  <a:pt x="167" y="202"/>
                </a:cubicBezTo>
                <a:cubicBezTo>
                  <a:pt x="166" y="201"/>
                  <a:pt x="164" y="202"/>
                  <a:pt x="165" y="200"/>
                </a:cubicBezTo>
                <a:cubicBezTo>
                  <a:pt x="163" y="203"/>
                  <a:pt x="163" y="206"/>
                  <a:pt x="162" y="208"/>
                </a:cubicBezTo>
                <a:cubicBezTo>
                  <a:pt x="162" y="209"/>
                  <a:pt x="160" y="212"/>
                  <a:pt x="159" y="213"/>
                </a:cubicBezTo>
                <a:cubicBezTo>
                  <a:pt x="158" y="212"/>
                  <a:pt x="160" y="212"/>
                  <a:pt x="159" y="211"/>
                </a:cubicBezTo>
                <a:cubicBezTo>
                  <a:pt x="157" y="212"/>
                  <a:pt x="157" y="212"/>
                  <a:pt x="157" y="212"/>
                </a:cubicBezTo>
                <a:cubicBezTo>
                  <a:pt x="159" y="210"/>
                  <a:pt x="156" y="211"/>
                  <a:pt x="156" y="209"/>
                </a:cubicBezTo>
                <a:cubicBezTo>
                  <a:pt x="155" y="211"/>
                  <a:pt x="152" y="214"/>
                  <a:pt x="150" y="216"/>
                </a:cubicBezTo>
                <a:cubicBezTo>
                  <a:pt x="153" y="216"/>
                  <a:pt x="148" y="219"/>
                  <a:pt x="149" y="220"/>
                </a:cubicBezTo>
                <a:cubicBezTo>
                  <a:pt x="147" y="223"/>
                  <a:pt x="147" y="220"/>
                  <a:pt x="146" y="221"/>
                </a:cubicBezTo>
                <a:cubicBezTo>
                  <a:pt x="144" y="224"/>
                  <a:pt x="142" y="226"/>
                  <a:pt x="140" y="228"/>
                </a:cubicBezTo>
                <a:cubicBezTo>
                  <a:pt x="140" y="228"/>
                  <a:pt x="140" y="228"/>
                  <a:pt x="140" y="228"/>
                </a:cubicBezTo>
                <a:cubicBezTo>
                  <a:pt x="138" y="230"/>
                  <a:pt x="135" y="233"/>
                  <a:pt x="134" y="237"/>
                </a:cubicBezTo>
                <a:cubicBezTo>
                  <a:pt x="134" y="236"/>
                  <a:pt x="133" y="236"/>
                  <a:pt x="134" y="236"/>
                </a:cubicBezTo>
                <a:cubicBezTo>
                  <a:pt x="131" y="237"/>
                  <a:pt x="135" y="238"/>
                  <a:pt x="132" y="239"/>
                </a:cubicBezTo>
                <a:cubicBezTo>
                  <a:pt x="132" y="238"/>
                  <a:pt x="132" y="238"/>
                  <a:pt x="132" y="238"/>
                </a:cubicBezTo>
                <a:cubicBezTo>
                  <a:pt x="131" y="240"/>
                  <a:pt x="128" y="241"/>
                  <a:pt x="128" y="243"/>
                </a:cubicBezTo>
                <a:cubicBezTo>
                  <a:pt x="127" y="243"/>
                  <a:pt x="127" y="243"/>
                  <a:pt x="127" y="242"/>
                </a:cubicBezTo>
                <a:cubicBezTo>
                  <a:pt x="126" y="244"/>
                  <a:pt x="124" y="246"/>
                  <a:pt x="124" y="248"/>
                </a:cubicBezTo>
                <a:cubicBezTo>
                  <a:pt x="123" y="248"/>
                  <a:pt x="123" y="247"/>
                  <a:pt x="123" y="246"/>
                </a:cubicBezTo>
                <a:cubicBezTo>
                  <a:pt x="121" y="248"/>
                  <a:pt x="123" y="249"/>
                  <a:pt x="121" y="250"/>
                </a:cubicBezTo>
                <a:cubicBezTo>
                  <a:pt x="121" y="251"/>
                  <a:pt x="119" y="251"/>
                  <a:pt x="119" y="251"/>
                </a:cubicBezTo>
                <a:cubicBezTo>
                  <a:pt x="119" y="252"/>
                  <a:pt x="118" y="254"/>
                  <a:pt x="117" y="255"/>
                </a:cubicBezTo>
                <a:cubicBezTo>
                  <a:pt x="117" y="244"/>
                  <a:pt x="118" y="232"/>
                  <a:pt x="117" y="221"/>
                </a:cubicBezTo>
                <a:cubicBezTo>
                  <a:pt x="119" y="219"/>
                  <a:pt x="118" y="224"/>
                  <a:pt x="119" y="223"/>
                </a:cubicBezTo>
                <a:cubicBezTo>
                  <a:pt x="118" y="223"/>
                  <a:pt x="119" y="221"/>
                  <a:pt x="118" y="217"/>
                </a:cubicBezTo>
                <a:cubicBezTo>
                  <a:pt x="119" y="217"/>
                  <a:pt x="119" y="217"/>
                  <a:pt x="119" y="217"/>
                </a:cubicBezTo>
                <a:cubicBezTo>
                  <a:pt x="118" y="216"/>
                  <a:pt x="119" y="215"/>
                  <a:pt x="119" y="213"/>
                </a:cubicBezTo>
                <a:cubicBezTo>
                  <a:pt x="119" y="213"/>
                  <a:pt x="119" y="213"/>
                  <a:pt x="119" y="213"/>
                </a:cubicBezTo>
                <a:cubicBezTo>
                  <a:pt x="117" y="212"/>
                  <a:pt x="121" y="210"/>
                  <a:pt x="119" y="209"/>
                </a:cubicBezTo>
                <a:cubicBezTo>
                  <a:pt x="120" y="208"/>
                  <a:pt x="120" y="208"/>
                  <a:pt x="120" y="208"/>
                </a:cubicBezTo>
                <a:cubicBezTo>
                  <a:pt x="118" y="206"/>
                  <a:pt x="121" y="205"/>
                  <a:pt x="119" y="203"/>
                </a:cubicBezTo>
                <a:cubicBezTo>
                  <a:pt x="119" y="203"/>
                  <a:pt x="119" y="203"/>
                  <a:pt x="119" y="203"/>
                </a:cubicBezTo>
                <a:cubicBezTo>
                  <a:pt x="120" y="201"/>
                  <a:pt x="118" y="198"/>
                  <a:pt x="119" y="197"/>
                </a:cubicBezTo>
                <a:cubicBezTo>
                  <a:pt x="119" y="194"/>
                  <a:pt x="119" y="192"/>
                  <a:pt x="117" y="191"/>
                </a:cubicBezTo>
                <a:cubicBezTo>
                  <a:pt x="118"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0"/>
                </a:cubicBezTo>
                <a:cubicBezTo>
                  <a:pt x="119" y="187"/>
                  <a:pt x="120" y="182"/>
                  <a:pt x="117" y="178"/>
                </a:cubicBezTo>
                <a:cubicBezTo>
                  <a:pt x="114" y="179"/>
                  <a:pt x="111" y="179"/>
                  <a:pt x="108" y="180"/>
                </a:cubicBezTo>
                <a:cubicBezTo>
                  <a:pt x="104" y="176"/>
                  <a:pt x="101" y="174"/>
                  <a:pt x="107" y="178"/>
                </a:cubicBezTo>
                <a:cubicBezTo>
                  <a:pt x="107" y="178"/>
                  <a:pt x="107" y="178"/>
                  <a:pt x="107" y="178"/>
                </a:cubicBezTo>
                <a:cubicBezTo>
                  <a:pt x="107" y="179"/>
                  <a:pt x="107" y="179"/>
                  <a:pt x="107" y="179"/>
                </a:cubicBezTo>
                <a:cubicBezTo>
                  <a:pt x="107" y="180"/>
                  <a:pt x="107" y="180"/>
                  <a:pt x="107" y="180"/>
                </a:cubicBezTo>
                <a:cubicBezTo>
                  <a:pt x="107" y="181"/>
                  <a:pt x="107" y="181"/>
                  <a:pt x="107" y="181"/>
                </a:cubicBezTo>
                <a:cubicBezTo>
                  <a:pt x="106" y="181"/>
                  <a:pt x="105" y="181"/>
                  <a:pt x="105" y="181"/>
                </a:cubicBezTo>
                <a:cubicBezTo>
                  <a:pt x="104" y="181"/>
                  <a:pt x="105" y="180"/>
                  <a:pt x="105" y="180"/>
                </a:cubicBezTo>
                <a:cubicBezTo>
                  <a:pt x="100" y="182"/>
                  <a:pt x="95" y="179"/>
                  <a:pt x="92" y="183"/>
                </a:cubicBezTo>
                <a:cubicBezTo>
                  <a:pt x="91" y="184"/>
                  <a:pt x="91" y="184"/>
                  <a:pt x="91" y="184"/>
                </a:cubicBezTo>
                <a:cubicBezTo>
                  <a:pt x="90" y="184"/>
                  <a:pt x="90" y="183"/>
                  <a:pt x="89" y="182"/>
                </a:cubicBezTo>
                <a:cubicBezTo>
                  <a:pt x="88" y="183"/>
                  <a:pt x="84" y="183"/>
                  <a:pt x="84" y="184"/>
                </a:cubicBezTo>
                <a:cubicBezTo>
                  <a:pt x="83" y="184"/>
                  <a:pt x="84" y="183"/>
                  <a:pt x="84" y="183"/>
                </a:cubicBezTo>
                <a:cubicBezTo>
                  <a:pt x="82" y="183"/>
                  <a:pt x="79" y="185"/>
                  <a:pt x="77" y="185"/>
                </a:cubicBezTo>
                <a:cubicBezTo>
                  <a:pt x="78" y="184"/>
                  <a:pt x="78" y="184"/>
                  <a:pt x="78" y="184"/>
                </a:cubicBezTo>
                <a:cubicBezTo>
                  <a:pt x="67" y="182"/>
                  <a:pt x="52" y="181"/>
                  <a:pt x="44" y="185"/>
                </a:cubicBezTo>
                <a:cubicBezTo>
                  <a:pt x="41" y="186"/>
                  <a:pt x="42" y="183"/>
                  <a:pt x="41" y="184"/>
                </a:cubicBezTo>
                <a:cubicBezTo>
                  <a:pt x="32" y="187"/>
                  <a:pt x="21" y="184"/>
                  <a:pt x="13" y="188"/>
                </a:cubicBezTo>
                <a:cubicBezTo>
                  <a:pt x="6" y="190"/>
                  <a:pt x="4" y="194"/>
                  <a:pt x="4" y="194"/>
                </a:cubicBezTo>
                <a:cubicBezTo>
                  <a:pt x="20" y="192"/>
                  <a:pt x="35" y="193"/>
                  <a:pt x="51" y="194"/>
                </a:cubicBezTo>
                <a:cubicBezTo>
                  <a:pt x="56" y="193"/>
                  <a:pt x="63" y="192"/>
                  <a:pt x="68" y="192"/>
                </a:cubicBezTo>
                <a:cubicBezTo>
                  <a:pt x="78" y="191"/>
                  <a:pt x="89" y="191"/>
                  <a:pt x="99" y="191"/>
                </a:cubicBezTo>
                <a:cubicBezTo>
                  <a:pt x="108" y="191"/>
                  <a:pt x="108" y="191"/>
                  <a:pt x="108" y="191"/>
                </a:cubicBezTo>
                <a:cubicBezTo>
                  <a:pt x="108" y="191"/>
                  <a:pt x="108" y="191"/>
                  <a:pt x="108" y="191"/>
                </a:cubicBezTo>
                <a:cubicBezTo>
                  <a:pt x="108" y="191"/>
                  <a:pt x="108" y="191"/>
                  <a:pt x="108" y="191"/>
                </a:cubicBezTo>
                <a:cubicBezTo>
                  <a:pt x="109" y="193"/>
                  <a:pt x="109" y="193"/>
                  <a:pt x="109" y="193"/>
                </a:cubicBezTo>
                <a:cubicBezTo>
                  <a:pt x="109" y="195"/>
                  <a:pt x="107" y="194"/>
                  <a:pt x="107" y="193"/>
                </a:cubicBezTo>
                <a:cubicBezTo>
                  <a:pt x="107" y="201"/>
                  <a:pt x="107" y="209"/>
                  <a:pt x="107" y="217"/>
                </a:cubicBezTo>
                <a:cubicBezTo>
                  <a:pt x="108" y="217"/>
                  <a:pt x="107" y="221"/>
                  <a:pt x="108" y="221"/>
                </a:cubicBezTo>
                <a:cubicBezTo>
                  <a:pt x="108" y="222"/>
                  <a:pt x="108" y="221"/>
                  <a:pt x="108" y="221"/>
                </a:cubicBezTo>
                <a:cubicBezTo>
                  <a:pt x="108" y="227"/>
                  <a:pt x="108" y="227"/>
                  <a:pt x="106" y="232"/>
                </a:cubicBezTo>
                <a:cubicBezTo>
                  <a:pt x="105" y="249"/>
                  <a:pt x="105" y="249"/>
                  <a:pt x="105" y="249"/>
                </a:cubicBezTo>
                <a:cubicBezTo>
                  <a:pt x="105" y="253"/>
                  <a:pt x="105" y="253"/>
                  <a:pt x="105" y="253"/>
                </a:cubicBezTo>
                <a:cubicBezTo>
                  <a:pt x="104" y="255"/>
                  <a:pt x="104" y="255"/>
                  <a:pt x="104" y="255"/>
                </a:cubicBezTo>
                <a:cubicBezTo>
                  <a:pt x="104" y="255"/>
                  <a:pt x="104" y="255"/>
                  <a:pt x="104" y="255"/>
                </a:cubicBezTo>
                <a:cubicBezTo>
                  <a:pt x="104" y="256"/>
                  <a:pt x="104" y="256"/>
                  <a:pt x="104" y="256"/>
                </a:cubicBezTo>
                <a:cubicBezTo>
                  <a:pt x="104" y="256"/>
                  <a:pt x="104" y="256"/>
                  <a:pt x="104" y="256"/>
                </a:cubicBezTo>
                <a:cubicBezTo>
                  <a:pt x="104" y="256"/>
                  <a:pt x="104" y="256"/>
                  <a:pt x="104" y="256"/>
                </a:cubicBezTo>
                <a:cubicBezTo>
                  <a:pt x="100" y="254"/>
                  <a:pt x="141" y="271"/>
                  <a:pt x="124" y="264"/>
                </a:cubicBezTo>
                <a:cubicBezTo>
                  <a:pt x="124" y="264"/>
                  <a:pt x="124" y="264"/>
                  <a:pt x="124" y="264"/>
                </a:cubicBezTo>
                <a:cubicBezTo>
                  <a:pt x="124" y="264"/>
                  <a:pt x="124" y="264"/>
                  <a:pt x="124" y="264"/>
                </a:cubicBezTo>
                <a:cubicBezTo>
                  <a:pt x="125" y="263"/>
                  <a:pt x="125" y="263"/>
                  <a:pt x="125" y="263"/>
                </a:cubicBezTo>
                <a:cubicBezTo>
                  <a:pt x="130" y="257"/>
                  <a:pt x="130" y="257"/>
                  <a:pt x="130" y="257"/>
                </a:cubicBezTo>
                <a:cubicBezTo>
                  <a:pt x="138" y="249"/>
                  <a:pt x="145" y="241"/>
                  <a:pt x="152" y="233"/>
                </a:cubicBezTo>
                <a:cubicBezTo>
                  <a:pt x="167" y="217"/>
                  <a:pt x="181" y="200"/>
                  <a:pt x="196" y="183"/>
                </a:cubicBezTo>
                <a:cubicBezTo>
                  <a:pt x="196" y="179"/>
                  <a:pt x="201" y="176"/>
                  <a:pt x="202" y="171"/>
                </a:cubicBezTo>
                <a:cubicBezTo>
                  <a:pt x="202" y="172"/>
                  <a:pt x="202" y="172"/>
                  <a:pt x="202" y="172"/>
                </a:cubicBezTo>
                <a:cubicBezTo>
                  <a:pt x="204" y="169"/>
                  <a:pt x="205" y="169"/>
                  <a:pt x="209" y="167"/>
                </a:cubicBezTo>
                <a:cubicBezTo>
                  <a:pt x="208" y="166"/>
                  <a:pt x="210" y="165"/>
                  <a:pt x="208" y="165"/>
                </a:cubicBezTo>
                <a:cubicBezTo>
                  <a:pt x="209" y="163"/>
                  <a:pt x="212" y="164"/>
                  <a:pt x="213" y="162"/>
                </a:cubicBezTo>
                <a:cubicBezTo>
                  <a:pt x="213" y="162"/>
                  <a:pt x="212" y="161"/>
                  <a:pt x="213" y="161"/>
                </a:cubicBezTo>
                <a:cubicBezTo>
                  <a:pt x="215" y="156"/>
                  <a:pt x="213" y="163"/>
                  <a:pt x="219" y="158"/>
                </a:cubicBezTo>
                <a:cubicBezTo>
                  <a:pt x="224" y="152"/>
                  <a:pt x="224" y="152"/>
                  <a:pt x="224" y="152"/>
                </a:cubicBezTo>
                <a:cubicBezTo>
                  <a:pt x="226" y="149"/>
                  <a:pt x="226" y="149"/>
                  <a:pt x="226" y="149"/>
                </a:cubicBezTo>
                <a:cubicBezTo>
                  <a:pt x="227" y="148"/>
                  <a:pt x="227" y="148"/>
                  <a:pt x="227" y="148"/>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9" y="127"/>
                  <a:pt x="228" y="141"/>
                  <a:pt x="229" y="137"/>
                </a:cubicBezTo>
                <a:close/>
                <a:moveTo>
                  <a:pt x="206" y="153"/>
                </a:moveTo>
                <a:cubicBezTo>
                  <a:pt x="206" y="153"/>
                  <a:pt x="206" y="152"/>
                  <a:pt x="206" y="152"/>
                </a:cubicBezTo>
                <a:cubicBezTo>
                  <a:pt x="206" y="152"/>
                  <a:pt x="206" y="153"/>
                  <a:pt x="206" y="153"/>
                </a:cubicBezTo>
                <a:close/>
                <a:moveTo>
                  <a:pt x="219" y="139"/>
                </a:moveTo>
                <a:cubicBezTo>
                  <a:pt x="219" y="139"/>
                  <a:pt x="219" y="139"/>
                  <a:pt x="219" y="139"/>
                </a:cubicBezTo>
                <a:cubicBezTo>
                  <a:pt x="219" y="139"/>
                  <a:pt x="219" y="139"/>
                  <a:pt x="219" y="139"/>
                </a:cubicBezTo>
                <a:cubicBezTo>
                  <a:pt x="219" y="139"/>
                  <a:pt x="219" y="139"/>
                  <a:pt x="219" y="139"/>
                </a:cubicBezTo>
                <a:cubicBezTo>
                  <a:pt x="219" y="136"/>
                  <a:pt x="219" y="141"/>
                  <a:pt x="219" y="139"/>
                </a:cubicBezTo>
                <a:close/>
              </a:path>
            </a:pathLst>
          </a:custGeom>
          <a:solidFill>
            <a:schemeClr val="bg1">
              <a:lumMod val="50000"/>
            </a:schemeClr>
          </a:solidFill>
          <a:ln w="9525">
            <a:solidFill>
              <a:schemeClr val="bg1">
                <a:lumMod val="50000"/>
              </a:schemeClr>
            </a:solidFill>
            <a:round/>
            <a:headEnd/>
            <a:tailEnd/>
          </a:ln>
        </p:spPr>
        <p:txBody>
          <a:bodyPr vert="horz" wrap="square" lIns="91392" tIns="45696" rIns="91392" bIns="4569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926"/>
            <a:endParaRPr lang="pl-PL" sz="1798" b="1">
              <a:solidFill>
                <a:schemeClr val="bg2">
                  <a:lumMod val="10000"/>
                </a:schemeClr>
              </a:solidFill>
            </a:endParaRPr>
          </a:p>
        </p:txBody>
      </p:sp>
      <p:sp>
        <p:nvSpPr>
          <p:cNvPr id="14" name="Freeform 38">
            <a:extLst>
              <a:ext uri="{FF2B5EF4-FFF2-40B4-BE49-F238E27FC236}">
                <a16:creationId xmlns:a16="http://schemas.microsoft.com/office/drawing/2014/main" id="{975F939D-2D4A-40D9-B16D-3AD30A06994A}"/>
              </a:ext>
            </a:extLst>
          </p:cNvPr>
          <p:cNvSpPr>
            <a:spLocks noEditPoints="1"/>
          </p:cNvSpPr>
          <p:nvPr/>
        </p:nvSpPr>
        <p:spPr bwMode="auto">
          <a:xfrm>
            <a:off x="6846366" y="1815992"/>
            <a:ext cx="643435" cy="272255"/>
          </a:xfrm>
          <a:custGeom>
            <a:avLst/>
            <a:gdLst/>
            <a:ahLst/>
            <a:cxnLst>
              <a:cxn ang="0">
                <a:pos x="218" y="125"/>
              </a:cxn>
              <a:cxn ang="0">
                <a:pos x="195" y="91"/>
              </a:cxn>
              <a:cxn ang="0">
                <a:pos x="155" y="35"/>
              </a:cxn>
              <a:cxn ang="0">
                <a:pos x="130" y="6"/>
              </a:cxn>
              <a:cxn ang="0">
                <a:pos x="127" y="1"/>
              </a:cxn>
              <a:cxn ang="0">
                <a:pos x="113" y="5"/>
              </a:cxn>
              <a:cxn ang="0">
                <a:pos x="114" y="38"/>
              </a:cxn>
              <a:cxn ang="0">
                <a:pos x="104" y="74"/>
              </a:cxn>
              <a:cxn ang="0">
                <a:pos x="54" y="73"/>
              </a:cxn>
              <a:cxn ang="0">
                <a:pos x="23" y="76"/>
              </a:cxn>
              <a:cxn ang="0">
                <a:pos x="8" y="73"/>
              </a:cxn>
              <a:cxn ang="0">
                <a:pos x="0" y="76"/>
              </a:cxn>
              <a:cxn ang="0">
                <a:pos x="18" y="76"/>
              </a:cxn>
              <a:cxn ang="0">
                <a:pos x="25" y="78"/>
              </a:cxn>
              <a:cxn ang="0">
                <a:pos x="52" y="81"/>
              </a:cxn>
              <a:cxn ang="0">
                <a:pos x="74" y="83"/>
              </a:cxn>
              <a:cxn ang="0">
                <a:pos x="76" y="86"/>
              </a:cxn>
              <a:cxn ang="0">
                <a:pos x="81" y="90"/>
              </a:cxn>
              <a:cxn ang="0">
                <a:pos x="89" y="86"/>
              </a:cxn>
              <a:cxn ang="0">
                <a:pos x="98" y="83"/>
              </a:cxn>
              <a:cxn ang="0">
                <a:pos x="106" y="88"/>
              </a:cxn>
              <a:cxn ang="0">
                <a:pos x="115" y="87"/>
              </a:cxn>
              <a:cxn ang="0">
                <a:pos x="118" y="91"/>
              </a:cxn>
              <a:cxn ang="0">
                <a:pos x="129" y="81"/>
              </a:cxn>
              <a:cxn ang="0">
                <a:pos x="129" y="79"/>
              </a:cxn>
              <a:cxn ang="0">
                <a:pos x="126" y="69"/>
              </a:cxn>
              <a:cxn ang="0">
                <a:pos x="129" y="60"/>
              </a:cxn>
              <a:cxn ang="0">
                <a:pos x="127" y="50"/>
              </a:cxn>
              <a:cxn ang="0">
                <a:pos x="127" y="43"/>
              </a:cxn>
              <a:cxn ang="0">
                <a:pos x="128" y="34"/>
              </a:cxn>
              <a:cxn ang="0">
                <a:pos x="131" y="30"/>
              </a:cxn>
              <a:cxn ang="0">
                <a:pos x="153" y="59"/>
              </a:cxn>
              <a:cxn ang="0">
                <a:pos x="161" y="68"/>
              </a:cxn>
              <a:cxn ang="0">
                <a:pos x="163" y="71"/>
              </a:cxn>
              <a:cxn ang="0">
                <a:pos x="170" y="78"/>
              </a:cxn>
              <a:cxn ang="0">
                <a:pos x="175" y="87"/>
              </a:cxn>
              <a:cxn ang="0">
                <a:pos x="182" y="95"/>
              </a:cxn>
              <a:cxn ang="0">
                <a:pos x="197" y="117"/>
              </a:cxn>
              <a:cxn ang="0">
                <a:pos x="210" y="133"/>
              </a:cxn>
              <a:cxn ang="0">
                <a:pos x="211" y="146"/>
              </a:cxn>
              <a:cxn ang="0">
                <a:pos x="208" y="149"/>
              </a:cxn>
              <a:cxn ang="0">
                <a:pos x="196" y="163"/>
              </a:cxn>
              <a:cxn ang="0">
                <a:pos x="184" y="175"/>
              </a:cxn>
              <a:cxn ang="0">
                <a:pos x="177" y="188"/>
              </a:cxn>
              <a:cxn ang="0">
                <a:pos x="167" y="202"/>
              </a:cxn>
              <a:cxn ang="0">
                <a:pos x="156" y="209"/>
              </a:cxn>
              <a:cxn ang="0">
                <a:pos x="134" y="237"/>
              </a:cxn>
              <a:cxn ang="0">
                <a:pos x="124" y="248"/>
              </a:cxn>
              <a:cxn ang="0">
                <a:pos x="119" y="223"/>
              </a:cxn>
              <a:cxn ang="0">
                <a:pos x="120" y="208"/>
              </a:cxn>
              <a:cxn ang="0">
                <a:pos x="119" y="191"/>
              </a:cxn>
              <a:cxn ang="0">
                <a:pos x="108" y="180"/>
              </a:cxn>
              <a:cxn ang="0">
                <a:pos x="105" y="181"/>
              </a:cxn>
              <a:cxn ang="0">
                <a:pos x="84" y="183"/>
              </a:cxn>
              <a:cxn ang="0">
                <a:pos x="4" y="194"/>
              </a:cxn>
              <a:cxn ang="0">
                <a:pos x="108" y="191"/>
              </a:cxn>
              <a:cxn ang="0">
                <a:pos x="106" y="232"/>
              </a:cxn>
              <a:cxn ang="0">
                <a:pos x="104" y="256"/>
              </a:cxn>
              <a:cxn ang="0">
                <a:pos x="130" y="257"/>
              </a:cxn>
              <a:cxn ang="0">
                <a:pos x="208" y="165"/>
              </a:cxn>
              <a:cxn ang="0">
                <a:pos x="227" y="148"/>
              </a:cxn>
              <a:cxn ang="0">
                <a:pos x="229" y="137"/>
              </a:cxn>
              <a:cxn ang="0">
                <a:pos x="219" y="139"/>
              </a:cxn>
            </a:cxnLst>
            <a:rect l="0" t="0" r="r" b="b"/>
            <a:pathLst>
              <a:path w="229" h="271">
                <a:moveTo>
                  <a:pt x="229" y="137"/>
                </a:moveTo>
                <a:cubicBezTo>
                  <a:pt x="229" y="137"/>
                  <a:pt x="229" y="137"/>
                  <a:pt x="229" y="137"/>
                </a:cubicBezTo>
                <a:cubicBezTo>
                  <a:pt x="229" y="137"/>
                  <a:pt x="229" y="137"/>
                  <a:pt x="229" y="137"/>
                </a:cubicBezTo>
                <a:cubicBezTo>
                  <a:pt x="228" y="136"/>
                  <a:pt x="228" y="136"/>
                  <a:pt x="228" y="136"/>
                </a:cubicBezTo>
                <a:cubicBezTo>
                  <a:pt x="225" y="133"/>
                  <a:pt x="222" y="129"/>
                  <a:pt x="219" y="124"/>
                </a:cubicBezTo>
                <a:cubicBezTo>
                  <a:pt x="220" y="125"/>
                  <a:pt x="219" y="126"/>
                  <a:pt x="218" y="125"/>
                </a:cubicBezTo>
                <a:cubicBezTo>
                  <a:pt x="220" y="123"/>
                  <a:pt x="216" y="123"/>
                  <a:pt x="215" y="121"/>
                </a:cubicBezTo>
                <a:cubicBezTo>
                  <a:pt x="216" y="121"/>
                  <a:pt x="217" y="121"/>
                  <a:pt x="217" y="121"/>
                </a:cubicBezTo>
                <a:cubicBezTo>
                  <a:pt x="215" y="117"/>
                  <a:pt x="212" y="115"/>
                  <a:pt x="210" y="111"/>
                </a:cubicBezTo>
                <a:cubicBezTo>
                  <a:pt x="207" y="109"/>
                  <a:pt x="206" y="104"/>
                  <a:pt x="203" y="102"/>
                </a:cubicBezTo>
                <a:cubicBezTo>
                  <a:pt x="205" y="102"/>
                  <a:pt x="203" y="100"/>
                  <a:pt x="203" y="99"/>
                </a:cubicBezTo>
                <a:cubicBezTo>
                  <a:pt x="199" y="99"/>
                  <a:pt x="199" y="93"/>
                  <a:pt x="195" y="91"/>
                </a:cubicBezTo>
                <a:cubicBezTo>
                  <a:pt x="196" y="91"/>
                  <a:pt x="196" y="91"/>
                  <a:pt x="196" y="91"/>
                </a:cubicBezTo>
                <a:cubicBezTo>
                  <a:pt x="189" y="82"/>
                  <a:pt x="183" y="72"/>
                  <a:pt x="175" y="64"/>
                </a:cubicBezTo>
                <a:cubicBezTo>
                  <a:pt x="171" y="59"/>
                  <a:pt x="168" y="52"/>
                  <a:pt x="163" y="47"/>
                </a:cubicBezTo>
                <a:cubicBezTo>
                  <a:pt x="162" y="46"/>
                  <a:pt x="162" y="47"/>
                  <a:pt x="161" y="47"/>
                </a:cubicBezTo>
                <a:cubicBezTo>
                  <a:pt x="160" y="45"/>
                  <a:pt x="162" y="46"/>
                  <a:pt x="162" y="45"/>
                </a:cubicBezTo>
                <a:cubicBezTo>
                  <a:pt x="159" y="43"/>
                  <a:pt x="157" y="39"/>
                  <a:pt x="155" y="35"/>
                </a:cubicBezTo>
                <a:cubicBezTo>
                  <a:pt x="154" y="35"/>
                  <a:pt x="153" y="34"/>
                  <a:pt x="153" y="35"/>
                </a:cubicBezTo>
                <a:cubicBezTo>
                  <a:pt x="152" y="30"/>
                  <a:pt x="146" y="26"/>
                  <a:pt x="144" y="22"/>
                </a:cubicBezTo>
                <a:cubicBezTo>
                  <a:pt x="143" y="25"/>
                  <a:pt x="141" y="20"/>
                  <a:pt x="140" y="19"/>
                </a:cubicBezTo>
                <a:cubicBezTo>
                  <a:pt x="139" y="18"/>
                  <a:pt x="140" y="18"/>
                  <a:pt x="140" y="18"/>
                </a:cubicBezTo>
                <a:cubicBezTo>
                  <a:pt x="138" y="15"/>
                  <a:pt x="136" y="14"/>
                  <a:pt x="134" y="10"/>
                </a:cubicBezTo>
                <a:cubicBezTo>
                  <a:pt x="133" y="8"/>
                  <a:pt x="132" y="9"/>
                  <a:pt x="130" y="6"/>
                </a:cubicBezTo>
                <a:cubicBezTo>
                  <a:pt x="131" y="6"/>
                  <a:pt x="130" y="5"/>
                  <a:pt x="130" y="5"/>
                </a:cubicBezTo>
                <a:cubicBezTo>
                  <a:pt x="131" y="5"/>
                  <a:pt x="130" y="5"/>
                  <a:pt x="130" y="5"/>
                </a:cubicBezTo>
                <a:cubicBezTo>
                  <a:pt x="130" y="4"/>
                  <a:pt x="130" y="4"/>
                  <a:pt x="129" y="3"/>
                </a:cubicBezTo>
                <a:cubicBezTo>
                  <a:pt x="128" y="2"/>
                  <a:pt x="128" y="2"/>
                  <a:pt x="128" y="2"/>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30" y="0"/>
                  <a:pt x="101" y="9"/>
                  <a:pt x="113" y="5"/>
                </a:cubicBezTo>
                <a:cubicBezTo>
                  <a:pt x="113" y="5"/>
                  <a:pt x="113" y="5"/>
                  <a:pt x="113" y="5"/>
                </a:cubicBezTo>
                <a:cubicBezTo>
                  <a:pt x="113" y="5"/>
                  <a:pt x="113" y="5"/>
                  <a:pt x="113" y="5"/>
                </a:cubicBezTo>
                <a:cubicBezTo>
                  <a:pt x="113" y="6"/>
                  <a:pt x="113" y="6"/>
                  <a:pt x="113" y="6"/>
                </a:cubicBezTo>
                <a:cubicBezTo>
                  <a:pt x="113" y="6"/>
                  <a:pt x="113" y="6"/>
                  <a:pt x="113" y="6"/>
                </a:cubicBezTo>
                <a:cubicBezTo>
                  <a:pt x="115" y="6"/>
                  <a:pt x="116" y="9"/>
                  <a:pt x="115" y="11"/>
                </a:cubicBezTo>
                <a:cubicBezTo>
                  <a:pt x="113" y="11"/>
                  <a:pt x="113" y="11"/>
                  <a:pt x="113" y="11"/>
                </a:cubicBezTo>
                <a:cubicBezTo>
                  <a:pt x="114" y="18"/>
                  <a:pt x="111" y="29"/>
                  <a:pt x="114" y="38"/>
                </a:cubicBezTo>
                <a:cubicBezTo>
                  <a:pt x="112" y="39"/>
                  <a:pt x="112" y="39"/>
                  <a:pt x="112" y="39"/>
                </a:cubicBezTo>
                <a:cubicBezTo>
                  <a:pt x="113" y="48"/>
                  <a:pt x="112" y="57"/>
                  <a:pt x="114" y="66"/>
                </a:cubicBezTo>
                <a:cubicBezTo>
                  <a:pt x="113" y="68"/>
                  <a:pt x="112" y="72"/>
                  <a:pt x="112" y="74"/>
                </a:cubicBezTo>
                <a:cubicBezTo>
                  <a:pt x="112" y="74"/>
                  <a:pt x="113" y="74"/>
                  <a:pt x="113" y="75"/>
                </a:cubicBezTo>
                <a:cubicBezTo>
                  <a:pt x="110" y="74"/>
                  <a:pt x="107" y="73"/>
                  <a:pt x="104" y="75"/>
                </a:cubicBezTo>
                <a:cubicBezTo>
                  <a:pt x="104" y="74"/>
                  <a:pt x="104" y="74"/>
                  <a:pt x="104" y="74"/>
                </a:cubicBezTo>
                <a:cubicBezTo>
                  <a:pt x="101" y="74"/>
                  <a:pt x="96" y="76"/>
                  <a:pt x="93" y="74"/>
                </a:cubicBezTo>
                <a:cubicBezTo>
                  <a:pt x="92" y="75"/>
                  <a:pt x="88" y="75"/>
                  <a:pt x="90" y="77"/>
                </a:cubicBezTo>
                <a:cubicBezTo>
                  <a:pt x="88" y="77"/>
                  <a:pt x="89" y="75"/>
                  <a:pt x="87" y="76"/>
                </a:cubicBezTo>
                <a:cubicBezTo>
                  <a:pt x="89" y="74"/>
                  <a:pt x="89" y="74"/>
                  <a:pt x="89" y="74"/>
                </a:cubicBezTo>
                <a:cubicBezTo>
                  <a:pt x="81" y="74"/>
                  <a:pt x="74" y="74"/>
                  <a:pt x="66" y="75"/>
                </a:cubicBezTo>
                <a:cubicBezTo>
                  <a:pt x="64" y="73"/>
                  <a:pt x="58" y="75"/>
                  <a:pt x="54" y="73"/>
                </a:cubicBezTo>
                <a:cubicBezTo>
                  <a:pt x="51" y="74"/>
                  <a:pt x="47" y="73"/>
                  <a:pt x="45" y="75"/>
                </a:cubicBezTo>
                <a:cubicBezTo>
                  <a:pt x="45" y="74"/>
                  <a:pt x="45" y="74"/>
                  <a:pt x="45" y="74"/>
                </a:cubicBezTo>
                <a:cubicBezTo>
                  <a:pt x="41" y="73"/>
                  <a:pt x="36" y="73"/>
                  <a:pt x="32" y="73"/>
                </a:cubicBezTo>
                <a:cubicBezTo>
                  <a:pt x="29" y="72"/>
                  <a:pt x="29" y="74"/>
                  <a:pt x="27" y="74"/>
                </a:cubicBezTo>
                <a:cubicBezTo>
                  <a:pt x="27" y="73"/>
                  <a:pt x="27" y="73"/>
                  <a:pt x="27" y="73"/>
                </a:cubicBezTo>
                <a:cubicBezTo>
                  <a:pt x="25" y="74"/>
                  <a:pt x="24" y="75"/>
                  <a:pt x="23" y="76"/>
                </a:cubicBezTo>
                <a:cubicBezTo>
                  <a:pt x="21" y="76"/>
                  <a:pt x="21" y="76"/>
                  <a:pt x="19" y="76"/>
                </a:cubicBezTo>
                <a:cubicBezTo>
                  <a:pt x="21" y="75"/>
                  <a:pt x="23" y="74"/>
                  <a:pt x="24" y="72"/>
                </a:cubicBezTo>
                <a:cubicBezTo>
                  <a:pt x="21" y="72"/>
                  <a:pt x="18" y="75"/>
                  <a:pt x="16" y="73"/>
                </a:cubicBezTo>
                <a:cubicBezTo>
                  <a:pt x="14" y="72"/>
                  <a:pt x="12" y="73"/>
                  <a:pt x="12" y="74"/>
                </a:cubicBezTo>
                <a:cubicBezTo>
                  <a:pt x="12" y="74"/>
                  <a:pt x="11" y="73"/>
                  <a:pt x="12" y="73"/>
                </a:cubicBezTo>
                <a:cubicBezTo>
                  <a:pt x="10" y="73"/>
                  <a:pt x="9" y="73"/>
                  <a:pt x="8" y="73"/>
                </a:cubicBezTo>
                <a:cubicBezTo>
                  <a:pt x="8" y="73"/>
                  <a:pt x="9" y="73"/>
                  <a:pt x="9" y="73"/>
                </a:cubicBezTo>
                <a:cubicBezTo>
                  <a:pt x="8" y="74"/>
                  <a:pt x="6" y="74"/>
                  <a:pt x="7" y="76"/>
                </a:cubicBezTo>
                <a:cubicBezTo>
                  <a:pt x="7" y="76"/>
                  <a:pt x="8" y="75"/>
                  <a:pt x="9" y="75"/>
                </a:cubicBezTo>
                <a:cubicBezTo>
                  <a:pt x="8" y="77"/>
                  <a:pt x="5" y="77"/>
                  <a:pt x="4" y="76"/>
                </a:cubicBezTo>
                <a:cubicBezTo>
                  <a:pt x="4" y="75"/>
                  <a:pt x="7" y="74"/>
                  <a:pt x="5" y="73"/>
                </a:cubicBezTo>
                <a:cubicBezTo>
                  <a:pt x="0" y="76"/>
                  <a:pt x="0" y="76"/>
                  <a:pt x="0" y="76"/>
                </a:cubicBezTo>
                <a:cubicBezTo>
                  <a:pt x="1" y="75"/>
                  <a:pt x="3" y="76"/>
                  <a:pt x="2" y="77"/>
                </a:cubicBezTo>
                <a:cubicBezTo>
                  <a:pt x="4" y="76"/>
                  <a:pt x="4" y="76"/>
                  <a:pt x="4" y="76"/>
                </a:cubicBezTo>
                <a:cubicBezTo>
                  <a:pt x="4" y="77"/>
                  <a:pt x="4" y="77"/>
                  <a:pt x="4" y="77"/>
                </a:cubicBezTo>
                <a:cubicBezTo>
                  <a:pt x="7" y="77"/>
                  <a:pt x="10" y="78"/>
                  <a:pt x="13" y="78"/>
                </a:cubicBezTo>
                <a:cubicBezTo>
                  <a:pt x="12" y="76"/>
                  <a:pt x="12" y="76"/>
                  <a:pt x="12" y="76"/>
                </a:cubicBezTo>
                <a:cubicBezTo>
                  <a:pt x="14" y="76"/>
                  <a:pt x="16" y="75"/>
                  <a:pt x="18" y="76"/>
                </a:cubicBezTo>
                <a:cubicBezTo>
                  <a:pt x="17" y="77"/>
                  <a:pt x="17" y="77"/>
                  <a:pt x="17" y="78"/>
                </a:cubicBezTo>
                <a:cubicBezTo>
                  <a:pt x="18" y="78"/>
                  <a:pt x="18" y="77"/>
                  <a:pt x="19" y="78"/>
                </a:cubicBezTo>
                <a:cubicBezTo>
                  <a:pt x="18" y="80"/>
                  <a:pt x="18" y="80"/>
                  <a:pt x="18" y="80"/>
                </a:cubicBezTo>
                <a:cubicBezTo>
                  <a:pt x="19" y="77"/>
                  <a:pt x="23" y="79"/>
                  <a:pt x="24" y="78"/>
                </a:cubicBezTo>
                <a:cubicBezTo>
                  <a:pt x="24" y="79"/>
                  <a:pt x="24" y="79"/>
                  <a:pt x="24" y="79"/>
                </a:cubicBezTo>
                <a:cubicBezTo>
                  <a:pt x="27" y="80"/>
                  <a:pt x="23" y="78"/>
                  <a:pt x="25" y="78"/>
                </a:cubicBezTo>
                <a:cubicBezTo>
                  <a:pt x="27" y="78"/>
                  <a:pt x="26" y="80"/>
                  <a:pt x="27" y="81"/>
                </a:cubicBezTo>
                <a:cubicBezTo>
                  <a:pt x="30" y="81"/>
                  <a:pt x="35" y="80"/>
                  <a:pt x="39" y="81"/>
                </a:cubicBezTo>
                <a:cubicBezTo>
                  <a:pt x="41" y="81"/>
                  <a:pt x="44" y="80"/>
                  <a:pt x="47" y="80"/>
                </a:cubicBezTo>
                <a:cubicBezTo>
                  <a:pt x="49" y="80"/>
                  <a:pt x="46" y="82"/>
                  <a:pt x="49" y="81"/>
                </a:cubicBezTo>
                <a:cubicBezTo>
                  <a:pt x="49" y="82"/>
                  <a:pt x="49" y="82"/>
                  <a:pt x="49" y="83"/>
                </a:cubicBezTo>
                <a:cubicBezTo>
                  <a:pt x="49" y="82"/>
                  <a:pt x="54" y="83"/>
                  <a:pt x="52" y="81"/>
                </a:cubicBezTo>
                <a:cubicBezTo>
                  <a:pt x="55" y="82"/>
                  <a:pt x="59" y="82"/>
                  <a:pt x="63" y="82"/>
                </a:cubicBezTo>
                <a:cubicBezTo>
                  <a:pt x="61" y="82"/>
                  <a:pt x="61" y="83"/>
                  <a:pt x="62" y="84"/>
                </a:cubicBezTo>
                <a:cubicBezTo>
                  <a:pt x="64" y="83"/>
                  <a:pt x="67" y="82"/>
                  <a:pt x="70" y="83"/>
                </a:cubicBezTo>
                <a:cubicBezTo>
                  <a:pt x="70" y="81"/>
                  <a:pt x="69" y="81"/>
                  <a:pt x="69" y="80"/>
                </a:cubicBezTo>
                <a:cubicBezTo>
                  <a:pt x="70" y="80"/>
                  <a:pt x="70" y="79"/>
                  <a:pt x="71" y="80"/>
                </a:cubicBezTo>
                <a:cubicBezTo>
                  <a:pt x="71" y="81"/>
                  <a:pt x="71" y="83"/>
                  <a:pt x="74" y="83"/>
                </a:cubicBezTo>
                <a:cubicBezTo>
                  <a:pt x="73" y="85"/>
                  <a:pt x="69" y="83"/>
                  <a:pt x="70" y="85"/>
                </a:cubicBezTo>
                <a:cubicBezTo>
                  <a:pt x="69" y="87"/>
                  <a:pt x="64" y="87"/>
                  <a:pt x="63" y="85"/>
                </a:cubicBezTo>
                <a:cubicBezTo>
                  <a:pt x="61" y="87"/>
                  <a:pt x="65" y="86"/>
                  <a:pt x="65" y="88"/>
                </a:cubicBezTo>
                <a:cubicBezTo>
                  <a:pt x="67" y="87"/>
                  <a:pt x="68" y="87"/>
                  <a:pt x="71" y="86"/>
                </a:cubicBezTo>
                <a:cubicBezTo>
                  <a:pt x="71" y="85"/>
                  <a:pt x="70" y="85"/>
                  <a:pt x="72" y="85"/>
                </a:cubicBezTo>
                <a:cubicBezTo>
                  <a:pt x="75" y="83"/>
                  <a:pt x="75" y="86"/>
                  <a:pt x="76" y="86"/>
                </a:cubicBezTo>
                <a:cubicBezTo>
                  <a:pt x="75" y="87"/>
                  <a:pt x="75" y="87"/>
                  <a:pt x="75" y="87"/>
                </a:cubicBezTo>
                <a:cubicBezTo>
                  <a:pt x="77" y="87"/>
                  <a:pt x="77" y="86"/>
                  <a:pt x="80" y="86"/>
                </a:cubicBezTo>
                <a:cubicBezTo>
                  <a:pt x="80" y="89"/>
                  <a:pt x="76" y="87"/>
                  <a:pt x="75" y="88"/>
                </a:cubicBezTo>
                <a:cubicBezTo>
                  <a:pt x="77" y="90"/>
                  <a:pt x="77" y="90"/>
                  <a:pt x="77" y="90"/>
                </a:cubicBezTo>
                <a:cubicBezTo>
                  <a:pt x="80" y="90"/>
                  <a:pt x="78" y="88"/>
                  <a:pt x="81" y="89"/>
                </a:cubicBezTo>
                <a:cubicBezTo>
                  <a:pt x="81" y="90"/>
                  <a:pt x="81" y="90"/>
                  <a:pt x="81" y="90"/>
                </a:cubicBezTo>
                <a:cubicBezTo>
                  <a:pt x="83" y="89"/>
                  <a:pt x="83" y="89"/>
                  <a:pt x="83" y="89"/>
                </a:cubicBezTo>
                <a:cubicBezTo>
                  <a:pt x="83" y="88"/>
                  <a:pt x="82" y="87"/>
                  <a:pt x="81" y="87"/>
                </a:cubicBezTo>
                <a:cubicBezTo>
                  <a:pt x="82" y="84"/>
                  <a:pt x="82" y="87"/>
                  <a:pt x="85" y="86"/>
                </a:cubicBezTo>
                <a:cubicBezTo>
                  <a:pt x="86" y="85"/>
                  <a:pt x="84" y="86"/>
                  <a:pt x="84" y="85"/>
                </a:cubicBezTo>
                <a:cubicBezTo>
                  <a:pt x="84" y="84"/>
                  <a:pt x="86" y="84"/>
                  <a:pt x="87" y="84"/>
                </a:cubicBezTo>
                <a:cubicBezTo>
                  <a:pt x="89" y="84"/>
                  <a:pt x="88" y="85"/>
                  <a:pt x="89" y="86"/>
                </a:cubicBezTo>
                <a:cubicBezTo>
                  <a:pt x="89" y="86"/>
                  <a:pt x="87" y="86"/>
                  <a:pt x="87" y="86"/>
                </a:cubicBezTo>
                <a:cubicBezTo>
                  <a:pt x="84" y="87"/>
                  <a:pt x="88" y="88"/>
                  <a:pt x="86" y="89"/>
                </a:cubicBezTo>
                <a:cubicBezTo>
                  <a:pt x="88" y="90"/>
                  <a:pt x="88" y="89"/>
                  <a:pt x="90" y="88"/>
                </a:cubicBezTo>
                <a:cubicBezTo>
                  <a:pt x="89" y="88"/>
                  <a:pt x="90" y="87"/>
                  <a:pt x="89" y="86"/>
                </a:cubicBezTo>
                <a:cubicBezTo>
                  <a:pt x="93" y="83"/>
                  <a:pt x="92" y="89"/>
                  <a:pt x="96" y="89"/>
                </a:cubicBezTo>
                <a:cubicBezTo>
                  <a:pt x="95" y="86"/>
                  <a:pt x="101" y="86"/>
                  <a:pt x="98" y="83"/>
                </a:cubicBezTo>
                <a:cubicBezTo>
                  <a:pt x="99" y="82"/>
                  <a:pt x="100" y="82"/>
                  <a:pt x="101" y="82"/>
                </a:cubicBezTo>
                <a:cubicBezTo>
                  <a:pt x="100" y="84"/>
                  <a:pt x="103" y="84"/>
                  <a:pt x="101" y="85"/>
                </a:cubicBezTo>
                <a:cubicBezTo>
                  <a:pt x="102" y="85"/>
                  <a:pt x="102" y="85"/>
                  <a:pt x="102" y="85"/>
                </a:cubicBezTo>
                <a:cubicBezTo>
                  <a:pt x="100" y="87"/>
                  <a:pt x="100" y="87"/>
                  <a:pt x="100" y="87"/>
                </a:cubicBezTo>
                <a:cubicBezTo>
                  <a:pt x="101" y="88"/>
                  <a:pt x="104" y="89"/>
                  <a:pt x="105" y="90"/>
                </a:cubicBezTo>
                <a:cubicBezTo>
                  <a:pt x="107" y="89"/>
                  <a:pt x="104" y="89"/>
                  <a:pt x="106" y="88"/>
                </a:cubicBezTo>
                <a:cubicBezTo>
                  <a:pt x="106" y="89"/>
                  <a:pt x="107" y="90"/>
                  <a:pt x="108" y="90"/>
                </a:cubicBezTo>
                <a:cubicBezTo>
                  <a:pt x="106" y="89"/>
                  <a:pt x="108" y="88"/>
                  <a:pt x="109" y="87"/>
                </a:cubicBezTo>
                <a:cubicBezTo>
                  <a:pt x="111" y="87"/>
                  <a:pt x="113" y="89"/>
                  <a:pt x="112" y="89"/>
                </a:cubicBezTo>
                <a:cubicBezTo>
                  <a:pt x="110" y="90"/>
                  <a:pt x="110" y="90"/>
                  <a:pt x="110" y="90"/>
                </a:cubicBezTo>
                <a:cubicBezTo>
                  <a:pt x="112" y="89"/>
                  <a:pt x="111" y="91"/>
                  <a:pt x="113" y="91"/>
                </a:cubicBezTo>
                <a:cubicBezTo>
                  <a:pt x="113" y="90"/>
                  <a:pt x="114" y="88"/>
                  <a:pt x="115" y="87"/>
                </a:cubicBezTo>
                <a:cubicBezTo>
                  <a:pt x="116" y="87"/>
                  <a:pt x="117" y="88"/>
                  <a:pt x="117" y="88"/>
                </a:cubicBezTo>
                <a:cubicBezTo>
                  <a:pt x="115" y="89"/>
                  <a:pt x="115" y="89"/>
                  <a:pt x="115" y="89"/>
                </a:cubicBezTo>
                <a:cubicBezTo>
                  <a:pt x="116" y="89"/>
                  <a:pt x="117" y="89"/>
                  <a:pt x="117" y="90"/>
                </a:cubicBezTo>
                <a:cubicBezTo>
                  <a:pt x="117" y="91"/>
                  <a:pt x="117" y="91"/>
                  <a:pt x="117" y="91"/>
                </a:cubicBezTo>
                <a:cubicBezTo>
                  <a:pt x="117" y="91"/>
                  <a:pt x="117" y="91"/>
                  <a:pt x="117" y="91"/>
                </a:cubicBezTo>
                <a:cubicBezTo>
                  <a:pt x="118" y="91"/>
                  <a:pt x="118" y="91"/>
                  <a:pt x="118" y="91"/>
                </a:cubicBezTo>
                <a:cubicBezTo>
                  <a:pt x="118" y="91"/>
                  <a:pt x="118" y="91"/>
                  <a:pt x="118" y="91"/>
                </a:cubicBezTo>
                <a:cubicBezTo>
                  <a:pt x="118" y="91"/>
                  <a:pt x="118" y="91"/>
                  <a:pt x="118" y="91"/>
                </a:cubicBezTo>
                <a:cubicBezTo>
                  <a:pt x="118" y="91"/>
                  <a:pt x="118" y="91"/>
                  <a:pt x="118" y="91"/>
                </a:cubicBezTo>
                <a:cubicBezTo>
                  <a:pt x="123" y="86"/>
                  <a:pt x="127" y="83"/>
                  <a:pt x="128" y="81"/>
                </a:cubicBezTo>
                <a:cubicBezTo>
                  <a:pt x="128" y="82"/>
                  <a:pt x="128" y="82"/>
                  <a:pt x="129" y="81"/>
                </a:cubicBezTo>
                <a:cubicBezTo>
                  <a:pt x="129" y="81"/>
                  <a:pt x="129" y="81"/>
                  <a:pt x="129" y="81"/>
                </a:cubicBezTo>
                <a:cubicBezTo>
                  <a:pt x="129" y="81"/>
                  <a:pt x="129" y="81"/>
                  <a:pt x="129" y="81"/>
                </a:cubicBezTo>
                <a:cubicBezTo>
                  <a:pt x="129" y="81"/>
                  <a:pt x="129" y="81"/>
                  <a:pt x="129" y="81"/>
                </a:cubicBezTo>
                <a:cubicBezTo>
                  <a:pt x="129" y="80"/>
                  <a:pt x="129" y="80"/>
                  <a:pt x="129" y="80"/>
                </a:cubicBezTo>
                <a:cubicBezTo>
                  <a:pt x="129" y="80"/>
                  <a:pt x="129" y="80"/>
                  <a:pt x="129" y="80"/>
                </a:cubicBezTo>
                <a:cubicBezTo>
                  <a:pt x="128" y="79"/>
                  <a:pt x="128" y="79"/>
                  <a:pt x="128" y="79"/>
                </a:cubicBezTo>
                <a:cubicBezTo>
                  <a:pt x="128" y="79"/>
                  <a:pt x="129" y="79"/>
                  <a:pt x="129" y="79"/>
                </a:cubicBezTo>
                <a:cubicBezTo>
                  <a:pt x="128" y="79"/>
                  <a:pt x="128" y="77"/>
                  <a:pt x="128" y="77"/>
                </a:cubicBezTo>
                <a:cubicBezTo>
                  <a:pt x="129" y="76"/>
                  <a:pt x="129" y="76"/>
                  <a:pt x="129" y="76"/>
                </a:cubicBezTo>
                <a:cubicBezTo>
                  <a:pt x="128" y="75"/>
                  <a:pt x="127" y="74"/>
                  <a:pt x="128" y="72"/>
                </a:cubicBezTo>
                <a:cubicBezTo>
                  <a:pt x="126" y="73"/>
                  <a:pt x="128" y="74"/>
                  <a:pt x="127" y="76"/>
                </a:cubicBezTo>
                <a:cubicBezTo>
                  <a:pt x="126" y="77"/>
                  <a:pt x="126" y="74"/>
                  <a:pt x="126" y="73"/>
                </a:cubicBezTo>
                <a:cubicBezTo>
                  <a:pt x="128" y="74"/>
                  <a:pt x="126" y="70"/>
                  <a:pt x="126" y="69"/>
                </a:cubicBezTo>
                <a:cubicBezTo>
                  <a:pt x="127" y="68"/>
                  <a:pt x="127" y="68"/>
                  <a:pt x="128" y="67"/>
                </a:cubicBezTo>
                <a:cubicBezTo>
                  <a:pt x="126" y="67"/>
                  <a:pt x="126" y="67"/>
                  <a:pt x="126" y="67"/>
                </a:cubicBezTo>
                <a:cubicBezTo>
                  <a:pt x="129" y="66"/>
                  <a:pt x="126" y="64"/>
                  <a:pt x="127" y="62"/>
                </a:cubicBezTo>
                <a:cubicBezTo>
                  <a:pt x="128" y="63"/>
                  <a:pt x="129" y="63"/>
                  <a:pt x="129" y="62"/>
                </a:cubicBezTo>
                <a:cubicBezTo>
                  <a:pt x="127" y="63"/>
                  <a:pt x="127" y="60"/>
                  <a:pt x="125" y="60"/>
                </a:cubicBezTo>
                <a:cubicBezTo>
                  <a:pt x="126" y="57"/>
                  <a:pt x="128" y="61"/>
                  <a:pt x="129" y="60"/>
                </a:cubicBezTo>
                <a:cubicBezTo>
                  <a:pt x="128" y="58"/>
                  <a:pt x="130" y="57"/>
                  <a:pt x="128" y="56"/>
                </a:cubicBezTo>
                <a:cubicBezTo>
                  <a:pt x="128" y="58"/>
                  <a:pt x="127" y="56"/>
                  <a:pt x="126" y="55"/>
                </a:cubicBezTo>
                <a:cubicBezTo>
                  <a:pt x="127" y="53"/>
                  <a:pt x="127" y="56"/>
                  <a:pt x="128" y="54"/>
                </a:cubicBezTo>
                <a:cubicBezTo>
                  <a:pt x="128" y="53"/>
                  <a:pt x="126" y="51"/>
                  <a:pt x="126" y="53"/>
                </a:cubicBezTo>
                <a:cubicBezTo>
                  <a:pt x="126" y="51"/>
                  <a:pt x="124" y="50"/>
                  <a:pt x="125" y="48"/>
                </a:cubicBezTo>
                <a:cubicBezTo>
                  <a:pt x="127" y="48"/>
                  <a:pt x="126" y="51"/>
                  <a:pt x="127" y="50"/>
                </a:cubicBezTo>
                <a:cubicBezTo>
                  <a:pt x="127" y="47"/>
                  <a:pt x="124" y="48"/>
                  <a:pt x="123" y="45"/>
                </a:cubicBezTo>
                <a:cubicBezTo>
                  <a:pt x="123" y="47"/>
                  <a:pt x="121" y="45"/>
                  <a:pt x="120" y="44"/>
                </a:cubicBezTo>
                <a:cubicBezTo>
                  <a:pt x="121" y="40"/>
                  <a:pt x="121" y="45"/>
                  <a:pt x="122" y="44"/>
                </a:cubicBezTo>
                <a:cubicBezTo>
                  <a:pt x="122" y="42"/>
                  <a:pt x="122" y="42"/>
                  <a:pt x="122" y="42"/>
                </a:cubicBezTo>
                <a:cubicBezTo>
                  <a:pt x="124" y="41"/>
                  <a:pt x="126" y="47"/>
                  <a:pt x="127" y="45"/>
                </a:cubicBezTo>
                <a:cubicBezTo>
                  <a:pt x="127" y="43"/>
                  <a:pt x="127" y="43"/>
                  <a:pt x="127" y="43"/>
                </a:cubicBezTo>
                <a:cubicBezTo>
                  <a:pt x="127" y="44"/>
                  <a:pt x="128" y="44"/>
                  <a:pt x="129" y="44"/>
                </a:cubicBezTo>
                <a:cubicBezTo>
                  <a:pt x="128" y="43"/>
                  <a:pt x="129" y="40"/>
                  <a:pt x="128" y="40"/>
                </a:cubicBezTo>
                <a:cubicBezTo>
                  <a:pt x="127" y="39"/>
                  <a:pt x="129" y="41"/>
                  <a:pt x="128" y="41"/>
                </a:cubicBezTo>
                <a:cubicBezTo>
                  <a:pt x="127" y="39"/>
                  <a:pt x="125" y="38"/>
                  <a:pt x="126" y="36"/>
                </a:cubicBezTo>
                <a:cubicBezTo>
                  <a:pt x="127" y="37"/>
                  <a:pt x="128" y="35"/>
                  <a:pt x="129" y="36"/>
                </a:cubicBezTo>
                <a:cubicBezTo>
                  <a:pt x="129" y="35"/>
                  <a:pt x="127" y="35"/>
                  <a:pt x="128" y="34"/>
                </a:cubicBezTo>
                <a:cubicBezTo>
                  <a:pt x="129" y="34"/>
                  <a:pt x="129" y="34"/>
                  <a:pt x="129" y="34"/>
                </a:cubicBezTo>
                <a:cubicBezTo>
                  <a:pt x="129" y="32"/>
                  <a:pt x="129" y="31"/>
                  <a:pt x="129" y="29"/>
                </a:cubicBezTo>
                <a:cubicBezTo>
                  <a:pt x="130" y="29"/>
                  <a:pt x="130" y="30"/>
                  <a:pt x="131" y="30"/>
                </a:cubicBezTo>
                <a:cubicBezTo>
                  <a:pt x="130" y="29"/>
                  <a:pt x="130" y="29"/>
                  <a:pt x="131" y="28"/>
                </a:cubicBezTo>
                <a:cubicBezTo>
                  <a:pt x="133" y="27"/>
                  <a:pt x="131" y="29"/>
                  <a:pt x="133" y="29"/>
                </a:cubicBezTo>
                <a:cubicBezTo>
                  <a:pt x="132" y="30"/>
                  <a:pt x="133" y="31"/>
                  <a:pt x="131" y="30"/>
                </a:cubicBezTo>
                <a:cubicBezTo>
                  <a:pt x="132" y="35"/>
                  <a:pt x="137" y="38"/>
                  <a:pt x="140" y="43"/>
                </a:cubicBezTo>
                <a:cubicBezTo>
                  <a:pt x="141" y="43"/>
                  <a:pt x="141" y="43"/>
                  <a:pt x="141" y="43"/>
                </a:cubicBezTo>
                <a:cubicBezTo>
                  <a:pt x="142" y="47"/>
                  <a:pt x="146" y="49"/>
                  <a:pt x="147" y="52"/>
                </a:cubicBezTo>
                <a:cubicBezTo>
                  <a:pt x="147" y="51"/>
                  <a:pt x="150" y="51"/>
                  <a:pt x="151" y="52"/>
                </a:cubicBezTo>
                <a:cubicBezTo>
                  <a:pt x="153" y="53"/>
                  <a:pt x="150" y="54"/>
                  <a:pt x="150" y="56"/>
                </a:cubicBezTo>
                <a:cubicBezTo>
                  <a:pt x="151" y="57"/>
                  <a:pt x="153" y="58"/>
                  <a:pt x="153" y="59"/>
                </a:cubicBezTo>
                <a:cubicBezTo>
                  <a:pt x="153" y="59"/>
                  <a:pt x="153" y="59"/>
                  <a:pt x="153" y="59"/>
                </a:cubicBezTo>
                <a:cubicBezTo>
                  <a:pt x="154" y="59"/>
                  <a:pt x="155" y="60"/>
                  <a:pt x="156" y="62"/>
                </a:cubicBezTo>
                <a:cubicBezTo>
                  <a:pt x="156" y="62"/>
                  <a:pt x="156" y="62"/>
                  <a:pt x="156" y="62"/>
                </a:cubicBezTo>
                <a:cubicBezTo>
                  <a:pt x="156" y="63"/>
                  <a:pt x="156" y="65"/>
                  <a:pt x="157" y="65"/>
                </a:cubicBezTo>
                <a:cubicBezTo>
                  <a:pt x="158" y="65"/>
                  <a:pt x="159" y="68"/>
                  <a:pt x="161" y="68"/>
                </a:cubicBezTo>
                <a:cubicBezTo>
                  <a:pt x="161" y="68"/>
                  <a:pt x="161" y="68"/>
                  <a:pt x="161" y="68"/>
                </a:cubicBezTo>
                <a:cubicBezTo>
                  <a:pt x="162" y="68"/>
                  <a:pt x="162" y="68"/>
                  <a:pt x="162" y="68"/>
                </a:cubicBezTo>
                <a:cubicBezTo>
                  <a:pt x="162" y="70"/>
                  <a:pt x="162" y="70"/>
                  <a:pt x="162" y="70"/>
                </a:cubicBezTo>
                <a:cubicBezTo>
                  <a:pt x="162" y="70"/>
                  <a:pt x="161" y="70"/>
                  <a:pt x="161" y="70"/>
                </a:cubicBezTo>
                <a:cubicBezTo>
                  <a:pt x="162" y="72"/>
                  <a:pt x="162" y="70"/>
                  <a:pt x="163" y="70"/>
                </a:cubicBezTo>
                <a:cubicBezTo>
                  <a:pt x="165" y="71"/>
                  <a:pt x="164" y="72"/>
                  <a:pt x="164" y="73"/>
                </a:cubicBezTo>
                <a:cubicBezTo>
                  <a:pt x="163" y="73"/>
                  <a:pt x="164" y="72"/>
                  <a:pt x="163" y="71"/>
                </a:cubicBezTo>
                <a:cubicBezTo>
                  <a:pt x="162" y="71"/>
                  <a:pt x="164" y="73"/>
                  <a:pt x="163" y="73"/>
                </a:cubicBezTo>
                <a:cubicBezTo>
                  <a:pt x="163" y="73"/>
                  <a:pt x="165" y="73"/>
                  <a:pt x="165" y="74"/>
                </a:cubicBezTo>
                <a:cubicBezTo>
                  <a:pt x="166" y="75"/>
                  <a:pt x="168" y="77"/>
                  <a:pt x="166" y="77"/>
                </a:cubicBezTo>
                <a:cubicBezTo>
                  <a:pt x="167" y="78"/>
                  <a:pt x="168" y="79"/>
                  <a:pt x="169" y="79"/>
                </a:cubicBezTo>
                <a:cubicBezTo>
                  <a:pt x="169" y="78"/>
                  <a:pt x="168" y="76"/>
                  <a:pt x="168" y="76"/>
                </a:cubicBezTo>
                <a:cubicBezTo>
                  <a:pt x="169" y="76"/>
                  <a:pt x="170" y="77"/>
                  <a:pt x="170" y="78"/>
                </a:cubicBezTo>
                <a:cubicBezTo>
                  <a:pt x="169" y="78"/>
                  <a:pt x="169" y="78"/>
                  <a:pt x="169" y="78"/>
                </a:cubicBezTo>
                <a:cubicBezTo>
                  <a:pt x="170" y="78"/>
                  <a:pt x="171" y="80"/>
                  <a:pt x="171" y="78"/>
                </a:cubicBezTo>
                <a:cubicBezTo>
                  <a:pt x="171" y="81"/>
                  <a:pt x="171" y="81"/>
                  <a:pt x="171" y="81"/>
                </a:cubicBezTo>
                <a:cubicBezTo>
                  <a:pt x="172" y="81"/>
                  <a:pt x="173" y="82"/>
                  <a:pt x="174" y="83"/>
                </a:cubicBezTo>
                <a:cubicBezTo>
                  <a:pt x="173" y="84"/>
                  <a:pt x="171" y="84"/>
                  <a:pt x="173" y="86"/>
                </a:cubicBezTo>
                <a:cubicBezTo>
                  <a:pt x="175" y="87"/>
                  <a:pt x="175" y="87"/>
                  <a:pt x="175" y="87"/>
                </a:cubicBezTo>
                <a:cubicBezTo>
                  <a:pt x="176" y="88"/>
                  <a:pt x="176" y="89"/>
                  <a:pt x="175" y="89"/>
                </a:cubicBezTo>
                <a:cubicBezTo>
                  <a:pt x="177" y="93"/>
                  <a:pt x="181" y="90"/>
                  <a:pt x="182" y="93"/>
                </a:cubicBezTo>
                <a:cubicBezTo>
                  <a:pt x="179" y="93"/>
                  <a:pt x="180" y="94"/>
                  <a:pt x="181" y="96"/>
                </a:cubicBezTo>
                <a:cubicBezTo>
                  <a:pt x="181" y="96"/>
                  <a:pt x="181" y="95"/>
                  <a:pt x="182" y="96"/>
                </a:cubicBezTo>
                <a:cubicBezTo>
                  <a:pt x="182" y="95"/>
                  <a:pt x="180" y="96"/>
                  <a:pt x="180" y="94"/>
                </a:cubicBezTo>
                <a:cubicBezTo>
                  <a:pt x="181" y="93"/>
                  <a:pt x="182" y="95"/>
                  <a:pt x="182" y="95"/>
                </a:cubicBezTo>
                <a:cubicBezTo>
                  <a:pt x="181" y="100"/>
                  <a:pt x="188" y="104"/>
                  <a:pt x="189" y="108"/>
                </a:cubicBezTo>
                <a:cubicBezTo>
                  <a:pt x="190" y="107"/>
                  <a:pt x="191" y="110"/>
                  <a:pt x="192" y="110"/>
                </a:cubicBezTo>
                <a:cubicBezTo>
                  <a:pt x="190" y="111"/>
                  <a:pt x="194" y="112"/>
                  <a:pt x="194" y="114"/>
                </a:cubicBezTo>
                <a:cubicBezTo>
                  <a:pt x="195" y="112"/>
                  <a:pt x="195" y="112"/>
                  <a:pt x="195" y="112"/>
                </a:cubicBezTo>
                <a:cubicBezTo>
                  <a:pt x="195" y="115"/>
                  <a:pt x="200" y="114"/>
                  <a:pt x="199" y="117"/>
                </a:cubicBezTo>
                <a:cubicBezTo>
                  <a:pt x="199" y="118"/>
                  <a:pt x="198" y="117"/>
                  <a:pt x="197" y="117"/>
                </a:cubicBezTo>
                <a:cubicBezTo>
                  <a:pt x="196" y="120"/>
                  <a:pt x="202" y="120"/>
                  <a:pt x="201" y="123"/>
                </a:cubicBezTo>
                <a:cubicBezTo>
                  <a:pt x="202" y="123"/>
                  <a:pt x="202" y="122"/>
                  <a:pt x="204" y="123"/>
                </a:cubicBezTo>
                <a:cubicBezTo>
                  <a:pt x="204" y="125"/>
                  <a:pt x="205" y="128"/>
                  <a:pt x="205" y="128"/>
                </a:cubicBezTo>
                <a:cubicBezTo>
                  <a:pt x="206" y="128"/>
                  <a:pt x="207" y="128"/>
                  <a:pt x="207" y="130"/>
                </a:cubicBezTo>
                <a:cubicBezTo>
                  <a:pt x="206" y="130"/>
                  <a:pt x="206" y="130"/>
                  <a:pt x="206" y="129"/>
                </a:cubicBezTo>
                <a:cubicBezTo>
                  <a:pt x="206" y="131"/>
                  <a:pt x="208" y="132"/>
                  <a:pt x="210" y="133"/>
                </a:cubicBezTo>
                <a:cubicBezTo>
                  <a:pt x="210" y="135"/>
                  <a:pt x="212" y="138"/>
                  <a:pt x="213" y="141"/>
                </a:cubicBezTo>
                <a:cubicBezTo>
                  <a:pt x="214" y="141"/>
                  <a:pt x="214" y="141"/>
                  <a:pt x="215" y="141"/>
                </a:cubicBezTo>
                <a:cubicBezTo>
                  <a:pt x="214" y="142"/>
                  <a:pt x="214" y="142"/>
                  <a:pt x="214" y="143"/>
                </a:cubicBezTo>
                <a:cubicBezTo>
                  <a:pt x="214" y="144"/>
                  <a:pt x="214" y="144"/>
                  <a:pt x="214" y="144"/>
                </a:cubicBezTo>
                <a:cubicBezTo>
                  <a:pt x="212" y="146"/>
                  <a:pt x="214" y="145"/>
                  <a:pt x="212" y="147"/>
                </a:cubicBezTo>
                <a:cubicBezTo>
                  <a:pt x="211" y="148"/>
                  <a:pt x="211" y="146"/>
                  <a:pt x="211" y="146"/>
                </a:cubicBezTo>
                <a:cubicBezTo>
                  <a:pt x="210" y="146"/>
                  <a:pt x="209" y="148"/>
                  <a:pt x="208" y="149"/>
                </a:cubicBezTo>
                <a:cubicBezTo>
                  <a:pt x="209" y="148"/>
                  <a:pt x="209" y="148"/>
                  <a:pt x="209" y="149"/>
                </a:cubicBezTo>
                <a:cubicBezTo>
                  <a:pt x="209" y="149"/>
                  <a:pt x="208" y="149"/>
                  <a:pt x="208" y="149"/>
                </a:cubicBezTo>
                <a:cubicBezTo>
                  <a:pt x="208" y="149"/>
                  <a:pt x="208" y="150"/>
                  <a:pt x="207" y="150"/>
                </a:cubicBezTo>
                <a:cubicBezTo>
                  <a:pt x="207" y="150"/>
                  <a:pt x="207" y="150"/>
                  <a:pt x="207" y="150"/>
                </a:cubicBezTo>
                <a:cubicBezTo>
                  <a:pt x="208" y="150"/>
                  <a:pt x="208" y="149"/>
                  <a:pt x="208" y="149"/>
                </a:cubicBezTo>
                <a:cubicBezTo>
                  <a:pt x="208" y="149"/>
                  <a:pt x="208" y="150"/>
                  <a:pt x="207" y="150"/>
                </a:cubicBezTo>
                <a:cubicBezTo>
                  <a:pt x="207" y="150"/>
                  <a:pt x="207" y="150"/>
                  <a:pt x="207" y="150"/>
                </a:cubicBezTo>
                <a:cubicBezTo>
                  <a:pt x="207" y="151"/>
                  <a:pt x="206" y="151"/>
                  <a:pt x="206" y="151"/>
                </a:cubicBezTo>
                <a:cubicBezTo>
                  <a:pt x="205" y="150"/>
                  <a:pt x="205" y="150"/>
                  <a:pt x="205" y="150"/>
                </a:cubicBezTo>
                <a:cubicBezTo>
                  <a:pt x="204" y="150"/>
                  <a:pt x="204" y="153"/>
                  <a:pt x="204" y="154"/>
                </a:cubicBezTo>
                <a:cubicBezTo>
                  <a:pt x="201" y="156"/>
                  <a:pt x="197" y="161"/>
                  <a:pt x="196" y="163"/>
                </a:cubicBezTo>
                <a:cubicBezTo>
                  <a:pt x="196" y="163"/>
                  <a:pt x="196" y="162"/>
                  <a:pt x="196" y="163"/>
                </a:cubicBezTo>
                <a:cubicBezTo>
                  <a:pt x="195" y="164"/>
                  <a:pt x="195" y="166"/>
                  <a:pt x="194" y="166"/>
                </a:cubicBezTo>
                <a:cubicBezTo>
                  <a:pt x="193" y="167"/>
                  <a:pt x="193" y="166"/>
                  <a:pt x="191" y="167"/>
                </a:cubicBezTo>
                <a:cubicBezTo>
                  <a:pt x="191" y="167"/>
                  <a:pt x="192" y="168"/>
                  <a:pt x="192" y="168"/>
                </a:cubicBezTo>
                <a:cubicBezTo>
                  <a:pt x="188" y="169"/>
                  <a:pt x="188" y="174"/>
                  <a:pt x="184" y="176"/>
                </a:cubicBezTo>
                <a:cubicBezTo>
                  <a:pt x="184" y="176"/>
                  <a:pt x="184" y="175"/>
                  <a:pt x="184" y="175"/>
                </a:cubicBezTo>
                <a:cubicBezTo>
                  <a:pt x="182" y="177"/>
                  <a:pt x="181" y="180"/>
                  <a:pt x="180" y="183"/>
                </a:cubicBezTo>
                <a:cubicBezTo>
                  <a:pt x="180" y="182"/>
                  <a:pt x="179" y="182"/>
                  <a:pt x="180" y="181"/>
                </a:cubicBezTo>
                <a:cubicBezTo>
                  <a:pt x="178" y="183"/>
                  <a:pt x="177" y="185"/>
                  <a:pt x="177" y="186"/>
                </a:cubicBezTo>
                <a:cubicBezTo>
                  <a:pt x="178" y="186"/>
                  <a:pt x="176" y="186"/>
                  <a:pt x="177" y="185"/>
                </a:cubicBezTo>
                <a:cubicBezTo>
                  <a:pt x="179" y="185"/>
                  <a:pt x="178" y="187"/>
                  <a:pt x="177" y="188"/>
                </a:cubicBezTo>
                <a:cubicBezTo>
                  <a:pt x="177" y="188"/>
                  <a:pt x="177" y="188"/>
                  <a:pt x="177" y="188"/>
                </a:cubicBezTo>
                <a:cubicBezTo>
                  <a:pt x="175" y="190"/>
                  <a:pt x="176" y="190"/>
                  <a:pt x="174" y="192"/>
                </a:cubicBezTo>
                <a:cubicBezTo>
                  <a:pt x="173" y="192"/>
                  <a:pt x="175" y="191"/>
                  <a:pt x="174" y="191"/>
                </a:cubicBezTo>
                <a:cubicBezTo>
                  <a:pt x="172" y="190"/>
                  <a:pt x="170" y="193"/>
                  <a:pt x="169" y="194"/>
                </a:cubicBezTo>
                <a:cubicBezTo>
                  <a:pt x="169" y="194"/>
                  <a:pt x="169" y="195"/>
                  <a:pt x="169" y="195"/>
                </a:cubicBezTo>
                <a:cubicBezTo>
                  <a:pt x="168" y="197"/>
                  <a:pt x="168" y="195"/>
                  <a:pt x="167" y="196"/>
                </a:cubicBezTo>
                <a:cubicBezTo>
                  <a:pt x="167" y="202"/>
                  <a:pt x="167" y="202"/>
                  <a:pt x="167" y="202"/>
                </a:cubicBezTo>
                <a:cubicBezTo>
                  <a:pt x="166" y="201"/>
                  <a:pt x="164" y="202"/>
                  <a:pt x="165" y="200"/>
                </a:cubicBezTo>
                <a:cubicBezTo>
                  <a:pt x="163" y="203"/>
                  <a:pt x="163" y="206"/>
                  <a:pt x="162" y="208"/>
                </a:cubicBezTo>
                <a:cubicBezTo>
                  <a:pt x="162" y="209"/>
                  <a:pt x="160" y="212"/>
                  <a:pt x="159" y="213"/>
                </a:cubicBezTo>
                <a:cubicBezTo>
                  <a:pt x="158" y="212"/>
                  <a:pt x="160" y="212"/>
                  <a:pt x="159" y="211"/>
                </a:cubicBezTo>
                <a:cubicBezTo>
                  <a:pt x="157" y="212"/>
                  <a:pt x="157" y="212"/>
                  <a:pt x="157" y="212"/>
                </a:cubicBezTo>
                <a:cubicBezTo>
                  <a:pt x="159" y="210"/>
                  <a:pt x="156" y="211"/>
                  <a:pt x="156" y="209"/>
                </a:cubicBezTo>
                <a:cubicBezTo>
                  <a:pt x="155" y="211"/>
                  <a:pt x="152" y="214"/>
                  <a:pt x="150" y="216"/>
                </a:cubicBezTo>
                <a:cubicBezTo>
                  <a:pt x="153" y="216"/>
                  <a:pt x="148" y="219"/>
                  <a:pt x="149" y="220"/>
                </a:cubicBezTo>
                <a:cubicBezTo>
                  <a:pt x="147" y="223"/>
                  <a:pt x="147" y="220"/>
                  <a:pt x="146" y="221"/>
                </a:cubicBezTo>
                <a:cubicBezTo>
                  <a:pt x="144" y="224"/>
                  <a:pt x="142" y="226"/>
                  <a:pt x="140" y="228"/>
                </a:cubicBezTo>
                <a:cubicBezTo>
                  <a:pt x="140" y="228"/>
                  <a:pt x="140" y="228"/>
                  <a:pt x="140" y="228"/>
                </a:cubicBezTo>
                <a:cubicBezTo>
                  <a:pt x="138" y="230"/>
                  <a:pt x="135" y="233"/>
                  <a:pt x="134" y="237"/>
                </a:cubicBezTo>
                <a:cubicBezTo>
                  <a:pt x="134" y="236"/>
                  <a:pt x="133" y="236"/>
                  <a:pt x="134" y="236"/>
                </a:cubicBezTo>
                <a:cubicBezTo>
                  <a:pt x="131" y="237"/>
                  <a:pt x="135" y="238"/>
                  <a:pt x="132" y="239"/>
                </a:cubicBezTo>
                <a:cubicBezTo>
                  <a:pt x="132" y="238"/>
                  <a:pt x="132" y="238"/>
                  <a:pt x="132" y="238"/>
                </a:cubicBezTo>
                <a:cubicBezTo>
                  <a:pt x="131" y="240"/>
                  <a:pt x="128" y="241"/>
                  <a:pt x="128" y="243"/>
                </a:cubicBezTo>
                <a:cubicBezTo>
                  <a:pt x="127" y="243"/>
                  <a:pt x="127" y="243"/>
                  <a:pt x="127" y="242"/>
                </a:cubicBezTo>
                <a:cubicBezTo>
                  <a:pt x="126" y="244"/>
                  <a:pt x="124" y="246"/>
                  <a:pt x="124" y="248"/>
                </a:cubicBezTo>
                <a:cubicBezTo>
                  <a:pt x="123" y="248"/>
                  <a:pt x="123" y="247"/>
                  <a:pt x="123" y="246"/>
                </a:cubicBezTo>
                <a:cubicBezTo>
                  <a:pt x="121" y="248"/>
                  <a:pt x="123" y="249"/>
                  <a:pt x="121" y="250"/>
                </a:cubicBezTo>
                <a:cubicBezTo>
                  <a:pt x="121" y="251"/>
                  <a:pt x="119" y="251"/>
                  <a:pt x="119" y="251"/>
                </a:cubicBezTo>
                <a:cubicBezTo>
                  <a:pt x="119" y="252"/>
                  <a:pt x="118" y="254"/>
                  <a:pt x="117" y="255"/>
                </a:cubicBezTo>
                <a:cubicBezTo>
                  <a:pt x="117" y="244"/>
                  <a:pt x="118" y="232"/>
                  <a:pt x="117" y="221"/>
                </a:cubicBezTo>
                <a:cubicBezTo>
                  <a:pt x="119" y="219"/>
                  <a:pt x="118" y="224"/>
                  <a:pt x="119" y="223"/>
                </a:cubicBezTo>
                <a:cubicBezTo>
                  <a:pt x="118" y="223"/>
                  <a:pt x="119" y="221"/>
                  <a:pt x="118" y="217"/>
                </a:cubicBezTo>
                <a:cubicBezTo>
                  <a:pt x="119" y="217"/>
                  <a:pt x="119" y="217"/>
                  <a:pt x="119" y="217"/>
                </a:cubicBezTo>
                <a:cubicBezTo>
                  <a:pt x="118" y="216"/>
                  <a:pt x="119" y="215"/>
                  <a:pt x="119" y="213"/>
                </a:cubicBezTo>
                <a:cubicBezTo>
                  <a:pt x="119" y="213"/>
                  <a:pt x="119" y="213"/>
                  <a:pt x="119" y="213"/>
                </a:cubicBezTo>
                <a:cubicBezTo>
                  <a:pt x="117" y="212"/>
                  <a:pt x="121" y="210"/>
                  <a:pt x="119" y="209"/>
                </a:cubicBezTo>
                <a:cubicBezTo>
                  <a:pt x="120" y="208"/>
                  <a:pt x="120" y="208"/>
                  <a:pt x="120" y="208"/>
                </a:cubicBezTo>
                <a:cubicBezTo>
                  <a:pt x="118" y="206"/>
                  <a:pt x="121" y="205"/>
                  <a:pt x="119" y="203"/>
                </a:cubicBezTo>
                <a:cubicBezTo>
                  <a:pt x="119" y="203"/>
                  <a:pt x="119" y="203"/>
                  <a:pt x="119" y="203"/>
                </a:cubicBezTo>
                <a:cubicBezTo>
                  <a:pt x="120" y="201"/>
                  <a:pt x="118" y="198"/>
                  <a:pt x="119" y="197"/>
                </a:cubicBezTo>
                <a:cubicBezTo>
                  <a:pt x="119" y="194"/>
                  <a:pt x="119" y="192"/>
                  <a:pt x="117" y="191"/>
                </a:cubicBezTo>
                <a:cubicBezTo>
                  <a:pt x="118"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0"/>
                </a:cubicBezTo>
                <a:cubicBezTo>
                  <a:pt x="119" y="187"/>
                  <a:pt x="120" y="182"/>
                  <a:pt x="117" y="178"/>
                </a:cubicBezTo>
                <a:cubicBezTo>
                  <a:pt x="114" y="179"/>
                  <a:pt x="111" y="179"/>
                  <a:pt x="108" y="180"/>
                </a:cubicBezTo>
                <a:cubicBezTo>
                  <a:pt x="104" y="176"/>
                  <a:pt x="101" y="174"/>
                  <a:pt x="107" y="178"/>
                </a:cubicBezTo>
                <a:cubicBezTo>
                  <a:pt x="107" y="178"/>
                  <a:pt x="107" y="178"/>
                  <a:pt x="107" y="178"/>
                </a:cubicBezTo>
                <a:cubicBezTo>
                  <a:pt x="107" y="179"/>
                  <a:pt x="107" y="179"/>
                  <a:pt x="107" y="179"/>
                </a:cubicBezTo>
                <a:cubicBezTo>
                  <a:pt x="107" y="180"/>
                  <a:pt x="107" y="180"/>
                  <a:pt x="107" y="180"/>
                </a:cubicBezTo>
                <a:cubicBezTo>
                  <a:pt x="107" y="181"/>
                  <a:pt x="107" y="181"/>
                  <a:pt x="107" y="181"/>
                </a:cubicBezTo>
                <a:cubicBezTo>
                  <a:pt x="106" y="181"/>
                  <a:pt x="105" y="181"/>
                  <a:pt x="105" y="181"/>
                </a:cubicBezTo>
                <a:cubicBezTo>
                  <a:pt x="104" y="181"/>
                  <a:pt x="105" y="180"/>
                  <a:pt x="105" y="180"/>
                </a:cubicBezTo>
                <a:cubicBezTo>
                  <a:pt x="100" y="182"/>
                  <a:pt x="95" y="179"/>
                  <a:pt x="92" y="183"/>
                </a:cubicBezTo>
                <a:cubicBezTo>
                  <a:pt x="91" y="184"/>
                  <a:pt x="91" y="184"/>
                  <a:pt x="91" y="184"/>
                </a:cubicBezTo>
                <a:cubicBezTo>
                  <a:pt x="90" y="184"/>
                  <a:pt x="90" y="183"/>
                  <a:pt x="89" y="182"/>
                </a:cubicBezTo>
                <a:cubicBezTo>
                  <a:pt x="88" y="183"/>
                  <a:pt x="84" y="183"/>
                  <a:pt x="84" y="184"/>
                </a:cubicBezTo>
                <a:cubicBezTo>
                  <a:pt x="83" y="184"/>
                  <a:pt x="84" y="183"/>
                  <a:pt x="84" y="183"/>
                </a:cubicBezTo>
                <a:cubicBezTo>
                  <a:pt x="82" y="183"/>
                  <a:pt x="79" y="185"/>
                  <a:pt x="77" y="185"/>
                </a:cubicBezTo>
                <a:cubicBezTo>
                  <a:pt x="78" y="184"/>
                  <a:pt x="78" y="184"/>
                  <a:pt x="78" y="184"/>
                </a:cubicBezTo>
                <a:cubicBezTo>
                  <a:pt x="67" y="182"/>
                  <a:pt x="52" y="181"/>
                  <a:pt x="44" y="185"/>
                </a:cubicBezTo>
                <a:cubicBezTo>
                  <a:pt x="41" y="186"/>
                  <a:pt x="42" y="183"/>
                  <a:pt x="41" y="184"/>
                </a:cubicBezTo>
                <a:cubicBezTo>
                  <a:pt x="32" y="187"/>
                  <a:pt x="21" y="184"/>
                  <a:pt x="13" y="188"/>
                </a:cubicBezTo>
                <a:cubicBezTo>
                  <a:pt x="6" y="190"/>
                  <a:pt x="4" y="194"/>
                  <a:pt x="4" y="194"/>
                </a:cubicBezTo>
                <a:cubicBezTo>
                  <a:pt x="20" y="192"/>
                  <a:pt x="35" y="193"/>
                  <a:pt x="51" y="194"/>
                </a:cubicBezTo>
                <a:cubicBezTo>
                  <a:pt x="56" y="193"/>
                  <a:pt x="63" y="192"/>
                  <a:pt x="68" y="192"/>
                </a:cubicBezTo>
                <a:cubicBezTo>
                  <a:pt x="78" y="191"/>
                  <a:pt x="89" y="191"/>
                  <a:pt x="99" y="191"/>
                </a:cubicBezTo>
                <a:cubicBezTo>
                  <a:pt x="108" y="191"/>
                  <a:pt x="108" y="191"/>
                  <a:pt x="108" y="191"/>
                </a:cubicBezTo>
                <a:cubicBezTo>
                  <a:pt x="108" y="191"/>
                  <a:pt x="108" y="191"/>
                  <a:pt x="108" y="191"/>
                </a:cubicBezTo>
                <a:cubicBezTo>
                  <a:pt x="108" y="191"/>
                  <a:pt x="108" y="191"/>
                  <a:pt x="108" y="191"/>
                </a:cubicBezTo>
                <a:cubicBezTo>
                  <a:pt x="109" y="193"/>
                  <a:pt x="109" y="193"/>
                  <a:pt x="109" y="193"/>
                </a:cubicBezTo>
                <a:cubicBezTo>
                  <a:pt x="109" y="195"/>
                  <a:pt x="107" y="194"/>
                  <a:pt x="107" y="193"/>
                </a:cubicBezTo>
                <a:cubicBezTo>
                  <a:pt x="107" y="201"/>
                  <a:pt x="107" y="209"/>
                  <a:pt x="107" y="217"/>
                </a:cubicBezTo>
                <a:cubicBezTo>
                  <a:pt x="108" y="217"/>
                  <a:pt x="107" y="221"/>
                  <a:pt x="108" y="221"/>
                </a:cubicBezTo>
                <a:cubicBezTo>
                  <a:pt x="108" y="222"/>
                  <a:pt x="108" y="221"/>
                  <a:pt x="108" y="221"/>
                </a:cubicBezTo>
                <a:cubicBezTo>
                  <a:pt x="108" y="227"/>
                  <a:pt x="108" y="227"/>
                  <a:pt x="106" y="232"/>
                </a:cubicBezTo>
                <a:cubicBezTo>
                  <a:pt x="105" y="249"/>
                  <a:pt x="105" y="249"/>
                  <a:pt x="105" y="249"/>
                </a:cubicBezTo>
                <a:cubicBezTo>
                  <a:pt x="105" y="253"/>
                  <a:pt x="105" y="253"/>
                  <a:pt x="105" y="253"/>
                </a:cubicBezTo>
                <a:cubicBezTo>
                  <a:pt x="104" y="255"/>
                  <a:pt x="104" y="255"/>
                  <a:pt x="104" y="255"/>
                </a:cubicBezTo>
                <a:cubicBezTo>
                  <a:pt x="104" y="255"/>
                  <a:pt x="104" y="255"/>
                  <a:pt x="104" y="255"/>
                </a:cubicBezTo>
                <a:cubicBezTo>
                  <a:pt x="104" y="256"/>
                  <a:pt x="104" y="256"/>
                  <a:pt x="104" y="256"/>
                </a:cubicBezTo>
                <a:cubicBezTo>
                  <a:pt x="104" y="256"/>
                  <a:pt x="104" y="256"/>
                  <a:pt x="104" y="256"/>
                </a:cubicBezTo>
                <a:cubicBezTo>
                  <a:pt x="104" y="256"/>
                  <a:pt x="104" y="256"/>
                  <a:pt x="104" y="256"/>
                </a:cubicBezTo>
                <a:cubicBezTo>
                  <a:pt x="100" y="254"/>
                  <a:pt x="141" y="271"/>
                  <a:pt x="124" y="264"/>
                </a:cubicBezTo>
                <a:cubicBezTo>
                  <a:pt x="124" y="264"/>
                  <a:pt x="124" y="264"/>
                  <a:pt x="124" y="264"/>
                </a:cubicBezTo>
                <a:cubicBezTo>
                  <a:pt x="124" y="264"/>
                  <a:pt x="124" y="264"/>
                  <a:pt x="124" y="264"/>
                </a:cubicBezTo>
                <a:cubicBezTo>
                  <a:pt x="125" y="263"/>
                  <a:pt x="125" y="263"/>
                  <a:pt x="125" y="263"/>
                </a:cubicBezTo>
                <a:cubicBezTo>
                  <a:pt x="130" y="257"/>
                  <a:pt x="130" y="257"/>
                  <a:pt x="130" y="257"/>
                </a:cubicBezTo>
                <a:cubicBezTo>
                  <a:pt x="138" y="249"/>
                  <a:pt x="145" y="241"/>
                  <a:pt x="152" y="233"/>
                </a:cubicBezTo>
                <a:cubicBezTo>
                  <a:pt x="167" y="217"/>
                  <a:pt x="181" y="200"/>
                  <a:pt x="196" y="183"/>
                </a:cubicBezTo>
                <a:cubicBezTo>
                  <a:pt x="196" y="179"/>
                  <a:pt x="201" y="176"/>
                  <a:pt x="202" y="171"/>
                </a:cubicBezTo>
                <a:cubicBezTo>
                  <a:pt x="202" y="172"/>
                  <a:pt x="202" y="172"/>
                  <a:pt x="202" y="172"/>
                </a:cubicBezTo>
                <a:cubicBezTo>
                  <a:pt x="204" y="169"/>
                  <a:pt x="205" y="169"/>
                  <a:pt x="209" y="167"/>
                </a:cubicBezTo>
                <a:cubicBezTo>
                  <a:pt x="208" y="166"/>
                  <a:pt x="210" y="165"/>
                  <a:pt x="208" y="165"/>
                </a:cubicBezTo>
                <a:cubicBezTo>
                  <a:pt x="209" y="163"/>
                  <a:pt x="212" y="164"/>
                  <a:pt x="213" y="162"/>
                </a:cubicBezTo>
                <a:cubicBezTo>
                  <a:pt x="213" y="162"/>
                  <a:pt x="212" y="161"/>
                  <a:pt x="213" y="161"/>
                </a:cubicBezTo>
                <a:cubicBezTo>
                  <a:pt x="215" y="156"/>
                  <a:pt x="213" y="163"/>
                  <a:pt x="219" y="158"/>
                </a:cubicBezTo>
                <a:cubicBezTo>
                  <a:pt x="224" y="152"/>
                  <a:pt x="224" y="152"/>
                  <a:pt x="224" y="152"/>
                </a:cubicBezTo>
                <a:cubicBezTo>
                  <a:pt x="226" y="149"/>
                  <a:pt x="226" y="149"/>
                  <a:pt x="226" y="149"/>
                </a:cubicBezTo>
                <a:cubicBezTo>
                  <a:pt x="227" y="148"/>
                  <a:pt x="227" y="148"/>
                  <a:pt x="227" y="148"/>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9" y="127"/>
                  <a:pt x="228" y="141"/>
                  <a:pt x="229" y="137"/>
                </a:cubicBezTo>
                <a:close/>
                <a:moveTo>
                  <a:pt x="206" y="153"/>
                </a:moveTo>
                <a:cubicBezTo>
                  <a:pt x="206" y="153"/>
                  <a:pt x="206" y="152"/>
                  <a:pt x="206" y="152"/>
                </a:cubicBezTo>
                <a:cubicBezTo>
                  <a:pt x="206" y="152"/>
                  <a:pt x="206" y="153"/>
                  <a:pt x="206" y="153"/>
                </a:cubicBezTo>
                <a:close/>
                <a:moveTo>
                  <a:pt x="219" y="139"/>
                </a:moveTo>
                <a:cubicBezTo>
                  <a:pt x="219" y="139"/>
                  <a:pt x="219" y="139"/>
                  <a:pt x="219" y="139"/>
                </a:cubicBezTo>
                <a:cubicBezTo>
                  <a:pt x="219" y="139"/>
                  <a:pt x="219" y="139"/>
                  <a:pt x="219" y="139"/>
                </a:cubicBezTo>
                <a:cubicBezTo>
                  <a:pt x="219" y="139"/>
                  <a:pt x="219" y="139"/>
                  <a:pt x="219" y="139"/>
                </a:cubicBezTo>
                <a:cubicBezTo>
                  <a:pt x="219" y="136"/>
                  <a:pt x="219" y="141"/>
                  <a:pt x="219" y="139"/>
                </a:cubicBezTo>
                <a:close/>
              </a:path>
            </a:pathLst>
          </a:custGeom>
          <a:solidFill>
            <a:schemeClr val="bg1">
              <a:lumMod val="50000"/>
            </a:schemeClr>
          </a:solidFill>
          <a:ln w="9525">
            <a:solidFill>
              <a:schemeClr val="bg1">
                <a:lumMod val="50000"/>
              </a:schemeClr>
            </a:solidFill>
            <a:round/>
            <a:headEnd/>
            <a:tailEnd/>
          </a:ln>
        </p:spPr>
        <p:txBody>
          <a:bodyPr vert="horz" wrap="square" lIns="91392" tIns="45696" rIns="91392" bIns="4569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926"/>
            <a:endParaRPr lang="pl-PL" sz="1798" b="1">
              <a:solidFill>
                <a:schemeClr val="bg2">
                  <a:lumMod val="10000"/>
                </a:schemeClr>
              </a:solidFill>
            </a:endParaRPr>
          </a:p>
        </p:txBody>
      </p:sp>
      <p:sp>
        <p:nvSpPr>
          <p:cNvPr id="15" name="Rectangle 14">
            <a:extLst>
              <a:ext uri="{FF2B5EF4-FFF2-40B4-BE49-F238E27FC236}">
                <a16:creationId xmlns:a16="http://schemas.microsoft.com/office/drawing/2014/main" id="{75C27E88-5AC3-41DA-BAF1-6F9C9B1CC75A}"/>
              </a:ext>
            </a:extLst>
          </p:cNvPr>
          <p:cNvSpPr/>
          <p:nvPr/>
        </p:nvSpPr>
        <p:spPr>
          <a:xfrm>
            <a:off x="5136495" y="1795944"/>
            <a:ext cx="1574504" cy="307777"/>
          </a:xfrm>
          <a:prstGeom prst="rect">
            <a:avLst/>
          </a:prstGeom>
        </p:spPr>
        <p:txBody>
          <a:bodyPr wrap="square" anchor="ctr">
            <a:spAutoFit/>
          </a:bodyPr>
          <a:lstStyle/>
          <a:p>
            <a:pPr algn="ctr"/>
            <a:r>
              <a:rPr lang="en-US" sz="1400" i="1" dirty="0">
                <a:solidFill>
                  <a:schemeClr val="bg2">
                    <a:lumMod val="10000"/>
                  </a:schemeClr>
                </a:solidFill>
              </a:rPr>
              <a:t>AR Interface Table</a:t>
            </a:r>
          </a:p>
        </p:txBody>
      </p:sp>
      <p:sp>
        <p:nvSpPr>
          <p:cNvPr id="16" name="Flowchart: Alternate Process 15">
            <a:extLst>
              <a:ext uri="{FF2B5EF4-FFF2-40B4-BE49-F238E27FC236}">
                <a16:creationId xmlns:a16="http://schemas.microsoft.com/office/drawing/2014/main" id="{C75FB078-DB46-4588-9096-6F053B61CF75}"/>
              </a:ext>
            </a:extLst>
          </p:cNvPr>
          <p:cNvSpPr/>
          <p:nvPr/>
        </p:nvSpPr>
        <p:spPr bwMode="auto">
          <a:xfrm>
            <a:off x="3474716" y="2128662"/>
            <a:ext cx="2197291" cy="771524"/>
          </a:xfrm>
          <a:prstGeom prst="flowChartAlternateProcess">
            <a:avLst/>
          </a:prstGeom>
          <a:no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algn="ctr"/>
            <a:r>
              <a:rPr lang="en-US" sz="1200" i="1" dirty="0">
                <a:solidFill>
                  <a:schemeClr val="bg2">
                    <a:lumMod val="10000"/>
                  </a:schemeClr>
                </a:solidFill>
              </a:rPr>
              <a:t>Create Intercompany AR : Both IR ISO and ADNs based</a:t>
            </a:r>
          </a:p>
        </p:txBody>
      </p:sp>
      <p:sp>
        <p:nvSpPr>
          <p:cNvPr id="17" name="Rectangle 16">
            <a:extLst>
              <a:ext uri="{FF2B5EF4-FFF2-40B4-BE49-F238E27FC236}">
                <a16:creationId xmlns:a16="http://schemas.microsoft.com/office/drawing/2014/main" id="{DD7D09E8-F203-499C-B96C-99690E298F43}"/>
              </a:ext>
            </a:extLst>
          </p:cNvPr>
          <p:cNvSpPr/>
          <p:nvPr/>
        </p:nvSpPr>
        <p:spPr>
          <a:xfrm>
            <a:off x="7680405" y="1732041"/>
            <a:ext cx="1574504" cy="430887"/>
          </a:xfrm>
          <a:prstGeom prst="rect">
            <a:avLst/>
          </a:prstGeom>
        </p:spPr>
        <p:txBody>
          <a:bodyPr wrap="square" anchor="ctr">
            <a:spAutoFit/>
          </a:bodyPr>
          <a:lstStyle/>
          <a:p>
            <a:pPr algn="ctr"/>
            <a:r>
              <a:rPr lang="en-US" sz="1400" i="1" dirty="0">
                <a:solidFill>
                  <a:schemeClr val="bg2">
                    <a:lumMod val="10000"/>
                  </a:schemeClr>
                </a:solidFill>
              </a:rPr>
              <a:t>AR Invoice/CM</a:t>
            </a:r>
          </a:p>
          <a:p>
            <a:pPr algn="ctr"/>
            <a:r>
              <a:rPr lang="en-US" sz="800" i="1" dirty="0">
                <a:solidFill>
                  <a:schemeClr val="bg2">
                    <a:lumMod val="10000"/>
                  </a:schemeClr>
                </a:solidFill>
              </a:rPr>
              <a:t>(includes Sabrix tax call)</a:t>
            </a:r>
          </a:p>
        </p:txBody>
      </p:sp>
      <p:sp>
        <p:nvSpPr>
          <p:cNvPr id="18" name="Rectangle 17">
            <a:extLst>
              <a:ext uri="{FF2B5EF4-FFF2-40B4-BE49-F238E27FC236}">
                <a16:creationId xmlns:a16="http://schemas.microsoft.com/office/drawing/2014/main" id="{5B46E39B-EFB1-4B08-833C-844AC1F24E92}"/>
              </a:ext>
            </a:extLst>
          </p:cNvPr>
          <p:cNvSpPr/>
          <p:nvPr/>
        </p:nvSpPr>
        <p:spPr>
          <a:xfrm>
            <a:off x="6176966" y="2467876"/>
            <a:ext cx="1946266" cy="416391"/>
          </a:xfrm>
          <a:prstGeom prst="rect">
            <a:avLst/>
          </a:prstGeom>
          <a:no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algn="ctr"/>
            <a:r>
              <a:rPr lang="en-US" sz="1200" i="1" dirty="0">
                <a:solidFill>
                  <a:schemeClr val="bg2">
                    <a:lumMod val="10000"/>
                  </a:schemeClr>
                </a:solidFill>
              </a:rPr>
              <a:t>AR Interface Update &amp; Autoinvoice</a:t>
            </a:r>
          </a:p>
        </p:txBody>
      </p:sp>
      <p:sp>
        <p:nvSpPr>
          <p:cNvPr id="19" name="Rectangle 18">
            <a:extLst>
              <a:ext uri="{FF2B5EF4-FFF2-40B4-BE49-F238E27FC236}">
                <a16:creationId xmlns:a16="http://schemas.microsoft.com/office/drawing/2014/main" id="{43BE530C-3F02-47B7-A802-013BAFE95CC3}"/>
              </a:ext>
            </a:extLst>
          </p:cNvPr>
          <p:cNvSpPr/>
          <p:nvPr/>
        </p:nvSpPr>
        <p:spPr>
          <a:xfrm>
            <a:off x="9170821" y="2592742"/>
            <a:ext cx="1950466" cy="326007"/>
          </a:xfrm>
          <a:prstGeom prst="rect">
            <a:avLst/>
          </a:prstGeom>
          <a:no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algn="ctr"/>
            <a:r>
              <a:rPr lang="en-US" sz="1200" i="1" dirty="0">
                <a:solidFill>
                  <a:schemeClr val="bg2">
                    <a:lumMod val="10000"/>
                  </a:schemeClr>
                </a:solidFill>
              </a:rPr>
              <a:t>Create Intercompany AP</a:t>
            </a:r>
          </a:p>
        </p:txBody>
      </p:sp>
      <p:sp>
        <p:nvSpPr>
          <p:cNvPr id="20" name="Rounded Rectangle 34">
            <a:extLst>
              <a:ext uri="{FF2B5EF4-FFF2-40B4-BE49-F238E27FC236}">
                <a16:creationId xmlns:a16="http://schemas.microsoft.com/office/drawing/2014/main" id="{C44C9B01-413C-4DB6-9974-5C1C2A6C2338}"/>
              </a:ext>
            </a:extLst>
          </p:cNvPr>
          <p:cNvSpPr/>
          <p:nvPr/>
        </p:nvSpPr>
        <p:spPr bwMode="gray">
          <a:xfrm rot="16200000">
            <a:off x="10603046" y="2908467"/>
            <a:ext cx="869002" cy="1533961"/>
          </a:xfrm>
          <a:prstGeom prst="roundRect">
            <a:avLst>
              <a:gd name="adj" fmla="val 2257"/>
            </a:avLst>
          </a:prstGeom>
          <a:gradFill>
            <a:gsLst>
              <a:gs pos="0">
                <a:schemeClr val="bg1">
                  <a:lumMod val="95000"/>
                </a:schemeClr>
              </a:gs>
              <a:gs pos="0">
                <a:schemeClr val="bg1">
                  <a:lumMod val="95000"/>
                </a:schemeClr>
              </a:gs>
              <a:gs pos="32000">
                <a:schemeClr val="bg1"/>
              </a:gs>
            </a:gsLst>
            <a:lin ang="16200000" scaled="0"/>
          </a:gradFill>
          <a:ln w="12700">
            <a:solidFill>
              <a:schemeClr val="bg1">
                <a:lumMod val="75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798" b="1" dirty="0">
              <a:solidFill>
                <a:schemeClr val="bg2">
                  <a:lumMod val="10000"/>
                </a:schemeClr>
              </a:solidFill>
            </a:endParaRPr>
          </a:p>
        </p:txBody>
      </p:sp>
      <p:sp>
        <p:nvSpPr>
          <p:cNvPr id="21" name="Rectangle 20">
            <a:extLst>
              <a:ext uri="{FF2B5EF4-FFF2-40B4-BE49-F238E27FC236}">
                <a16:creationId xmlns:a16="http://schemas.microsoft.com/office/drawing/2014/main" id="{94AE1E21-E737-41A4-A702-17A65FBAD99F}"/>
              </a:ext>
            </a:extLst>
          </p:cNvPr>
          <p:cNvSpPr/>
          <p:nvPr/>
        </p:nvSpPr>
        <p:spPr>
          <a:xfrm>
            <a:off x="10229016" y="3487718"/>
            <a:ext cx="1574504" cy="307777"/>
          </a:xfrm>
          <a:prstGeom prst="rect">
            <a:avLst/>
          </a:prstGeom>
        </p:spPr>
        <p:txBody>
          <a:bodyPr wrap="square" anchor="ctr">
            <a:spAutoFit/>
          </a:bodyPr>
          <a:lstStyle/>
          <a:p>
            <a:pPr algn="ctr"/>
            <a:r>
              <a:rPr lang="en-US" sz="1400" i="1" dirty="0">
                <a:solidFill>
                  <a:schemeClr val="bg2">
                    <a:lumMod val="10000"/>
                  </a:schemeClr>
                </a:solidFill>
              </a:rPr>
              <a:t>Payables Interface </a:t>
            </a:r>
          </a:p>
        </p:txBody>
      </p:sp>
      <p:sp>
        <p:nvSpPr>
          <p:cNvPr id="22" name="Rounded Rectangle 34">
            <a:extLst>
              <a:ext uri="{FF2B5EF4-FFF2-40B4-BE49-F238E27FC236}">
                <a16:creationId xmlns:a16="http://schemas.microsoft.com/office/drawing/2014/main" id="{714CBDE0-E7AE-49BC-871D-2D0B545EFF91}"/>
              </a:ext>
            </a:extLst>
          </p:cNvPr>
          <p:cNvSpPr/>
          <p:nvPr/>
        </p:nvSpPr>
        <p:spPr bwMode="gray">
          <a:xfrm rot="16200000">
            <a:off x="8173807" y="2960173"/>
            <a:ext cx="869002" cy="1533961"/>
          </a:xfrm>
          <a:prstGeom prst="roundRect">
            <a:avLst>
              <a:gd name="adj" fmla="val 2257"/>
            </a:avLst>
          </a:prstGeom>
          <a:gradFill>
            <a:gsLst>
              <a:gs pos="0">
                <a:schemeClr val="bg1">
                  <a:lumMod val="95000"/>
                </a:schemeClr>
              </a:gs>
              <a:gs pos="0">
                <a:schemeClr val="bg1">
                  <a:lumMod val="95000"/>
                </a:schemeClr>
              </a:gs>
              <a:gs pos="32000">
                <a:schemeClr val="bg1"/>
              </a:gs>
            </a:gsLst>
            <a:lin ang="16200000" scaled="0"/>
          </a:gradFill>
          <a:ln w="12700">
            <a:solidFill>
              <a:schemeClr val="bg1">
                <a:lumMod val="75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798" b="1" dirty="0">
              <a:solidFill>
                <a:schemeClr val="bg2">
                  <a:lumMod val="10000"/>
                </a:schemeClr>
              </a:solidFill>
            </a:endParaRPr>
          </a:p>
        </p:txBody>
      </p:sp>
      <p:sp>
        <p:nvSpPr>
          <p:cNvPr id="23" name="Rectangle 22">
            <a:extLst>
              <a:ext uri="{FF2B5EF4-FFF2-40B4-BE49-F238E27FC236}">
                <a16:creationId xmlns:a16="http://schemas.microsoft.com/office/drawing/2014/main" id="{4D4F2622-A9AF-476F-91C5-F978D141DEC0}"/>
              </a:ext>
            </a:extLst>
          </p:cNvPr>
          <p:cNvSpPr/>
          <p:nvPr/>
        </p:nvSpPr>
        <p:spPr>
          <a:xfrm>
            <a:off x="7789653" y="3357823"/>
            <a:ext cx="1574504" cy="738664"/>
          </a:xfrm>
          <a:prstGeom prst="rect">
            <a:avLst/>
          </a:prstGeom>
        </p:spPr>
        <p:txBody>
          <a:bodyPr wrap="square" anchor="ctr">
            <a:spAutoFit/>
          </a:bodyPr>
          <a:lstStyle/>
          <a:p>
            <a:pPr algn="ctr"/>
            <a:r>
              <a:rPr lang="en-US" sz="1400" i="1" dirty="0">
                <a:solidFill>
                  <a:schemeClr val="bg2">
                    <a:lumMod val="10000"/>
                  </a:schemeClr>
                </a:solidFill>
              </a:rPr>
              <a:t>AP Invoice Creation on Intercompany hold</a:t>
            </a:r>
          </a:p>
        </p:txBody>
      </p:sp>
      <p:sp>
        <p:nvSpPr>
          <p:cNvPr id="24" name="Freeform 38">
            <a:extLst>
              <a:ext uri="{FF2B5EF4-FFF2-40B4-BE49-F238E27FC236}">
                <a16:creationId xmlns:a16="http://schemas.microsoft.com/office/drawing/2014/main" id="{06F8710A-9FBA-47EF-9CCE-891D55E6FFD8}"/>
              </a:ext>
            </a:extLst>
          </p:cNvPr>
          <p:cNvSpPr>
            <a:spLocks noEditPoints="1"/>
          </p:cNvSpPr>
          <p:nvPr/>
        </p:nvSpPr>
        <p:spPr bwMode="auto">
          <a:xfrm rot="10800000">
            <a:off x="4524483" y="3625091"/>
            <a:ext cx="643435" cy="272255"/>
          </a:xfrm>
          <a:custGeom>
            <a:avLst/>
            <a:gdLst/>
            <a:ahLst/>
            <a:cxnLst>
              <a:cxn ang="0">
                <a:pos x="218" y="125"/>
              </a:cxn>
              <a:cxn ang="0">
                <a:pos x="195" y="91"/>
              </a:cxn>
              <a:cxn ang="0">
                <a:pos x="155" y="35"/>
              </a:cxn>
              <a:cxn ang="0">
                <a:pos x="130" y="6"/>
              </a:cxn>
              <a:cxn ang="0">
                <a:pos x="127" y="1"/>
              </a:cxn>
              <a:cxn ang="0">
                <a:pos x="113" y="5"/>
              </a:cxn>
              <a:cxn ang="0">
                <a:pos x="114" y="38"/>
              </a:cxn>
              <a:cxn ang="0">
                <a:pos x="104" y="74"/>
              </a:cxn>
              <a:cxn ang="0">
                <a:pos x="54" y="73"/>
              </a:cxn>
              <a:cxn ang="0">
                <a:pos x="23" y="76"/>
              </a:cxn>
              <a:cxn ang="0">
                <a:pos x="8" y="73"/>
              </a:cxn>
              <a:cxn ang="0">
                <a:pos x="0" y="76"/>
              </a:cxn>
              <a:cxn ang="0">
                <a:pos x="18" y="76"/>
              </a:cxn>
              <a:cxn ang="0">
                <a:pos x="25" y="78"/>
              </a:cxn>
              <a:cxn ang="0">
                <a:pos x="52" y="81"/>
              </a:cxn>
              <a:cxn ang="0">
                <a:pos x="74" y="83"/>
              </a:cxn>
              <a:cxn ang="0">
                <a:pos x="76" y="86"/>
              </a:cxn>
              <a:cxn ang="0">
                <a:pos x="81" y="90"/>
              </a:cxn>
              <a:cxn ang="0">
                <a:pos x="89" y="86"/>
              </a:cxn>
              <a:cxn ang="0">
                <a:pos x="98" y="83"/>
              </a:cxn>
              <a:cxn ang="0">
                <a:pos x="106" y="88"/>
              </a:cxn>
              <a:cxn ang="0">
                <a:pos x="115" y="87"/>
              </a:cxn>
              <a:cxn ang="0">
                <a:pos x="118" y="91"/>
              </a:cxn>
              <a:cxn ang="0">
                <a:pos x="129" y="81"/>
              </a:cxn>
              <a:cxn ang="0">
                <a:pos x="129" y="79"/>
              </a:cxn>
              <a:cxn ang="0">
                <a:pos x="126" y="69"/>
              </a:cxn>
              <a:cxn ang="0">
                <a:pos x="129" y="60"/>
              </a:cxn>
              <a:cxn ang="0">
                <a:pos x="127" y="50"/>
              </a:cxn>
              <a:cxn ang="0">
                <a:pos x="127" y="43"/>
              </a:cxn>
              <a:cxn ang="0">
                <a:pos x="128" y="34"/>
              </a:cxn>
              <a:cxn ang="0">
                <a:pos x="131" y="30"/>
              </a:cxn>
              <a:cxn ang="0">
                <a:pos x="153" y="59"/>
              </a:cxn>
              <a:cxn ang="0">
                <a:pos x="161" y="68"/>
              </a:cxn>
              <a:cxn ang="0">
                <a:pos x="163" y="71"/>
              </a:cxn>
              <a:cxn ang="0">
                <a:pos x="170" y="78"/>
              </a:cxn>
              <a:cxn ang="0">
                <a:pos x="175" y="87"/>
              </a:cxn>
              <a:cxn ang="0">
                <a:pos x="182" y="95"/>
              </a:cxn>
              <a:cxn ang="0">
                <a:pos x="197" y="117"/>
              </a:cxn>
              <a:cxn ang="0">
                <a:pos x="210" y="133"/>
              </a:cxn>
              <a:cxn ang="0">
                <a:pos x="211" y="146"/>
              </a:cxn>
              <a:cxn ang="0">
                <a:pos x="208" y="149"/>
              </a:cxn>
              <a:cxn ang="0">
                <a:pos x="196" y="163"/>
              </a:cxn>
              <a:cxn ang="0">
                <a:pos x="184" y="175"/>
              </a:cxn>
              <a:cxn ang="0">
                <a:pos x="177" y="188"/>
              </a:cxn>
              <a:cxn ang="0">
                <a:pos x="167" y="202"/>
              </a:cxn>
              <a:cxn ang="0">
                <a:pos x="156" y="209"/>
              </a:cxn>
              <a:cxn ang="0">
                <a:pos x="134" y="237"/>
              </a:cxn>
              <a:cxn ang="0">
                <a:pos x="124" y="248"/>
              </a:cxn>
              <a:cxn ang="0">
                <a:pos x="119" y="223"/>
              </a:cxn>
              <a:cxn ang="0">
                <a:pos x="120" y="208"/>
              </a:cxn>
              <a:cxn ang="0">
                <a:pos x="119" y="191"/>
              </a:cxn>
              <a:cxn ang="0">
                <a:pos x="108" y="180"/>
              </a:cxn>
              <a:cxn ang="0">
                <a:pos x="105" y="181"/>
              </a:cxn>
              <a:cxn ang="0">
                <a:pos x="84" y="183"/>
              </a:cxn>
              <a:cxn ang="0">
                <a:pos x="4" y="194"/>
              </a:cxn>
              <a:cxn ang="0">
                <a:pos x="108" y="191"/>
              </a:cxn>
              <a:cxn ang="0">
                <a:pos x="106" y="232"/>
              </a:cxn>
              <a:cxn ang="0">
                <a:pos x="104" y="256"/>
              </a:cxn>
              <a:cxn ang="0">
                <a:pos x="130" y="257"/>
              </a:cxn>
              <a:cxn ang="0">
                <a:pos x="208" y="165"/>
              </a:cxn>
              <a:cxn ang="0">
                <a:pos x="227" y="148"/>
              </a:cxn>
              <a:cxn ang="0">
                <a:pos x="229" y="137"/>
              </a:cxn>
              <a:cxn ang="0">
                <a:pos x="219" y="139"/>
              </a:cxn>
            </a:cxnLst>
            <a:rect l="0" t="0" r="r" b="b"/>
            <a:pathLst>
              <a:path w="229" h="271">
                <a:moveTo>
                  <a:pt x="229" y="137"/>
                </a:moveTo>
                <a:cubicBezTo>
                  <a:pt x="229" y="137"/>
                  <a:pt x="229" y="137"/>
                  <a:pt x="229" y="137"/>
                </a:cubicBezTo>
                <a:cubicBezTo>
                  <a:pt x="229" y="137"/>
                  <a:pt x="229" y="137"/>
                  <a:pt x="229" y="137"/>
                </a:cubicBezTo>
                <a:cubicBezTo>
                  <a:pt x="228" y="136"/>
                  <a:pt x="228" y="136"/>
                  <a:pt x="228" y="136"/>
                </a:cubicBezTo>
                <a:cubicBezTo>
                  <a:pt x="225" y="133"/>
                  <a:pt x="222" y="129"/>
                  <a:pt x="219" y="124"/>
                </a:cubicBezTo>
                <a:cubicBezTo>
                  <a:pt x="220" y="125"/>
                  <a:pt x="219" y="126"/>
                  <a:pt x="218" y="125"/>
                </a:cubicBezTo>
                <a:cubicBezTo>
                  <a:pt x="220" y="123"/>
                  <a:pt x="216" y="123"/>
                  <a:pt x="215" y="121"/>
                </a:cubicBezTo>
                <a:cubicBezTo>
                  <a:pt x="216" y="121"/>
                  <a:pt x="217" y="121"/>
                  <a:pt x="217" y="121"/>
                </a:cubicBezTo>
                <a:cubicBezTo>
                  <a:pt x="215" y="117"/>
                  <a:pt x="212" y="115"/>
                  <a:pt x="210" y="111"/>
                </a:cubicBezTo>
                <a:cubicBezTo>
                  <a:pt x="207" y="109"/>
                  <a:pt x="206" y="104"/>
                  <a:pt x="203" y="102"/>
                </a:cubicBezTo>
                <a:cubicBezTo>
                  <a:pt x="205" y="102"/>
                  <a:pt x="203" y="100"/>
                  <a:pt x="203" y="99"/>
                </a:cubicBezTo>
                <a:cubicBezTo>
                  <a:pt x="199" y="99"/>
                  <a:pt x="199" y="93"/>
                  <a:pt x="195" y="91"/>
                </a:cubicBezTo>
                <a:cubicBezTo>
                  <a:pt x="196" y="91"/>
                  <a:pt x="196" y="91"/>
                  <a:pt x="196" y="91"/>
                </a:cubicBezTo>
                <a:cubicBezTo>
                  <a:pt x="189" y="82"/>
                  <a:pt x="183" y="72"/>
                  <a:pt x="175" y="64"/>
                </a:cubicBezTo>
                <a:cubicBezTo>
                  <a:pt x="171" y="59"/>
                  <a:pt x="168" y="52"/>
                  <a:pt x="163" y="47"/>
                </a:cubicBezTo>
                <a:cubicBezTo>
                  <a:pt x="162" y="46"/>
                  <a:pt x="162" y="47"/>
                  <a:pt x="161" y="47"/>
                </a:cubicBezTo>
                <a:cubicBezTo>
                  <a:pt x="160" y="45"/>
                  <a:pt x="162" y="46"/>
                  <a:pt x="162" y="45"/>
                </a:cubicBezTo>
                <a:cubicBezTo>
                  <a:pt x="159" y="43"/>
                  <a:pt x="157" y="39"/>
                  <a:pt x="155" y="35"/>
                </a:cubicBezTo>
                <a:cubicBezTo>
                  <a:pt x="154" y="35"/>
                  <a:pt x="153" y="34"/>
                  <a:pt x="153" y="35"/>
                </a:cubicBezTo>
                <a:cubicBezTo>
                  <a:pt x="152" y="30"/>
                  <a:pt x="146" y="26"/>
                  <a:pt x="144" y="22"/>
                </a:cubicBezTo>
                <a:cubicBezTo>
                  <a:pt x="143" y="25"/>
                  <a:pt x="141" y="20"/>
                  <a:pt x="140" y="19"/>
                </a:cubicBezTo>
                <a:cubicBezTo>
                  <a:pt x="139" y="18"/>
                  <a:pt x="140" y="18"/>
                  <a:pt x="140" y="18"/>
                </a:cubicBezTo>
                <a:cubicBezTo>
                  <a:pt x="138" y="15"/>
                  <a:pt x="136" y="14"/>
                  <a:pt x="134" y="10"/>
                </a:cubicBezTo>
                <a:cubicBezTo>
                  <a:pt x="133" y="8"/>
                  <a:pt x="132" y="9"/>
                  <a:pt x="130" y="6"/>
                </a:cubicBezTo>
                <a:cubicBezTo>
                  <a:pt x="131" y="6"/>
                  <a:pt x="130" y="5"/>
                  <a:pt x="130" y="5"/>
                </a:cubicBezTo>
                <a:cubicBezTo>
                  <a:pt x="131" y="5"/>
                  <a:pt x="130" y="5"/>
                  <a:pt x="130" y="5"/>
                </a:cubicBezTo>
                <a:cubicBezTo>
                  <a:pt x="130" y="4"/>
                  <a:pt x="130" y="4"/>
                  <a:pt x="129" y="3"/>
                </a:cubicBezTo>
                <a:cubicBezTo>
                  <a:pt x="128" y="2"/>
                  <a:pt x="128" y="2"/>
                  <a:pt x="128" y="2"/>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30" y="0"/>
                  <a:pt x="101" y="9"/>
                  <a:pt x="113" y="5"/>
                </a:cubicBezTo>
                <a:cubicBezTo>
                  <a:pt x="113" y="5"/>
                  <a:pt x="113" y="5"/>
                  <a:pt x="113" y="5"/>
                </a:cubicBezTo>
                <a:cubicBezTo>
                  <a:pt x="113" y="5"/>
                  <a:pt x="113" y="5"/>
                  <a:pt x="113" y="5"/>
                </a:cubicBezTo>
                <a:cubicBezTo>
                  <a:pt x="113" y="6"/>
                  <a:pt x="113" y="6"/>
                  <a:pt x="113" y="6"/>
                </a:cubicBezTo>
                <a:cubicBezTo>
                  <a:pt x="113" y="6"/>
                  <a:pt x="113" y="6"/>
                  <a:pt x="113" y="6"/>
                </a:cubicBezTo>
                <a:cubicBezTo>
                  <a:pt x="115" y="6"/>
                  <a:pt x="116" y="9"/>
                  <a:pt x="115" y="11"/>
                </a:cubicBezTo>
                <a:cubicBezTo>
                  <a:pt x="113" y="11"/>
                  <a:pt x="113" y="11"/>
                  <a:pt x="113" y="11"/>
                </a:cubicBezTo>
                <a:cubicBezTo>
                  <a:pt x="114" y="18"/>
                  <a:pt x="111" y="29"/>
                  <a:pt x="114" y="38"/>
                </a:cubicBezTo>
                <a:cubicBezTo>
                  <a:pt x="112" y="39"/>
                  <a:pt x="112" y="39"/>
                  <a:pt x="112" y="39"/>
                </a:cubicBezTo>
                <a:cubicBezTo>
                  <a:pt x="113" y="48"/>
                  <a:pt x="112" y="57"/>
                  <a:pt x="114" y="66"/>
                </a:cubicBezTo>
                <a:cubicBezTo>
                  <a:pt x="113" y="68"/>
                  <a:pt x="112" y="72"/>
                  <a:pt x="112" y="74"/>
                </a:cubicBezTo>
                <a:cubicBezTo>
                  <a:pt x="112" y="74"/>
                  <a:pt x="113" y="74"/>
                  <a:pt x="113" y="75"/>
                </a:cubicBezTo>
                <a:cubicBezTo>
                  <a:pt x="110" y="74"/>
                  <a:pt x="107" y="73"/>
                  <a:pt x="104" y="75"/>
                </a:cubicBezTo>
                <a:cubicBezTo>
                  <a:pt x="104" y="74"/>
                  <a:pt x="104" y="74"/>
                  <a:pt x="104" y="74"/>
                </a:cubicBezTo>
                <a:cubicBezTo>
                  <a:pt x="101" y="74"/>
                  <a:pt x="96" y="76"/>
                  <a:pt x="93" y="74"/>
                </a:cubicBezTo>
                <a:cubicBezTo>
                  <a:pt x="92" y="75"/>
                  <a:pt x="88" y="75"/>
                  <a:pt x="90" y="77"/>
                </a:cubicBezTo>
                <a:cubicBezTo>
                  <a:pt x="88" y="77"/>
                  <a:pt x="89" y="75"/>
                  <a:pt x="87" y="76"/>
                </a:cubicBezTo>
                <a:cubicBezTo>
                  <a:pt x="89" y="74"/>
                  <a:pt x="89" y="74"/>
                  <a:pt x="89" y="74"/>
                </a:cubicBezTo>
                <a:cubicBezTo>
                  <a:pt x="81" y="74"/>
                  <a:pt x="74" y="74"/>
                  <a:pt x="66" y="75"/>
                </a:cubicBezTo>
                <a:cubicBezTo>
                  <a:pt x="64" y="73"/>
                  <a:pt x="58" y="75"/>
                  <a:pt x="54" y="73"/>
                </a:cubicBezTo>
                <a:cubicBezTo>
                  <a:pt x="51" y="74"/>
                  <a:pt x="47" y="73"/>
                  <a:pt x="45" y="75"/>
                </a:cubicBezTo>
                <a:cubicBezTo>
                  <a:pt x="45" y="74"/>
                  <a:pt x="45" y="74"/>
                  <a:pt x="45" y="74"/>
                </a:cubicBezTo>
                <a:cubicBezTo>
                  <a:pt x="41" y="73"/>
                  <a:pt x="36" y="73"/>
                  <a:pt x="32" y="73"/>
                </a:cubicBezTo>
                <a:cubicBezTo>
                  <a:pt x="29" y="72"/>
                  <a:pt x="29" y="74"/>
                  <a:pt x="27" y="74"/>
                </a:cubicBezTo>
                <a:cubicBezTo>
                  <a:pt x="27" y="73"/>
                  <a:pt x="27" y="73"/>
                  <a:pt x="27" y="73"/>
                </a:cubicBezTo>
                <a:cubicBezTo>
                  <a:pt x="25" y="74"/>
                  <a:pt x="24" y="75"/>
                  <a:pt x="23" y="76"/>
                </a:cubicBezTo>
                <a:cubicBezTo>
                  <a:pt x="21" y="76"/>
                  <a:pt x="21" y="76"/>
                  <a:pt x="19" y="76"/>
                </a:cubicBezTo>
                <a:cubicBezTo>
                  <a:pt x="21" y="75"/>
                  <a:pt x="23" y="74"/>
                  <a:pt x="24" y="72"/>
                </a:cubicBezTo>
                <a:cubicBezTo>
                  <a:pt x="21" y="72"/>
                  <a:pt x="18" y="75"/>
                  <a:pt x="16" y="73"/>
                </a:cubicBezTo>
                <a:cubicBezTo>
                  <a:pt x="14" y="72"/>
                  <a:pt x="12" y="73"/>
                  <a:pt x="12" y="74"/>
                </a:cubicBezTo>
                <a:cubicBezTo>
                  <a:pt x="12" y="74"/>
                  <a:pt x="11" y="73"/>
                  <a:pt x="12" y="73"/>
                </a:cubicBezTo>
                <a:cubicBezTo>
                  <a:pt x="10" y="73"/>
                  <a:pt x="9" y="73"/>
                  <a:pt x="8" y="73"/>
                </a:cubicBezTo>
                <a:cubicBezTo>
                  <a:pt x="8" y="73"/>
                  <a:pt x="9" y="73"/>
                  <a:pt x="9" y="73"/>
                </a:cubicBezTo>
                <a:cubicBezTo>
                  <a:pt x="8" y="74"/>
                  <a:pt x="6" y="74"/>
                  <a:pt x="7" y="76"/>
                </a:cubicBezTo>
                <a:cubicBezTo>
                  <a:pt x="7" y="76"/>
                  <a:pt x="8" y="75"/>
                  <a:pt x="9" y="75"/>
                </a:cubicBezTo>
                <a:cubicBezTo>
                  <a:pt x="8" y="77"/>
                  <a:pt x="5" y="77"/>
                  <a:pt x="4" y="76"/>
                </a:cubicBezTo>
                <a:cubicBezTo>
                  <a:pt x="4" y="75"/>
                  <a:pt x="7" y="74"/>
                  <a:pt x="5" y="73"/>
                </a:cubicBezTo>
                <a:cubicBezTo>
                  <a:pt x="0" y="76"/>
                  <a:pt x="0" y="76"/>
                  <a:pt x="0" y="76"/>
                </a:cubicBezTo>
                <a:cubicBezTo>
                  <a:pt x="1" y="75"/>
                  <a:pt x="3" y="76"/>
                  <a:pt x="2" y="77"/>
                </a:cubicBezTo>
                <a:cubicBezTo>
                  <a:pt x="4" y="76"/>
                  <a:pt x="4" y="76"/>
                  <a:pt x="4" y="76"/>
                </a:cubicBezTo>
                <a:cubicBezTo>
                  <a:pt x="4" y="77"/>
                  <a:pt x="4" y="77"/>
                  <a:pt x="4" y="77"/>
                </a:cubicBezTo>
                <a:cubicBezTo>
                  <a:pt x="7" y="77"/>
                  <a:pt x="10" y="78"/>
                  <a:pt x="13" y="78"/>
                </a:cubicBezTo>
                <a:cubicBezTo>
                  <a:pt x="12" y="76"/>
                  <a:pt x="12" y="76"/>
                  <a:pt x="12" y="76"/>
                </a:cubicBezTo>
                <a:cubicBezTo>
                  <a:pt x="14" y="76"/>
                  <a:pt x="16" y="75"/>
                  <a:pt x="18" y="76"/>
                </a:cubicBezTo>
                <a:cubicBezTo>
                  <a:pt x="17" y="77"/>
                  <a:pt x="17" y="77"/>
                  <a:pt x="17" y="78"/>
                </a:cubicBezTo>
                <a:cubicBezTo>
                  <a:pt x="18" y="78"/>
                  <a:pt x="18" y="77"/>
                  <a:pt x="19" y="78"/>
                </a:cubicBezTo>
                <a:cubicBezTo>
                  <a:pt x="18" y="80"/>
                  <a:pt x="18" y="80"/>
                  <a:pt x="18" y="80"/>
                </a:cubicBezTo>
                <a:cubicBezTo>
                  <a:pt x="19" y="77"/>
                  <a:pt x="23" y="79"/>
                  <a:pt x="24" y="78"/>
                </a:cubicBezTo>
                <a:cubicBezTo>
                  <a:pt x="24" y="79"/>
                  <a:pt x="24" y="79"/>
                  <a:pt x="24" y="79"/>
                </a:cubicBezTo>
                <a:cubicBezTo>
                  <a:pt x="27" y="80"/>
                  <a:pt x="23" y="78"/>
                  <a:pt x="25" y="78"/>
                </a:cubicBezTo>
                <a:cubicBezTo>
                  <a:pt x="27" y="78"/>
                  <a:pt x="26" y="80"/>
                  <a:pt x="27" y="81"/>
                </a:cubicBezTo>
                <a:cubicBezTo>
                  <a:pt x="30" y="81"/>
                  <a:pt x="35" y="80"/>
                  <a:pt x="39" y="81"/>
                </a:cubicBezTo>
                <a:cubicBezTo>
                  <a:pt x="41" y="81"/>
                  <a:pt x="44" y="80"/>
                  <a:pt x="47" y="80"/>
                </a:cubicBezTo>
                <a:cubicBezTo>
                  <a:pt x="49" y="80"/>
                  <a:pt x="46" y="82"/>
                  <a:pt x="49" y="81"/>
                </a:cubicBezTo>
                <a:cubicBezTo>
                  <a:pt x="49" y="82"/>
                  <a:pt x="49" y="82"/>
                  <a:pt x="49" y="83"/>
                </a:cubicBezTo>
                <a:cubicBezTo>
                  <a:pt x="49" y="82"/>
                  <a:pt x="54" y="83"/>
                  <a:pt x="52" y="81"/>
                </a:cubicBezTo>
                <a:cubicBezTo>
                  <a:pt x="55" y="82"/>
                  <a:pt x="59" y="82"/>
                  <a:pt x="63" y="82"/>
                </a:cubicBezTo>
                <a:cubicBezTo>
                  <a:pt x="61" y="82"/>
                  <a:pt x="61" y="83"/>
                  <a:pt x="62" y="84"/>
                </a:cubicBezTo>
                <a:cubicBezTo>
                  <a:pt x="64" y="83"/>
                  <a:pt x="67" y="82"/>
                  <a:pt x="70" y="83"/>
                </a:cubicBezTo>
                <a:cubicBezTo>
                  <a:pt x="70" y="81"/>
                  <a:pt x="69" y="81"/>
                  <a:pt x="69" y="80"/>
                </a:cubicBezTo>
                <a:cubicBezTo>
                  <a:pt x="70" y="80"/>
                  <a:pt x="70" y="79"/>
                  <a:pt x="71" y="80"/>
                </a:cubicBezTo>
                <a:cubicBezTo>
                  <a:pt x="71" y="81"/>
                  <a:pt x="71" y="83"/>
                  <a:pt x="74" y="83"/>
                </a:cubicBezTo>
                <a:cubicBezTo>
                  <a:pt x="73" y="85"/>
                  <a:pt x="69" y="83"/>
                  <a:pt x="70" y="85"/>
                </a:cubicBezTo>
                <a:cubicBezTo>
                  <a:pt x="69" y="87"/>
                  <a:pt x="64" y="87"/>
                  <a:pt x="63" y="85"/>
                </a:cubicBezTo>
                <a:cubicBezTo>
                  <a:pt x="61" y="87"/>
                  <a:pt x="65" y="86"/>
                  <a:pt x="65" y="88"/>
                </a:cubicBezTo>
                <a:cubicBezTo>
                  <a:pt x="67" y="87"/>
                  <a:pt x="68" y="87"/>
                  <a:pt x="71" y="86"/>
                </a:cubicBezTo>
                <a:cubicBezTo>
                  <a:pt x="71" y="85"/>
                  <a:pt x="70" y="85"/>
                  <a:pt x="72" y="85"/>
                </a:cubicBezTo>
                <a:cubicBezTo>
                  <a:pt x="75" y="83"/>
                  <a:pt x="75" y="86"/>
                  <a:pt x="76" y="86"/>
                </a:cubicBezTo>
                <a:cubicBezTo>
                  <a:pt x="75" y="87"/>
                  <a:pt x="75" y="87"/>
                  <a:pt x="75" y="87"/>
                </a:cubicBezTo>
                <a:cubicBezTo>
                  <a:pt x="77" y="87"/>
                  <a:pt x="77" y="86"/>
                  <a:pt x="80" y="86"/>
                </a:cubicBezTo>
                <a:cubicBezTo>
                  <a:pt x="80" y="89"/>
                  <a:pt x="76" y="87"/>
                  <a:pt x="75" y="88"/>
                </a:cubicBezTo>
                <a:cubicBezTo>
                  <a:pt x="77" y="90"/>
                  <a:pt x="77" y="90"/>
                  <a:pt x="77" y="90"/>
                </a:cubicBezTo>
                <a:cubicBezTo>
                  <a:pt x="80" y="90"/>
                  <a:pt x="78" y="88"/>
                  <a:pt x="81" y="89"/>
                </a:cubicBezTo>
                <a:cubicBezTo>
                  <a:pt x="81" y="90"/>
                  <a:pt x="81" y="90"/>
                  <a:pt x="81" y="90"/>
                </a:cubicBezTo>
                <a:cubicBezTo>
                  <a:pt x="83" y="89"/>
                  <a:pt x="83" y="89"/>
                  <a:pt x="83" y="89"/>
                </a:cubicBezTo>
                <a:cubicBezTo>
                  <a:pt x="83" y="88"/>
                  <a:pt x="82" y="87"/>
                  <a:pt x="81" y="87"/>
                </a:cubicBezTo>
                <a:cubicBezTo>
                  <a:pt x="82" y="84"/>
                  <a:pt x="82" y="87"/>
                  <a:pt x="85" y="86"/>
                </a:cubicBezTo>
                <a:cubicBezTo>
                  <a:pt x="86" y="85"/>
                  <a:pt x="84" y="86"/>
                  <a:pt x="84" y="85"/>
                </a:cubicBezTo>
                <a:cubicBezTo>
                  <a:pt x="84" y="84"/>
                  <a:pt x="86" y="84"/>
                  <a:pt x="87" y="84"/>
                </a:cubicBezTo>
                <a:cubicBezTo>
                  <a:pt x="89" y="84"/>
                  <a:pt x="88" y="85"/>
                  <a:pt x="89" y="86"/>
                </a:cubicBezTo>
                <a:cubicBezTo>
                  <a:pt x="89" y="86"/>
                  <a:pt x="87" y="86"/>
                  <a:pt x="87" y="86"/>
                </a:cubicBezTo>
                <a:cubicBezTo>
                  <a:pt x="84" y="87"/>
                  <a:pt x="88" y="88"/>
                  <a:pt x="86" y="89"/>
                </a:cubicBezTo>
                <a:cubicBezTo>
                  <a:pt x="88" y="90"/>
                  <a:pt x="88" y="89"/>
                  <a:pt x="90" y="88"/>
                </a:cubicBezTo>
                <a:cubicBezTo>
                  <a:pt x="89" y="88"/>
                  <a:pt x="90" y="87"/>
                  <a:pt x="89" y="86"/>
                </a:cubicBezTo>
                <a:cubicBezTo>
                  <a:pt x="93" y="83"/>
                  <a:pt x="92" y="89"/>
                  <a:pt x="96" y="89"/>
                </a:cubicBezTo>
                <a:cubicBezTo>
                  <a:pt x="95" y="86"/>
                  <a:pt x="101" y="86"/>
                  <a:pt x="98" y="83"/>
                </a:cubicBezTo>
                <a:cubicBezTo>
                  <a:pt x="99" y="82"/>
                  <a:pt x="100" y="82"/>
                  <a:pt x="101" y="82"/>
                </a:cubicBezTo>
                <a:cubicBezTo>
                  <a:pt x="100" y="84"/>
                  <a:pt x="103" y="84"/>
                  <a:pt x="101" y="85"/>
                </a:cubicBezTo>
                <a:cubicBezTo>
                  <a:pt x="102" y="85"/>
                  <a:pt x="102" y="85"/>
                  <a:pt x="102" y="85"/>
                </a:cubicBezTo>
                <a:cubicBezTo>
                  <a:pt x="100" y="87"/>
                  <a:pt x="100" y="87"/>
                  <a:pt x="100" y="87"/>
                </a:cubicBezTo>
                <a:cubicBezTo>
                  <a:pt x="101" y="88"/>
                  <a:pt x="104" y="89"/>
                  <a:pt x="105" y="90"/>
                </a:cubicBezTo>
                <a:cubicBezTo>
                  <a:pt x="107" y="89"/>
                  <a:pt x="104" y="89"/>
                  <a:pt x="106" y="88"/>
                </a:cubicBezTo>
                <a:cubicBezTo>
                  <a:pt x="106" y="89"/>
                  <a:pt x="107" y="90"/>
                  <a:pt x="108" y="90"/>
                </a:cubicBezTo>
                <a:cubicBezTo>
                  <a:pt x="106" y="89"/>
                  <a:pt x="108" y="88"/>
                  <a:pt x="109" y="87"/>
                </a:cubicBezTo>
                <a:cubicBezTo>
                  <a:pt x="111" y="87"/>
                  <a:pt x="113" y="89"/>
                  <a:pt x="112" y="89"/>
                </a:cubicBezTo>
                <a:cubicBezTo>
                  <a:pt x="110" y="90"/>
                  <a:pt x="110" y="90"/>
                  <a:pt x="110" y="90"/>
                </a:cubicBezTo>
                <a:cubicBezTo>
                  <a:pt x="112" y="89"/>
                  <a:pt x="111" y="91"/>
                  <a:pt x="113" y="91"/>
                </a:cubicBezTo>
                <a:cubicBezTo>
                  <a:pt x="113" y="90"/>
                  <a:pt x="114" y="88"/>
                  <a:pt x="115" y="87"/>
                </a:cubicBezTo>
                <a:cubicBezTo>
                  <a:pt x="116" y="87"/>
                  <a:pt x="117" y="88"/>
                  <a:pt x="117" y="88"/>
                </a:cubicBezTo>
                <a:cubicBezTo>
                  <a:pt x="115" y="89"/>
                  <a:pt x="115" y="89"/>
                  <a:pt x="115" y="89"/>
                </a:cubicBezTo>
                <a:cubicBezTo>
                  <a:pt x="116" y="89"/>
                  <a:pt x="117" y="89"/>
                  <a:pt x="117" y="90"/>
                </a:cubicBezTo>
                <a:cubicBezTo>
                  <a:pt x="117" y="91"/>
                  <a:pt x="117" y="91"/>
                  <a:pt x="117" y="91"/>
                </a:cubicBezTo>
                <a:cubicBezTo>
                  <a:pt x="117" y="91"/>
                  <a:pt x="117" y="91"/>
                  <a:pt x="117" y="91"/>
                </a:cubicBezTo>
                <a:cubicBezTo>
                  <a:pt x="118" y="91"/>
                  <a:pt x="118" y="91"/>
                  <a:pt x="118" y="91"/>
                </a:cubicBezTo>
                <a:cubicBezTo>
                  <a:pt x="118" y="91"/>
                  <a:pt x="118" y="91"/>
                  <a:pt x="118" y="91"/>
                </a:cubicBezTo>
                <a:cubicBezTo>
                  <a:pt x="118" y="91"/>
                  <a:pt x="118" y="91"/>
                  <a:pt x="118" y="91"/>
                </a:cubicBezTo>
                <a:cubicBezTo>
                  <a:pt x="118" y="91"/>
                  <a:pt x="118" y="91"/>
                  <a:pt x="118" y="91"/>
                </a:cubicBezTo>
                <a:cubicBezTo>
                  <a:pt x="123" y="86"/>
                  <a:pt x="127" y="83"/>
                  <a:pt x="128" y="81"/>
                </a:cubicBezTo>
                <a:cubicBezTo>
                  <a:pt x="128" y="82"/>
                  <a:pt x="128" y="82"/>
                  <a:pt x="129" y="81"/>
                </a:cubicBezTo>
                <a:cubicBezTo>
                  <a:pt x="129" y="81"/>
                  <a:pt x="129" y="81"/>
                  <a:pt x="129" y="81"/>
                </a:cubicBezTo>
                <a:cubicBezTo>
                  <a:pt x="129" y="81"/>
                  <a:pt x="129" y="81"/>
                  <a:pt x="129" y="81"/>
                </a:cubicBezTo>
                <a:cubicBezTo>
                  <a:pt x="129" y="81"/>
                  <a:pt x="129" y="81"/>
                  <a:pt x="129" y="81"/>
                </a:cubicBezTo>
                <a:cubicBezTo>
                  <a:pt x="129" y="80"/>
                  <a:pt x="129" y="80"/>
                  <a:pt x="129" y="80"/>
                </a:cubicBezTo>
                <a:cubicBezTo>
                  <a:pt x="129" y="80"/>
                  <a:pt x="129" y="80"/>
                  <a:pt x="129" y="80"/>
                </a:cubicBezTo>
                <a:cubicBezTo>
                  <a:pt x="128" y="79"/>
                  <a:pt x="128" y="79"/>
                  <a:pt x="128" y="79"/>
                </a:cubicBezTo>
                <a:cubicBezTo>
                  <a:pt x="128" y="79"/>
                  <a:pt x="129" y="79"/>
                  <a:pt x="129" y="79"/>
                </a:cubicBezTo>
                <a:cubicBezTo>
                  <a:pt x="128" y="79"/>
                  <a:pt x="128" y="77"/>
                  <a:pt x="128" y="77"/>
                </a:cubicBezTo>
                <a:cubicBezTo>
                  <a:pt x="129" y="76"/>
                  <a:pt x="129" y="76"/>
                  <a:pt x="129" y="76"/>
                </a:cubicBezTo>
                <a:cubicBezTo>
                  <a:pt x="128" y="75"/>
                  <a:pt x="127" y="74"/>
                  <a:pt x="128" y="72"/>
                </a:cubicBezTo>
                <a:cubicBezTo>
                  <a:pt x="126" y="73"/>
                  <a:pt x="128" y="74"/>
                  <a:pt x="127" y="76"/>
                </a:cubicBezTo>
                <a:cubicBezTo>
                  <a:pt x="126" y="77"/>
                  <a:pt x="126" y="74"/>
                  <a:pt x="126" y="73"/>
                </a:cubicBezTo>
                <a:cubicBezTo>
                  <a:pt x="128" y="74"/>
                  <a:pt x="126" y="70"/>
                  <a:pt x="126" y="69"/>
                </a:cubicBezTo>
                <a:cubicBezTo>
                  <a:pt x="127" y="68"/>
                  <a:pt x="127" y="68"/>
                  <a:pt x="128" y="67"/>
                </a:cubicBezTo>
                <a:cubicBezTo>
                  <a:pt x="126" y="67"/>
                  <a:pt x="126" y="67"/>
                  <a:pt x="126" y="67"/>
                </a:cubicBezTo>
                <a:cubicBezTo>
                  <a:pt x="129" y="66"/>
                  <a:pt x="126" y="64"/>
                  <a:pt x="127" y="62"/>
                </a:cubicBezTo>
                <a:cubicBezTo>
                  <a:pt x="128" y="63"/>
                  <a:pt x="129" y="63"/>
                  <a:pt x="129" y="62"/>
                </a:cubicBezTo>
                <a:cubicBezTo>
                  <a:pt x="127" y="63"/>
                  <a:pt x="127" y="60"/>
                  <a:pt x="125" y="60"/>
                </a:cubicBezTo>
                <a:cubicBezTo>
                  <a:pt x="126" y="57"/>
                  <a:pt x="128" y="61"/>
                  <a:pt x="129" y="60"/>
                </a:cubicBezTo>
                <a:cubicBezTo>
                  <a:pt x="128" y="58"/>
                  <a:pt x="130" y="57"/>
                  <a:pt x="128" y="56"/>
                </a:cubicBezTo>
                <a:cubicBezTo>
                  <a:pt x="128" y="58"/>
                  <a:pt x="127" y="56"/>
                  <a:pt x="126" y="55"/>
                </a:cubicBezTo>
                <a:cubicBezTo>
                  <a:pt x="127" y="53"/>
                  <a:pt x="127" y="56"/>
                  <a:pt x="128" y="54"/>
                </a:cubicBezTo>
                <a:cubicBezTo>
                  <a:pt x="128" y="53"/>
                  <a:pt x="126" y="51"/>
                  <a:pt x="126" y="53"/>
                </a:cubicBezTo>
                <a:cubicBezTo>
                  <a:pt x="126" y="51"/>
                  <a:pt x="124" y="50"/>
                  <a:pt x="125" y="48"/>
                </a:cubicBezTo>
                <a:cubicBezTo>
                  <a:pt x="127" y="48"/>
                  <a:pt x="126" y="51"/>
                  <a:pt x="127" y="50"/>
                </a:cubicBezTo>
                <a:cubicBezTo>
                  <a:pt x="127" y="47"/>
                  <a:pt x="124" y="48"/>
                  <a:pt x="123" y="45"/>
                </a:cubicBezTo>
                <a:cubicBezTo>
                  <a:pt x="123" y="47"/>
                  <a:pt x="121" y="45"/>
                  <a:pt x="120" y="44"/>
                </a:cubicBezTo>
                <a:cubicBezTo>
                  <a:pt x="121" y="40"/>
                  <a:pt x="121" y="45"/>
                  <a:pt x="122" y="44"/>
                </a:cubicBezTo>
                <a:cubicBezTo>
                  <a:pt x="122" y="42"/>
                  <a:pt x="122" y="42"/>
                  <a:pt x="122" y="42"/>
                </a:cubicBezTo>
                <a:cubicBezTo>
                  <a:pt x="124" y="41"/>
                  <a:pt x="126" y="47"/>
                  <a:pt x="127" y="45"/>
                </a:cubicBezTo>
                <a:cubicBezTo>
                  <a:pt x="127" y="43"/>
                  <a:pt x="127" y="43"/>
                  <a:pt x="127" y="43"/>
                </a:cubicBezTo>
                <a:cubicBezTo>
                  <a:pt x="127" y="44"/>
                  <a:pt x="128" y="44"/>
                  <a:pt x="129" y="44"/>
                </a:cubicBezTo>
                <a:cubicBezTo>
                  <a:pt x="128" y="43"/>
                  <a:pt x="129" y="40"/>
                  <a:pt x="128" y="40"/>
                </a:cubicBezTo>
                <a:cubicBezTo>
                  <a:pt x="127" y="39"/>
                  <a:pt x="129" y="41"/>
                  <a:pt x="128" y="41"/>
                </a:cubicBezTo>
                <a:cubicBezTo>
                  <a:pt x="127" y="39"/>
                  <a:pt x="125" y="38"/>
                  <a:pt x="126" y="36"/>
                </a:cubicBezTo>
                <a:cubicBezTo>
                  <a:pt x="127" y="37"/>
                  <a:pt x="128" y="35"/>
                  <a:pt x="129" y="36"/>
                </a:cubicBezTo>
                <a:cubicBezTo>
                  <a:pt x="129" y="35"/>
                  <a:pt x="127" y="35"/>
                  <a:pt x="128" y="34"/>
                </a:cubicBezTo>
                <a:cubicBezTo>
                  <a:pt x="129" y="34"/>
                  <a:pt x="129" y="34"/>
                  <a:pt x="129" y="34"/>
                </a:cubicBezTo>
                <a:cubicBezTo>
                  <a:pt x="129" y="32"/>
                  <a:pt x="129" y="31"/>
                  <a:pt x="129" y="29"/>
                </a:cubicBezTo>
                <a:cubicBezTo>
                  <a:pt x="130" y="29"/>
                  <a:pt x="130" y="30"/>
                  <a:pt x="131" y="30"/>
                </a:cubicBezTo>
                <a:cubicBezTo>
                  <a:pt x="130" y="29"/>
                  <a:pt x="130" y="29"/>
                  <a:pt x="131" y="28"/>
                </a:cubicBezTo>
                <a:cubicBezTo>
                  <a:pt x="133" y="27"/>
                  <a:pt x="131" y="29"/>
                  <a:pt x="133" y="29"/>
                </a:cubicBezTo>
                <a:cubicBezTo>
                  <a:pt x="132" y="30"/>
                  <a:pt x="133" y="31"/>
                  <a:pt x="131" y="30"/>
                </a:cubicBezTo>
                <a:cubicBezTo>
                  <a:pt x="132" y="35"/>
                  <a:pt x="137" y="38"/>
                  <a:pt x="140" y="43"/>
                </a:cubicBezTo>
                <a:cubicBezTo>
                  <a:pt x="141" y="43"/>
                  <a:pt x="141" y="43"/>
                  <a:pt x="141" y="43"/>
                </a:cubicBezTo>
                <a:cubicBezTo>
                  <a:pt x="142" y="47"/>
                  <a:pt x="146" y="49"/>
                  <a:pt x="147" y="52"/>
                </a:cubicBezTo>
                <a:cubicBezTo>
                  <a:pt x="147" y="51"/>
                  <a:pt x="150" y="51"/>
                  <a:pt x="151" y="52"/>
                </a:cubicBezTo>
                <a:cubicBezTo>
                  <a:pt x="153" y="53"/>
                  <a:pt x="150" y="54"/>
                  <a:pt x="150" y="56"/>
                </a:cubicBezTo>
                <a:cubicBezTo>
                  <a:pt x="151" y="57"/>
                  <a:pt x="153" y="58"/>
                  <a:pt x="153" y="59"/>
                </a:cubicBezTo>
                <a:cubicBezTo>
                  <a:pt x="153" y="59"/>
                  <a:pt x="153" y="59"/>
                  <a:pt x="153" y="59"/>
                </a:cubicBezTo>
                <a:cubicBezTo>
                  <a:pt x="154" y="59"/>
                  <a:pt x="155" y="60"/>
                  <a:pt x="156" y="62"/>
                </a:cubicBezTo>
                <a:cubicBezTo>
                  <a:pt x="156" y="62"/>
                  <a:pt x="156" y="62"/>
                  <a:pt x="156" y="62"/>
                </a:cubicBezTo>
                <a:cubicBezTo>
                  <a:pt x="156" y="63"/>
                  <a:pt x="156" y="65"/>
                  <a:pt x="157" y="65"/>
                </a:cubicBezTo>
                <a:cubicBezTo>
                  <a:pt x="158" y="65"/>
                  <a:pt x="159" y="68"/>
                  <a:pt x="161" y="68"/>
                </a:cubicBezTo>
                <a:cubicBezTo>
                  <a:pt x="161" y="68"/>
                  <a:pt x="161" y="68"/>
                  <a:pt x="161" y="68"/>
                </a:cubicBezTo>
                <a:cubicBezTo>
                  <a:pt x="162" y="68"/>
                  <a:pt x="162" y="68"/>
                  <a:pt x="162" y="68"/>
                </a:cubicBezTo>
                <a:cubicBezTo>
                  <a:pt x="162" y="70"/>
                  <a:pt x="162" y="70"/>
                  <a:pt x="162" y="70"/>
                </a:cubicBezTo>
                <a:cubicBezTo>
                  <a:pt x="162" y="70"/>
                  <a:pt x="161" y="70"/>
                  <a:pt x="161" y="70"/>
                </a:cubicBezTo>
                <a:cubicBezTo>
                  <a:pt x="162" y="72"/>
                  <a:pt x="162" y="70"/>
                  <a:pt x="163" y="70"/>
                </a:cubicBezTo>
                <a:cubicBezTo>
                  <a:pt x="165" y="71"/>
                  <a:pt x="164" y="72"/>
                  <a:pt x="164" y="73"/>
                </a:cubicBezTo>
                <a:cubicBezTo>
                  <a:pt x="163" y="73"/>
                  <a:pt x="164" y="72"/>
                  <a:pt x="163" y="71"/>
                </a:cubicBezTo>
                <a:cubicBezTo>
                  <a:pt x="162" y="71"/>
                  <a:pt x="164" y="73"/>
                  <a:pt x="163" y="73"/>
                </a:cubicBezTo>
                <a:cubicBezTo>
                  <a:pt x="163" y="73"/>
                  <a:pt x="165" y="73"/>
                  <a:pt x="165" y="74"/>
                </a:cubicBezTo>
                <a:cubicBezTo>
                  <a:pt x="166" y="75"/>
                  <a:pt x="168" y="77"/>
                  <a:pt x="166" y="77"/>
                </a:cubicBezTo>
                <a:cubicBezTo>
                  <a:pt x="167" y="78"/>
                  <a:pt x="168" y="79"/>
                  <a:pt x="169" y="79"/>
                </a:cubicBezTo>
                <a:cubicBezTo>
                  <a:pt x="169" y="78"/>
                  <a:pt x="168" y="76"/>
                  <a:pt x="168" y="76"/>
                </a:cubicBezTo>
                <a:cubicBezTo>
                  <a:pt x="169" y="76"/>
                  <a:pt x="170" y="77"/>
                  <a:pt x="170" y="78"/>
                </a:cubicBezTo>
                <a:cubicBezTo>
                  <a:pt x="169" y="78"/>
                  <a:pt x="169" y="78"/>
                  <a:pt x="169" y="78"/>
                </a:cubicBezTo>
                <a:cubicBezTo>
                  <a:pt x="170" y="78"/>
                  <a:pt x="171" y="80"/>
                  <a:pt x="171" y="78"/>
                </a:cubicBezTo>
                <a:cubicBezTo>
                  <a:pt x="171" y="81"/>
                  <a:pt x="171" y="81"/>
                  <a:pt x="171" y="81"/>
                </a:cubicBezTo>
                <a:cubicBezTo>
                  <a:pt x="172" y="81"/>
                  <a:pt x="173" y="82"/>
                  <a:pt x="174" y="83"/>
                </a:cubicBezTo>
                <a:cubicBezTo>
                  <a:pt x="173" y="84"/>
                  <a:pt x="171" y="84"/>
                  <a:pt x="173" y="86"/>
                </a:cubicBezTo>
                <a:cubicBezTo>
                  <a:pt x="175" y="87"/>
                  <a:pt x="175" y="87"/>
                  <a:pt x="175" y="87"/>
                </a:cubicBezTo>
                <a:cubicBezTo>
                  <a:pt x="176" y="88"/>
                  <a:pt x="176" y="89"/>
                  <a:pt x="175" y="89"/>
                </a:cubicBezTo>
                <a:cubicBezTo>
                  <a:pt x="177" y="93"/>
                  <a:pt x="181" y="90"/>
                  <a:pt x="182" y="93"/>
                </a:cubicBezTo>
                <a:cubicBezTo>
                  <a:pt x="179" y="93"/>
                  <a:pt x="180" y="94"/>
                  <a:pt x="181" y="96"/>
                </a:cubicBezTo>
                <a:cubicBezTo>
                  <a:pt x="181" y="96"/>
                  <a:pt x="181" y="95"/>
                  <a:pt x="182" y="96"/>
                </a:cubicBezTo>
                <a:cubicBezTo>
                  <a:pt x="182" y="95"/>
                  <a:pt x="180" y="96"/>
                  <a:pt x="180" y="94"/>
                </a:cubicBezTo>
                <a:cubicBezTo>
                  <a:pt x="181" y="93"/>
                  <a:pt x="182" y="95"/>
                  <a:pt x="182" y="95"/>
                </a:cubicBezTo>
                <a:cubicBezTo>
                  <a:pt x="181" y="100"/>
                  <a:pt x="188" y="104"/>
                  <a:pt x="189" y="108"/>
                </a:cubicBezTo>
                <a:cubicBezTo>
                  <a:pt x="190" y="107"/>
                  <a:pt x="191" y="110"/>
                  <a:pt x="192" y="110"/>
                </a:cubicBezTo>
                <a:cubicBezTo>
                  <a:pt x="190" y="111"/>
                  <a:pt x="194" y="112"/>
                  <a:pt x="194" y="114"/>
                </a:cubicBezTo>
                <a:cubicBezTo>
                  <a:pt x="195" y="112"/>
                  <a:pt x="195" y="112"/>
                  <a:pt x="195" y="112"/>
                </a:cubicBezTo>
                <a:cubicBezTo>
                  <a:pt x="195" y="115"/>
                  <a:pt x="200" y="114"/>
                  <a:pt x="199" y="117"/>
                </a:cubicBezTo>
                <a:cubicBezTo>
                  <a:pt x="199" y="118"/>
                  <a:pt x="198" y="117"/>
                  <a:pt x="197" y="117"/>
                </a:cubicBezTo>
                <a:cubicBezTo>
                  <a:pt x="196" y="120"/>
                  <a:pt x="202" y="120"/>
                  <a:pt x="201" y="123"/>
                </a:cubicBezTo>
                <a:cubicBezTo>
                  <a:pt x="202" y="123"/>
                  <a:pt x="202" y="122"/>
                  <a:pt x="204" y="123"/>
                </a:cubicBezTo>
                <a:cubicBezTo>
                  <a:pt x="204" y="125"/>
                  <a:pt x="205" y="128"/>
                  <a:pt x="205" y="128"/>
                </a:cubicBezTo>
                <a:cubicBezTo>
                  <a:pt x="206" y="128"/>
                  <a:pt x="207" y="128"/>
                  <a:pt x="207" y="130"/>
                </a:cubicBezTo>
                <a:cubicBezTo>
                  <a:pt x="206" y="130"/>
                  <a:pt x="206" y="130"/>
                  <a:pt x="206" y="129"/>
                </a:cubicBezTo>
                <a:cubicBezTo>
                  <a:pt x="206" y="131"/>
                  <a:pt x="208" y="132"/>
                  <a:pt x="210" y="133"/>
                </a:cubicBezTo>
                <a:cubicBezTo>
                  <a:pt x="210" y="135"/>
                  <a:pt x="212" y="138"/>
                  <a:pt x="213" y="141"/>
                </a:cubicBezTo>
                <a:cubicBezTo>
                  <a:pt x="214" y="141"/>
                  <a:pt x="214" y="141"/>
                  <a:pt x="215" y="141"/>
                </a:cubicBezTo>
                <a:cubicBezTo>
                  <a:pt x="214" y="142"/>
                  <a:pt x="214" y="142"/>
                  <a:pt x="214" y="143"/>
                </a:cubicBezTo>
                <a:cubicBezTo>
                  <a:pt x="214" y="144"/>
                  <a:pt x="214" y="144"/>
                  <a:pt x="214" y="144"/>
                </a:cubicBezTo>
                <a:cubicBezTo>
                  <a:pt x="212" y="146"/>
                  <a:pt x="214" y="145"/>
                  <a:pt x="212" y="147"/>
                </a:cubicBezTo>
                <a:cubicBezTo>
                  <a:pt x="211" y="148"/>
                  <a:pt x="211" y="146"/>
                  <a:pt x="211" y="146"/>
                </a:cubicBezTo>
                <a:cubicBezTo>
                  <a:pt x="210" y="146"/>
                  <a:pt x="209" y="148"/>
                  <a:pt x="208" y="149"/>
                </a:cubicBezTo>
                <a:cubicBezTo>
                  <a:pt x="209" y="148"/>
                  <a:pt x="209" y="148"/>
                  <a:pt x="209" y="149"/>
                </a:cubicBezTo>
                <a:cubicBezTo>
                  <a:pt x="209" y="149"/>
                  <a:pt x="208" y="149"/>
                  <a:pt x="208" y="149"/>
                </a:cubicBezTo>
                <a:cubicBezTo>
                  <a:pt x="208" y="149"/>
                  <a:pt x="208" y="150"/>
                  <a:pt x="207" y="150"/>
                </a:cubicBezTo>
                <a:cubicBezTo>
                  <a:pt x="207" y="150"/>
                  <a:pt x="207" y="150"/>
                  <a:pt x="207" y="150"/>
                </a:cubicBezTo>
                <a:cubicBezTo>
                  <a:pt x="208" y="150"/>
                  <a:pt x="208" y="149"/>
                  <a:pt x="208" y="149"/>
                </a:cubicBezTo>
                <a:cubicBezTo>
                  <a:pt x="208" y="149"/>
                  <a:pt x="208" y="150"/>
                  <a:pt x="207" y="150"/>
                </a:cubicBezTo>
                <a:cubicBezTo>
                  <a:pt x="207" y="150"/>
                  <a:pt x="207" y="150"/>
                  <a:pt x="207" y="150"/>
                </a:cubicBezTo>
                <a:cubicBezTo>
                  <a:pt x="207" y="151"/>
                  <a:pt x="206" y="151"/>
                  <a:pt x="206" y="151"/>
                </a:cubicBezTo>
                <a:cubicBezTo>
                  <a:pt x="205" y="150"/>
                  <a:pt x="205" y="150"/>
                  <a:pt x="205" y="150"/>
                </a:cubicBezTo>
                <a:cubicBezTo>
                  <a:pt x="204" y="150"/>
                  <a:pt x="204" y="153"/>
                  <a:pt x="204" y="154"/>
                </a:cubicBezTo>
                <a:cubicBezTo>
                  <a:pt x="201" y="156"/>
                  <a:pt x="197" y="161"/>
                  <a:pt x="196" y="163"/>
                </a:cubicBezTo>
                <a:cubicBezTo>
                  <a:pt x="196" y="163"/>
                  <a:pt x="196" y="162"/>
                  <a:pt x="196" y="163"/>
                </a:cubicBezTo>
                <a:cubicBezTo>
                  <a:pt x="195" y="164"/>
                  <a:pt x="195" y="166"/>
                  <a:pt x="194" y="166"/>
                </a:cubicBezTo>
                <a:cubicBezTo>
                  <a:pt x="193" y="167"/>
                  <a:pt x="193" y="166"/>
                  <a:pt x="191" y="167"/>
                </a:cubicBezTo>
                <a:cubicBezTo>
                  <a:pt x="191" y="167"/>
                  <a:pt x="192" y="168"/>
                  <a:pt x="192" y="168"/>
                </a:cubicBezTo>
                <a:cubicBezTo>
                  <a:pt x="188" y="169"/>
                  <a:pt x="188" y="174"/>
                  <a:pt x="184" y="176"/>
                </a:cubicBezTo>
                <a:cubicBezTo>
                  <a:pt x="184" y="176"/>
                  <a:pt x="184" y="175"/>
                  <a:pt x="184" y="175"/>
                </a:cubicBezTo>
                <a:cubicBezTo>
                  <a:pt x="182" y="177"/>
                  <a:pt x="181" y="180"/>
                  <a:pt x="180" y="183"/>
                </a:cubicBezTo>
                <a:cubicBezTo>
                  <a:pt x="180" y="182"/>
                  <a:pt x="179" y="182"/>
                  <a:pt x="180" y="181"/>
                </a:cubicBezTo>
                <a:cubicBezTo>
                  <a:pt x="178" y="183"/>
                  <a:pt x="177" y="185"/>
                  <a:pt x="177" y="186"/>
                </a:cubicBezTo>
                <a:cubicBezTo>
                  <a:pt x="178" y="186"/>
                  <a:pt x="176" y="186"/>
                  <a:pt x="177" y="185"/>
                </a:cubicBezTo>
                <a:cubicBezTo>
                  <a:pt x="179" y="185"/>
                  <a:pt x="178" y="187"/>
                  <a:pt x="177" y="188"/>
                </a:cubicBezTo>
                <a:cubicBezTo>
                  <a:pt x="177" y="188"/>
                  <a:pt x="177" y="188"/>
                  <a:pt x="177" y="188"/>
                </a:cubicBezTo>
                <a:cubicBezTo>
                  <a:pt x="175" y="190"/>
                  <a:pt x="176" y="190"/>
                  <a:pt x="174" y="192"/>
                </a:cubicBezTo>
                <a:cubicBezTo>
                  <a:pt x="173" y="192"/>
                  <a:pt x="175" y="191"/>
                  <a:pt x="174" y="191"/>
                </a:cubicBezTo>
                <a:cubicBezTo>
                  <a:pt x="172" y="190"/>
                  <a:pt x="170" y="193"/>
                  <a:pt x="169" y="194"/>
                </a:cubicBezTo>
                <a:cubicBezTo>
                  <a:pt x="169" y="194"/>
                  <a:pt x="169" y="195"/>
                  <a:pt x="169" y="195"/>
                </a:cubicBezTo>
                <a:cubicBezTo>
                  <a:pt x="168" y="197"/>
                  <a:pt x="168" y="195"/>
                  <a:pt x="167" y="196"/>
                </a:cubicBezTo>
                <a:cubicBezTo>
                  <a:pt x="167" y="202"/>
                  <a:pt x="167" y="202"/>
                  <a:pt x="167" y="202"/>
                </a:cubicBezTo>
                <a:cubicBezTo>
                  <a:pt x="166" y="201"/>
                  <a:pt x="164" y="202"/>
                  <a:pt x="165" y="200"/>
                </a:cubicBezTo>
                <a:cubicBezTo>
                  <a:pt x="163" y="203"/>
                  <a:pt x="163" y="206"/>
                  <a:pt x="162" y="208"/>
                </a:cubicBezTo>
                <a:cubicBezTo>
                  <a:pt x="162" y="209"/>
                  <a:pt x="160" y="212"/>
                  <a:pt x="159" y="213"/>
                </a:cubicBezTo>
                <a:cubicBezTo>
                  <a:pt x="158" y="212"/>
                  <a:pt x="160" y="212"/>
                  <a:pt x="159" y="211"/>
                </a:cubicBezTo>
                <a:cubicBezTo>
                  <a:pt x="157" y="212"/>
                  <a:pt x="157" y="212"/>
                  <a:pt x="157" y="212"/>
                </a:cubicBezTo>
                <a:cubicBezTo>
                  <a:pt x="159" y="210"/>
                  <a:pt x="156" y="211"/>
                  <a:pt x="156" y="209"/>
                </a:cubicBezTo>
                <a:cubicBezTo>
                  <a:pt x="155" y="211"/>
                  <a:pt x="152" y="214"/>
                  <a:pt x="150" y="216"/>
                </a:cubicBezTo>
                <a:cubicBezTo>
                  <a:pt x="153" y="216"/>
                  <a:pt x="148" y="219"/>
                  <a:pt x="149" y="220"/>
                </a:cubicBezTo>
                <a:cubicBezTo>
                  <a:pt x="147" y="223"/>
                  <a:pt x="147" y="220"/>
                  <a:pt x="146" y="221"/>
                </a:cubicBezTo>
                <a:cubicBezTo>
                  <a:pt x="144" y="224"/>
                  <a:pt x="142" y="226"/>
                  <a:pt x="140" y="228"/>
                </a:cubicBezTo>
                <a:cubicBezTo>
                  <a:pt x="140" y="228"/>
                  <a:pt x="140" y="228"/>
                  <a:pt x="140" y="228"/>
                </a:cubicBezTo>
                <a:cubicBezTo>
                  <a:pt x="138" y="230"/>
                  <a:pt x="135" y="233"/>
                  <a:pt x="134" y="237"/>
                </a:cubicBezTo>
                <a:cubicBezTo>
                  <a:pt x="134" y="236"/>
                  <a:pt x="133" y="236"/>
                  <a:pt x="134" y="236"/>
                </a:cubicBezTo>
                <a:cubicBezTo>
                  <a:pt x="131" y="237"/>
                  <a:pt x="135" y="238"/>
                  <a:pt x="132" y="239"/>
                </a:cubicBezTo>
                <a:cubicBezTo>
                  <a:pt x="132" y="238"/>
                  <a:pt x="132" y="238"/>
                  <a:pt x="132" y="238"/>
                </a:cubicBezTo>
                <a:cubicBezTo>
                  <a:pt x="131" y="240"/>
                  <a:pt x="128" y="241"/>
                  <a:pt x="128" y="243"/>
                </a:cubicBezTo>
                <a:cubicBezTo>
                  <a:pt x="127" y="243"/>
                  <a:pt x="127" y="243"/>
                  <a:pt x="127" y="242"/>
                </a:cubicBezTo>
                <a:cubicBezTo>
                  <a:pt x="126" y="244"/>
                  <a:pt x="124" y="246"/>
                  <a:pt x="124" y="248"/>
                </a:cubicBezTo>
                <a:cubicBezTo>
                  <a:pt x="123" y="248"/>
                  <a:pt x="123" y="247"/>
                  <a:pt x="123" y="246"/>
                </a:cubicBezTo>
                <a:cubicBezTo>
                  <a:pt x="121" y="248"/>
                  <a:pt x="123" y="249"/>
                  <a:pt x="121" y="250"/>
                </a:cubicBezTo>
                <a:cubicBezTo>
                  <a:pt x="121" y="251"/>
                  <a:pt x="119" y="251"/>
                  <a:pt x="119" y="251"/>
                </a:cubicBezTo>
                <a:cubicBezTo>
                  <a:pt x="119" y="252"/>
                  <a:pt x="118" y="254"/>
                  <a:pt x="117" y="255"/>
                </a:cubicBezTo>
                <a:cubicBezTo>
                  <a:pt x="117" y="244"/>
                  <a:pt x="118" y="232"/>
                  <a:pt x="117" y="221"/>
                </a:cubicBezTo>
                <a:cubicBezTo>
                  <a:pt x="119" y="219"/>
                  <a:pt x="118" y="224"/>
                  <a:pt x="119" y="223"/>
                </a:cubicBezTo>
                <a:cubicBezTo>
                  <a:pt x="118" y="223"/>
                  <a:pt x="119" y="221"/>
                  <a:pt x="118" y="217"/>
                </a:cubicBezTo>
                <a:cubicBezTo>
                  <a:pt x="119" y="217"/>
                  <a:pt x="119" y="217"/>
                  <a:pt x="119" y="217"/>
                </a:cubicBezTo>
                <a:cubicBezTo>
                  <a:pt x="118" y="216"/>
                  <a:pt x="119" y="215"/>
                  <a:pt x="119" y="213"/>
                </a:cubicBezTo>
                <a:cubicBezTo>
                  <a:pt x="119" y="213"/>
                  <a:pt x="119" y="213"/>
                  <a:pt x="119" y="213"/>
                </a:cubicBezTo>
                <a:cubicBezTo>
                  <a:pt x="117" y="212"/>
                  <a:pt x="121" y="210"/>
                  <a:pt x="119" y="209"/>
                </a:cubicBezTo>
                <a:cubicBezTo>
                  <a:pt x="120" y="208"/>
                  <a:pt x="120" y="208"/>
                  <a:pt x="120" y="208"/>
                </a:cubicBezTo>
                <a:cubicBezTo>
                  <a:pt x="118" y="206"/>
                  <a:pt x="121" y="205"/>
                  <a:pt x="119" y="203"/>
                </a:cubicBezTo>
                <a:cubicBezTo>
                  <a:pt x="119" y="203"/>
                  <a:pt x="119" y="203"/>
                  <a:pt x="119" y="203"/>
                </a:cubicBezTo>
                <a:cubicBezTo>
                  <a:pt x="120" y="201"/>
                  <a:pt x="118" y="198"/>
                  <a:pt x="119" y="197"/>
                </a:cubicBezTo>
                <a:cubicBezTo>
                  <a:pt x="119" y="194"/>
                  <a:pt x="119" y="192"/>
                  <a:pt x="117" y="191"/>
                </a:cubicBezTo>
                <a:cubicBezTo>
                  <a:pt x="118"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0"/>
                </a:cubicBezTo>
                <a:cubicBezTo>
                  <a:pt x="119" y="187"/>
                  <a:pt x="120" y="182"/>
                  <a:pt x="117" y="178"/>
                </a:cubicBezTo>
                <a:cubicBezTo>
                  <a:pt x="114" y="179"/>
                  <a:pt x="111" y="179"/>
                  <a:pt x="108" y="180"/>
                </a:cubicBezTo>
                <a:cubicBezTo>
                  <a:pt x="104" y="176"/>
                  <a:pt x="101" y="174"/>
                  <a:pt x="107" y="178"/>
                </a:cubicBezTo>
                <a:cubicBezTo>
                  <a:pt x="107" y="178"/>
                  <a:pt x="107" y="178"/>
                  <a:pt x="107" y="178"/>
                </a:cubicBezTo>
                <a:cubicBezTo>
                  <a:pt x="107" y="179"/>
                  <a:pt x="107" y="179"/>
                  <a:pt x="107" y="179"/>
                </a:cubicBezTo>
                <a:cubicBezTo>
                  <a:pt x="107" y="180"/>
                  <a:pt x="107" y="180"/>
                  <a:pt x="107" y="180"/>
                </a:cubicBezTo>
                <a:cubicBezTo>
                  <a:pt x="107" y="181"/>
                  <a:pt x="107" y="181"/>
                  <a:pt x="107" y="181"/>
                </a:cubicBezTo>
                <a:cubicBezTo>
                  <a:pt x="106" y="181"/>
                  <a:pt x="105" y="181"/>
                  <a:pt x="105" y="181"/>
                </a:cubicBezTo>
                <a:cubicBezTo>
                  <a:pt x="104" y="181"/>
                  <a:pt x="105" y="180"/>
                  <a:pt x="105" y="180"/>
                </a:cubicBezTo>
                <a:cubicBezTo>
                  <a:pt x="100" y="182"/>
                  <a:pt x="95" y="179"/>
                  <a:pt x="92" y="183"/>
                </a:cubicBezTo>
                <a:cubicBezTo>
                  <a:pt x="91" y="184"/>
                  <a:pt x="91" y="184"/>
                  <a:pt x="91" y="184"/>
                </a:cubicBezTo>
                <a:cubicBezTo>
                  <a:pt x="90" y="184"/>
                  <a:pt x="90" y="183"/>
                  <a:pt x="89" y="182"/>
                </a:cubicBezTo>
                <a:cubicBezTo>
                  <a:pt x="88" y="183"/>
                  <a:pt x="84" y="183"/>
                  <a:pt x="84" y="184"/>
                </a:cubicBezTo>
                <a:cubicBezTo>
                  <a:pt x="83" y="184"/>
                  <a:pt x="84" y="183"/>
                  <a:pt x="84" y="183"/>
                </a:cubicBezTo>
                <a:cubicBezTo>
                  <a:pt x="82" y="183"/>
                  <a:pt x="79" y="185"/>
                  <a:pt x="77" y="185"/>
                </a:cubicBezTo>
                <a:cubicBezTo>
                  <a:pt x="78" y="184"/>
                  <a:pt x="78" y="184"/>
                  <a:pt x="78" y="184"/>
                </a:cubicBezTo>
                <a:cubicBezTo>
                  <a:pt x="67" y="182"/>
                  <a:pt x="52" y="181"/>
                  <a:pt x="44" y="185"/>
                </a:cubicBezTo>
                <a:cubicBezTo>
                  <a:pt x="41" y="186"/>
                  <a:pt x="42" y="183"/>
                  <a:pt x="41" y="184"/>
                </a:cubicBezTo>
                <a:cubicBezTo>
                  <a:pt x="32" y="187"/>
                  <a:pt x="21" y="184"/>
                  <a:pt x="13" y="188"/>
                </a:cubicBezTo>
                <a:cubicBezTo>
                  <a:pt x="6" y="190"/>
                  <a:pt x="4" y="194"/>
                  <a:pt x="4" y="194"/>
                </a:cubicBezTo>
                <a:cubicBezTo>
                  <a:pt x="20" y="192"/>
                  <a:pt x="35" y="193"/>
                  <a:pt x="51" y="194"/>
                </a:cubicBezTo>
                <a:cubicBezTo>
                  <a:pt x="56" y="193"/>
                  <a:pt x="63" y="192"/>
                  <a:pt x="68" y="192"/>
                </a:cubicBezTo>
                <a:cubicBezTo>
                  <a:pt x="78" y="191"/>
                  <a:pt x="89" y="191"/>
                  <a:pt x="99" y="191"/>
                </a:cubicBezTo>
                <a:cubicBezTo>
                  <a:pt x="108" y="191"/>
                  <a:pt x="108" y="191"/>
                  <a:pt x="108" y="191"/>
                </a:cubicBezTo>
                <a:cubicBezTo>
                  <a:pt x="108" y="191"/>
                  <a:pt x="108" y="191"/>
                  <a:pt x="108" y="191"/>
                </a:cubicBezTo>
                <a:cubicBezTo>
                  <a:pt x="108" y="191"/>
                  <a:pt x="108" y="191"/>
                  <a:pt x="108" y="191"/>
                </a:cubicBezTo>
                <a:cubicBezTo>
                  <a:pt x="109" y="193"/>
                  <a:pt x="109" y="193"/>
                  <a:pt x="109" y="193"/>
                </a:cubicBezTo>
                <a:cubicBezTo>
                  <a:pt x="109" y="195"/>
                  <a:pt x="107" y="194"/>
                  <a:pt x="107" y="193"/>
                </a:cubicBezTo>
                <a:cubicBezTo>
                  <a:pt x="107" y="201"/>
                  <a:pt x="107" y="209"/>
                  <a:pt x="107" y="217"/>
                </a:cubicBezTo>
                <a:cubicBezTo>
                  <a:pt x="108" y="217"/>
                  <a:pt x="107" y="221"/>
                  <a:pt x="108" y="221"/>
                </a:cubicBezTo>
                <a:cubicBezTo>
                  <a:pt x="108" y="222"/>
                  <a:pt x="108" y="221"/>
                  <a:pt x="108" y="221"/>
                </a:cubicBezTo>
                <a:cubicBezTo>
                  <a:pt x="108" y="227"/>
                  <a:pt x="108" y="227"/>
                  <a:pt x="106" y="232"/>
                </a:cubicBezTo>
                <a:cubicBezTo>
                  <a:pt x="105" y="249"/>
                  <a:pt x="105" y="249"/>
                  <a:pt x="105" y="249"/>
                </a:cubicBezTo>
                <a:cubicBezTo>
                  <a:pt x="105" y="253"/>
                  <a:pt x="105" y="253"/>
                  <a:pt x="105" y="253"/>
                </a:cubicBezTo>
                <a:cubicBezTo>
                  <a:pt x="104" y="255"/>
                  <a:pt x="104" y="255"/>
                  <a:pt x="104" y="255"/>
                </a:cubicBezTo>
                <a:cubicBezTo>
                  <a:pt x="104" y="255"/>
                  <a:pt x="104" y="255"/>
                  <a:pt x="104" y="255"/>
                </a:cubicBezTo>
                <a:cubicBezTo>
                  <a:pt x="104" y="256"/>
                  <a:pt x="104" y="256"/>
                  <a:pt x="104" y="256"/>
                </a:cubicBezTo>
                <a:cubicBezTo>
                  <a:pt x="104" y="256"/>
                  <a:pt x="104" y="256"/>
                  <a:pt x="104" y="256"/>
                </a:cubicBezTo>
                <a:cubicBezTo>
                  <a:pt x="104" y="256"/>
                  <a:pt x="104" y="256"/>
                  <a:pt x="104" y="256"/>
                </a:cubicBezTo>
                <a:cubicBezTo>
                  <a:pt x="100" y="254"/>
                  <a:pt x="141" y="271"/>
                  <a:pt x="124" y="264"/>
                </a:cubicBezTo>
                <a:cubicBezTo>
                  <a:pt x="124" y="264"/>
                  <a:pt x="124" y="264"/>
                  <a:pt x="124" y="264"/>
                </a:cubicBezTo>
                <a:cubicBezTo>
                  <a:pt x="124" y="264"/>
                  <a:pt x="124" y="264"/>
                  <a:pt x="124" y="264"/>
                </a:cubicBezTo>
                <a:cubicBezTo>
                  <a:pt x="125" y="263"/>
                  <a:pt x="125" y="263"/>
                  <a:pt x="125" y="263"/>
                </a:cubicBezTo>
                <a:cubicBezTo>
                  <a:pt x="130" y="257"/>
                  <a:pt x="130" y="257"/>
                  <a:pt x="130" y="257"/>
                </a:cubicBezTo>
                <a:cubicBezTo>
                  <a:pt x="138" y="249"/>
                  <a:pt x="145" y="241"/>
                  <a:pt x="152" y="233"/>
                </a:cubicBezTo>
                <a:cubicBezTo>
                  <a:pt x="167" y="217"/>
                  <a:pt x="181" y="200"/>
                  <a:pt x="196" y="183"/>
                </a:cubicBezTo>
                <a:cubicBezTo>
                  <a:pt x="196" y="179"/>
                  <a:pt x="201" y="176"/>
                  <a:pt x="202" y="171"/>
                </a:cubicBezTo>
                <a:cubicBezTo>
                  <a:pt x="202" y="172"/>
                  <a:pt x="202" y="172"/>
                  <a:pt x="202" y="172"/>
                </a:cubicBezTo>
                <a:cubicBezTo>
                  <a:pt x="204" y="169"/>
                  <a:pt x="205" y="169"/>
                  <a:pt x="209" y="167"/>
                </a:cubicBezTo>
                <a:cubicBezTo>
                  <a:pt x="208" y="166"/>
                  <a:pt x="210" y="165"/>
                  <a:pt x="208" y="165"/>
                </a:cubicBezTo>
                <a:cubicBezTo>
                  <a:pt x="209" y="163"/>
                  <a:pt x="212" y="164"/>
                  <a:pt x="213" y="162"/>
                </a:cubicBezTo>
                <a:cubicBezTo>
                  <a:pt x="213" y="162"/>
                  <a:pt x="212" y="161"/>
                  <a:pt x="213" y="161"/>
                </a:cubicBezTo>
                <a:cubicBezTo>
                  <a:pt x="215" y="156"/>
                  <a:pt x="213" y="163"/>
                  <a:pt x="219" y="158"/>
                </a:cubicBezTo>
                <a:cubicBezTo>
                  <a:pt x="224" y="152"/>
                  <a:pt x="224" y="152"/>
                  <a:pt x="224" y="152"/>
                </a:cubicBezTo>
                <a:cubicBezTo>
                  <a:pt x="226" y="149"/>
                  <a:pt x="226" y="149"/>
                  <a:pt x="226" y="149"/>
                </a:cubicBezTo>
                <a:cubicBezTo>
                  <a:pt x="227" y="148"/>
                  <a:pt x="227" y="148"/>
                  <a:pt x="227" y="148"/>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9" y="127"/>
                  <a:pt x="228" y="141"/>
                  <a:pt x="229" y="137"/>
                </a:cubicBezTo>
                <a:close/>
                <a:moveTo>
                  <a:pt x="206" y="153"/>
                </a:moveTo>
                <a:cubicBezTo>
                  <a:pt x="206" y="153"/>
                  <a:pt x="206" y="152"/>
                  <a:pt x="206" y="152"/>
                </a:cubicBezTo>
                <a:cubicBezTo>
                  <a:pt x="206" y="152"/>
                  <a:pt x="206" y="153"/>
                  <a:pt x="206" y="153"/>
                </a:cubicBezTo>
                <a:close/>
                <a:moveTo>
                  <a:pt x="219" y="139"/>
                </a:moveTo>
                <a:cubicBezTo>
                  <a:pt x="219" y="139"/>
                  <a:pt x="219" y="139"/>
                  <a:pt x="219" y="139"/>
                </a:cubicBezTo>
                <a:cubicBezTo>
                  <a:pt x="219" y="139"/>
                  <a:pt x="219" y="139"/>
                  <a:pt x="219" y="139"/>
                </a:cubicBezTo>
                <a:cubicBezTo>
                  <a:pt x="219" y="139"/>
                  <a:pt x="219" y="139"/>
                  <a:pt x="219" y="139"/>
                </a:cubicBezTo>
                <a:cubicBezTo>
                  <a:pt x="219" y="136"/>
                  <a:pt x="219" y="141"/>
                  <a:pt x="219" y="139"/>
                </a:cubicBezTo>
                <a:close/>
              </a:path>
            </a:pathLst>
          </a:custGeom>
          <a:solidFill>
            <a:schemeClr val="bg1">
              <a:lumMod val="50000"/>
            </a:schemeClr>
          </a:solidFill>
          <a:ln w="9525">
            <a:solidFill>
              <a:schemeClr val="bg1">
                <a:lumMod val="50000"/>
              </a:schemeClr>
            </a:solidFill>
            <a:round/>
            <a:headEnd/>
            <a:tailEnd/>
          </a:ln>
        </p:spPr>
        <p:txBody>
          <a:bodyPr vert="horz" wrap="square" lIns="91392" tIns="45696" rIns="91392" bIns="4569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926"/>
            <a:endParaRPr lang="pl-PL" sz="1798" b="1">
              <a:solidFill>
                <a:schemeClr val="bg2">
                  <a:lumMod val="10000"/>
                </a:schemeClr>
              </a:solidFill>
            </a:endParaRPr>
          </a:p>
        </p:txBody>
      </p:sp>
      <p:sp>
        <p:nvSpPr>
          <p:cNvPr id="25" name="Rounded Rectangle 34">
            <a:extLst>
              <a:ext uri="{FF2B5EF4-FFF2-40B4-BE49-F238E27FC236}">
                <a16:creationId xmlns:a16="http://schemas.microsoft.com/office/drawing/2014/main" id="{9D3D855F-796E-46F0-8C45-D007EA67A9CF}"/>
              </a:ext>
            </a:extLst>
          </p:cNvPr>
          <p:cNvSpPr/>
          <p:nvPr/>
        </p:nvSpPr>
        <p:spPr bwMode="gray">
          <a:xfrm rot="16200000">
            <a:off x="5681762" y="2964653"/>
            <a:ext cx="869002" cy="1533961"/>
          </a:xfrm>
          <a:prstGeom prst="roundRect">
            <a:avLst>
              <a:gd name="adj" fmla="val 2257"/>
            </a:avLst>
          </a:prstGeom>
          <a:gradFill>
            <a:gsLst>
              <a:gs pos="0">
                <a:schemeClr val="bg1">
                  <a:lumMod val="95000"/>
                </a:schemeClr>
              </a:gs>
              <a:gs pos="0">
                <a:schemeClr val="bg1">
                  <a:lumMod val="95000"/>
                </a:schemeClr>
              </a:gs>
              <a:gs pos="32000">
                <a:schemeClr val="bg1"/>
              </a:gs>
            </a:gsLst>
            <a:lin ang="16200000" scaled="0"/>
          </a:gradFill>
          <a:ln w="12700">
            <a:solidFill>
              <a:schemeClr val="bg1">
                <a:lumMod val="75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798" b="1" dirty="0">
              <a:solidFill>
                <a:schemeClr val="bg2">
                  <a:lumMod val="10000"/>
                </a:schemeClr>
              </a:solidFill>
            </a:endParaRPr>
          </a:p>
        </p:txBody>
      </p:sp>
      <p:sp>
        <p:nvSpPr>
          <p:cNvPr id="26" name="Rectangle 25">
            <a:extLst>
              <a:ext uri="{FF2B5EF4-FFF2-40B4-BE49-F238E27FC236}">
                <a16:creationId xmlns:a16="http://schemas.microsoft.com/office/drawing/2014/main" id="{3594F09C-7CB9-4633-9DD8-1D66365F05AD}"/>
              </a:ext>
            </a:extLst>
          </p:cNvPr>
          <p:cNvSpPr/>
          <p:nvPr/>
        </p:nvSpPr>
        <p:spPr>
          <a:xfrm>
            <a:off x="5362348" y="3437301"/>
            <a:ext cx="1574504" cy="523220"/>
          </a:xfrm>
          <a:prstGeom prst="rect">
            <a:avLst/>
          </a:prstGeom>
        </p:spPr>
        <p:txBody>
          <a:bodyPr wrap="square" anchor="ctr">
            <a:spAutoFit/>
          </a:bodyPr>
          <a:lstStyle/>
          <a:p>
            <a:pPr algn="ctr"/>
            <a:r>
              <a:rPr lang="en-US" sz="1400" i="1" dirty="0">
                <a:solidFill>
                  <a:schemeClr val="bg2">
                    <a:lumMod val="10000"/>
                  </a:schemeClr>
                </a:solidFill>
              </a:rPr>
              <a:t>AP Invoice Validation</a:t>
            </a:r>
          </a:p>
        </p:txBody>
      </p:sp>
      <p:sp>
        <p:nvSpPr>
          <p:cNvPr id="27" name="Rounded Rectangle 34">
            <a:extLst>
              <a:ext uri="{FF2B5EF4-FFF2-40B4-BE49-F238E27FC236}">
                <a16:creationId xmlns:a16="http://schemas.microsoft.com/office/drawing/2014/main" id="{B7ED7B00-8112-4A03-8F38-84F81AA39A81}"/>
              </a:ext>
            </a:extLst>
          </p:cNvPr>
          <p:cNvSpPr/>
          <p:nvPr/>
        </p:nvSpPr>
        <p:spPr bwMode="gray">
          <a:xfrm rot="16200000">
            <a:off x="3184035" y="2958910"/>
            <a:ext cx="869002" cy="1533961"/>
          </a:xfrm>
          <a:prstGeom prst="roundRect">
            <a:avLst>
              <a:gd name="adj" fmla="val 2257"/>
            </a:avLst>
          </a:prstGeom>
          <a:gradFill>
            <a:gsLst>
              <a:gs pos="0">
                <a:schemeClr val="bg1">
                  <a:lumMod val="95000"/>
                </a:schemeClr>
              </a:gs>
              <a:gs pos="0">
                <a:schemeClr val="bg1">
                  <a:lumMod val="95000"/>
                </a:schemeClr>
              </a:gs>
              <a:gs pos="32000">
                <a:schemeClr val="bg1"/>
              </a:gs>
            </a:gsLst>
            <a:lin ang="16200000" scaled="0"/>
          </a:gradFill>
          <a:ln w="12700">
            <a:solidFill>
              <a:schemeClr val="bg1">
                <a:lumMod val="75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798" b="1" dirty="0">
              <a:solidFill>
                <a:schemeClr val="bg2">
                  <a:lumMod val="10000"/>
                </a:schemeClr>
              </a:solidFill>
            </a:endParaRPr>
          </a:p>
        </p:txBody>
      </p:sp>
      <p:sp>
        <p:nvSpPr>
          <p:cNvPr id="28" name="Rectangle 27">
            <a:extLst>
              <a:ext uri="{FF2B5EF4-FFF2-40B4-BE49-F238E27FC236}">
                <a16:creationId xmlns:a16="http://schemas.microsoft.com/office/drawing/2014/main" id="{19AA2FDE-13AB-4D7A-AC1D-66C700BF35B3}"/>
              </a:ext>
            </a:extLst>
          </p:cNvPr>
          <p:cNvSpPr/>
          <p:nvPr/>
        </p:nvSpPr>
        <p:spPr>
          <a:xfrm>
            <a:off x="2841888" y="3491225"/>
            <a:ext cx="1574504" cy="523220"/>
          </a:xfrm>
          <a:prstGeom prst="rect">
            <a:avLst/>
          </a:prstGeom>
        </p:spPr>
        <p:txBody>
          <a:bodyPr wrap="square" anchor="ctr">
            <a:spAutoFit/>
          </a:bodyPr>
          <a:lstStyle/>
          <a:p>
            <a:pPr algn="ctr"/>
            <a:r>
              <a:rPr lang="en-US" sz="1400" i="1" dirty="0">
                <a:solidFill>
                  <a:schemeClr val="bg2">
                    <a:lumMod val="10000"/>
                  </a:schemeClr>
                </a:solidFill>
              </a:rPr>
              <a:t>Payment Batch</a:t>
            </a:r>
          </a:p>
          <a:p>
            <a:pPr algn="ctr"/>
            <a:r>
              <a:rPr lang="en-US" sz="1400" i="1" dirty="0">
                <a:solidFill>
                  <a:schemeClr val="bg2">
                    <a:lumMod val="10000"/>
                  </a:schemeClr>
                </a:solidFill>
              </a:rPr>
              <a:t>(EFT/TRS/Clearing)</a:t>
            </a:r>
          </a:p>
        </p:txBody>
      </p:sp>
      <p:sp>
        <p:nvSpPr>
          <p:cNvPr id="29" name="Freeform 38">
            <a:extLst>
              <a:ext uri="{FF2B5EF4-FFF2-40B4-BE49-F238E27FC236}">
                <a16:creationId xmlns:a16="http://schemas.microsoft.com/office/drawing/2014/main" id="{52DF920B-25F4-4D49-B2EB-EA0FD916B72B}"/>
              </a:ext>
            </a:extLst>
          </p:cNvPr>
          <p:cNvSpPr>
            <a:spLocks noEditPoints="1"/>
          </p:cNvSpPr>
          <p:nvPr/>
        </p:nvSpPr>
        <p:spPr bwMode="auto">
          <a:xfrm>
            <a:off x="9362144" y="1869916"/>
            <a:ext cx="643435" cy="272255"/>
          </a:xfrm>
          <a:custGeom>
            <a:avLst/>
            <a:gdLst/>
            <a:ahLst/>
            <a:cxnLst>
              <a:cxn ang="0">
                <a:pos x="218" y="125"/>
              </a:cxn>
              <a:cxn ang="0">
                <a:pos x="195" y="91"/>
              </a:cxn>
              <a:cxn ang="0">
                <a:pos x="155" y="35"/>
              </a:cxn>
              <a:cxn ang="0">
                <a:pos x="130" y="6"/>
              </a:cxn>
              <a:cxn ang="0">
                <a:pos x="127" y="1"/>
              </a:cxn>
              <a:cxn ang="0">
                <a:pos x="113" y="5"/>
              </a:cxn>
              <a:cxn ang="0">
                <a:pos x="114" y="38"/>
              </a:cxn>
              <a:cxn ang="0">
                <a:pos x="104" y="74"/>
              </a:cxn>
              <a:cxn ang="0">
                <a:pos x="54" y="73"/>
              </a:cxn>
              <a:cxn ang="0">
                <a:pos x="23" y="76"/>
              </a:cxn>
              <a:cxn ang="0">
                <a:pos x="8" y="73"/>
              </a:cxn>
              <a:cxn ang="0">
                <a:pos x="0" y="76"/>
              </a:cxn>
              <a:cxn ang="0">
                <a:pos x="18" y="76"/>
              </a:cxn>
              <a:cxn ang="0">
                <a:pos x="25" y="78"/>
              </a:cxn>
              <a:cxn ang="0">
                <a:pos x="52" y="81"/>
              </a:cxn>
              <a:cxn ang="0">
                <a:pos x="74" y="83"/>
              </a:cxn>
              <a:cxn ang="0">
                <a:pos x="76" y="86"/>
              </a:cxn>
              <a:cxn ang="0">
                <a:pos x="81" y="90"/>
              </a:cxn>
              <a:cxn ang="0">
                <a:pos x="89" y="86"/>
              </a:cxn>
              <a:cxn ang="0">
                <a:pos x="98" y="83"/>
              </a:cxn>
              <a:cxn ang="0">
                <a:pos x="106" y="88"/>
              </a:cxn>
              <a:cxn ang="0">
                <a:pos x="115" y="87"/>
              </a:cxn>
              <a:cxn ang="0">
                <a:pos x="118" y="91"/>
              </a:cxn>
              <a:cxn ang="0">
                <a:pos x="129" y="81"/>
              </a:cxn>
              <a:cxn ang="0">
                <a:pos x="129" y="79"/>
              </a:cxn>
              <a:cxn ang="0">
                <a:pos x="126" y="69"/>
              </a:cxn>
              <a:cxn ang="0">
                <a:pos x="129" y="60"/>
              </a:cxn>
              <a:cxn ang="0">
                <a:pos x="127" y="50"/>
              </a:cxn>
              <a:cxn ang="0">
                <a:pos x="127" y="43"/>
              </a:cxn>
              <a:cxn ang="0">
                <a:pos x="128" y="34"/>
              </a:cxn>
              <a:cxn ang="0">
                <a:pos x="131" y="30"/>
              </a:cxn>
              <a:cxn ang="0">
                <a:pos x="153" y="59"/>
              </a:cxn>
              <a:cxn ang="0">
                <a:pos x="161" y="68"/>
              </a:cxn>
              <a:cxn ang="0">
                <a:pos x="163" y="71"/>
              </a:cxn>
              <a:cxn ang="0">
                <a:pos x="170" y="78"/>
              </a:cxn>
              <a:cxn ang="0">
                <a:pos x="175" y="87"/>
              </a:cxn>
              <a:cxn ang="0">
                <a:pos x="182" y="95"/>
              </a:cxn>
              <a:cxn ang="0">
                <a:pos x="197" y="117"/>
              </a:cxn>
              <a:cxn ang="0">
                <a:pos x="210" y="133"/>
              </a:cxn>
              <a:cxn ang="0">
                <a:pos x="211" y="146"/>
              </a:cxn>
              <a:cxn ang="0">
                <a:pos x="208" y="149"/>
              </a:cxn>
              <a:cxn ang="0">
                <a:pos x="196" y="163"/>
              </a:cxn>
              <a:cxn ang="0">
                <a:pos x="184" y="175"/>
              </a:cxn>
              <a:cxn ang="0">
                <a:pos x="177" y="188"/>
              </a:cxn>
              <a:cxn ang="0">
                <a:pos x="167" y="202"/>
              </a:cxn>
              <a:cxn ang="0">
                <a:pos x="156" y="209"/>
              </a:cxn>
              <a:cxn ang="0">
                <a:pos x="134" y="237"/>
              </a:cxn>
              <a:cxn ang="0">
                <a:pos x="124" y="248"/>
              </a:cxn>
              <a:cxn ang="0">
                <a:pos x="119" y="223"/>
              </a:cxn>
              <a:cxn ang="0">
                <a:pos x="120" y="208"/>
              </a:cxn>
              <a:cxn ang="0">
                <a:pos x="119" y="191"/>
              </a:cxn>
              <a:cxn ang="0">
                <a:pos x="108" y="180"/>
              </a:cxn>
              <a:cxn ang="0">
                <a:pos x="105" y="181"/>
              </a:cxn>
              <a:cxn ang="0">
                <a:pos x="84" y="183"/>
              </a:cxn>
              <a:cxn ang="0">
                <a:pos x="4" y="194"/>
              </a:cxn>
              <a:cxn ang="0">
                <a:pos x="108" y="191"/>
              </a:cxn>
              <a:cxn ang="0">
                <a:pos x="106" y="232"/>
              </a:cxn>
              <a:cxn ang="0">
                <a:pos x="104" y="256"/>
              </a:cxn>
              <a:cxn ang="0">
                <a:pos x="130" y="257"/>
              </a:cxn>
              <a:cxn ang="0">
                <a:pos x="208" y="165"/>
              </a:cxn>
              <a:cxn ang="0">
                <a:pos x="227" y="148"/>
              </a:cxn>
              <a:cxn ang="0">
                <a:pos x="229" y="137"/>
              </a:cxn>
              <a:cxn ang="0">
                <a:pos x="219" y="139"/>
              </a:cxn>
            </a:cxnLst>
            <a:rect l="0" t="0" r="r" b="b"/>
            <a:pathLst>
              <a:path w="229" h="271">
                <a:moveTo>
                  <a:pt x="229" y="137"/>
                </a:moveTo>
                <a:cubicBezTo>
                  <a:pt x="229" y="137"/>
                  <a:pt x="229" y="137"/>
                  <a:pt x="229" y="137"/>
                </a:cubicBezTo>
                <a:cubicBezTo>
                  <a:pt x="229" y="137"/>
                  <a:pt x="229" y="137"/>
                  <a:pt x="229" y="137"/>
                </a:cubicBezTo>
                <a:cubicBezTo>
                  <a:pt x="228" y="136"/>
                  <a:pt x="228" y="136"/>
                  <a:pt x="228" y="136"/>
                </a:cubicBezTo>
                <a:cubicBezTo>
                  <a:pt x="225" y="133"/>
                  <a:pt x="222" y="129"/>
                  <a:pt x="219" y="124"/>
                </a:cubicBezTo>
                <a:cubicBezTo>
                  <a:pt x="220" y="125"/>
                  <a:pt x="219" y="126"/>
                  <a:pt x="218" y="125"/>
                </a:cubicBezTo>
                <a:cubicBezTo>
                  <a:pt x="220" y="123"/>
                  <a:pt x="216" y="123"/>
                  <a:pt x="215" y="121"/>
                </a:cubicBezTo>
                <a:cubicBezTo>
                  <a:pt x="216" y="121"/>
                  <a:pt x="217" y="121"/>
                  <a:pt x="217" y="121"/>
                </a:cubicBezTo>
                <a:cubicBezTo>
                  <a:pt x="215" y="117"/>
                  <a:pt x="212" y="115"/>
                  <a:pt x="210" y="111"/>
                </a:cubicBezTo>
                <a:cubicBezTo>
                  <a:pt x="207" y="109"/>
                  <a:pt x="206" y="104"/>
                  <a:pt x="203" y="102"/>
                </a:cubicBezTo>
                <a:cubicBezTo>
                  <a:pt x="205" y="102"/>
                  <a:pt x="203" y="100"/>
                  <a:pt x="203" y="99"/>
                </a:cubicBezTo>
                <a:cubicBezTo>
                  <a:pt x="199" y="99"/>
                  <a:pt x="199" y="93"/>
                  <a:pt x="195" y="91"/>
                </a:cubicBezTo>
                <a:cubicBezTo>
                  <a:pt x="196" y="91"/>
                  <a:pt x="196" y="91"/>
                  <a:pt x="196" y="91"/>
                </a:cubicBezTo>
                <a:cubicBezTo>
                  <a:pt x="189" y="82"/>
                  <a:pt x="183" y="72"/>
                  <a:pt x="175" y="64"/>
                </a:cubicBezTo>
                <a:cubicBezTo>
                  <a:pt x="171" y="59"/>
                  <a:pt x="168" y="52"/>
                  <a:pt x="163" y="47"/>
                </a:cubicBezTo>
                <a:cubicBezTo>
                  <a:pt x="162" y="46"/>
                  <a:pt x="162" y="47"/>
                  <a:pt x="161" y="47"/>
                </a:cubicBezTo>
                <a:cubicBezTo>
                  <a:pt x="160" y="45"/>
                  <a:pt x="162" y="46"/>
                  <a:pt x="162" y="45"/>
                </a:cubicBezTo>
                <a:cubicBezTo>
                  <a:pt x="159" y="43"/>
                  <a:pt x="157" y="39"/>
                  <a:pt x="155" y="35"/>
                </a:cubicBezTo>
                <a:cubicBezTo>
                  <a:pt x="154" y="35"/>
                  <a:pt x="153" y="34"/>
                  <a:pt x="153" y="35"/>
                </a:cubicBezTo>
                <a:cubicBezTo>
                  <a:pt x="152" y="30"/>
                  <a:pt x="146" y="26"/>
                  <a:pt x="144" y="22"/>
                </a:cubicBezTo>
                <a:cubicBezTo>
                  <a:pt x="143" y="25"/>
                  <a:pt x="141" y="20"/>
                  <a:pt x="140" y="19"/>
                </a:cubicBezTo>
                <a:cubicBezTo>
                  <a:pt x="139" y="18"/>
                  <a:pt x="140" y="18"/>
                  <a:pt x="140" y="18"/>
                </a:cubicBezTo>
                <a:cubicBezTo>
                  <a:pt x="138" y="15"/>
                  <a:pt x="136" y="14"/>
                  <a:pt x="134" y="10"/>
                </a:cubicBezTo>
                <a:cubicBezTo>
                  <a:pt x="133" y="8"/>
                  <a:pt x="132" y="9"/>
                  <a:pt x="130" y="6"/>
                </a:cubicBezTo>
                <a:cubicBezTo>
                  <a:pt x="131" y="6"/>
                  <a:pt x="130" y="5"/>
                  <a:pt x="130" y="5"/>
                </a:cubicBezTo>
                <a:cubicBezTo>
                  <a:pt x="131" y="5"/>
                  <a:pt x="130" y="5"/>
                  <a:pt x="130" y="5"/>
                </a:cubicBezTo>
                <a:cubicBezTo>
                  <a:pt x="130" y="4"/>
                  <a:pt x="130" y="4"/>
                  <a:pt x="129" y="3"/>
                </a:cubicBezTo>
                <a:cubicBezTo>
                  <a:pt x="128" y="2"/>
                  <a:pt x="128" y="2"/>
                  <a:pt x="128" y="2"/>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30" y="0"/>
                  <a:pt x="101" y="9"/>
                  <a:pt x="113" y="5"/>
                </a:cubicBezTo>
                <a:cubicBezTo>
                  <a:pt x="113" y="5"/>
                  <a:pt x="113" y="5"/>
                  <a:pt x="113" y="5"/>
                </a:cubicBezTo>
                <a:cubicBezTo>
                  <a:pt x="113" y="5"/>
                  <a:pt x="113" y="5"/>
                  <a:pt x="113" y="5"/>
                </a:cubicBezTo>
                <a:cubicBezTo>
                  <a:pt x="113" y="6"/>
                  <a:pt x="113" y="6"/>
                  <a:pt x="113" y="6"/>
                </a:cubicBezTo>
                <a:cubicBezTo>
                  <a:pt x="113" y="6"/>
                  <a:pt x="113" y="6"/>
                  <a:pt x="113" y="6"/>
                </a:cubicBezTo>
                <a:cubicBezTo>
                  <a:pt x="115" y="6"/>
                  <a:pt x="116" y="9"/>
                  <a:pt x="115" y="11"/>
                </a:cubicBezTo>
                <a:cubicBezTo>
                  <a:pt x="113" y="11"/>
                  <a:pt x="113" y="11"/>
                  <a:pt x="113" y="11"/>
                </a:cubicBezTo>
                <a:cubicBezTo>
                  <a:pt x="114" y="18"/>
                  <a:pt x="111" y="29"/>
                  <a:pt x="114" y="38"/>
                </a:cubicBezTo>
                <a:cubicBezTo>
                  <a:pt x="112" y="39"/>
                  <a:pt x="112" y="39"/>
                  <a:pt x="112" y="39"/>
                </a:cubicBezTo>
                <a:cubicBezTo>
                  <a:pt x="113" y="48"/>
                  <a:pt x="112" y="57"/>
                  <a:pt x="114" y="66"/>
                </a:cubicBezTo>
                <a:cubicBezTo>
                  <a:pt x="113" y="68"/>
                  <a:pt x="112" y="72"/>
                  <a:pt x="112" y="74"/>
                </a:cubicBezTo>
                <a:cubicBezTo>
                  <a:pt x="112" y="74"/>
                  <a:pt x="113" y="74"/>
                  <a:pt x="113" y="75"/>
                </a:cubicBezTo>
                <a:cubicBezTo>
                  <a:pt x="110" y="74"/>
                  <a:pt x="107" y="73"/>
                  <a:pt x="104" y="75"/>
                </a:cubicBezTo>
                <a:cubicBezTo>
                  <a:pt x="104" y="74"/>
                  <a:pt x="104" y="74"/>
                  <a:pt x="104" y="74"/>
                </a:cubicBezTo>
                <a:cubicBezTo>
                  <a:pt x="101" y="74"/>
                  <a:pt x="96" y="76"/>
                  <a:pt x="93" y="74"/>
                </a:cubicBezTo>
                <a:cubicBezTo>
                  <a:pt x="92" y="75"/>
                  <a:pt x="88" y="75"/>
                  <a:pt x="90" y="77"/>
                </a:cubicBezTo>
                <a:cubicBezTo>
                  <a:pt x="88" y="77"/>
                  <a:pt x="89" y="75"/>
                  <a:pt x="87" y="76"/>
                </a:cubicBezTo>
                <a:cubicBezTo>
                  <a:pt x="89" y="74"/>
                  <a:pt x="89" y="74"/>
                  <a:pt x="89" y="74"/>
                </a:cubicBezTo>
                <a:cubicBezTo>
                  <a:pt x="81" y="74"/>
                  <a:pt x="74" y="74"/>
                  <a:pt x="66" y="75"/>
                </a:cubicBezTo>
                <a:cubicBezTo>
                  <a:pt x="64" y="73"/>
                  <a:pt x="58" y="75"/>
                  <a:pt x="54" y="73"/>
                </a:cubicBezTo>
                <a:cubicBezTo>
                  <a:pt x="51" y="74"/>
                  <a:pt x="47" y="73"/>
                  <a:pt x="45" y="75"/>
                </a:cubicBezTo>
                <a:cubicBezTo>
                  <a:pt x="45" y="74"/>
                  <a:pt x="45" y="74"/>
                  <a:pt x="45" y="74"/>
                </a:cubicBezTo>
                <a:cubicBezTo>
                  <a:pt x="41" y="73"/>
                  <a:pt x="36" y="73"/>
                  <a:pt x="32" y="73"/>
                </a:cubicBezTo>
                <a:cubicBezTo>
                  <a:pt x="29" y="72"/>
                  <a:pt x="29" y="74"/>
                  <a:pt x="27" y="74"/>
                </a:cubicBezTo>
                <a:cubicBezTo>
                  <a:pt x="27" y="73"/>
                  <a:pt x="27" y="73"/>
                  <a:pt x="27" y="73"/>
                </a:cubicBezTo>
                <a:cubicBezTo>
                  <a:pt x="25" y="74"/>
                  <a:pt x="24" y="75"/>
                  <a:pt x="23" y="76"/>
                </a:cubicBezTo>
                <a:cubicBezTo>
                  <a:pt x="21" y="76"/>
                  <a:pt x="21" y="76"/>
                  <a:pt x="19" y="76"/>
                </a:cubicBezTo>
                <a:cubicBezTo>
                  <a:pt x="21" y="75"/>
                  <a:pt x="23" y="74"/>
                  <a:pt x="24" y="72"/>
                </a:cubicBezTo>
                <a:cubicBezTo>
                  <a:pt x="21" y="72"/>
                  <a:pt x="18" y="75"/>
                  <a:pt x="16" y="73"/>
                </a:cubicBezTo>
                <a:cubicBezTo>
                  <a:pt x="14" y="72"/>
                  <a:pt x="12" y="73"/>
                  <a:pt x="12" y="74"/>
                </a:cubicBezTo>
                <a:cubicBezTo>
                  <a:pt x="12" y="74"/>
                  <a:pt x="11" y="73"/>
                  <a:pt x="12" y="73"/>
                </a:cubicBezTo>
                <a:cubicBezTo>
                  <a:pt x="10" y="73"/>
                  <a:pt x="9" y="73"/>
                  <a:pt x="8" y="73"/>
                </a:cubicBezTo>
                <a:cubicBezTo>
                  <a:pt x="8" y="73"/>
                  <a:pt x="9" y="73"/>
                  <a:pt x="9" y="73"/>
                </a:cubicBezTo>
                <a:cubicBezTo>
                  <a:pt x="8" y="74"/>
                  <a:pt x="6" y="74"/>
                  <a:pt x="7" y="76"/>
                </a:cubicBezTo>
                <a:cubicBezTo>
                  <a:pt x="7" y="76"/>
                  <a:pt x="8" y="75"/>
                  <a:pt x="9" y="75"/>
                </a:cubicBezTo>
                <a:cubicBezTo>
                  <a:pt x="8" y="77"/>
                  <a:pt x="5" y="77"/>
                  <a:pt x="4" y="76"/>
                </a:cubicBezTo>
                <a:cubicBezTo>
                  <a:pt x="4" y="75"/>
                  <a:pt x="7" y="74"/>
                  <a:pt x="5" y="73"/>
                </a:cubicBezTo>
                <a:cubicBezTo>
                  <a:pt x="0" y="76"/>
                  <a:pt x="0" y="76"/>
                  <a:pt x="0" y="76"/>
                </a:cubicBezTo>
                <a:cubicBezTo>
                  <a:pt x="1" y="75"/>
                  <a:pt x="3" y="76"/>
                  <a:pt x="2" y="77"/>
                </a:cubicBezTo>
                <a:cubicBezTo>
                  <a:pt x="4" y="76"/>
                  <a:pt x="4" y="76"/>
                  <a:pt x="4" y="76"/>
                </a:cubicBezTo>
                <a:cubicBezTo>
                  <a:pt x="4" y="77"/>
                  <a:pt x="4" y="77"/>
                  <a:pt x="4" y="77"/>
                </a:cubicBezTo>
                <a:cubicBezTo>
                  <a:pt x="7" y="77"/>
                  <a:pt x="10" y="78"/>
                  <a:pt x="13" y="78"/>
                </a:cubicBezTo>
                <a:cubicBezTo>
                  <a:pt x="12" y="76"/>
                  <a:pt x="12" y="76"/>
                  <a:pt x="12" y="76"/>
                </a:cubicBezTo>
                <a:cubicBezTo>
                  <a:pt x="14" y="76"/>
                  <a:pt x="16" y="75"/>
                  <a:pt x="18" y="76"/>
                </a:cubicBezTo>
                <a:cubicBezTo>
                  <a:pt x="17" y="77"/>
                  <a:pt x="17" y="77"/>
                  <a:pt x="17" y="78"/>
                </a:cubicBezTo>
                <a:cubicBezTo>
                  <a:pt x="18" y="78"/>
                  <a:pt x="18" y="77"/>
                  <a:pt x="19" y="78"/>
                </a:cubicBezTo>
                <a:cubicBezTo>
                  <a:pt x="18" y="80"/>
                  <a:pt x="18" y="80"/>
                  <a:pt x="18" y="80"/>
                </a:cubicBezTo>
                <a:cubicBezTo>
                  <a:pt x="19" y="77"/>
                  <a:pt x="23" y="79"/>
                  <a:pt x="24" y="78"/>
                </a:cubicBezTo>
                <a:cubicBezTo>
                  <a:pt x="24" y="79"/>
                  <a:pt x="24" y="79"/>
                  <a:pt x="24" y="79"/>
                </a:cubicBezTo>
                <a:cubicBezTo>
                  <a:pt x="27" y="80"/>
                  <a:pt x="23" y="78"/>
                  <a:pt x="25" y="78"/>
                </a:cubicBezTo>
                <a:cubicBezTo>
                  <a:pt x="27" y="78"/>
                  <a:pt x="26" y="80"/>
                  <a:pt x="27" y="81"/>
                </a:cubicBezTo>
                <a:cubicBezTo>
                  <a:pt x="30" y="81"/>
                  <a:pt x="35" y="80"/>
                  <a:pt x="39" y="81"/>
                </a:cubicBezTo>
                <a:cubicBezTo>
                  <a:pt x="41" y="81"/>
                  <a:pt x="44" y="80"/>
                  <a:pt x="47" y="80"/>
                </a:cubicBezTo>
                <a:cubicBezTo>
                  <a:pt x="49" y="80"/>
                  <a:pt x="46" y="82"/>
                  <a:pt x="49" y="81"/>
                </a:cubicBezTo>
                <a:cubicBezTo>
                  <a:pt x="49" y="82"/>
                  <a:pt x="49" y="82"/>
                  <a:pt x="49" y="83"/>
                </a:cubicBezTo>
                <a:cubicBezTo>
                  <a:pt x="49" y="82"/>
                  <a:pt x="54" y="83"/>
                  <a:pt x="52" y="81"/>
                </a:cubicBezTo>
                <a:cubicBezTo>
                  <a:pt x="55" y="82"/>
                  <a:pt x="59" y="82"/>
                  <a:pt x="63" y="82"/>
                </a:cubicBezTo>
                <a:cubicBezTo>
                  <a:pt x="61" y="82"/>
                  <a:pt x="61" y="83"/>
                  <a:pt x="62" y="84"/>
                </a:cubicBezTo>
                <a:cubicBezTo>
                  <a:pt x="64" y="83"/>
                  <a:pt x="67" y="82"/>
                  <a:pt x="70" y="83"/>
                </a:cubicBezTo>
                <a:cubicBezTo>
                  <a:pt x="70" y="81"/>
                  <a:pt x="69" y="81"/>
                  <a:pt x="69" y="80"/>
                </a:cubicBezTo>
                <a:cubicBezTo>
                  <a:pt x="70" y="80"/>
                  <a:pt x="70" y="79"/>
                  <a:pt x="71" y="80"/>
                </a:cubicBezTo>
                <a:cubicBezTo>
                  <a:pt x="71" y="81"/>
                  <a:pt x="71" y="83"/>
                  <a:pt x="74" y="83"/>
                </a:cubicBezTo>
                <a:cubicBezTo>
                  <a:pt x="73" y="85"/>
                  <a:pt x="69" y="83"/>
                  <a:pt x="70" y="85"/>
                </a:cubicBezTo>
                <a:cubicBezTo>
                  <a:pt x="69" y="87"/>
                  <a:pt x="64" y="87"/>
                  <a:pt x="63" y="85"/>
                </a:cubicBezTo>
                <a:cubicBezTo>
                  <a:pt x="61" y="87"/>
                  <a:pt x="65" y="86"/>
                  <a:pt x="65" y="88"/>
                </a:cubicBezTo>
                <a:cubicBezTo>
                  <a:pt x="67" y="87"/>
                  <a:pt x="68" y="87"/>
                  <a:pt x="71" y="86"/>
                </a:cubicBezTo>
                <a:cubicBezTo>
                  <a:pt x="71" y="85"/>
                  <a:pt x="70" y="85"/>
                  <a:pt x="72" y="85"/>
                </a:cubicBezTo>
                <a:cubicBezTo>
                  <a:pt x="75" y="83"/>
                  <a:pt x="75" y="86"/>
                  <a:pt x="76" y="86"/>
                </a:cubicBezTo>
                <a:cubicBezTo>
                  <a:pt x="75" y="87"/>
                  <a:pt x="75" y="87"/>
                  <a:pt x="75" y="87"/>
                </a:cubicBezTo>
                <a:cubicBezTo>
                  <a:pt x="77" y="87"/>
                  <a:pt x="77" y="86"/>
                  <a:pt x="80" y="86"/>
                </a:cubicBezTo>
                <a:cubicBezTo>
                  <a:pt x="80" y="89"/>
                  <a:pt x="76" y="87"/>
                  <a:pt x="75" y="88"/>
                </a:cubicBezTo>
                <a:cubicBezTo>
                  <a:pt x="77" y="90"/>
                  <a:pt x="77" y="90"/>
                  <a:pt x="77" y="90"/>
                </a:cubicBezTo>
                <a:cubicBezTo>
                  <a:pt x="80" y="90"/>
                  <a:pt x="78" y="88"/>
                  <a:pt x="81" y="89"/>
                </a:cubicBezTo>
                <a:cubicBezTo>
                  <a:pt x="81" y="90"/>
                  <a:pt x="81" y="90"/>
                  <a:pt x="81" y="90"/>
                </a:cubicBezTo>
                <a:cubicBezTo>
                  <a:pt x="83" y="89"/>
                  <a:pt x="83" y="89"/>
                  <a:pt x="83" y="89"/>
                </a:cubicBezTo>
                <a:cubicBezTo>
                  <a:pt x="83" y="88"/>
                  <a:pt x="82" y="87"/>
                  <a:pt x="81" y="87"/>
                </a:cubicBezTo>
                <a:cubicBezTo>
                  <a:pt x="82" y="84"/>
                  <a:pt x="82" y="87"/>
                  <a:pt x="85" y="86"/>
                </a:cubicBezTo>
                <a:cubicBezTo>
                  <a:pt x="86" y="85"/>
                  <a:pt x="84" y="86"/>
                  <a:pt x="84" y="85"/>
                </a:cubicBezTo>
                <a:cubicBezTo>
                  <a:pt x="84" y="84"/>
                  <a:pt x="86" y="84"/>
                  <a:pt x="87" y="84"/>
                </a:cubicBezTo>
                <a:cubicBezTo>
                  <a:pt x="89" y="84"/>
                  <a:pt x="88" y="85"/>
                  <a:pt x="89" y="86"/>
                </a:cubicBezTo>
                <a:cubicBezTo>
                  <a:pt x="89" y="86"/>
                  <a:pt x="87" y="86"/>
                  <a:pt x="87" y="86"/>
                </a:cubicBezTo>
                <a:cubicBezTo>
                  <a:pt x="84" y="87"/>
                  <a:pt x="88" y="88"/>
                  <a:pt x="86" y="89"/>
                </a:cubicBezTo>
                <a:cubicBezTo>
                  <a:pt x="88" y="90"/>
                  <a:pt x="88" y="89"/>
                  <a:pt x="90" y="88"/>
                </a:cubicBezTo>
                <a:cubicBezTo>
                  <a:pt x="89" y="88"/>
                  <a:pt x="90" y="87"/>
                  <a:pt x="89" y="86"/>
                </a:cubicBezTo>
                <a:cubicBezTo>
                  <a:pt x="93" y="83"/>
                  <a:pt x="92" y="89"/>
                  <a:pt x="96" y="89"/>
                </a:cubicBezTo>
                <a:cubicBezTo>
                  <a:pt x="95" y="86"/>
                  <a:pt x="101" y="86"/>
                  <a:pt x="98" y="83"/>
                </a:cubicBezTo>
                <a:cubicBezTo>
                  <a:pt x="99" y="82"/>
                  <a:pt x="100" y="82"/>
                  <a:pt x="101" y="82"/>
                </a:cubicBezTo>
                <a:cubicBezTo>
                  <a:pt x="100" y="84"/>
                  <a:pt x="103" y="84"/>
                  <a:pt x="101" y="85"/>
                </a:cubicBezTo>
                <a:cubicBezTo>
                  <a:pt x="102" y="85"/>
                  <a:pt x="102" y="85"/>
                  <a:pt x="102" y="85"/>
                </a:cubicBezTo>
                <a:cubicBezTo>
                  <a:pt x="100" y="87"/>
                  <a:pt x="100" y="87"/>
                  <a:pt x="100" y="87"/>
                </a:cubicBezTo>
                <a:cubicBezTo>
                  <a:pt x="101" y="88"/>
                  <a:pt x="104" y="89"/>
                  <a:pt x="105" y="90"/>
                </a:cubicBezTo>
                <a:cubicBezTo>
                  <a:pt x="107" y="89"/>
                  <a:pt x="104" y="89"/>
                  <a:pt x="106" y="88"/>
                </a:cubicBezTo>
                <a:cubicBezTo>
                  <a:pt x="106" y="89"/>
                  <a:pt x="107" y="90"/>
                  <a:pt x="108" y="90"/>
                </a:cubicBezTo>
                <a:cubicBezTo>
                  <a:pt x="106" y="89"/>
                  <a:pt x="108" y="88"/>
                  <a:pt x="109" y="87"/>
                </a:cubicBezTo>
                <a:cubicBezTo>
                  <a:pt x="111" y="87"/>
                  <a:pt x="113" y="89"/>
                  <a:pt x="112" y="89"/>
                </a:cubicBezTo>
                <a:cubicBezTo>
                  <a:pt x="110" y="90"/>
                  <a:pt x="110" y="90"/>
                  <a:pt x="110" y="90"/>
                </a:cubicBezTo>
                <a:cubicBezTo>
                  <a:pt x="112" y="89"/>
                  <a:pt x="111" y="91"/>
                  <a:pt x="113" y="91"/>
                </a:cubicBezTo>
                <a:cubicBezTo>
                  <a:pt x="113" y="90"/>
                  <a:pt x="114" y="88"/>
                  <a:pt x="115" y="87"/>
                </a:cubicBezTo>
                <a:cubicBezTo>
                  <a:pt x="116" y="87"/>
                  <a:pt x="117" y="88"/>
                  <a:pt x="117" y="88"/>
                </a:cubicBezTo>
                <a:cubicBezTo>
                  <a:pt x="115" y="89"/>
                  <a:pt x="115" y="89"/>
                  <a:pt x="115" y="89"/>
                </a:cubicBezTo>
                <a:cubicBezTo>
                  <a:pt x="116" y="89"/>
                  <a:pt x="117" y="89"/>
                  <a:pt x="117" y="90"/>
                </a:cubicBezTo>
                <a:cubicBezTo>
                  <a:pt x="117" y="91"/>
                  <a:pt x="117" y="91"/>
                  <a:pt x="117" y="91"/>
                </a:cubicBezTo>
                <a:cubicBezTo>
                  <a:pt x="117" y="91"/>
                  <a:pt x="117" y="91"/>
                  <a:pt x="117" y="91"/>
                </a:cubicBezTo>
                <a:cubicBezTo>
                  <a:pt x="118" y="91"/>
                  <a:pt x="118" y="91"/>
                  <a:pt x="118" y="91"/>
                </a:cubicBezTo>
                <a:cubicBezTo>
                  <a:pt x="118" y="91"/>
                  <a:pt x="118" y="91"/>
                  <a:pt x="118" y="91"/>
                </a:cubicBezTo>
                <a:cubicBezTo>
                  <a:pt x="118" y="91"/>
                  <a:pt x="118" y="91"/>
                  <a:pt x="118" y="91"/>
                </a:cubicBezTo>
                <a:cubicBezTo>
                  <a:pt x="118" y="91"/>
                  <a:pt x="118" y="91"/>
                  <a:pt x="118" y="91"/>
                </a:cubicBezTo>
                <a:cubicBezTo>
                  <a:pt x="123" y="86"/>
                  <a:pt x="127" y="83"/>
                  <a:pt x="128" y="81"/>
                </a:cubicBezTo>
                <a:cubicBezTo>
                  <a:pt x="128" y="82"/>
                  <a:pt x="128" y="82"/>
                  <a:pt x="129" y="81"/>
                </a:cubicBezTo>
                <a:cubicBezTo>
                  <a:pt x="129" y="81"/>
                  <a:pt x="129" y="81"/>
                  <a:pt x="129" y="81"/>
                </a:cubicBezTo>
                <a:cubicBezTo>
                  <a:pt x="129" y="81"/>
                  <a:pt x="129" y="81"/>
                  <a:pt x="129" y="81"/>
                </a:cubicBezTo>
                <a:cubicBezTo>
                  <a:pt x="129" y="81"/>
                  <a:pt x="129" y="81"/>
                  <a:pt x="129" y="81"/>
                </a:cubicBezTo>
                <a:cubicBezTo>
                  <a:pt x="129" y="80"/>
                  <a:pt x="129" y="80"/>
                  <a:pt x="129" y="80"/>
                </a:cubicBezTo>
                <a:cubicBezTo>
                  <a:pt x="129" y="80"/>
                  <a:pt x="129" y="80"/>
                  <a:pt x="129" y="80"/>
                </a:cubicBezTo>
                <a:cubicBezTo>
                  <a:pt x="128" y="79"/>
                  <a:pt x="128" y="79"/>
                  <a:pt x="128" y="79"/>
                </a:cubicBezTo>
                <a:cubicBezTo>
                  <a:pt x="128" y="79"/>
                  <a:pt x="129" y="79"/>
                  <a:pt x="129" y="79"/>
                </a:cubicBezTo>
                <a:cubicBezTo>
                  <a:pt x="128" y="79"/>
                  <a:pt x="128" y="77"/>
                  <a:pt x="128" y="77"/>
                </a:cubicBezTo>
                <a:cubicBezTo>
                  <a:pt x="129" y="76"/>
                  <a:pt x="129" y="76"/>
                  <a:pt x="129" y="76"/>
                </a:cubicBezTo>
                <a:cubicBezTo>
                  <a:pt x="128" y="75"/>
                  <a:pt x="127" y="74"/>
                  <a:pt x="128" y="72"/>
                </a:cubicBezTo>
                <a:cubicBezTo>
                  <a:pt x="126" y="73"/>
                  <a:pt x="128" y="74"/>
                  <a:pt x="127" y="76"/>
                </a:cubicBezTo>
                <a:cubicBezTo>
                  <a:pt x="126" y="77"/>
                  <a:pt x="126" y="74"/>
                  <a:pt x="126" y="73"/>
                </a:cubicBezTo>
                <a:cubicBezTo>
                  <a:pt x="128" y="74"/>
                  <a:pt x="126" y="70"/>
                  <a:pt x="126" y="69"/>
                </a:cubicBezTo>
                <a:cubicBezTo>
                  <a:pt x="127" y="68"/>
                  <a:pt x="127" y="68"/>
                  <a:pt x="128" y="67"/>
                </a:cubicBezTo>
                <a:cubicBezTo>
                  <a:pt x="126" y="67"/>
                  <a:pt x="126" y="67"/>
                  <a:pt x="126" y="67"/>
                </a:cubicBezTo>
                <a:cubicBezTo>
                  <a:pt x="129" y="66"/>
                  <a:pt x="126" y="64"/>
                  <a:pt x="127" y="62"/>
                </a:cubicBezTo>
                <a:cubicBezTo>
                  <a:pt x="128" y="63"/>
                  <a:pt x="129" y="63"/>
                  <a:pt x="129" y="62"/>
                </a:cubicBezTo>
                <a:cubicBezTo>
                  <a:pt x="127" y="63"/>
                  <a:pt x="127" y="60"/>
                  <a:pt x="125" y="60"/>
                </a:cubicBezTo>
                <a:cubicBezTo>
                  <a:pt x="126" y="57"/>
                  <a:pt x="128" y="61"/>
                  <a:pt x="129" y="60"/>
                </a:cubicBezTo>
                <a:cubicBezTo>
                  <a:pt x="128" y="58"/>
                  <a:pt x="130" y="57"/>
                  <a:pt x="128" y="56"/>
                </a:cubicBezTo>
                <a:cubicBezTo>
                  <a:pt x="128" y="58"/>
                  <a:pt x="127" y="56"/>
                  <a:pt x="126" y="55"/>
                </a:cubicBezTo>
                <a:cubicBezTo>
                  <a:pt x="127" y="53"/>
                  <a:pt x="127" y="56"/>
                  <a:pt x="128" y="54"/>
                </a:cubicBezTo>
                <a:cubicBezTo>
                  <a:pt x="128" y="53"/>
                  <a:pt x="126" y="51"/>
                  <a:pt x="126" y="53"/>
                </a:cubicBezTo>
                <a:cubicBezTo>
                  <a:pt x="126" y="51"/>
                  <a:pt x="124" y="50"/>
                  <a:pt x="125" y="48"/>
                </a:cubicBezTo>
                <a:cubicBezTo>
                  <a:pt x="127" y="48"/>
                  <a:pt x="126" y="51"/>
                  <a:pt x="127" y="50"/>
                </a:cubicBezTo>
                <a:cubicBezTo>
                  <a:pt x="127" y="47"/>
                  <a:pt x="124" y="48"/>
                  <a:pt x="123" y="45"/>
                </a:cubicBezTo>
                <a:cubicBezTo>
                  <a:pt x="123" y="47"/>
                  <a:pt x="121" y="45"/>
                  <a:pt x="120" y="44"/>
                </a:cubicBezTo>
                <a:cubicBezTo>
                  <a:pt x="121" y="40"/>
                  <a:pt x="121" y="45"/>
                  <a:pt x="122" y="44"/>
                </a:cubicBezTo>
                <a:cubicBezTo>
                  <a:pt x="122" y="42"/>
                  <a:pt x="122" y="42"/>
                  <a:pt x="122" y="42"/>
                </a:cubicBezTo>
                <a:cubicBezTo>
                  <a:pt x="124" y="41"/>
                  <a:pt x="126" y="47"/>
                  <a:pt x="127" y="45"/>
                </a:cubicBezTo>
                <a:cubicBezTo>
                  <a:pt x="127" y="43"/>
                  <a:pt x="127" y="43"/>
                  <a:pt x="127" y="43"/>
                </a:cubicBezTo>
                <a:cubicBezTo>
                  <a:pt x="127" y="44"/>
                  <a:pt x="128" y="44"/>
                  <a:pt x="129" y="44"/>
                </a:cubicBezTo>
                <a:cubicBezTo>
                  <a:pt x="128" y="43"/>
                  <a:pt x="129" y="40"/>
                  <a:pt x="128" y="40"/>
                </a:cubicBezTo>
                <a:cubicBezTo>
                  <a:pt x="127" y="39"/>
                  <a:pt x="129" y="41"/>
                  <a:pt x="128" y="41"/>
                </a:cubicBezTo>
                <a:cubicBezTo>
                  <a:pt x="127" y="39"/>
                  <a:pt x="125" y="38"/>
                  <a:pt x="126" y="36"/>
                </a:cubicBezTo>
                <a:cubicBezTo>
                  <a:pt x="127" y="37"/>
                  <a:pt x="128" y="35"/>
                  <a:pt x="129" y="36"/>
                </a:cubicBezTo>
                <a:cubicBezTo>
                  <a:pt x="129" y="35"/>
                  <a:pt x="127" y="35"/>
                  <a:pt x="128" y="34"/>
                </a:cubicBezTo>
                <a:cubicBezTo>
                  <a:pt x="129" y="34"/>
                  <a:pt x="129" y="34"/>
                  <a:pt x="129" y="34"/>
                </a:cubicBezTo>
                <a:cubicBezTo>
                  <a:pt x="129" y="32"/>
                  <a:pt x="129" y="31"/>
                  <a:pt x="129" y="29"/>
                </a:cubicBezTo>
                <a:cubicBezTo>
                  <a:pt x="130" y="29"/>
                  <a:pt x="130" y="30"/>
                  <a:pt x="131" y="30"/>
                </a:cubicBezTo>
                <a:cubicBezTo>
                  <a:pt x="130" y="29"/>
                  <a:pt x="130" y="29"/>
                  <a:pt x="131" y="28"/>
                </a:cubicBezTo>
                <a:cubicBezTo>
                  <a:pt x="133" y="27"/>
                  <a:pt x="131" y="29"/>
                  <a:pt x="133" y="29"/>
                </a:cubicBezTo>
                <a:cubicBezTo>
                  <a:pt x="132" y="30"/>
                  <a:pt x="133" y="31"/>
                  <a:pt x="131" y="30"/>
                </a:cubicBezTo>
                <a:cubicBezTo>
                  <a:pt x="132" y="35"/>
                  <a:pt x="137" y="38"/>
                  <a:pt x="140" y="43"/>
                </a:cubicBezTo>
                <a:cubicBezTo>
                  <a:pt x="141" y="43"/>
                  <a:pt x="141" y="43"/>
                  <a:pt x="141" y="43"/>
                </a:cubicBezTo>
                <a:cubicBezTo>
                  <a:pt x="142" y="47"/>
                  <a:pt x="146" y="49"/>
                  <a:pt x="147" y="52"/>
                </a:cubicBezTo>
                <a:cubicBezTo>
                  <a:pt x="147" y="51"/>
                  <a:pt x="150" y="51"/>
                  <a:pt x="151" y="52"/>
                </a:cubicBezTo>
                <a:cubicBezTo>
                  <a:pt x="153" y="53"/>
                  <a:pt x="150" y="54"/>
                  <a:pt x="150" y="56"/>
                </a:cubicBezTo>
                <a:cubicBezTo>
                  <a:pt x="151" y="57"/>
                  <a:pt x="153" y="58"/>
                  <a:pt x="153" y="59"/>
                </a:cubicBezTo>
                <a:cubicBezTo>
                  <a:pt x="153" y="59"/>
                  <a:pt x="153" y="59"/>
                  <a:pt x="153" y="59"/>
                </a:cubicBezTo>
                <a:cubicBezTo>
                  <a:pt x="154" y="59"/>
                  <a:pt x="155" y="60"/>
                  <a:pt x="156" y="62"/>
                </a:cubicBezTo>
                <a:cubicBezTo>
                  <a:pt x="156" y="62"/>
                  <a:pt x="156" y="62"/>
                  <a:pt x="156" y="62"/>
                </a:cubicBezTo>
                <a:cubicBezTo>
                  <a:pt x="156" y="63"/>
                  <a:pt x="156" y="65"/>
                  <a:pt x="157" y="65"/>
                </a:cubicBezTo>
                <a:cubicBezTo>
                  <a:pt x="158" y="65"/>
                  <a:pt x="159" y="68"/>
                  <a:pt x="161" y="68"/>
                </a:cubicBezTo>
                <a:cubicBezTo>
                  <a:pt x="161" y="68"/>
                  <a:pt x="161" y="68"/>
                  <a:pt x="161" y="68"/>
                </a:cubicBezTo>
                <a:cubicBezTo>
                  <a:pt x="162" y="68"/>
                  <a:pt x="162" y="68"/>
                  <a:pt x="162" y="68"/>
                </a:cubicBezTo>
                <a:cubicBezTo>
                  <a:pt x="162" y="70"/>
                  <a:pt x="162" y="70"/>
                  <a:pt x="162" y="70"/>
                </a:cubicBezTo>
                <a:cubicBezTo>
                  <a:pt x="162" y="70"/>
                  <a:pt x="161" y="70"/>
                  <a:pt x="161" y="70"/>
                </a:cubicBezTo>
                <a:cubicBezTo>
                  <a:pt x="162" y="72"/>
                  <a:pt x="162" y="70"/>
                  <a:pt x="163" y="70"/>
                </a:cubicBezTo>
                <a:cubicBezTo>
                  <a:pt x="165" y="71"/>
                  <a:pt x="164" y="72"/>
                  <a:pt x="164" y="73"/>
                </a:cubicBezTo>
                <a:cubicBezTo>
                  <a:pt x="163" y="73"/>
                  <a:pt x="164" y="72"/>
                  <a:pt x="163" y="71"/>
                </a:cubicBezTo>
                <a:cubicBezTo>
                  <a:pt x="162" y="71"/>
                  <a:pt x="164" y="73"/>
                  <a:pt x="163" y="73"/>
                </a:cubicBezTo>
                <a:cubicBezTo>
                  <a:pt x="163" y="73"/>
                  <a:pt x="165" y="73"/>
                  <a:pt x="165" y="74"/>
                </a:cubicBezTo>
                <a:cubicBezTo>
                  <a:pt x="166" y="75"/>
                  <a:pt x="168" y="77"/>
                  <a:pt x="166" y="77"/>
                </a:cubicBezTo>
                <a:cubicBezTo>
                  <a:pt x="167" y="78"/>
                  <a:pt x="168" y="79"/>
                  <a:pt x="169" y="79"/>
                </a:cubicBezTo>
                <a:cubicBezTo>
                  <a:pt x="169" y="78"/>
                  <a:pt x="168" y="76"/>
                  <a:pt x="168" y="76"/>
                </a:cubicBezTo>
                <a:cubicBezTo>
                  <a:pt x="169" y="76"/>
                  <a:pt x="170" y="77"/>
                  <a:pt x="170" y="78"/>
                </a:cubicBezTo>
                <a:cubicBezTo>
                  <a:pt x="169" y="78"/>
                  <a:pt x="169" y="78"/>
                  <a:pt x="169" y="78"/>
                </a:cubicBezTo>
                <a:cubicBezTo>
                  <a:pt x="170" y="78"/>
                  <a:pt x="171" y="80"/>
                  <a:pt x="171" y="78"/>
                </a:cubicBezTo>
                <a:cubicBezTo>
                  <a:pt x="171" y="81"/>
                  <a:pt x="171" y="81"/>
                  <a:pt x="171" y="81"/>
                </a:cubicBezTo>
                <a:cubicBezTo>
                  <a:pt x="172" y="81"/>
                  <a:pt x="173" y="82"/>
                  <a:pt x="174" y="83"/>
                </a:cubicBezTo>
                <a:cubicBezTo>
                  <a:pt x="173" y="84"/>
                  <a:pt x="171" y="84"/>
                  <a:pt x="173" y="86"/>
                </a:cubicBezTo>
                <a:cubicBezTo>
                  <a:pt x="175" y="87"/>
                  <a:pt x="175" y="87"/>
                  <a:pt x="175" y="87"/>
                </a:cubicBezTo>
                <a:cubicBezTo>
                  <a:pt x="176" y="88"/>
                  <a:pt x="176" y="89"/>
                  <a:pt x="175" y="89"/>
                </a:cubicBezTo>
                <a:cubicBezTo>
                  <a:pt x="177" y="93"/>
                  <a:pt x="181" y="90"/>
                  <a:pt x="182" y="93"/>
                </a:cubicBezTo>
                <a:cubicBezTo>
                  <a:pt x="179" y="93"/>
                  <a:pt x="180" y="94"/>
                  <a:pt x="181" y="96"/>
                </a:cubicBezTo>
                <a:cubicBezTo>
                  <a:pt x="181" y="96"/>
                  <a:pt x="181" y="95"/>
                  <a:pt x="182" y="96"/>
                </a:cubicBezTo>
                <a:cubicBezTo>
                  <a:pt x="182" y="95"/>
                  <a:pt x="180" y="96"/>
                  <a:pt x="180" y="94"/>
                </a:cubicBezTo>
                <a:cubicBezTo>
                  <a:pt x="181" y="93"/>
                  <a:pt x="182" y="95"/>
                  <a:pt x="182" y="95"/>
                </a:cubicBezTo>
                <a:cubicBezTo>
                  <a:pt x="181" y="100"/>
                  <a:pt x="188" y="104"/>
                  <a:pt x="189" y="108"/>
                </a:cubicBezTo>
                <a:cubicBezTo>
                  <a:pt x="190" y="107"/>
                  <a:pt x="191" y="110"/>
                  <a:pt x="192" y="110"/>
                </a:cubicBezTo>
                <a:cubicBezTo>
                  <a:pt x="190" y="111"/>
                  <a:pt x="194" y="112"/>
                  <a:pt x="194" y="114"/>
                </a:cubicBezTo>
                <a:cubicBezTo>
                  <a:pt x="195" y="112"/>
                  <a:pt x="195" y="112"/>
                  <a:pt x="195" y="112"/>
                </a:cubicBezTo>
                <a:cubicBezTo>
                  <a:pt x="195" y="115"/>
                  <a:pt x="200" y="114"/>
                  <a:pt x="199" y="117"/>
                </a:cubicBezTo>
                <a:cubicBezTo>
                  <a:pt x="199" y="118"/>
                  <a:pt x="198" y="117"/>
                  <a:pt x="197" y="117"/>
                </a:cubicBezTo>
                <a:cubicBezTo>
                  <a:pt x="196" y="120"/>
                  <a:pt x="202" y="120"/>
                  <a:pt x="201" y="123"/>
                </a:cubicBezTo>
                <a:cubicBezTo>
                  <a:pt x="202" y="123"/>
                  <a:pt x="202" y="122"/>
                  <a:pt x="204" y="123"/>
                </a:cubicBezTo>
                <a:cubicBezTo>
                  <a:pt x="204" y="125"/>
                  <a:pt x="205" y="128"/>
                  <a:pt x="205" y="128"/>
                </a:cubicBezTo>
                <a:cubicBezTo>
                  <a:pt x="206" y="128"/>
                  <a:pt x="207" y="128"/>
                  <a:pt x="207" y="130"/>
                </a:cubicBezTo>
                <a:cubicBezTo>
                  <a:pt x="206" y="130"/>
                  <a:pt x="206" y="130"/>
                  <a:pt x="206" y="129"/>
                </a:cubicBezTo>
                <a:cubicBezTo>
                  <a:pt x="206" y="131"/>
                  <a:pt x="208" y="132"/>
                  <a:pt x="210" y="133"/>
                </a:cubicBezTo>
                <a:cubicBezTo>
                  <a:pt x="210" y="135"/>
                  <a:pt x="212" y="138"/>
                  <a:pt x="213" y="141"/>
                </a:cubicBezTo>
                <a:cubicBezTo>
                  <a:pt x="214" y="141"/>
                  <a:pt x="214" y="141"/>
                  <a:pt x="215" y="141"/>
                </a:cubicBezTo>
                <a:cubicBezTo>
                  <a:pt x="214" y="142"/>
                  <a:pt x="214" y="142"/>
                  <a:pt x="214" y="143"/>
                </a:cubicBezTo>
                <a:cubicBezTo>
                  <a:pt x="214" y="144"/>
                  <a:pt x="214" y="144"/>
                  <a:pt x="214" y="144"/>
                </a:cubicBezTo>
                <a:cubicBezTo>
                  <a:pt x="212" y="146"/>
                  <a:pt x="214" y="145"/>
                  <a:pt x="212" y="147"/>
                </a:cubicBezTo>
                <a:cubicBezTo>
                  <a:pt x="211" y="148"/>
                  <a:pt x="211" y="146"/>
                  <a:pt x="211" y="146"/>
                </a:cubicBezTo>
                <a:cubicBezTo>
                  <a:pt x="210" y="146"/>
                  <a:pt x="209" y="148"/>
                  <a:pt x="208" y="149"/>
                </a:cubicBezTo>
                <a:cubicBezTo>
                  <a:pt x="209" y="148"/>
                  <a:pt x="209" y="148"/>
                  <a:pt x="209" y="149"/>
                </a:cubicBezTo>
                <a:cubicBezTo>
                  <a:pt x="209" y="149"/>
                  <a:pt x="208" y="149"/>
                  <a:pt x="208" y="149"/>
                </a:cubicBezTo>
                <a:cubicBezTo>
                  <a:pt x="208" y="149"/>
                  <a:pt x="208" y="150"/>
                  <a:pt x="207" y="150"/>
                </a:cubicBezTo>
                <a:cubicBezTo>
                  <a:pt x="207" y="150"/>
                  <a:pt x="207" y="150"/>
                  <a:pt x="207" y="150"/>
                </a:cubicBezTo>
                <a:cubicBezTo>
                  <a:pt x="208" y="150"/>
                  <a:pt x="208" y="149"/>
                  <a:pt x="208" y="149"/>
                </a:cubicBezTo>
                <a:cubicBezTo>
                  <a:pt x="208" y="149"/>
                  <a:pt x="208" y="150"/>
                  <a:pt x="207" y="150"/>
                </a:cubicBezTo>
                <a:cubicBezTo>
                  <a:pt x="207" y="150"/>
                  <a:pt x="207" y="150"/>
                  <a:pt x="207" y="150"/>
                </a:cubicBezTo>
                <a:cubicBezTo>
                  <a:pt x="207" y="151"/>
                  <a:pt x="206" y="151"/>
                  <a:pt x="206" y="151"/>
                </a:cubicBezTo>
                <a:cubicBezTo>
                  <a:pt x="205" y="150"/>
                  <a:pt x="205" y="150"/>
                  <a:pt x="205" y="150"/>
                </a:cubicBezTo>
                <a:cubicBezTo>
                  <a:pt x="204" y="150"/>
                  <a:pt x="204" y="153"/>
                  <a:pt x="204" y="154"/>
                </a:cubicBezTo>
                <a:cubicBezTo>
                  <a:pt x="201" y="156"/>
                  <a:pt x="197" y="161"/>
                  <a:pt x="196" y="163"/>
                </a:cubicBezTo>
                <a:cubicBezTo>
                  <a:pt x="196" y="163"/>
                  <a:pt x="196" y="162"/>
                  <a:pt x="196" y="163"/>
                </a:cubicBezTo>
                <a:cubicBezTo>
                  <a:pt x="195" y="164"/>
                  <a:pt x="195" y="166"/>
                  <a:pt x="194" y="166"/>
                </a:cubicBezTo>
                <a:cubicBezTo>
                  <a:pt x="193" y="167"/>
                  <a:pt x="193" y="166"/>
                  <a:pt x="191" y="167"/>
                </a:cubicBezTo>
                <a:cubicBezTo>
                  <a:pt x="191" y="167"/>
                  <a:pt x="192" y="168"/>
                  <a:pt x="192" y="168"/>
                </a:cubicBezTo>
                <a:cubicBezTo>
                  <a:pt x="188" y="169"/>
                  <a:pt x="188" y="174"/>
                  <a:pt x="184" y="176"/>
                </a:cubicBezTo>
                <a:cubicBezTo>
                  <a:pt x="184" y="176"/>
                  <a:pt x="184" y="175"/>
                  <a:pt x="184" y="175"/>
                </a:cubicBezTo>
                <a:cubicBezTo>
                  <a:pt x="182" y="177"/>
                  <a:pt x="181" y="180"/>
                  <a:pt x="180" y="183"/>
                </a:cubicBezTo>
                <a:cubicBezTo>
                  <a:pt x="180" y="182"/>
                  <a:pt x="179" y="182"/>
                  <a:pt x="180" y="181"/>
                </a:cubicBezTo>
                <a:cubicBezTo>
                  <a:pt x="178" y="183"/>
                  <a:pt x="177" y="185"/>
                  <a:pt x="177" y="186"/>
                </a:cubicBezTo>
                <a:cubicBezTo>
                  <a:pt x="178" y="186"/>
                  <a:pt x="176" y="186"/>
                  <a:pt x="177" y="185"/>
                </a:cubicBezTo>
                <a:cubicBezTo>
                  <a:pt x="179" y="185"/>
                  <a:pt x="178" y="187"/>
                  <a:pt x="177" y="188"/>
                </a:cubicBezTo>
                <a:cubicBezTo>
                  <a:pt x="177" y="188"/>
                  <a:pt x="177" y="188"/>
                  <a:pt x="177" y="188"/>
                </a:cubicBezTo>
                <a:cubicBezTo>
                  <a:pt x="175" y="190"/>
                  <a:pt x="176" y="190"/>
                  <a:pt x="174" y="192"/>
                </a:cubicBezTo>
                <a:cubicBezTo>
                  <a:pt x="173" y="192"/>
                  <a:pt x="175" y="191"/>
                  <a:pt x="174" y="191"/>
                </a:cubicBezTo>
                <a:cubicBezTo>
                  <a:pt x="172" y="190"/>
                  <a:pt x="170" y="193"/>
                  <a:pt x="169" y="194"/>
                </a:cubicBezTo>
                <a:cubicBezTo>
                  <a:pt x="169" y="194"/>
                  <a:pt x="169" y="195"/>
                  <a:pt x="169" y="195"/>
                </a:cubicBezTo>
                <a:cubicBezTo>
                  <a:pt x="168" y="197"/>
                  <a:pt x="168" y="195"/>
                  <a:pt x="167" y="196"/>
                </a:cubicBezTo>
                <a:cubicBezTo>
                  <a:pt x="167" y="202"/>
                  <a:pt x="167" y="202"/>
                  <a:pt x="167" y="202"/>
                </a:cubicBezTo>
                <a:cubicBezTo>
                  <a:pt x="166" y="201"/>
                  <a:pt x="164" y="202"/>
                  <a:pt x="165" y="200"/>
                </a:cubicBezTo>
                <a:cubicBezTo>
                  <a:pt x="163" y="203"/>
                  <a:pt x="163" y="206"/>
                  <a:pt x="162" y="208"/>
                </a:cubicBezTo>
                <a:cubicBezTo>
                  <a:pt x="162" y="209"/>
                  <a:pt x="160" y="212"/>
                  <a:pt x="159" y="213"/>
                </a:cubicBezTo>
                <a:cubicBezTo>
                  <a:pt x="158" y="212"/>
                  <a:pt x="160" y="212"/>
                  <a:pt x="159" y="211"/>
                </a:cubicBezTo>
                <a:cubicBezTo>
                  <a:pt x="157" y="212"/>
                  <a:pt x="157" y="212"/>
                  <a:pt x="157" y="212"/>
                </a:cubicBezTo>
                <a:cubicBezTo>
                  <a:pt x="159" y="210"/>
                  <a:pt x="156" y="211"/>
                  <a:pt x="156" y="209"/>
                </a:cubicBezTo>
                <a:cubicBezTo>
                  <a:pt x="155" y="211"/>
                  <a:pt x="152" y="214"/>
                  <a:pt x="150" y="216"/>
                </a:cubicBezTo>
                <a:cubicBezTo>
                  <a:pt x="153" y="216"/>
                  <a:pt x="148" y="219"/>
                  <a:pt x="149" y="220"/>
                </a:cubicBezTo>
                <a:cubicBezTo>
                  <a:pt x="147" y="223"/>
                  <a:pt x="147" y="220"/>
                  <a:pt x="146" y="221"/>
                </a:cubicBezTo>
                <a:cubicBezTo>
                  <a:pt x="144" y="224"/>
                  <a:pt x="142" y="226"/>
                  <a:pt x="140" y="228"/>
                </a:cubicBezTo>
                <a:cubicBezTo>
                  <a:pt x="140" y="228"/>
                  <a:pt x="140" y="228"/>
                  <a:pt x="140" y="228"/>
                </a:cubicBezTo>
                <a:cubicBezTo>
                  <a:pt x="138" y="230"/>
                  <a:pt x="135" y="233"/>
                  <a:pt x="134" y="237"/>
                </a:cubicBezTo>
                <a:cubicBezTo>
                  <a:pt x="134" y="236"/>
                  <a:pt x="133" y="236"/>
                  <a:pt x="134" y="236"/>
                </a:cubicBezTo>
                <a:cubicBezTo>
                  <a:pt x="131" y="237"/>
                  <a:pt x="135" y="238"/>
                  <a:pt x="132" y="239"/>
                </a:cubicBezTo>
                <a:cubicBezTo>
                  <a:pt x="132" y="238"/>
                  <a:pt x="132" y="238"/>
                  <a:pt x="132" y="238"/>
                </a:cubicBezTo>
                <a:cubicBezTo>
                  <a:pt x="131" y="240"/>
                  <a:pt x="128" y="241"/>
                  <a:pt x="128" y="243"/>
                </a:cubicBezTo>
                <a:cubicBezTo>
                  <a:pt x="127" y="243"/>
                  <a:pt x="127" y="243"/>
                  <a:pt x="127" y="242"/>
                </a:cubicBezTo>
                <a:cubicBezTo>
                  <a:pt x="126" y="244"/>
                  <a:pt x="124" y="246"/>
                  <a:pt x="124" y="248"/>
                </a:cubicBezTo>
                <a:cubicBezTo>
                  <a:pt x="123" y="248"/>
                  <a:pt x="123" y="247"/>
                  <a:pt x="123" y="246"/>
                </a:cubicBezTo>
                <a:cubicBezTo>
                  <a:pt x="121" y="248"/>
                  <a:pt x="123" y="249"/>
                  <a:pt x="121" y="250"/>
                </a:cubicBezTo>
                <a:cubicBezTo>
                  <a:pt x="121" y="251"/>
                  <a:pt x="119" y="251"/>
                  <a:pt x="119" y="251"/>
                </a:cubicBezTo>
                <a:cubicBezTo>
                  <a:pt x="119" y="252"/>
                  <a:pt x="118" y="254"/>
                  <a:pt x="117" y="255"/>
                </a:cubicBezTo>
                <a:cubicBezTo>
                  <a:pt x="117" y="244"/>
                  <a:pt x="118" y="232"/>
                  <a:pt x="117" y="221"/>
                </a:cubicBezTo>
                <a:cubicBezTo>
                  <a:pt x="119" y="219"/>
                  <a:pt x="118" y="224"/>
                  <a:pt x="119" y="223"/>
                </a:cubicBezTo>
                <a:cubicBezTo>
                  <a:pt x="118" y="223"/>
                  <a:pt x="119" y="221"/>
                  <a:pt x="118" y="217"/>
                </a:cubicBezTo>
                <a:cubicBezTo>
                  <a:pt x="119" y="217"/>
                  <a:pt x="119" y="217"/>
                  <a:pt x="119" y="217"/>
                </a:cubicBezTo>
                <a:cubicBezTo>
                  <a:pt x="118" y="216"/>
                  <a:pt x="119" y="215"/>
                  <a:pt x="119" y="213"/>
                </a:cubicBezTo>
                <a:cubicBezTo>
                  <a:pt x="119" y="213"/>
                  <a:pt x="119" y="213"/>
                  <a:pt x="119" y="213"/>
                </a:cubicBezTo>
                <a:cubicBezTo>
                  <a:pt x="117" y="212"/>
                  <a:pt x="121" y="210"/>
                  <a:pt x="119" y="209"/>
                </a:cubicBezTo>
                <a:cubicBezTo>
                  <a:pt x="120" y="208"/>
                  <a:pt x="120" y="208"/>
                  <a:pt x="120" y="208"/>
                </a:cubicBezTo>
                <a:cubicBezTo>
                  <a:pt x="118" y="206"/>
                  <a:pt x="121" y="205"/>
                  <a:pt x="119" y="203"/>
                </a:cubicBezTo>
                <a:cubicBezTo>
                  <a:pt x="119" y="203"/>
                  <a:pt x="119" y="203"/>
                  <a:pt x="119" y="203"/>
                </a:cubicBezTo>
                <a:cubicBezTo>
                  <a:pt x="120" y="201"/>
                  <a:pt x="118" y="198"/>
                  <a:pt x="119" y="197"/>
                </a:cubicBezTo>
                <a:cubicBezTo>
                  <a:pt x="119" y="194"/>
                  <a:pt x="119" y="192"/>
                  <a:pt x="117" y="191"/>
                </a:cubicBezTo>
                <a:cubicBezTo>
                  <a:pt x="118"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0"/>
                </a:cubicBezTo>
                <a:cubicBezTo>
                  <a:pt x="119" y="187"/>
                  <a:pt x="120" y="182"/>
                  <a:pt x="117" y="178"/>
                </a:cubicBezTo>
                <a:cubicBezTo>
                  <a:pt x="114" y="179"/>
                  <a:pt x="111" y="179"/>
                  <a:pt x="108" y="180"/>
                </a:cubicBezTo>
                <a:cubicBezTo>
                  <a:pt x="104" y="176"/>
                  <a:pt x="101" y="174"/>
                  <a:pt x="107" y="178"/>
                </a:cubicBezTo>
                <a:cubicBezTo>
                  <a:pt x="107" y="178"/>
                  <a:pt x="107" y="178"/>
                  <a:pt x="107" y="178"/>
                </a:cubicBezTo>
                <a:cubicBezTo>
                  <a:pt x="107" y="179"/>
                  <a:pt x="107" y="179"/>
                  <a:pt x="107" y="179"/>
                </a:cubicBezTo>
                <a:cubicBezTo>
                  <a:pt x="107" y="180"/>
                  <a:pt x="107" y="180"/>
                  <a:pt x="107" y="180"/>
                </a:cubicBezTo>
                <a:cubicBezTo>
                  <a:pt x="107" y="181"/>
                  <a:pt x="107" y="181"/>
                  <a:pt x="107" y="181"/>
                </a:cubicBezTo>
                <a:cubicBezTo>
                  <a:pt x="106" y="181"/>
                  <a:pt x="105" y="181"/>
                  <a:pt x="105" y="181"/>
                </a:cubicBezTo>
                <a:cubicBezTo>
                  <a:pt x="104" y="181"/>
                  <a:pt x="105" y="180"/>
                  <a:pt x="105" y="180"/>
                </a:cubicBezTo>
                <a:cubicBezTo>
                  <a:pt x="100" y="182"/>
                  <a:pt x="95" y="179"/>
                  <a:pt x="92" y="183"/>
                </a:cubicBezTo>
                <a:cubicBezTo>
                  <a:pt x="91" y="184"/>
                  <a:pt x="91" y="184"/>
                  <a:pt x="91" y="184"/>
                </a:cubicBezTo>
                <a:cubicBezTo>
                  <a:pt x="90" y="184"/>
                  <a:pt x="90" y="183"/>
                  <a:pt x="89" y="182"/>
                </a:cubicBezTo>
                <a:cubicBezTo>
                  <a:pt x="88" y="183"/>
                  <a:pt x="84" y="183"/>
                  <a:pt x="84" y="184"/>
                </a:cubicBezTo>
                <a:cubicBezTo>
                  <a:pt x="83" y="184"/>
                  <a:pt x="84" y="183"/>
                  <a:pt x="84" y="183"/>
                </a:cubicBezTo>
                <a:cubicBezTo>
                  <a:pt x="82" y="183"/>
                  <a:pt x="79" y="185"/>
                  <a:pt x="77" y="185"/>
                </a:cubicBezTo>
                <a:cubicBezTo>
                  <a:pt x="78" y="184"/>
                  <a:pt x="78" y="184"/>
                  <a:pt x="78" y="184"/>
                </a:cubicBezTo>
                <a:cubicBezTo>
                  <a:pt x="67" y="182"/>
                  <a:pt x="52" y="181"/>
                  <a:pt x="44" y="185"/>
                </a:cubicBezTo>
                <a:cubicBezTo>
                  <a:pt x="41" y="186"/>
                  <a:pt x="42" y="183"/>
                  <a:pt x="41" y="184"/>
                </a:cubicBezTo>
                <a:cubicBezTo>
                  <a:pt x="32" y="187"/>
                  <a:pt x="21" y="184"/>
                  <a:pt x="13" y="188"/>
                </a:cubicBezTo>
                <a:cubicBezTo>
                  <a:pt x="6" y="190"/>
                  <a:pt x="4" y="194"/>
                  <a:pt x="4" y="194"/>
                </a:cubicBezTo>
                <a:cubicBezTo>
                  <a:pt x="20" y="192"/>
                  <a:pt x="35" y="193"/>
                  <a:pt x="51" y="194"/>
                </a:cubicBezTo>
                <a:cubicBezTo>
                  <a:pt x="56" y="193"/>
                  <a:pt x="63" y="192"/>
                  <a:pt x="68" y="192"/>
                </a:cubicBezTo>
                <a:cubicBezTo>
                  <a:pt x="78" y="191"/>
                  <a:pt x="89" y="191"/>
                  <a:pt x="99" y="191"/>
                </a:cubicBezTo>
                <a:cubicBezTo>
                  <a:pt x="108" y="191"/>
                  <a:pt x="108" y="191"/>
                  <a:pt x="108" y="191"/>
                </a:cubicBezTo>
                <a:cubicBezTo>
                  <a:pt x="108" y="191"/>
                  <a:pt x="108" y="191"/>
                  <a:pt x="108" y="191"/>
                </a:cubicBezTo>
                <a:cubicBezTo>
                  <a:pt x="108" y="191"/>
                  <a:pt x="108" y="191"/>
                  <a:pt x="108" y="191"/>
                </a:cubicBezTo>
                <a:cubicBezTo>
                  <a:pt x="109" y="193"/>
                  <a:pt x="109" y="193"/>
                  <a:pt x="109" y="193"/>
                </a:cubicBezTo>
                <a:cubicBezTo>
                  <a:pt x="109" y="195"/>
                  <a:pt x="107" y="194"/>
                  <a:pt x="107" y="193"/>
                </a:cubicBezTo>
                <a:cubicBezTo>
                  <a:pt x="107" y="201"/>
                  <a:pt x="107" y="209"/>
                  <a:pt x="107" y="217"/>
                </a:cubicBezTo>
                <a:cubicBezTo>
                  <a:pt x="108" y="217"/>
                  <a:pt x="107" y="221"/>
                  <a:pt x="108" y="221"/>
                </a:cubicBezTo>
                <a:cubicBezTo>
                  <a:pt x="108" y="222"/>
                  <a:pt x="108" y="221"/>
                  <a:pt x="108" y="221"/>
                </a:cubicBezTo>
                <a:cubicBezTo>
                  <a:pt x="108" y="227"/>
                  <a:pt x="108" y="227"/>
                  <a:pt x="106" y="232"/>
                </a:cubicBezTo>
                <a:cubicBezTo>
                  <a:pt x="105" y="249"/>
                  <a:pt x="105" y="249"/>
                  <a:pt x="105" y="249"/>
                </a:cubicBezTo>
                <a:cubicBezTo>
                  <a:pt x="105" y="253"/>
                  <a:pt x="105" y="253"/>
                  <a:pt x="105" y="253"/>
                </a:cubicBezTo>
                <a:cubicBezTo>
                  <a:pt x="104" y="255"/>
                  <a:pt x="104" y="255"/>
                  <a:pt x="104" y="255"/>
                </a:cubicBezTo>
                <a:cubicBezTo>
                  <a:pt x="104" y="255"/>
                  <a:pt x="104" y="255"/>
                  <a:pt x="104" y="255"/>
                </a:cubicBezTo>
                <a:cubicBezTo>
                  <a:pt x="104" y="256"/>
                  <a:pt x="104" y="256"/>
                  <a:pt x="104" y="256"/>
                </a:cubicBezTo>
                <a:cubicBezTo>
                  <a:pt x="104" y="256"/>
                  <a:pt x="104" y="256"/>
                  <a:pt x="104" y="256"/>
                </a:cubicBezTo>
                <a:cubicBezTo>
                  <a:pt x="104" y="256"/>
                  <a:pt x="104" y="256"/>
                  <a:pt x="104" y="256"/>
                </a:cubicBezTo>
                <a:cubicBezTo>
                  <a:pt x="100" y="254"/>
                  <a:pt x="141" y="271"/>
                  <a:pt x="124" y="264"/>
                </a:cubicBezTo>
                <a:cubicBezTo>
                  <a:pt x="124" y="264"/>
                  <a:pt x="124" y="264"/>
                  <a:pt x="124" y="264"/>
                </a:cubicBezTo>
                <a:cubicBezTo>
                  <a:pt x="124" y="264"/>
                  <a:pt x="124" y="264"/>
                  <a:pt x="124" y="264"/>
                </a:cubicBezTo>
                <a:cubicBezTo>
                  <a:pt x="125" y="263"/>
                  <a:pt x="125" y="263"/>
                  <a:pt x="125" y="263"/>
                </a:cubicBezTo>
                <a:cubicBezTo>
                  <a:pt x="130" y="257"/>
                  <a:pt x="130" y="257"/>
                  <a:pt x="130" y="257"/>
                </a:cubicBezTo>
                <a:cubicBezTo>
                  <a:pt x="138" y="249"/>
                  <a:pt x="145" y="241"/>
                  <a:pt x="152" y="233"/>
                </a:cubicBezTo>
                <a:cubicBezTo>
                  <a:pt x="167" y="217"/>
                  <a:pt x="181" y="200"/>
                  <a:pt x="196" y="183"/>
                </a:cubicBezTo>
                <a:cubicBezTo>
                  <a:pt x="196" y="179"/>
                  <a:pt x="201" y="176"/>
                  <a:pt x="202" y="171"/>
                </a:cubicBezTo>
                <a:cubicBezTo>
                  <a:pt x="202" y="172"/>
                  <a:pt x="202" y="172"/>
                  <a:pt x="202" y="172"/>
                </a:cubicBezTo>
                <a:cubicBezTo>
                  <a:pt x="204" y="169"/>
                  <a:pt x="205" y="169"/>
                  <a:pt x="209" y="167"/>
                </a:cubicBezTo>
                <a:cubicBezTo>
                  <a:pt x="208" y="166"/>
                  <a:pt x="210" y="165"/>
                  <a:pt x="208" y="165"/>
                </a:cubicBezTo>
                <a:cubicBezTo>
                  <a:pt x="209" y="163"/>
                  <a:pt x="212" y="164"/>
                  <a:pt x="213" y="162"/>
                </a:cubicBezTo>
                <a:cubicBezTo>
                  <a:pt x="213" y="162"/>
                  <a:pt x="212" y="161"/>
                  <a:pt x="213" y="161"/>
                </a:cubicBezTo>
                <a:cubicBezTo>
                  <a:pt x="215" y="156"/>
                  <a:pt x="213" y="163"/>
                  <a:pt x="219" y="158"/>
                </a:cubicBezTo>
                <a:cubicBezTo>
                  <a:pt x="224" y="152"/>
                  <a:pt x="224" y="152"/>
                  <a:pt x="224" y="152"/>
                </a:cubicBezTo>
                <a:cubicBezTo>
                  <a:pt x="226" y="149"/>
                  <a:pt x="226" y="149"/>
                  <a:pt x="226" y="149"/>
                </a:cubicBezTo>
                <a:cubicBezTo>
                  <a:pt x="227" y="148"/>
                  <a:pt x="227" y="148"/>
                  <a:pt x="227" y="148"/>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9" y="127"/>
                  <a:pt x="228" y="141"/>
                  <a:pt x="229" y="137"/>
                </a:cubicBezTo>
                <a:close/>
                <a:moveTo>
                  <a:pt x="206" y="153"/>
                </a:moveTo>
                <a:cubicBezTo>
                  <a:pt x="206" y="153"/>
                  <a:pt x="206" y="152"/>
                  <a:pt x="206" y="152"/>
                </a:cubicBezTo>
                <a:cubicBezTo>
                  <a:pt x="206" y="152"/>
                  <a:pt x="206" y="153"/>
                  <a:pt x="206" y="153"/>
                </a:cubicBezTo>
                <a:close/>
                <a:moveTo>
                  <a:pt x="219" y="139"/>
                </a:moveTo>
                <a:cubicBezTo>
                  <a:pt x="219" y="139"/>
                  <a:pt x="219" y="139"/>
                  <a:pt x="219" y="139"/>
                </a:cubicBezTo>
                <a:cubicBezTo>
                  <a:pt x="219" y="139"/>
                  <a:pt x="219" y="139"/>
                  <a:pt x="219" y="139"/>
                </a:cubicBezTo>
                <a:cubicBezTo>
                  <a:pt x="219" y="139"/>
                  <a:pt x="219" y="139"/>
                  <a:pt x="219" y="139"/>
                </a:cubicBezTo>
                <a:cubicBezTo>
                  <a:pt x="219" y="136"/>
                  <a:pt x="219" y="141"/>
                  <a:pt x="219" y="139"/>
                </a:cubicBezTo>
                <a:close/>
              </a:path>
            </a:pathLst>
          </a:custGeom>
          <a:solidFill>
            <a:schemeClr val="bg1">
              <a:lumMod val="50000"/>
            </a:schemeClr>
          </a:solidFill>
          <a:ln w="9525">
            <a:solidFill>
              <a:schemeClr val="bg1">
                <a:lumMod val="50000"/>
              </a:schemeClr>
            </a:solidFill>
            <a:round/>
            <a:headEnd/>
            <a:tailEnd/>
          </a:ln>
        </p:spPr>
        <p:txBody>
          <a:bodyPr vert="horz" wrap="square" lIns="91392" tIns="45696" rIns="91392" bIns="4569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926"/>
            <a:endParaRPr lang="pl-PL" sz="1798" b="1">
              <a:solidFill>
                <a:schemeClr val="bg2">
                  <a:lumMod val="10000"/>
                </a:schemeClr>
              </a:solidFill>
            </a:endParaRPr>
          </a:p>
        </p:txBody>
      </p:sp>
      <p:sp>
        <p:nvSpPr>
          <p:cNvPr id="30" name="Rectangle 29">
            <a:extLst>
              <a:ext uri="{FF2B5EF4-FFF2-40B4-BE49-F238E27FC236}">
                <a16:creationId xmlns:a16="http://schemas.microsoft.com/office/drawing/2014/main" id="{09612726-5908-40AE-8F14-0E12BAD3D763}"/>
              </a:ext>
            </a:extLst>
          </p:cNvPr>
          <p:cNvSpPr/>
          <p:nvPr/>
        </p:nvSpPr>
        <p:spPr>
          <a:xfrm>
            <a:off x="1493810" y="4109949"/>
            <a:ext cx="1368612" cy="1863103"/>
          </a:xfrm>
          <a:prstGeom prst="rect">
            <a:avLst/>
          </a:prstGeom>
          <a:no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algn="ctr"/>
            <a:r>
              <a:rPr lang="en-US" sz="1200" i="1" dirty="0">
                <a:solidFill>
                  <a:schemeClr val="bg2">
                    <a:lumMod val="10000"/>
                  </a:schemeClr>
                </a:solidFill>
              </a:rPr>
              <a:t>1. Custom </a:t>
            </a:r>
          </a:p>
          <a:p>
            <a:pPr algn="ctr"/>
            <a:r>
              <a:rPr lang="en-US" sz="1200" i="1" dirty="0">
                <a:solidFill>
                  <a:schemeClr val="bg2">
                    <a:lumMod val="10000"/>
                  </a:schemeClr>
                </a:solidFill>
              </a:rPr>
              <a:t>Program in AP/AR</a:t>
            </a:r>
          </a:p>
          <a:p>
            <a:pPr algn="ctr"/>
            <a:r>
              <a:rPr lang="en-US" sz="1200" i="1" dirty="0">
                <a:solidFill>
                  <a:schemeClr val="bg2">
                    <a:lumMod val="10000"/>
                  </a:schemeClr>
                </a:solidFill>
              </a:rPr>
              <a:t>(AR Receipt processing)</a:t>
            </a:r>
          </a:p>
          <a:p>
            <a:pPr algn="ctr"/>
            <a:r>
              <a:rPr lang="en-US" sz="1200" i="1" dirty="0">
                <a:solidFill>
                  <a:schemeClr val="bg2">
                    <a:lumMod val="10000"/>
                  </a:schemeClr>
                </a:solidFill>
              </a:rPr>
              <a:t>2. Interface I/C Payments to Staging Table</a:t>
            </a:r>
          </a:p>
          <a:p>
            <a:pPr algn="ctr"/>
            <a:r>
              <a:rPr lang="en-US" sz="1200" i="1" dirty="0">
                <a:solidFill>
                  <a:schemeClr val="bg2">
                    <a:lumMod val="10000"/>
                  </a:schemeClr>
                </a:solidFill>
              </a:rPr>
              <a:t>3. AP Report of  Payment batches</a:t>
            </a:r>
          </a:p>
        </p:txBody>
      </p:sp>
      <p:sp>
        <p:nvSpPr>
          <p:cNvPr id="31" name="Rounded Rectangle 34">
            <a:extLst>
              <a:ext uri="{FF2B5EF4-FFF2-40B4-BE49-F238E27FC236}">
                <a16:creationId xmlns:a16="http://schemas.microsoft.com/office/drawing/2014/main" id="{B64EE8F6-F8FE-4E2B-BAEF-EABDE3E65668}"/>
              </a:ext>
            </a:extLst>
          </p:cNvPr>
          <p:cNvSpPr/>
          <p:nvPr/>
        </p:nvSpPr>
        <p:spPr bwMode="gray">
          <a:xfrm rot="16200000">
            <a:off x="641153" y="1152249"/>
            <a:ext cx="869002" cy="1533961"/>
          </a:xfrm>
          <a:prstGeom prst="roundRect">
            <a:avLst>
              <a:gd name="adj" fmla="val 2257"/>
            </a:avLst>
          </a:prstGeom>
          <a:gradFill>
            <a:gsLst>
              <a:gs pos="0">
                <a:schemeClr val="bg1">
                  <a:lumMod val="95000"/>
                </a:schemeClr>
              </a:gs>
              <a:gs pos="0">
                <a:schemeClr val="bg1">
                  <a:lumMod val="95000"/>
                </a:schemeClr>
              </a:gs>
              <a:gs pos="32000">
                <a:schemeClr val="bg1"/>
              </a:gs>
            </a:gsLst>
            <a:lin ang="16200000" scaled="0"/>
          </a:gradFill>
          <a:ln w="12700">
            <a:solidFill>
              <a:schemeClr val="bg1">
                <a:lumMod val="75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798" b="1" dirty="0">
              <a:solidFill>
                <a:schemeClr val="bg2">
                  <a:lumMod val="10000"/>
                </a:schemeClr>
              </a:solidFill>
            </a:endParaRPr>
          </a:p>
        </p:txBody>
      </p:sp>
      <p:sp>
        <p:nvSpPr>
          <p:cNvPr id="32" name="Rectangle 31">
            <a:extLst>
              <a:ext uri="{FF2B5EF4-FFF2-40B4-BE49-F238E27FC236}">
                <a16:creationId xmlns:a16="http://schemas.microsoft.com/office/drawing/2014/main" id="{A0ABEECB-FCE3-4CC7-9278-F7F593ABD521}"/>
              </a:ext>
            </a:extLst>
          </p:cNvPr>
          <p:cNvSpPr/>
          <p:nvPr/>
        </p:nvSpPr>
        <p:spPr>
          <a:xfrm>
            <a:off x="308673" y="1792190"/>
            <a:ext cx="1671350" cy="307777"/>
          </a:xfrm>
          <a:prstGeom prst="rect">
            <a:avLst/>
          </a:prstGeom>
        </p:spPr>
        <p:txBody>
          <a:bodyPr wrap="square" anchor="ctr">
            <a:spAutoFit/>
          </a:bodyPr>
          <a:lstStyle/>
          <a:p>
            <a:r>
              <a:rPr lang="en-US" sz="1400" i="1" dirty="0">
                <a:solidFill>
                  <a:schemeClr val="bg2">
                    <a:lumMod val="10000"/>
                  </a:schemeClr>
                </a:solidFill>
              </a:rPr>
              <a:t>Internal Requisition</a:t>
            </a:r>
          </a:p>
        </p:txBody>
      </p:sp>
      <p:sp>
        <p:nvSpPr>
          <p:cNvPr id="33" name="Freeform 38">
            <a:extLst>
              <a:ext uri="{FF2B5EF4-FFF2-40B4-BE49-F238E27FC236}">
                <a16:creationId xmlns:a16="http://schemas.microsoft.com/office/drawing/2014/main" id="{3C845573-4959-4D54-9F0D-BC726DEC37CB}"/>
              </a:ext>
            </a:extLst>
          </p:cNvPr>
          <p:cNvSpPr>
            <a:spLocks noEditPoints="1"/>
          </p:cNvSpPr>
          <p:nvPr/>
        </p:nvSpPr>
        <p:spPr bwMode="auto">
          <a:xfrm rot="10800000">
            <a:off x="7023950" y="3580544"/>
            <a:ext cx="643435" cy="272255"/>
          </a:xfrm>
          <a:custGeom>
            <a:avLst/>
            <a:gdLst/>
            <a:ahLst/>
            <a:cxnLst>
              <a:cxn ang="0">
                <a:pos x="218" y="125"/>
              </a:cxn>
              <a:cxn ang="0">
                <a:pos x="195" y="91"/>
              </a:cxn>
              <a:cxn ang="0">
                <a:pos x="155" y="35"/>
              </a:cxn>
              <a:cxn ang="0">
                <a:pos x="130" y="6"/>
              </a:cxn>
              <a:cxn ang="0">
                <a:pos x="127" y="1"/>
              </a:cxn>
              <a:cxn ang="0">
                <a:pos x="113" y="5"/>
              </a:cxn>
              <a:cxn ang="0">
                <a:pos x="114" y="38"/>
              </a:cxn>
              <a:cxn ang="0">
                <a:pos x="104" y="74"/>
              </a:cxn>
              <a:cxn ang="0">
                <a:pos x="54" y="73"/>
              </a:cxn>
              <a:cxn ang="0">
                <a:pos x="23" y="76"/>
              </a:cxn>
              <a:cxn ang="0">
                <a:pos x="8" y="73"/>
              </a:cxn>
              <a:cxn ang="0">
                <a:pos x="0" y="76"/>
              </a:cxn>
              <a:cxn ang="0">
                <a:pos x="18" y="76"/>
              </a:cxn>
              <a:cxn ang="0">
                <a:pos x="25" y="78"/>
              </a:cxn>
              <a:cxn ang="0">
                <a:pos x="52" y="81"/>
              </a:cxn>
              <a:cxn ang="0">
                <a:pos x="74" y="83"/>
              </a:cxn>
              <a:cxn ang="0">
                <a:pos x="76" y="86"/>
              </a:cxn>
              <a:cxn ang="0">
                <a:pos x="81" y="90"/>
              </a:cxn>
              <a:cxn ang="0">
                <a:pos x="89" y="86"/>
              </a:cxn>
              <a:cxn ang="0">
                <a:pos x="98" y="83"/>
              </a:cxn>
              <a:cxn ang="0">
                <a:pos x="106" y="88"/>
              </a:cxn>
              <a:cxn ang="0">
                <a:pos x="115" y="87"/>
              </a:cxn>
              <a:cxn ang="0">
                <a:pos x="118" y="91"/>
              </a:cxn>
              <a:cxn ang="0">
                <a:pos x="129" y="81"/>
              </a:cxn>
              <a:cxn ang="0">
                <a:pos x="129" y="79"/>
              </a:cxn>
              <a:cxn ang="0">
                <a:pos x="126" y="69"/>
              </a:cxn>
              <a:cxn ang="0">
                <a:pos x="129" y="60"/>
              </a:cxn>
              <a:cxn ang="0">
                <a:pos x="127" y="50"/>
              </a:cxn>
              <a:cxn ang="0">
                <a:pos x="127" y="43"/>
              </a:cxn>
              <a:cxn ang="0">
                <a:pos x="128" y="34"/>
              </a:cxn>
              <a:cxn ang="0">
                <a:pos x="131" y="30"/>
              </a:cxn>
              <a:cxn ang="0">
                <a:pos x="153" y="59"/>
              </a:cxn>
              <a:cxn ang="0">
                <a:pos x="161" y="68"/>
              </a:cxn>
              <a:cxn ang="0">
                <a:pos x="163" y="71"/>
              </a:cxn>
              <a:cxn ang="0">
                <a:pos x="170" y="78"/>
              </a:cxn>
              <a:cxn ang="0">
                <a:pos x="175" y="87"/>
              </a:cxn>
              <a:cxn ang="0">
                <a:pos x="182" y="95"/>
              </a:cxn>
              <a:cxn ang="0">
                <a:pos x="197" y="117"/>
              </a:cxn>
              <a:cxn ang="0">
                <a:pos x="210" y="133"/>
              </a:cxn>
              <a:cxn ang="0">
                <a:pos x="211" y="146"/>
              </a:cxn>
              <a:cxn ang="0">
                <a:pos x="208" y="149"/>
              </a:cxn>
              <a:cxn ang="0">
                <a:pos x="196" y="163"/>
              </a:cxn>
              <a:cxn ang="0">
                <a:pos x="184" y="175"/>
              </a:cxn>
              <a:cxn ang="0">
                <a:pos x="177" y="188"/>
              </a:cxn>
              <a:cxn ang="0">
                <a:pos x="167" y="202"/>
              </a:cxn>
              <a:cxn ang="0">
                <a:pos x="156" y="209"/>
              </a:cxn>
              <a:cxn ang="0">
                <a:pos x="134" y="237"/>
              </a:cxn>
              <a:cxn ang="0">
                <a:pos x="124" y="248"/>
              </a:cxn>
              <a:cxn ang="0">
                <a:pos x="119" y="223"/>
              </a:cxn>
              <a:cxn ang="0">
                <a:pos x="120" y="208"/>
              </a:cxn>
              <a:cxn ang="0">
                <a:pos x="119" y="191"/>
              </a:cxn>
              <a:cxn ang="0">
                <a:pos x="108" y="180"/>
              </a:cxn>
              <a:cxn ang="0">
                <a:pos x="105" y="181"/>
              </a:cxn>
              <a:cxn ang="0">
                <a:pos x="84" y="183"/>
              </a:cxn>
              <a:cxn ang="0">
                <a:pos x="4" y="194"/>
              </a:cxn>
              <a:cxn ang="0">
                <a:pos x="108" y="191"/>
              </a:cxn>
              <a:cxn ang="0">
                <a:pos x="106" y="232"/>
              </a:cxn>
              <a:cxn ang="0">
                <a:pos x="104" y="256"/>
              </a:cxn>
              <a:cxn ang="0">
                <a:pos x="130" y="257"/>
              </a:cxn>
              <a:cxn ang="0">
                <a:pos x="208" y="165"/>
              </a:cxn>
              <a:cxn ang="0">
                <a:pos x="227" y="148"/>
              </a:cxn>
              <a:cxn ang="0">
                <a:pos x="229" y="137"/>
              </a:cxn>
              <a:cxn ang="0">
                <a:pos x="219" y="139"/>
              </a:cxn>
            </a:cxnLst>
            <a:rect l="0" t="0" r="r" b="b"/>
            <a:pathLst>
              <a:path w="229" h="271">
                <a:moveTo>
                  <a:pt x="229" y="137"/>
                </a:moveTo>
                <a:cubicBezTo>
                  <a:pt x="229" y="137"/>
                  <a:pt x="229" y="137"/>
                  <a:pt x="229" y="137"/>
                </a:cubicBezTo>
                <a:cubicBezTo>
                  <a:pt x="229" y="137"/>
                  <a:pt x="229" y="137"/>
                  <a:pt x="229" y="137"/>
                </a:cubicBezTo>
                <a:cubicBezTo>
                  <a:pt x="228" y="136"/>
                  <a:pt x="228" y="136"/>
                  <a:pt x="228" y="136"/>
                </a:cubicBezTo>
                <a:cubicBezTo>
                  <a:pt x="225" y="133"/>
                  <a:pt x="222" y="129"/>
                  <a:pt x="219" y="124"/>
                </a:cubicBezTo>
                <a:cubicBezTo>
                  <a:pt x="220" y="125"/>
                  <a:pt x="219" y="126"/>
                  <a:pt x="218" y="125"/>
                </a:cubicBezTo>
                <a:cubicBezTo>
                  <a:pt x="220" y="123"/>
                  <a:pt x="216" y="123"/>
                  <a:pt x="215" y="121"/>
                </a:cubicBezTo>
                <a:cubicBezTo>
                  <a:pt x="216" y="121"/>
                  <a:pt x="217" y="121"/>
                  <a:pt x="217" y="121"/>
                </a:cubicBezTo>
                <a:cubicBezTo>
                  <a:pt x="215" y="117"/>
                  <a:pt x="212" y="115"/>
                  <a:pt x="210" y="111"/>
                </a:cubicBezTo>
                <a:cubicBezTo>
                  <a:pt x="207" y="109"/>
                  <a:pt x="206" y="104"/>
                  <a:pt x="203" y="102"/>
                </a:cubicBezTo>
                <a:cubicBezTo>
                  <a:pt x="205" y="102"/>
                  <a:pt x="203" y="100"/>
                  <a:pt x="203" y="99"/>
                </a:cubicBezTo>
                <a:cubicBezTo>
                  <a:pt x="199" y="99"/>
                  <a:pt x="199" y="93"/>
                  <a:pt x="195" y="91"/>
                </a:cubicBezTo>
                <a:cubicBezTo>
                  <a:pt x="196" y="91"/>
                  <a:pt x="196" y="91"/>
                  <a:pt x="196" y="91"/>
                </a:cubicBezTo>
                <a:cubicBezTo>
                  <a:pt x="189" y="82"/>
                  <a:pt x="183" y="72"/>
                  <a:pt x="175" y="64"/>
                </a:cubicBezTo>
                <a:cubicBezTo>
                  <a:pt x="171" y="59"/>
                  <a:pt x="168" y="52"/>
                  <a:pt x="163" y="47"/>
                </a:cubicBezTo>
                <a:cubicBezTo>
                  <a:pt x="162" y="46"/>
                  <a:pt x="162" y="47"/>
                  <a:pt x="161" y="47"/>
                </a:cubicBezTo>
                <a:cubicBezTo>
                  <a:pt x="160" y="45"/>
                  <a:pt x="162" y="46"/>
                  <a:pt x="162" y="45"/>
                </a:cubicBezTo>
                <a:cubicBezTo>
                  <a:pt x="159" y="43"/>
                  <a:pt x="157" y="39"/>
                  <a:pt x="155" y="35"/>
                </a:cubicBezTo>
                <a:cubicBezTo>
                  <a:pt x="154" y="35"/>
                  <a:pt x="153" y="34"/>
                  <a:pt x="153" y="35"/>
                </a:cubicBezTo>
                <a:cubicBezTo>
                  <a:pt x="152" y="30"/>
                  <a:pt x="146" y="26"/>
                  <a:pt x="144" y="22"/>
                </a:cubicBezTo>
                <a:cubicBezTo>
                  <a:pt x="143" y="25"/>
                  <a:pt x="141" y="20"/>
                  <a:pt x="140" y="19"/>
                </a:cubicBezTo>
                <a:cubicBezTo>
                  <a:pt x="139" y="18"/>
                  <a:pt x="140" y="18"/>
                  <a:pt x="140" y="18"/>
                </a:cubicBezTo>
                <a:cubicBezTo>
                  <a:pt x="138" y="15"/>
                  <a:pt x="136" y="14"/>
                  <a:pt x="134" y="10"/>
                </a:cubicBezTo>
                <a:cubicBezTo>
                  <a:pt x="133" y="8"/>
                  <a:pt x="132" y="9"/>
                  <a:pt x="130" y="6"/>
                </a:cubicBezTo>
                <a:cubicBezTo>
                  <a:pt x="131" y="6"/>
                  <a:pt x="130" y="5"/>
                  <a:pt x="130" y="5"/>
                </a:cubicBezTo>
                <a:cubicBezTo>
                  <a:pt x="131" y="5"/>
                  <a:pt x="130" y="5"/>
                  <a:pt x="130" y="5"/>
                </a:cubicBezTo>
                <a:cubicBezTo>
                  <a:pt x="130" y="4"/>
                  <a:pt x="130" y="4"/>
                  <a:pt x="129" y="3"/>
                </a:cubicBezTo>
                <a:cubicBezTo>
                  <a:pt x="128" y="2"/>
                  <a:pt x="128" y="2"/>
                  <a:pt x="128" y="2"/>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30" y="0"/>
                  <a:pt x="101" y="9"/>
                  <a:pt x="113" y="5"/>
                </a:cubicBezTo>
                <a:cubicBezTo>
                  <a:pt x="113" y="5"/>
                  <a:pt x="113" y="5"/>
                  <a:pt x="113" y="5"/>
                </a:cubicBezTo>
                <a:cubicBezTo>
                  <a:pt x="113" y="5"/>
                  <a:pt x="113" y="5"/>
                  <a:pt x="113" y="5"/>
                </a:cubicBezTo>
                <a:cubicBezTo>
                  <a:pt x="113" y="6"/>
                  <a:pt x="113" y="6"/>
                  <a:pt x="113" y="6"/>
                </a:cubicBezTo>
                <a:cubicBezTo>
                  <a:pt x="113" y="6"/>
                  <a:pt x="113" y="6"/>
                  <a:pt x="113" y="6"/>
                </a:cubicBezTo>
                <a:cubicBezTo>
                  <a:pt x="115" y="6"/>
                  <a:pt x="116" y="9"/>
                  <a:pt x="115" y="11"/>
                </a:cubicBezTo>
                <a:cubicBezTo>
                  <a:pt x="113" y="11"/>
                  <a:pt x="113" y="11"/>
                  <a:pt x="113" y="11"/>
                </a:cubicBezTo>
                <a:cubicBezTo>
                  <a:pt x="114" y="18"/>
                  <a:pt x="111" y="29"/>
                  <a:pt x="114" y="38"/>
                </a:cubicBezTo>
                <a:cubicBezTo>
                  <a:pt x="112" y="39"/>
                  <a:pt x="112" y="39"/>
                  <a:pt x="112" y="39"/>
                </a:cubicBezTo>
                <a:cubicBezTo>
                  <a:pt x="113" y="48"/>
                  <a:pt x="112" y="57"/>
                  <a:pt x="114" y="66"/>
                </a:cubicBezTo>
                <a:cubicBezTo>
                  <a:pt x="113" y="68"/>
                  <a:pt x="112" y="72"/>
                  <a:pt x="112" y="74"/>
                </a:cubicBezTo>
                <a:cubicBezTo>
                  <a:pt x="112" y="74"/>
                  <a:pt x="113" y="74"/>
                  <a:pt x="113" y="75"/>
                </a:cubicBezTo>
                <a:cubicBezTo>
                  <a:pt x="110" y="74"/>
                  <a:pt x="107" y="73"/>
                  <a:pt x="104" y="75"/>
                </a:cubicBezTo>
                <a:cubicBezTo>
                  <a:pt x="104" y="74"/>
                  <a:pt x="104" y="74"/>
                  <a:pt x="104" y="74"/>
                </a:cubicBezTo>
                <a:cubicBezTo>
                  <a:pt x="101" y="74"/>
                  <a:pt x="96" y="76"/>
                  <a:pt x="93" y="74"/>
                </a:cubicBezTo>
                <a:cubicBezTo>
                  <a:pt x="92" y="75"/>
                  <a:pt x="88" y="75"/>
                  <a:pt x="90" y="77"/>
                </a:cubicBezTo>
                <a:cubicBezTo>
                  <a:pt x="88" y="77"/>
                  <a:pt x="89" y="75"/>
                  <a:pt x="87" y="76"/>
                </a:cubicBezTo>
                <a:cubicBezTo>
                  <a:pt x="89" y="74"/>
                  <a:pt x="89" y="74"/>
                  <a:pt x="89" y="74"/>
                </a:cubicBezTo>
                <a:cubicBezTo>
                  <a:pt x="81" y="74"/>
                  <a:pt x="74" y="74"/>
                  <a:pt x="66" y="75"/>
                </a:cubicBezTo>
                <a:cubicBezTo>
                  <a:pt x="64" y="73"/>
                  <a:pt x="58" y="75"/>
                  <a:pt x="54" y="73"/>
                </a:cubicBezTo>
                <a:cubicBezTo>
                  <a:pt x="51" y="74"/>
                  <a:pt x="47" y="73"/>
                  <a:pt x="45" y="75"/>
                </a:cubicBezTo>
                <a:cubicBezTo>
                  <a:pt x="45" y="74"/>
                  <a:pt x="45" y="74"/>
                  <a:pt x="45" y="74"/>
                </a:cubicBezTo>
                <a:cubicBezTo>
                  <a:pt x="41" y="73"/>
                  <a:pt x="36" y="73"/>
                  <a:pt x="32" y="73"/>
                </a:cubicBezTo>
                <a:cubicBezTo>
                  <a:pt x="29" y="72"/>
                  <a:pt x="29" y="74"/>
                  <a:pt x="27" y="74"/>
                </a:cubicBezTo>
                <a:cubicBezTo>
                  <a:pt x="27" y="73"/>
                  <a:pt x="27" y="73"/>
                  <a:pt x="27" y="73"/>
                </a:cubicBezTo>
                <a:cubicBezTo>
                  <a:pt x="25" y="74"/>
                  <a:pt x="24" y="75"/>
                  <a:pt x="23" y="76"/>
                </a:cubicBezTo>
                <a:cubicBezTo>
                  <a:pt x="21" y="76"/>
                  <a:pt x="21" y="76"/>
                  <a:pt x="19" y="76"/>
                </a:cubicBezTo>
                <a:cubicBezTo>
                  <a:pt x="21" y="75"/>
                  <a:pt x="23" y="74"/>
                  <a:pt x="24" y="72"/>
                </a:cubicBezTo>
                <a:cubicBezTo>
                  <a:pt x="21" y="72"/>
                  <a:pt x="18" y="75"/>
                  <a:pt x="16" y="73"/>
                </a:cubicBezTo>
                <a:cubicBezTo>
                  <a:pt x="14" y="72"/>
                  <a:pt x="12" y="73"/>
                  <a:pt x="12" y="74"/>
                </a:cubicBezTo>
                <a:cubicBezTo>
                  <a:pt x="12" y="74"/>
                  <a:pt x="11" y="73"/>
                  <a:pt x="12" y="73"/>
                </a:cubicBezTo>
                <a:cubicBezTo>
                  <a:pt x="10" y="73"/>
                  <a:pt x="9" y="73"/>
                  <a:pt x="8" y="73"/>
                </a:cubicBezTo>
                <a:cubicBezTo>
                  <a:pt x="8" y="73"/>
                  <a:pt x="9" y="73"/>
                  <a:pt x="9" y="73"/>
                </a:cubicBezTo>
                <a:cubicBezTo>
                  <a:pt x="8" y="74"/>
                  <a:pt x="6" y="74"/>
                  <a:pt x="7" y="76"/>
                </a:cubicBezTo>
                <a:cubicBezTo>
                  <a:pt x="7" y="76"/>
                  <a:pt x="8" y="75"/>
                  <a:pt x="9" y="75"/>
                </a:cubicBezTo>
                <a:cubicBezTo>
                  <a:pt x="8" y="77"/>
                  <a:pt x="5" y="77"/>
                  <a:pt x="4" y="76"/>
                </a:cubicBezTo>
                <a:cubicBezTo>
                  <a:pt x="4" y="75"/>
                  <a:pt x="7" y="74"/>
                  <a:pt x="5" y="73"/>
                </a:cubicBezTo>
                <a:cubicBezTo>
                  <a:pt x="0" y="76"/>
                  <a:pt x="0" y="76"/>
                  <a:pt x="0" y="76"/>
                </a:cubicBezTo>
                <a:cubicBezTo>
                  <a:pt x="1" y="75"/>
                  <a:pt x="3" y="76"/>
                  <a:pt x="2" y="77"/>
                </a:cubicBezTo>
                <a:cubicBezTo>
                  <a:pt x="4" y="76"/>
                  <a:pt x="4" y="76"/>
                  <a:pt x="4" y="76"/>
                </a:cubicBezTo>
                <a:cubicBezTo>
                  <a:pt x="4" y="77"/>
                  <a:pt x="4" y="77"/>
                  <a:pt x="4" y="77"/>
                </a:cubicBezTo>
                <a:cubicBezTo>
                  <a:pt x="7" y="77"/>
                  <a:pt x="10" y="78"/>
                  <a:pt x="13" y="78"/>
                </a:cubicBezTo>
                <a:cubicBezTo>
                  <a:pt x="12" y="76"/>
                  <a:pt x="12" y="76"/>
                  <a:pt x="12" y="76"/>
                </a:cubicBezTo>
                <a:cubicBezTo>
                  <a:pt x="14" y="76"/>
                  <a:pt x="16" y="75"/>
                  <a:pt x="18" y="76"/>
                </a:cubicBezTo>
                <a:cubicBezTo>
                  <a:pt x="17" y="77"/>
                  <a:pt x="17" y="77"/>
                  <a:pt x="17" y="78"/>
                </a:cubicBezTo>
                <a:cubicBezTo>
                  <a:pt x="18" y="78"/>
                  <a:pt x="18" y="77"/>
                  <a:pt x="19" y="78"/>
                </a:cubicBezTo>
                <a:cubicBezTo>
                  <a:pt x="18" y="80"/>
                  <a:pt x="18" y="80"/>
                  <a:pt x="18" y="80"/>
                </a:cubicBezTo>
                <a:cubicBezTo>
                  <a:pt x="19" y="77"/>
                  <a:pt x="23" y="79"/>
                  <a:pt x="24" y="78"/>
                </a:cubicBezTo>
                <a:cubicBezTo>
                  <a:pt x="24" y="79"/>
                  <a:pt x="24" y="79"/>
                  <a:pt x="24" y="79"/>
                </a:cubicBezTo>
                <a:cubicBezTo>
                  <a:pt x="27" y="80"/>
                  <a:pt x="23" y="78"/>
                  <a:pt x="25" y="78"/>
                </a:cubicBezTo>
                <a:cubicBezTo>
                  <a:pt x="27" y="78"/>
                  <a:pt x="26" y="80"/>
                  <a:pt x="27" y="81"/>
                </a:cubicBezTo>
                <a:cubicBezTo>
                  <a:pt x="30" y="81"/>
                  <a:pt x="35" y="80"/>
                  <a:pt x="39" y="81"/>
                </a:cubicBezTo>
                <a:cubicBezTo>
                  <a:pt x="41" y="81"/>
                  <a:pt x="44" y="80"/>
                  <a:pt x="47" y="80"/>
                </a:cubicBezTo>
                <a:cubicBezTo>
                  <a:pt x="49" y="80"/>
                  <a:pt x="46" y="82"/>
                  <a:pt x="49" y="81"/>
                </a:cubicBezTo>
                <a:cubicBezTo>
                  <a:pt x="49" y="82"/>
                  <a:pt x="49" y="82"/>
                  <a:pt x="49" y="83"/>
                </a:cubicBezTo>
                <a:cubicBezTo>
                  <a:pt x="49" y="82"/>
                  <a:pt x="54" y="83"/>
                  <a:pt x="52" y="81"/>
                </a:cubicBezTo>
                <a:cubicBezTo>
                  <a:pt x="55" y="82"/>
                  <a:pt x="59" y="82"/>
                  <a:pt x="63" y="82"/>
                </a:cubicBezTo>
                <a:cubicBezTo>
                  <a:pt x="61" y="82"/>
                  <a:pt x="61" y="83"/>
                  <a:pt x="62" y="84"/>
                </a:cubicBezTo>
                <a:cubicBezTo>
                  <a:pt x="64" y="83"/>
                  <a:pt x="67" y="82"/>
                  <a:pt x="70" y="83"/>
                </a:cubicBezTo>
                <a:cubicBezTo>
                  <a:pt x="70" y="81"/>
                  <a:pt x="69" y="81"/>
                  <a:pt x="69" y="80"/>
                </a:cubicBezTo>
                <a:cubicBezTo>
                  <a:pt x="70" y="80"/>
                  <a:pt x="70" y="79"/>
                  <a:pt x="71" y="80"/>
                </a:cubicBezTo>
                <a:cubicBezTo>
                  <a:pt x="71" y="81"/>
                  <a:pt x="71" y="83"/>
                  <a:pt x="74" y="83"/>
                </a:cubicBezTo>
                <a:cubicBezTo>
                  <a:pt x="73" y="85"/>
                  <a:pt x="69" y="83"/>
                  <a:pt x="70" y="85"/>
                </a:cubicBezTo>
                <a:cubicBezTo>
                  <a:pt x="69" y="87"/>
                  <a:pt x="64" y="87"/>
                  <a:pt x="63" y="85"/>
                </a:cubicBezTo>
                <a:cubicBezTo>
                  <a:pt x="61" y="87"/>
                  <a:pt x="65" y="86"/>
                  <a:pt x="65" y="88"/>
                </a:cubicBezTo>
                <a:cubicBezTo>
                  <a:pt x="67" y="87"/>
                  <a:pt x="68" y="87"/>
                  <a:pt x="71" y="86"/>
                </a:cubicBezTo>
                <a:cubicBezTo>
                  <a:pt x="71" y="85"/>
                  <a:pt x="70" y="85"/>
                  <a:pt x="72" y="85"/>
                </a:cubicBezTo>
                <a:cubicBezTo>
                  <a:pt x="75" y="83"/>
                  <a:pt x="75" y="86"/>
                  <a:pt x="76" y="86"/>
                </a:cubicBezTo>
                <a:cubicBezTo>
                  <a:pt x="75" y="87"/>
                  <a:pt x="75" y="87"/>
                  <a:pt x="75" y="87"/>
                </a:cubicBezTo>
                <a:cubicBezTo>
                  <a:pt x="77" y="87"/>
                  <a:pt x="77" y="86"/>
                  <a:pt x="80" y="86"/>
                </a:cubicBezTo>
                <a:cubicBezTo>
                  <a:pt x="80" y="89"/>
                  <a:pt x="76" y="87"/>
                  <a:pt x="75" y="88"/>
                </a:cubicBezTo>
                <a:cubicBezTo>
                  <a:pt x="77" y="90"/>
                  <a:pt x="77" y="90"/>
                  <a:pt x="77" y="90"/>
                </a:cubicBezTo>
                <a:cubicBezTo>
                  <a:pt x="80" y="90"/>
                  <a:pt x="78" y="88"/>
                  <a:pt x="81" y="89"/>
                </a:cubicBezTo>
                <a:cubicBezTo>
                  <a:pt x="81" y="90"/>
                  <a:pt x="81" y="90"/>
                  <a:pt x="81" y="90"/>
                </a:cubicBezTo>
                <a:cubicBezTo>
                  <a:pt x="83" y="89"/>
                  <a:pt x="83" y="89"/>
                  <a:pt x="83" y="89"/>
                </a:cubicBezTo>
                <a:cubicBezTo>
                  <a:pt x="83" y="88"/>
                  <a:pt x="82" y="87"/>
                  <a:pt x="81" y="87"/>
                </a:cubicBezTo>
                <a:cubicBezTo>
                  <a:pt x="82" y="84"/>
                  <a:pt x="82" y="87"/>
                  <a:pt x="85" y="86"/>
                </a:cubicBezTo>
                <a:cubicBezTo>
                  <a:pt x="86" y="85"/>
                  <a:pt x="84" y="86"/>
                  <a:pt x="84" y="85"/>
                </a:cubicBezTo>
                <a:cubicBezTo>
                  <a:pt x="84" y="84"/>
                  <a:pt x="86" y="84"/>
                  <a:pt x="87" y="84"/>
                </a:cubicBezTo>
                <a:cubicBezTo>
                  <a:pt x="89" y="84"/>
                  <a:pt x="88" y="85"/>
                  <a:pt x="89" y="86"/>
                </a:cubicBezTo>
                <a:cubicBezTo>
                  <a:pt x="89" y="86"/>
                  <a:pt x="87" y="86"/>
                  <a:pt x="87" y="86"/>
                </a:cubicBezTo>
                <a:cubicBezTo>
                  <a:pt x="84" y="87"/>
                  <a:pt x="88" y="88"/>
                  <a:pt x="86" y="89"/>
                </a:cubicBezTo>
                <a:cubicBezTo>
                  <a:pt x="88" y="90"/>
                  <a:pt x="88" y="89"/>
                  <a:pt x="90" y="88"/>
                </a:cubicBezTo>
                <a:cubicBezTo>
                  <a:pt x="89" y="88"/>
                  <a:pt x="90" y="87"/>
                  <a:pt x="89" y="86"/>
                </a:cubicBezTo>
                <a:cubicBezTo>
                  <a:pt x="93" y="83"/>
                  <a:pt x="92" y="89"/>
                  <a:pt x="96" y="89"/>
                </a:cubicBezTo>
                <a:cubicBezTo>
                  <a:pt x="95" y="86"/>
                  <a:pt x="101" y="86"/>
                  <a:pt x="98" y="83"/>
                </a:cubicBezTo>
                <a:cubicBezTo>
                  <a:pt x="99" y="82"/>
                  <a:pt x="100" y="82"/>
                  <a:pt x="101" y="82"/>
                </a:cubicBezTo>
                <a:cubicBezTo>
                  <a:pt x="100" y="84"/>
                  <a:pt x="103" y="84"/>
                  <a:pt x="101" y="85"/>
                </a:cubicBezTo>
                <a:cubicBezTo>
                  <a:pt x="102" y="85"/>
                  <a:pt x="102" y="85"/>
                  <a:pt x="102" y="85"/>
                </a:cubicBezTo>
                <a:cubicBezTo>
                  <a:pt x="100" y="87"/>
                  <a:pt x="100" y="87"/>
                  <a:pt x="100" y="87"/>
                </a:cubicBezTo>
                <a:cubicBezTo>
                  <a:pt x="101" y="88"/>
                  <a:pt x="104" y="89"/>
                  <a:pt x="105" y="90"/>
                </a:cubicBezTo>
                <a:cubicBezTo>
                  <a:pt x="107" y="89"/>
                  <a:pt x="104" y="89"/>
                  <a:pt x="106" y="88"/>
                </a:cubicBezTo>
                <a:cubicBezTo>
                  <a:pt x="106" y="89"/>
                  <a:pt x="107" y="90"/>
                  <a:pt x="108" y="90"/>
                </a:cubicBezTo>
                <a:cubicBezTo>
                  <a:pt x="106" y="89"/>
                  <a:pt x="108" y="88"/>
                  <a:pt x="109" y="87"/>
                </a:cubicBezTo>
                <a:cubicBezTo>
                  <a:pt x="111" y="87"/>
                  <a:pt x="113" y="89"/>
                  <a:pt x="112" y="89"/>
                </a:cubicBezTo>
                <a:cubicBezTo>
                  <a:pt x="110" y="90"/>
                  <a:pt x="110" y="90"/>
                  <a:pt x="110" y="90"/>
                </a:cubicBezTo>
                <a:cubicBezTo>
                  <a:pt x="112" y="89"/>
                  <a:pt x="111" y="91"/>
                  <a:pt x="113" y="91"/>
                </a:cubicBezTo>
                <a:cubicBezTo>
                  <a:pt x="113" y="90"/>
                  <a:pt x="114" y="88"/>
                  <a:pt x="115" y="87"/>
                </a:cubicBezTo>
                <a:cubicBezTo>
                  <a:pt x="116" y="87"/>
                  <a:pt x="117" y="88"/>
                  <a:pt x="117" y="88"/>
                </a:cubicBezTo>
                <a:cubicBezTo>
                  <a:pt x="115" y="89"/>
                  <a:pt x="115" y="89"/>
                  <a:pt x="115" y="89"/>
                </a:cubicBezTo>
                <a:cubicBezTo>
                  <a:pt x="116" y="89"/>
                  <a:pt x="117" y="89"/>
                  <a:pt x="117" y="90"/>
                </a:cubicBezTo>
                <a:cubicBezTo>
                  <a:pt x="117" y="91"/>
                  <a:pt x="117" y="91"/>
                  <a:pt x="117" y="91"/>
                </a:cubicBezTo>
                <a:cubicBezTo>
                  <a:pt x="117" y="91"/>
                  <a:pt x="117" y="91"/>
                  <a:pt x="117" y="91"/>
                </a:cubicBezTo>
                <a:cubicBezTo>
                  <a:pt x="118" y="91"/>
                  <a:pt x="118" y="91"/>
                  <a:pt x="118" y="91"/>
                </a:cubicBezTo>
                <a:cubicBezTo>
                  <a:pt x="118" y="91"/>
                  <a:pt x="118" y="91"/>
                  <a:pt x="118" y="91"/>
                </a:cubicBezTo>
                <a:cubicBezTo>
                  <a:pt x="118" y="91"/>
                  <a:pt x="118" y="91"/>
                  <a:pt x="118" y="91"/>
                </a:cubicBezTo>
                <a:cubicBezTo>
                  <a:pt x="118" y="91"/>
                  <a:pt x="118" y="91"/>
                  <a:pt x="118" y="91"/>
                </a:cubicBezTo>
                <a:cubicBezTo>
                  <a:pt x="123" y="86"/>
                  <a:pt x="127" y="83"/>
                  <a:pt x="128" y="81"/>
                </a:cubicBezTo>
                <a:cubicBezTo>
                  <a:pt x="128" y="82"/>
                  <a:pt x="128" y="82"/>
                  <a:pt x="129" y="81"/>
                </a:cubicBezTo>
                <a:cubicBezTo>
                  <a:pt x="129" y="81"/>
                  <a:pt x="129" y="81"/>
                  <a:pt x="129" y="81"/>
                </a:cubicBezTo>
                <a:cubicBezTo>
                  <a:pt x="129" y="81"/>
                  <a:pt x="129" y="81"/>
                  <a:pt x="129" y="81"/>
                </a:cubicBezTo>
                <a:cubicBezTo>
                  <a:pt x="129" y="81"/>
                  <a:pt x="129" y="81"/>
                  <a:pt x="129" y="81"/>
                </a:cubicBezTo>
                <a:cubicBezTo>
                  <a:pt x="129" y="80"/>
                  <a:pt x="129" y="80"/>
                  <a:pt x="129" y="80"/>
                </a:cubicBezTo>
                <a:cubicBezTo>
                  <a:pt x="129" y="80"/>
                  <a:pt x="129" y="80"/>
                  <a:pt x="129" y="80"/>
                </a:cubicBezTo>
                <a:cubicBezTo>
                  <a:pt x="128" y="79"/>
                  <a:pt x="128" y="79"/>
                  <a:pt x="128" y="79"/>
                </a:cubicBezTo>
                <a:cubicBezTo>
                  <a:pt x="128" y="79"/>
                  <a:pt x="129" y="79"/>
                  <a:pt x="129" y="79"/>
                </a:cubicBezTo>
                <a:cubicBezTo>
                  <a:pt x="128" y="79"/>
                  <a:pt x="128" y="77"/>
                  <a:pt x="128" y="77"/>
                </a:cubicBezTo>
                <a:cubicBezTo>
                  <a:pt x="129" y="76"/>
                  <a:pt x="129" y="76"/>
                  <a:pt x="129" y="76"/>
                </a:cubicBezTo>
                <a:cubicBezTo>
                  <a:pt x="128" y="75"/>
                  <a:pt x="127" y="74"/>
                  <a:pt x="128" y="72"/>
                </a:cubicBezTo>
                <a:cubicBezTo>
                  <a:pt x="126" y="73"/>
                  <a:pt x="128" y="74"/>
                  <a:pt x="127" y="76"/>
                </a:cubicBezTo>
                <a:cubicBezTo>
                  <a:pt x="126" y="77"/>
                  <a:pt x="126" y="74"/>
                  <a:pt x="126" y="73"/>
                </a:cubicBezTo>
                <a:cubicBezTo>
                  <a:pt x="128" y="74"/>
                  <a:pt x="126" y="70"/>
                  <a:pt x="126" y="69"/>
                </a:cubicBezTo>
                <a:cubicBezTo>
                  <a:pt x="127" y="68"/>
                  <a:pt x="127" y="68"/>
                  <a:pt x="128" y="67"/>
                </a:cubicBezTo>
                <a:cubicBezTo>
                  <a:pt x="126" y="67"/>
                  <a:pt x="126" y="67"/>
                  <a:pt x="126" y="67"/>
                </a:cubicBezTo>
                <a:cubicBezTo>
                  <a:pt x="129" y="66"/>
                  <a:pt x="126" y="64"/>
                  <a:pt x="127" y="62"/>
                </a:cubicBezTo>
                <a:cubicBezTo>
                  <a:pt x="128" y="63"/>
                  <a:pt x="129" y="63"/>
                  <a:pt x="129" y="62"/>
                </a:cubicBezTo>
                <a:cubicBezTo>
                  <a:pt x="127" y="63"/>
                  <a:pt x="127" y="60"/>
                  <a:pt x="125" y="60"/>
                </a:cubicBezTo>
                <a:cubicBezTo>
                  <a:pt x="126" y="57"/>
                  <a:pt x="128" y="61"/>
                  <a:pt x="129" y="60"/>
                </a:cubicBezTo>
                <a:cubicBezTo>
                  <a:pt x="128" y="58"/>
                  <a:pt x="130" y="57"/>
                  <a:pt x="128" y="56"/>
                </a:cubicBezTo>
                <a:cubicBezTo>
                  <a:pt x="128" y="58"/>
                  <a:pt x="127" y="56"/>
                  <a:pt x="126" y="55"/>
                </a:cubicBezTo>
                <a:cubicBezTo>
                  <a:pt x="127" y="53"/>
                  <a:pt x="127" y="56"/>
                  <a:pt x="128" y="54"/>
                </a:cubicBezTo>
                <a:cubicBezTo>
                  <a:pt x="128" y="53"/>
                  <a:pt x="126" y="51"/>
                  <a:pt x="126" y="53"/>
                </a:cubicBezTo>
                <a:cubicBezTo>
                  <a:pt x="126" y="51"/>
                  <a:pt x="124" y="50"/>
                  <a:pt x="125" y="48"/>
                </a:cubicBezTo>
                <a:cubicBezTo>
                  <a:pt x="127" y="48"/>
                  <a:pt x="126" y="51"/>
                  <a:pt x="127" y="50"/>
                </a:cubicBezTo>
                <a:cubicBezTo>
                  <a:pt x="127" y="47"/>
                  <a:pt x="124" y="48"/>
                  <a:pt x="123" y="45"/>
                </a:cubicBezTo>
                <a:cubicBezTo>
                  <a:pt x="123" y="47"/>
                  <a:pt x="121" y="45"/>
                  <a:pt x="120" y="44"/>
                </a:cubicBezTo>
                <a:cubicBezTo>
                  <a:pt x="121" y="40"/>
                  <a:pt x="121" y="45"/>
                  <a:pt x="122" y="44"/>
                </a:cubicBezTo>
                <a:cubicBezTo>
                  <a:pt x="122" y="42"/>
                  <a:pt x="122" y="42"/>
                  <a:pt x="122" y="42"/>
                </a:cubicBezTo>
                <a:cubicBezTo>
                  <a:pt x="124" y="41"/>
                  <a:pt x="126" y="47"/>
                  <a:pt x="127" y="45"/>
                </a:cubicBezTo>
                <a:cubicBezTo>
                  <a:pt x="127" y="43"/>
                  <a:pt x="127" y="43"/>
                  <a:pt x="127" y="43"/>
                </a:cubicBezTo>
                <a:cubicBezTo>
                  <a:pt x="127" y="44"/>
                  <a:pt x="128" y="44"/>
                  <a:pt x="129" y="44"/>
                </a:cubicBezTo>
                <a:cubicBezTo>
                  <a:pt x="128" y="43"/>
                  <a:pt x="129" y="40"/>
                  <a:pt x="128" y="40"/>
                </a:cubicBezTo>
                <a:cubicBezTo>
                  <a:pt x="127" y="39"/>
                  <a:pt x="129" y="41"/>
                  <a:pt x="128" y="41"/>
                </a:cubicBezTo>
                <a:cubicBezTo>
                  <a:pt x="127" y="39"/>
                  <a:pt x="125" y="38"/>
                  <a:pt x="126" y="36"/>
                </a:cubicBezTo>
                <a:cubicBezTo>
                  <a:pt x="127" y="37"/>
                  <a:pt x="128" y="35"/>
                  <a:pt x="129" y="36"/>
                </a:cubicBezTo>
                <a:cubicBezTo>
                  <a:pt x="129" y="35"/>
                  <a:pt x="127" y="35"/>
                  <a:pt x="128" y="34"/>
                </a:cubicBezTo>
                <a:cubicBezTo>
                  <a:pt x="129" y="34"/>
                  <a:pt x="129" y="34"/>
                  <a:pt x="129" y="34"/>
                </a:cubicBezTo>
                <a:cubicBezTo>
                  <a:pt x="129" y="32"/>
                  <a:pt x="129" y="31"/>
                  <a:pt x="129" y="29"/>
                </a:cubicBezTo>
                <a:cubicBezTo>
                  <a:pt x="130" y="29"/>
                  <a:pt x="130" y="30"/>
                  <a:pt x="131" y="30"/>
                </a:cubicBezTo>
                <a:cubicBezTo>
                  <a:pt x="130" y="29"/>
                  <a:pt x="130" y="29"/>
                  <a:pt x="131" y="28"/>
                </a:cubicBezTo>
                <a:cubicBezTo>
                  <a:pt x="133" y="27"/>
                  <a:pt x="131" y="29"/>
                  <a:pt x="133" y="29"/>
                </a:cubicBezTo>
                <a:cubicBezTo>
                  <a:pt x="132" y="30"/>
                  <a:pt x="133" y="31"/>
                  <a:pt x="131" y="30"/>
                </a:cubicBezTo>
                <a:cubicBezTo>
                  <a:pt x="132" y="35"/>
                  <a:pt x="137" y="38"/>
                  <a:pt x="140" y="43"/>
                </a:cubicBezTo>
                <a:cubicBezTo>
                  <a:pt x="141" y="43"/>
                  <a:pt x="141" y="43"/>
                  <a:pt x="141" y="43"/>
                </a:cubicBezTo>
                <a:cubicBezTo>
                  <a:pt x="142" y="47"/>
                  <a:pt x="146" y="49"/>
                  <a:pt x="147" y="52"/>
                </a:cubicBezTo>
                <a:cubicBezTo>
                  <a:pt x="147" y="51"/>
                  <a:pt x="150" y="51"/>
                  <a:pt x="151" y="52"/>
                </a:cubicBezTo>
                <a:cubicBezTo>
                  <a:pt x="153" y="53"/>
                  <a:pt x="150" y="54"/>
                  <a:pt x="150" y="56"/>
                </a:cubicBezTo>
                <a:cubicBezTo>
                  <a:pt x="151" y="57"/>
                  <a:pt x="153" y="58"/>
                  <a:pt x="153" y="59"/>
                </a:cubicBezTo>
                <a:cubicBezTo>
                  <a:pt x="153" y="59"/>
                  <a:pt x="153" y="59"/>
                  <a:pt x="153" y="59"/>
                </a:cubicBezTo>
                <a:cubicBezTo>
                  <a:pt x="154" y="59"/>
                  <a:pt x="155" y="60"/>
                  <a:pt x="156" y="62"/>
                </a:cubicBezTo>
                <a:cubicBezTo>
                  <a:pt x="156" y="62"/>
                  <a:pt x="156" y="62"/>
                  <a:pt x="156" y="62"/>
                </a:cubicBezTo>
                <a:cubicBezTo>
                  <a:pt x="156" y="63"/>
                  <a:pt x="156" y="65"/>
                  <a:pt x="157" y="65"/>
                </a:cubicBezTo>
                <a:cubicBezTo>
                  <a:pt x="158" y="65"/>
                  <a:pt x="159" y="68"/>
                  <a:pt x="161" y="68"/>
                </a:cubicBezTo>
                <a:cubicBezTo>
                  <a:pt x="161" y="68"/>
                  <a:pt x="161" y="68"/>
                  <a:pt x="161" y="68"/>
                </a:cubicBezTo>
                <a:cubicBezTo>
                  <a:pt x="162" y="68"/>
                  <a:pt x="162" y="68"/>
                  <a:pt x="162" y="68"/>
                </a:cubicBezTo>
                <a:cubicBezTo>
                  <a:pt x="162" y="70"/>
                  <a:pt x="162" y="70"/>
                  <a:pt x="162" y="70"/>
                </a:cubicBezTo>
                <a:cubicBezTo>
                  <a:pt x="162" y="70"/>
                  <a:pt x="161" y="70"/>
                  <a:pt x="161" y="70"/>
                </a:cubicBezTo>
                <a:cubicBezTo>
                  <a:pt x="162" y="72"/>
                  <a:pt x="162" y="70"/>
                  <a:pt x="163" y="70"/>
                </a:cubicBezTo>
                <a:cubicBezTo>
                  <a:pt x="165" y="71"/>
                  <a:pt x="164" y="72"/>
                  <a:pt x="164" y="73"/>
                </a:cubicBezTo>
                <a:cubicBezTo>
                  <a:pt x="163" y="73"/>
                  <a:pt x="164" y="72"/>
                  <a:pt x="163" y="71"/>
                </a:cubicBezTo>
                <a:cubicBezTo>
                  <a:pt x="162" y="71"/>
                  <a:pt x="164" y="73"/>
                  <a:pt x="163" y="73"/>
                </a:cubicBezTo>
                <a:cubicBezTo>
                  <a:pt x="163" y="73"/>
                  <a:pt x="165" y="73"/>
                  <a:pt x="165" y="74"/>
                </a:cubicBezTo>
                <a:cubicBezTo>
                  <a:pt x="166" y="75"/>
                  <a:pt x="168" y="77"/>
                  <a:pt x="166" y="77"/>
                </a:cubicBezTo>
                <a:cubicBezTo>
                  <a:pt x="167" y="78"/>
                  <a:pt x="168" y="79"/>
                  <a:pt x="169" y="79"/>
                </a:cubicBezTo>
                <a:cubicBezTo>
                  <a:pt x="169" y="78"/>
                  <a:pt x="168" y="76"/>
                  <a:pt x="168" y="76"/>
                </a:cubicBezTo>
                <a:cubicBezTo>
                  <a:pt x="169" y="76"/>
                  <a:pt x="170" y="77"/>
                  <a:pt x="170" y="78"/>
                </a:cubicBezTo>
                <a:cubicBezTo>
                  <a:pt x="169" y="78"/>
                  <a:pt x="169" y="78"/>
                  <a:pt x="169" y="78"/>
                </a:cubicBezTo>
                <a:cubicBezTo>
                  <a:pt x="170" y="78"/>
                  <a:pt x="171" y="80"/>
                  <a:pt x="171" y="78"/>
                </a:cubicBezTo>
                <a:cubicBezTo>
                  <a:pt x="171" y="81"/>
                  <a:pt x="171" y="81"/>
                  <a:pt x="171" y="81"/>
                </a:cubicBezTo>
                <a:cubicBezTo>
                  <a:pt x="172" y="81"/>
                  <a:pt x="173" y="82"/>
                  <a:pt x="174" y="83"/>
                </a:cubicBezTo>
                <a:cubicBezTo>
                  <a:pt x="173" y="84"/>
                  <a:pt x="171" y="84"/>
                  <a:pt x="173" y="86"/>
                </a:cubicBezTo>
                <a:cubicBezTo>
                  <a:pt x="175" y="87"/>
                  <a:pt x="175" y="87"/>
                  <a:pt x="175" y="87"/>
                </a:cubicBezTo>
                <a:cubicBezTo>
                  <a:pt x="176" y="88"/>
                  <a:pt x="176" y="89"/>
                  <a:pt x="175" y="89"/>
                </a:cubicBezTo>
                <a:cubicBezTo>
                  <a:pt x="177" y="93"/>
                  <a:pt x="181" y="90"/>
                  <a:pt x="182" y="93"/>
                </a:cubicBezTo>
                <a:cubicBezTo>
                  <a:pt x="179" y="93"/>
                  <a:pt x="180" y="94"/>
                  <a:pt x="181" y="96"/>
                </a:cubicBezTo>
                <a:cubicBezTo>
                  <a:pt x="181" y="96"/>
                  <a:pt x="181" y="95"/>
                  <a:pt x="182" y="96"/>
                </a:cubicBezTo>
                <a:cubicBezTo>
                  <a:pt x="182" y="95"/>
                  <a:pt x="180" y="96"/>
                  <a:pt x="180" y="94"/>
                </a:cubicBezTo>
                <a:cubicBezTo>
                  <a:pt x="181" y="93"/>
                  <a:pt x="182" y="95"/>
                  <a:pt x="182" y="95"/>
                </a:cubicBezTo>
                <a:cubicBezTo>
                  <a:pt x="181" y="100"/>
                  <a:pt x="188" y="104"/>
                  <a:pt x="189" y="108"/>
                </a:cubicBezTo>
                <a:cubicBezTo>
                  <a:pt x="190" y="107"/>
                  <a:pt x="191" y="110"/>
                  <a:pt x="192" y="110"/>
                </a:cubicBezTo>
                <a:cubicBezTo>
                  <a:pt x="190" y="111"/>
                  <a:pt x="194" y="112"/>
                  <a:pt x="194" y="114"/>
                </a:cubicBezTo>
                <a:cubicBezTo>
                  <a:pt x="195" y="112"/>
                  <a:pt x="195" y="112"/>
                  <a:pt x="195" y="112"/>
                </a:cubicBezTo>
                <a:cubicBezTo>
                  <a:pt x="195" y="115"/>
                  <a:pt x="200" y="114"/>
                  <a:pt x="199" y="117"/>
                </a:cubicBezTo>
                <a:cubicBezTo>
                  <a:pt x="199" y="118"/>
                  <a:pt x="198" y="117"/>
                  <a:pt x="197" y="117"/>
                </a:cubicBezTo>
                <a:cubicBezTo>
                  <a:pt x="196" y="120"/>
                  <a:pt x="202" y="120"/>
                  <a:pt x="201" y="123"/>
                </a:cubicBezTo>
                <a:cubicBezTo>
                  <a:pt x="202" y="123"/>
                  <a:pt x="202" y="122"/>
                  <a:pt x="204" y="123"/>
                </a:cubicBezTo>
                <a:cubicBezTo>
                  <a:pt x="204" y="125"/>
                  <a:pt x="205" y="128"/>
                  <a:pt x="205" y="128"/>
                </a:cubicBezTo>
                <a:cubicBezTo>
                  <a:pt x="206" y="128"/>
                  <a:pt x="207" y="128"/>
                  <a:pt x="207" y="130"/>
                </a:cubicBezTo>
                <a:cubicBezTo>
                  <a:pt x="206" y="130"/>
                  <a:pt x="206" y="130"/>
                  <a:pt x="206" y="129"/>
                </a:cubicBezTo>
                <a:cubicBezTo>
                  <a:pt x="206" y="131"/>
                  <a:pt x="208" y="132"/>
                  <a:pt x="210" y="133"/>
                </a:cubicBezTo>
                <a:cubicBezTo>
                  <a:pt x="210" y="135"/>
                  <a:pt x="212" y="138"/>
                  <a:pt x="213" y="141"/>
                </a:cubicBezTo>
                <a:cubicBezTo>
                  <a:pt x="214" y="141"/>
                  <a:pt x="214" y="141"/>
                  <a:pt x="215" y="141"/>
                </a:cubicBezTo>
                <a:cubicBezTo>
                  <a:pt x="214" y="142"/>
                  <a:pt x="214" y="142"/>
                  <a:pt x="214" y="143"/>
                </a:cubicBezTo>
                <a:cubicBezTo>
                  <a:pt x="214" y="144"/>
                  <a:pt x="214" y="144"/>
                  <a:pt x="214" y="144"/>
                </a:cubicBezTo>
                <a:cubicBezTo>
                  <a:pt x="212" y="146"/>
                  <a:pt x="214" y="145"/>
                  <a:pt x="212" y="147"/>
                </a:cubicBezTo>
                <a:cubicBezTo>
                  <a:pt x="211" y="148"/>
                  <a:pt x="211" y="146"/>
                  <a:pt x="211" y="146"/>
                </a:cubicBezTo>
                <a:cubicBezTo>
                  <a:pt x="210" y="146"/>
                  <a:pt x="209" y="148"/>
                  <a:pt x="208" y="149"/>
                </a:cubicBezTo>
                <a:cubicBezTo>
                  <a:pt x="209" y="148"/>
                  <a:pt x="209" y="148"/>
                  <a:pt x="209" y="149"/>
                </a:cubicBezTo>
                <a:cubicBezTo>
                  <a:pt x="209" y="149"/>
                  <a:pt x="208" y="149"/>
                  <a:pt x="208" y="149"/>
                </a:cubicBezTo>
                <a:cubicBezTo>
                  <a:pt x="208" y="149"/>
                  <a:pt x="208" y="150"/>
                  <a:pt x="207" y="150"/>
                </a:cubicBezTo>
                <a:cubicBezTo>
                  <a:pt x="207" y="150"/>
                  <a:pt x="207" y="150"/>
                  <a:pt x="207" y="150"/>
                </a:cubicBezTo>
                <a:cubicBezTo>
                  <a:pt x="208" y="150"/>
                  <a:pt x="208" y="149"/>
                  <a:pt x="208" y="149"/>
                </a:cubicBezTo>
                <a:cubicBezTo>
                  <a:pt x="208" y="149"/>
                  <a:pt x="208" y="150"/>
                  <a:pt x="207" y="150"/>
                </a:cubicBezTo>
                <a:cubicBezTo>
                  <a:pt x="207" y="150"/>
                  <a:pt x="207" y="150"/>
                  <a:pt x="207" y="150"/>
                </a:cubicBezTo>
                <a:cubicBezTo>
                  <a:pt x="207" y="151"/>
                  <a:pt x="206" y="151"/>
                  <a:pt x="206" y="151"/>
                </a:cubicBezTo>
                <a:cubicBezTo>
                  <a:pt x="205" y="150"/>
                  <a:pt x="205" y="150"/>
                  <a:pt x="205" y="150"/>
                </a:cubicBezTo>
                <a:cubicBezTo>
                  <a:pt x="204" y="150"/>
                  <a:pt x="204" y="153"/>
                  <a:pt x="204" y="154"/>
                </a:cubicBezTo>
                <a:cubicBezTo>
                  <a:pt x="201" y="156"/>
                  <a:pt x="197" y="161"/>
                  <a:pt x="196" y="163"/>
                </a:cubicBezTo>
                <a:cubicBezTo>
                  <a:pt x="196" y="163"/>
                  <a:pt x="196" y="162"/>
                  <a:pt x="196" y="163"/>
                </a:cubicBezTo>
                <a:cubicBezTo>
                  <a:pt x="195" y="164"/>
                  <a:pt x="195" y="166"/>
                  <a:pt x="194" y="166"/>
                </a:cubicBezTo>
                <a:cubicBezTo>
                  <a:pt x="193" y="167"/>
                  <a:pt x="193" y="166"/>
                  <a:pt x="191" y="167"/>
                </a:cubicBezTo>
                <a:cubicBezTo>
                  <a:pt x="191" y="167"/>
                  <a:pt x="192" y="168"/>
                  <a:pt x="192" y="168"/>
                </a:cubicBezTo>
                <a:cubicBezTo>
                  <a:pt x="188" y="169"/>
                  <a:pt x="188" y="174"/>
                  <a:pt x="184" y="176"/>
                </a:cubicBezTo>
                <a:cubicBezTo>
                  <a:pt x="184" y="176"/>
                  <a:pt x="184" y="175"/>
                  <a:pt x="184" y="175"/>
                </a:cubicBezTo>
                <a:cubicBezTo>
                  <a:pt x="182" y="177"/>
                  <a:pt x="181" y="180"/>
                  <a:pt x="180" y="183"/>
                </a:cubicBezTo>
                <a:cubicBezTo>
                  <a:pt x="180" y="182"/>
                  <a:pt x="179" y="182"/>
                  <a:pt x="180" y="181"/>
                </a:cubicBezTo>
                <a:cubicBezTo>
                  <a:pt x="178" y="183"/>
                  <a:pt x="177" y="185"/>
                  <a:pt x="177" y="186"/>
                </a:cubicBezTo>
                <a:cubicBezTo>
                  <a:pt x="178" y="186"/>
                  <a:pt x="176" y="186"/>
                  <a:pt x="177" y="185"/>
                </a:cubicBezTo>
                <a:cubicBezTo>
                  <a:pt x="179" y="185"/>
                  <a:pt x="178" y="187"/>
                  <a:pt x="177" y="188"/>
                </a:cubicBezTo>
                <a:cubicBezTo>
                  <a:pt x="177" y="188"/>
                  <a:pt x="177" y="188"/>
                  <a:pt x="177" y="188"/>
                </a:cubicBezTo>
                <a:cubicBezTo>
                  <a:pt x="175" y="190"/>
                  <a:pt x="176" y="190"/>
                  <a:pt x="174" y="192"/>
                </a:cubicBezTo>
                <a:cubicBezTo>
                  <a:pt x="173" y="192"/>
                  <a:pt x="175" y="191"/>
                  <a:pt x="174" y="191"/>
                </a:cubicBezTo>
                <a:cubicBezTo>
                  <a:pt x="172" y="190"/>
                  <a:pt x="170" y="193"/>
                  <a:pt x="169" y="194"/>
                </a:cubicBezTo>
                <a:cubicBezTo>
                  <a:pt x="169" y="194"/>
                  <a:pt x="169" y="195"/>
                  <a:pt x="169" y="195"/>
                </a:cubicBezTo>
                <a:cubicBezTo>
                  <a:pt x="168" y="197"/>
                  <a:pt x="168" y="195"/>
                  <a:pt x="167" y="196"/>
                </a:cubicBezTo>
                <a:cubicBezTo>
                  <a:pt x="167" y="202"/>
                  <a:pt x="167" y="202"/>
                  <a:pt x="167" y="202"/>
                </a:cubicBezTo>
                <a:cubicBezTo>
                  <a:pt x="166" y="201"/>
                  <a:pt x="164" y="202"/>
                  <a:pt x="165" y="200"/>
                </a:cubicBezTo>
                <a:cubicBezTo>
                  <a:pt x="163" y="203"/>
                  <a:pt x="163" y="206"/>
                  <a:pt x="162" y="208"/>
                </a:cubicBezTo>
                <a:cubicBezTo>
                  <a:pt x="162" y="209"/>
                  <a:pt x="160" y="212"/>
                  <a:pt x="159" y="213"/>
                </a:cubicBezTo>
                <a:cubicBezTo>
                  <a:pt x="158" y="212"/>
                  <a:pt x="160" y="212"/>
                  <a:pt x="159" y="211"/>
                </a:cubicBezTo>
                <a:cubicBezTo>
                  <a:pt x="157" y="212"/>
                  <a:pt x="157" y="212"/>
                  <a:pt x="157" y="212"/>
                </a:cubicBezTo>
                <a:cubicBezTo>
                  <a:pt x="159" y="210"/>
                  <a:pt x="156" y="211"/>
                  <a:pt x="156" y="209"/>
                </a:cubicBezTo>
                <a:cubicBezTo>
                  <a:pt x="155" y="211"/>
                  <a:pt x="152" y="214"/>
                  <a:pt x="150" y="216"/>
                </a:cubicBezTo>
                <a:cubicBezTo>
                  <a:pt x="153" y="216"/>
                  <a:pt x="148" y="219"/>
                  <a:pt x="149" y="220"/>
                </a:cubicBezTo>
                <a:cubicBezTo>
                  <a:pt x="147" y="223"/>
                  <a:pt x="147" y="220"/>
                  <a:pt x="146" y="221"/>
                </a:cubicBezTo>
                <a:cubicBezTo>
                  <a:pt x="144" y="224"/>
                  <a:pt x="142" y="226"/>
                  <a:pt x="140" y="228"/>
                </a:cubicBezTo>
                <a:cubicBezTo>
                  <a:pt x="140" y="228"/>
                  <a:pt x="140" y="228"/>
                  <a:pt x="140" y="228"/>
                </a:cubicBezTo>
                <a:cubicBezTo>
                  <a:pt x="138" y="230"/>
                  <a:pt x="135" y="233"/>
                  <a:pt x="134" y="237"/>
                </a:cubicBezTo>
                <a:cubicBezTo>
                  <a:pt x="134" y="236"/>
                  <a:pt x="133" y="236"/>
                  <a:pt x="134" y="236"/>
                </a:cubicBezTo>
                <a:cubicBezTo>
                  <a:pt x="131" y="237"/>
                  <a:pt x="135" y="238"/>
                  <a:pt x="132" y="239"/>
                </a:cubicBezTo>
                <a:cubicBezTo>
                  <a:pt x="132" y="238"/>
                  <a:pt x="132" y="238"/>
                  <a:pt x="132" y="238"/>
                </a:cubicBezTo>
                <a:cubicBezTo>
                  <a:pt x="131" y="240"/>
                  <a:pt x="128" y="241"/>
                  <a:pt x="128" y="243"/>
                </a:cubicBezTo>
                <a:cubicBezTo>
                  <a:pt x="127" y="243"/>
                  <a:pt x="127" y="243"/>
                  <a:pt x="127" y="242"/>
                </a:cubicBezTo>
                <a:cubicBezTo>
                  <a:pt x="126" y="244"/>
                  <a:pt x="124" y="246"/>
                  <a:pt x="124" y="248"/>
                </a:cubicBezTo>
                <a:cubicBezTo>
                  <a:pt x="123" y="248"/>
                  <a:pt x="123" y="247"/>
                  <a:pt x="123" y="246"/>
                </a:cubicBezTo>
                <a:cubicBezTo>
                  <a:pt x="121" y="248"/>
                  <a:pt x="123" y="249"/>
                  <a:pt x="121" y="250"/>
                </a:cubicBezTo>
                <a:cubicBezTo>
                  <a:pt x="121" y="251"/>
                  <a:pt x="119" y="251"/>
                  <a:pt x="119" y="251"/>
                </a:cubicBezTo>
                <a:cubicBezTo>
                  <a:pt x="119" y="252"/>
                  <a:pt x="118" y="254"/>
                  <a:pt x="117" y="255"/>
                </a:cubicBezTo>
                <a:cubicBezTo>
                  <a:pt x="117" y="244"/>
                  <a:pt x="118" y="232"/>
                  <a:pt x="117" y="221"/>
                </a:cubicBezTo>
                <a:cubicBezTo>
                  <a:pt x="119" y="219"/>
                  <a:pt x="118" y="224"/>
                  <a:pt x="119" y="223"/>
                </a:cubicBezTo>
                <a:cubicBezTo>
                  <a:pt x="118" y="223"/>
                  <a:pt x="119" y="221"/>
                  <a:pt x="118" y="217"/>
                </a:cubicBezTo>
                <a:cubicBezTo>
                  <a:pt x="119" y="217"/>
                  <a:pt x="119" y="217"/>
                  <a:pt x="119" y="217"/>
                </a:cubicBezTo>
                <a:cubicBezTo>
                  <a:pt x="118" y="216"/>
                  <a:pt x="119" y="215"/>
                  <a:pt x="119" y="213"/>
                </a:cubicBezTo>
                <a:cubicBezTo>
                  <a:pt x="119" y="213"/>
                  <a:pt x="119" y="213"/>
                  <a:pt x="119" y="213"/>
                </a:cubicBezTo>
                <a:cubicBezTo>
                  <a:pt x="117" y="212"/>
                  <a:pt x="121" y="210"/>
                  <a:pt x="119" y="209"/>
                </a:cubicBezTo>
                <a:cubicBezTo>
                  <a:pt x="120" y="208"/>
                  <a:pt x="120" y="208"/>
                  <a:pt x="120" y="208"/>
                </a:cubicBezTo>
                <a:cubicBezTo>
                  <a:pt x="118" y="206"/>
                  <a:pt x="121" y="205"/>
                  <a:pt x="119" y="203"/>
                </a:cubicBezTo>
                <a:cubicBezTo>
                  <a:pt x="119" y="203"/>
                  <a:pt x="119" y="203"/>
                  <a:pt x="119" y="203"/>
                </a:cubicBezTo>
                <a:cubicBezTo>
                  <a:pt x="120" y="201"/>
                  <a:pt x="118" y="198"/>
                  <a:pt x="119" y="197"/>
                </a:cubicBezTo>
                <a:cubicBezTo>
                  <a:pt x="119" y="194"/>
                  <a:pt x="119" y="192"/>
                  <a:pt x="117" y="191"/>
                </a:cubicBezTo>
                <a:cubicBezTo>
                  <a:pt x="118"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0"/>
                </a:cubicBezTo>
                <a:cubicBezTo>
                  <a:pt x="119" y="187"/>
                  <a:pt x="120" y="182"/>
                  <a:pt x="117" y="178"/>
                </a:cubicBezTo>
                <a:cubicBezTo>
                  <a:pt x="114" y="179"/>
                  <a:pt x="111" y="179"/>
                  <a:pt x="108" y="180"/>
                </a:cubicBezTo>
                <a:cubicBezTo>
                  <a:pt x="104" y="176"/>
                  <a:pt x="101" y="174"/>
                  <a:pt x="107" y="178"/>
                </a:cubicBezTo>
                <a:cubicBezTo>
                  <a:pt x="107" y="178"/>
                  <a:pt x="107" y="178"/>
                  <a:pt x="107" y="178"/>
                </a:cubicBezTo>
                <a:cubicBezTo>
                  <a:pt x="107" y="179"/>
                  <a:pt x="107" y="179"/>
                  <a:pt x="107" y="179"/>
                </a:cubicBezTo>
                <a:cubicBezTo>
                  <a:pt x="107" y="180"/>
                  <a:pt x="107" y="180"/>
                  <a:pt x="107" y="180"/>
                </a:cubicBezTo>
                <a:cubicBezTo>
                  <a:pt x="107" y="181"/>
                  <a:pt x="107" y="181"/>
                  <a:pt x="107" y="181"/>
                </a:cubicBezTo>
                <a:cubicBezTo>
                  <a:pt x="106" y="181"/>
                  <a:pt x="105" y="181"/>
                  <a:pt x="105" y="181"/>
                </a:cubicBezTo>
                <a:cubicBezTo>
                  <a:pt x="104" y="181"/>
                  <a:pt x="105" y="180"/>
                  <a:pt x="105" y="180"/>
                </a:cubicBezTo>
                <a:cubicBezTo>
                  <a:pt x="100" y="182"/>
                  <a:pt x="95" y="179"/>
                  <a:pt x="92" y="183"/>
                </a:cubicBezTo>
                <a:cubicBezTo>
                  <a:pt x="91" y="184"/>
                  <a:pt x="91" y="184"/>
                  <a:pt x="91" y="184"/>
                </a:cubicBezTo>
                <a:cubicBezTo>
                  <a:pt x="90" y="184"/>
                  <a:pt x="90" y="183"/>
                  <a:pt x="89" y="182"/>
                </a:cubicBezTo>
                <a:cubicBezTo>
                  <a:pt x="88" y="183"/>
                  <a:pt x="84" y="183"/>
                  <a:pt x="84" y="184"/>
                </a:cubicBezTo>
                <a:cubicBezTo>
                  <a:pt x="83" y="184"/>
                  <a:pt x="84" y="183"/>
                  <a:pt x="84" y="183"/>
                </a:cubicBezTo>
                <a:cubicBezTo>
                  <a:pt x="82" y="183"/>
                  <a:pt x="79" y="185"/>
                  <a:pt x="77" y="185"/>
                </a:cubicBezTo>
                <a:cubicBezTo>
                  <a:pt x="78" y="184"/>
                  <a:pt x="78" y="184"/>
                  <a:pt x="78" y="184"/>
                </a:cubicBezTo>
                <a:cubicBezTo>
                  <a:pt x="67" y="182"/>
                  <a:pt x="52" y="181"/>
                  <a:pt x="44" y="185"/>
                </a:cubicBezTo>
                <a:cubicBezTo>
                  <a:pt x="41" y="186"/>
                  <a:pt x="42" y="183"/>
                  <a:pt x="41" y="184"/>
                </a:cubicBezTo>
                <a:cubicBezTo>
                  <a:pt x="32" y="187"/>
                  <a:pt x="21" y="184"/>
                  <a:pt x="13" y="188"/>
                </a:cubicBezTo>
                <a:cubicBezTo>
                  <a:pt x="6" y="190"/>
                  <a:pt x="4" y="194"/>
                  <a:pt x="4" y="194"/>
                </a:cubicBezTo>
                <a:cubicBezTo>
                  <a:pt x="20" y="192"/>
                  <a:pt x="35" y="193"/>
                  <a:pt x="51" y="194"/>
                </a:cubicBezTo>
                <a:cubicBezTo>
                  <a:pt x="56" y="193"/>
                  <a:pt x="63" y="192"/>
                  <a:pt x="68" y="192"/>
                </a:cubicBezTo>
                <a:cubicBezTo>
                  <a:pt x="78" y="191"/>
                  <a:pt x="89" y="191"/>
                  <a:pt x="99" y="191"/>
                </a:cubicBezTo>
                <a:cubicBezTo>
                  <a:pt x="108" y="191"/>
                  <a:pt x="108" y="191"/>
                  <a:pt x="108" y="191"/>
                </a:cubicBezTo>
                <a:cubicBezTo>
                  <a:pt x="108" y="191"/>
                  <a:pt x="108" y="191"/>
                  <a:pt x="108" y="191"/>
                </a:cubicBezTo>
                <a:cubicBezTo>
                  <a:pt x="108" y="191"/>
                  <a:pt x="108" y="191"/>
                  <a:pt x="108" y="191"/>
                </a:cubicBezTo>
                <a:cubicBezTo>
                  <a:pt x="109" y="193"/>
                  <a:pt x="109" y="193"/>
                  <a:pt x="109" y="193"/>
                </a:cubicBezTo>
                <a:cubicBezTo>
                  <a:pt x="109" y="195"/>
                  <a:pt x="107" y="194"/>
                  <a:pt x="107" y="193"/>
                </a:cubicBezTo>
                <a:cubicBezTo>
                  <a:pt x="107" y="201"/>
                  <a:pt x="107" y="209"/>
                  <a:pt x="107" y="217"/>
                </a:cubicBezTo>
                <a:cubicBezTo>
                  <a:pt x="108" y="217"/>
                  <a:pt x="107" y="221"/>
                  <a:pt x="108" y="221"/>
                </a:cubicBezTo>
                <a:cubicBezTo>
                  <a:pt x="108" y="222"/>
                  <a:pt x="108" y="221"/>
                  <a:pt x="108" y="221"/>
                </a:cubicBezTo>
                <a:cubicBezTo>
                  <a:pt x="108" y="227"/>
                  <a:pt x="108" y="227"/>
                  <a:pt x="106" y="232"/>
                </a:cubicBezTo>
                <a:cubicBezTo>
                  <a:pt x="105" y="249"/>
                  <a:pt x="105" y="249"/>
                  <a:pt x="105" y="249"/>
                </a:cubicBezTo>
                <a:cubicBezTo>
                  <a:pt x="105" y="253"/>
                  <a:pt x="105" y="253"/>
                  <a:pt x="105" y="253"/>
                </a:cubicBezTo>
                <a:cubicBezTo>
                  <a:pt x="104" y="255"/>
                  <a:pt x="104" y="255"/>
                  <a:pt x="104" y="255"/>
                </a:cubicBezTo>
                <a:cubicBezTo>
                  <a:pt x="104" y="255"/>
                  <a:pt x="104" y="255"/>
                  <a:pt x="104" y="255"/>
                </a:cubicBezTo>
                <a:cubicBezTo>
                  <a:pt x="104" y="256"/>
                  <a:pt x="104" y="256"/>
                  <a:pt x="104" y="256"/>
                </a:cubicBezTo>
                <a:cubicBezTo>
                  <a:pt x="104" y="256"/>
                  <a:pt x="104" y="256"/>
                  <a:pt x="104" y="256"/>
                </a:cubicBezTo>
                <a:cubicBezTo>
                  <a:pt x="104" y="256"/>
                  <a:pt x="104" y="256"/>
                  <a:pt x="104" y="256"/>
                </a:cubicBezTo>
                <a:cubicBezTo>
                  <a:pt x="100" y="254"/>
                  <a:pt x="141" y="271"/>
                  <a:pt x="124" y="264"/>
                </a:cubicBezTo>
                <a:cubicBezTo>
                  <a:pt x="124" y="264"/>
                  <a:pt x="124" y="264"/>
                  <a:pt x="124" y="264"/>
                </a:cubicBezTo>
                <a:cubicBezTo>
                  <a:pt x="124" y="264"/>
                  <a:pt x="124" y="264"/>
                  <a:pt x="124" y="264"/>
                </a:cubicBezTo>
                <a:cubicBezTo>
                  <a:pt x="125" y="263"/>
                  <a:pt x="125" y="263"/>
                  <a:pt x="125" y="263"/>
                </a:cubicBezTo>
                <a:cubicBezTo>
                  <a:pt x="130" y="257"/>
                  <a:pt x="130" y="257"/>
                  <a:pt x="130" y="257"/>
                </a:cubicBezTo>
                <a:cubicBezTo>
                  <a:pt x="138" y="249"/>
                  <a:pt x="145" y="241"/>
                  <a:pt x="152" y="233"/>
                </a:cubicBezTo>
                <a:cubicBezTo>
                  <a:pt x="167" y="217"/>
                  <a:pt x="181" y="200"/>
                  <a:pt x="196" y="183"/>
                </a:cubicBezTo>
                <a:cubicBezTo>
                  <a:pt x="196" y="179"/>
                  <a:pt x="201" y="176"/>
                  <a:pt x="202" y="171"/>
                </a:cubicBezTo>
                <a:cubicBezTo>
                  <a:pt x="202" y="172"/>
                  <a:pt x="202" y="172"/>
                  <a:pt x="202" y="172"/>
                </a:cubicBezTo>
                <a:cubicBezTo>
                  <a:pt x="204" y="169"/>
                  <a:pt x="205" y="169"/>
                  <a:pt x="209" y="167"/>
                </a:cubicBezTo>
                <a:cubicBezTo>
                  <a:pt x="208" y="166"/>
                  <a:pt x="210" y="165"/>
                  <a:pt x="208" y="165"/>
                </a:cubicBezTo>
                <a:cubicBezTo>
                  <a:pt x="209" y="163"/>
                  <a:pt x="212" y="164"/>
                  <a:pt x="213" y="162"/>
                </a:cubicBezTo>
                <a:cubicBezTo>
                  <a:pt x="213" y="162"/>
                  <a:pt x="212" y="161"/>
                  <a:pt x="213" y="161"/>
                </a:cubicBezTo>
                <a:cubicBezTo>
                  <a:pt x="215" y="156"/>
                  <a:pt x="213" y="163"/>
                  <a:pt x="219" y="158"/>
                </a:cubicBezTo>
                <a:cubicBezTo>
                  <a:pt x="224" y="152"/>
                  <a:pt x="224" y="152"/>
                  <a:pt x="224" y="152"/>
                </a:cubicBezTo>
                <a:cubicBezTo>
                  <a:pt x="226" y="149"/>
                  <a:pt x="226" y="149"/>
                  <a:pt x="226" y="149"/>
                </a:cubicBezTo>
                <a:cubicBezTo>
                  <a:pt x="227" y="148"/>
                  <a:pt x="227" y="148"/>
                  <a:pt x="227" y="148"/>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9" y="127"/>
                  <a:pt x="228" y="141"/>
                  <a:pt x="229" y="137"/>
                </a:cubicBezTo>
                <a:close/>
                <a:moveTo>
                  <a:pt x="206" y="153"/>
                </a:moveTo>
                <a:cubicBezTo>
                  <a:pt x="206" y="153"/>
                  <a:pt x="206" y="152"/>
                  <a:pt x="206" y="152"/>
                </a:cubicBezTo>
                <a:cubicBezTo>
                  <a:pt x="206" y="152"/>
                  <a:pt x="206" y="153"/>
                  <a:pt x="206" y="153"/>
                </a:cubicBezTo>
                <a:close/>
                <a:moveTo>
                  <a:pt x="219" y="139"/>
                </a:moveTo>
                <a:cubicBezTo>
                  <a:pt x="219" y="139"/>
                  <a:pt x="219" y="139"/>
                  <a:pt x="219" y="139"/>
                </a:cubicBezTo>
                <a:cubicBezTo>
                  <a:pt x="219" y="139"/>
                  <a:pt x="219" y="139"/>
                  <a:pt x="219" y="139"/>
                </a:cubicBezTo>
                <a:cubicBezTo>
                  <a:pt x="219" y="139"/>
                  <a:pt x="219" y="139"/>
                  <a:pt x="219" y="139"/>
                </a:cubicBezTo>
                <a:cubicBezTo>
                  <a:pt x="219" y="136"/>
                  <a:pt x="219" y="141"/>
                  <a:pt x="219" y="139"/>
                </a:cubicBezTo>
                <a:close/>
              </a:path>
            </a:pathLst>
          </a:custGeom>
          <a:solidFill>
            <a:schemeClr val="bg1">
              <a:lumMod val="50000"/>
            </a:schemeClr>
          </a:solidFill>
          <a:ln w="9525">
            <a:solidFill>
              <a:schemeClr val="bg1">
                <a:lumMod val="50000"/>
              </a:schemeClr>
            </a:solidFill>
            <a:round/>
            <a:headEnd/>
            <a:tailEnd/>
          </a:ln>
        </p:spPr>
        <p:txBody>
          <a:bodyPr vert="horz" wrap="square" lIns="91392" tIns="45696" rIns="91392" bIns="4569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926"/>
            <a:endParaRPr lang="pl-PL" sz="1798" b="1">
              <a:solidFill>
                <a:schemeClr val="bg2">
                  <a:lumMod val="10000"/>
                </a:schemeClr>
              </a:solidFill>
            </a:endParaRPr>
          </a:p>
        </p:txBody>
      </p:sp>
      <p:sp>
        <p:nvSpPr>
          <p:cNvPr id="34" name="Rounded Rectangle 34">
            <a:extLst>
              <a:ext uri="{FF2B5EF4-FFF2-40B4-BE49-F238E27FC236}">
                <a16:creationId xmlns:a16="http://schemas.microsoft.com/office/drawing/2014/main" id="{81DF1B24-44CC-41F2-AC1E-D1F7D7D5DB09}"/>
              </a:ext>
            </a:extLst>
          </p:cNvPr>
          <p:cNvSpPr/>
          <p:nvPr/>
        </p:nvSpPr>
        <p:spPr bwMode="gray">
          <a:xfrm rot="16200000">
            <a:off x="673672" y="2967386"/>
            <a:ext cx="869002" cy="1533961"/>
          </a:xfrm>
          <a:prstGeom prst="roundRect">
            <a:avLst>
              <a:gd name="adj" fmla="val 2257"/>
            </a:avLst>
          </a:prstGeom>
          <a:gradFill>
            <a:gsLst>
              <a:gs pos="0">
                <a:schemeClr val="bg1">
                  <a:lumMod val="95000"/>
                </a:schemeClr>
              </a:gs>
              <a:gs pos="0">
                <a:schemeClr val="bg1">
                  <a:lumMod val="95000"/>
                </a:schemeClr>
              </a:gs>
              <a:gs pos="32000">
                <a:schemeClr val="bg1"/>
              </a:gs>
            </a:gsLst>
            <a:lin ang="16200000" scaled="0"/>
          </a:gradFill>
          <a:ln w="12700">
            <a:solidFill>
              <a:schemeClr val="bg1">
                <a:lumMod val="75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798" b="1" dirty="0">
              <a:solidFill>
                <a:schemeClr val="bg2">
                  <a:lumMod val="10000"/>
                </a:schemeClr>
              </a:solidFill>
            </a:endParaRPr>
          </a:p>
        </p:txBody>
      </p:sp>
      <p:sp>
        <p:nvSpPr>
          <p:cNvPr id="35" name="Rectangle 34">
            <a:extLst>
              <a:ext uri="{FF2B5EF4-FFF2-40B4-BE49-F238E27FC236}">
                <a16:creationId xmlns:a16="http://schemas.microsoft.com/office/drawing/2014/main" id="{A7F51F38-C5B6-4263-B3E3-46E53AB71A41}"/>
              </a:ext>
            </a:extLst>
          </p:cNvPr>
          <p:cNvSpPr/>
          <p:nvPr/>
        </p:nvSpPr>
        <p:spPr>
          <a:xfrm>
            <a:off x="320504" y="3472757"/>
            <a:ext cx="1574504" cy="523220"/>
          </a:xfrm>
          <a:prstGeom prst="rect">
            <a:avLst/>
          </a:prstGeom>
        </p:spPr>
        <p:txBody>
          <a:bodyPr wrap="square" anchor="ctr">
            <a:spAutoFit/>
          </a:bodyPr>
          <a:lstStyle/>
          <a:p>
            <a:pPr algn="ctr"/>
            <a:r>
              <a:rPr lang="en-US" sz="1400" i="1" dirty="0">
                <a:solidFill>
                  <a:schemeClr val="bg2">
                    <a:lumMod val="10000"/>
                  </a:schemeClr>
                </a:solidFill>
              </a:rPr>
              <a:t>AR Receipt/Debit Memo</a:t>
            </a:r>
          </a:p>
        </p:txBody>
      </p:sp>
      <p:sp>
        <p:nvSpPr>
          <p:cNvPr id="36" name="Freeform 32">
            <a:extLst>
              <a:ext uri="{FF2B5EF4-FFF2-40B4-BE49-F238E27FC236}">
                <a16:creationId xmlns:a16="http://schemas.microsoft.com/office/drawing/2014/main" id="{EDE7BB0B-0208-468E-A037-D68B1FE101A1}"/>
              </a:ext>
            </a:extLst>
          </p:cNvPr>
          <p:cNvSpPr>
            <a:spLocks noEditPoints="1"/>
          </p:cNvSpPr>
          <p:nvPr/>
        </p:nvSpPr>
        <p:spPr bwMode="auto">
          <a:xfrm>
            <a:off x="1933515" y="1761314"/>
            <a:ext cx="643435" cy="272255"/>
          </a:xfrm>
          <a:custGeom>
            <a:avLst/>
            <a:gdLst/>
            <a:ahLst/>
            <a:cxnLst>
              <a:cxn ang="0">
                <a:pos x="218" y="125"/>
              </a:cxn>
              <a:cxn ang="0">
                <a:pos x="195" y="91"/>
              </a:cxn>
              <a:cxn ang="0">
                <a:pos x="155" y="35"/>
              </a:cxn>
              <a:cxn ang="0">
                <a:pos x="130" y="6"/>
              </a:cxn>
              <a:cxn ang="0">
                <a:pos x="127" y="1"/>
              </a:cxn>
              <a:cxn ang="0">
                <a:pos x="113" y="5"/>
              </a:cxn>
              <a:cxn ang="0">
                <a:pos x="114" y="38"/>
              </a:cxn>
              <a:cxn ang="0">
                <a:pos x="104" y="74"/>
              </a:cxn>
              <a:cxn ang="0">
                <a:pos x="54" y="73"/>
              </a:cxn>
              <a:cxn ang="0">
                <a:pos x="23" y="76"/>
              </a:cxn>
              <a:cxn ang="0">
                <a:pos x="8" y="73"/>
              </a:cxn>
              <a:cxn ang="0">
                <a:pos x="0" y="76"/>
              </a:cxn>
              <a:cxn ang="0">
                <a:pos x="18" y="76"/>
              </a:cxn>
              <a:cxn ang="0">
                <a:pos x="25" y="78"/>
              </a:cxn>
              <a:cxn ang="0">
                <a:pos x="52" y="81"/>
              </a:cxn>
              <a:cxn ang="0">
                <a:pos x="74" y="83"/>
              </a:cxn>
              <a:cxn ang="0">
                <a:pos x="76" y="86"/>
              </a:cxn>
              <a:cxn ang="0">
                <a:pos x="81" y="90"/>
              </a:cxn>
              <a:cxn ang="0">
                <a:pos x="89" y="86"/>
              </a:cxn>
              <a:cxn ang="0">
                <a:pos x="98" y="83"/>
              </a:cxn>
              <a:cxn ang="0">
                <a:pos x="106" y="88"/>
              </a:cxn>
              <a:cxn ang="0">
                <a:pos x="115" y="87"/>
              </a:cxn>
              <a:cxn ang="0">
                <a:pos x="118" y="91"/>
              </a:cxn>
              <a:cxn ang="0">
                <a:pos x="129" y="81"/>
              </a:cxn>
              <a:cxn ang="0">
                <a:pos x="129" y="79"/>
              </a:cxn>
              <a:cxn ang="0">
                <a:pos x="126" y="69"/>
              </a:cxn>
              <a:cxn ang="0">
                <a:pos x="129" y="60"/>
              </a:cxn>
              <a:cxn ang="0">
                <a:pos x="127" y="50"/>
              </a:cxn>
              <a:cxn ang="0">
                <a:pos x="127" y="43"/>
              </a:cxn>
              <a:cxn ang="0">
                <a:pos x="128" y="34"/>
              </a:cxn>
              <a:cxn ang="0">
                <a:pos x="131" y="30"/>
              </a:cxn>
              <a:cxn ang="0">
                <a:pos x="153" y="59"/>
              </a:cxn>
              <a:cxn ang="0">
                <a:pos x="161" y="68"/>
              </a:cxn>
              <a:cxn ang="0">
                <a:pos x="163" y="71"/>
              </a:cxn>
              <a:cxn ang="0">
                <a:pos x="170" y="78"/>
              </a:cxn>
              <a:cxn ang="0">
                <a:pos x="175" y="87"/>
              </a:cxn>
              <a:cxn ang="0">
                <a:pos x="182" y="95"/>
              </a:cxn>
              <a:cxn ang="0">
                <a:pos x="197" y="117"/>
              </a:cxn>
              <a:cxn ang="0">
                <a:pos x="210" y="133"/>
              </a:cxn>
              <a:cxn ang="0">
                <a:pos x="211" y="146"/>
              </a:cxn>
              <a:cxn ang="0">
                <a:pos x="208" y="149"/>
              </a:cxn>
              <a:cxn ang="0">
                <a:pos x="196" y="163"/>
              </a:cxn>
              <a:cxn ang="0">
                <a:pos x="184" y="175"/>
              </a:cxn>
              <a:cxn ang="0">
                <a:pos x="177" y="188"/>
              </a:cxn>
              <a:cxn ang="0">
                <a:pos x="167" y="202"/>
              </a:cxn>
              <a:cxn ang="0">
                <a:pos x="156" y="209"/>
              </a:cxn>
              <a:cxn ang="0">
                <a:pos x="134" y="237"/>
              </a:cxn>
              <a:cxn ang="0">
                <a:pos x="124" y="248"/>
              </a:cxn>
              <a:cxn ang="0">
                <a:pos x="119" y="223"/>
              </a:cxn>
              <a:cxn ang="0">
                <a:pos x="120" y="208"/>
              </a:cxn>
              <a:cxn ang="0">
                <a:pos x="119" y="191"/>
              </a:cxn>
              <a:cxn ang="0">
                <a:pos x="108" y="180"/>
              </a:cxn>
              <a:cxn ang="0">
                <a:pos x="105" y="181"/>
              </a:cxn>
              <a:cxn ang="0">
                <a:pos x="84" y="183"/>
              </a:cxn>
              <a:cxn ang="0">
                <a:pos x="4" y="194"/>
              </a:cxn>
              <a:cxn ang="0">
                <a:pos x="108" y="191"/>
              </a:cxn>
              <a:cxn ang="0">
                <a:pos x="106" y="232"/>
              </a:cxn>
              <a:cxn ang="0">
                <a:pos x="104" y="256"/>
              </a:cxn>
              <a:cxn ang="0">
                <a:pos x="130" y="257"/>
              </a:cxn>
              <a:cxn ang="0">
                <a:pos x="208" y="165"/>
              </a:cxn>
              <a:cxn ang="0">
                <a:pos x="227" y="148"/>
              </a:cxn>
              <a:cxn ang="0">
                <a:pos x="229" y="137"/>
              </a:cxn>
              <a:cxn ang="0">
                <a:pos x="219" y="139"/>
              </a:cxn>
            </a:cxnLst>
            <a:rect l="0" t="0" r="r" b="b"/>
            <a:pathLst>
              <a:path w="229" h="271">
                <a:moveTo>
                  <a:pt x="229" y="137"/>
                </a:moveTo>
                <a:cubicBezTo>
                  <a:pt x="229" y="137"/>
                  <a:pt x="229" y="137"/>
                  <a:pt x="229" y="137"/>
                </a:cubicBezTo>
                <a:cubicBezTo>
                  <a:pt x="229" y="137"/>
                  <a:pt x="229" y="137"/>
                  <a:pt x="229" y="137"/>
                </a:cubicBezTo>
                <a:cubicBezTo>
                  <a:pt x="228" y="136"/>
                  <a:pt x="228" y="136"/>
                  <a:pt x="228" y="136"/>
                </a:cubicBezTo>
                <a:cubicBezTo>
                  <a:pt x="225" y="133"/>
                  <a:pt x="222" y="129"/>
                  <a:pt x="219" y="124"/>
                </a:cubicBezTo>
                <a:cubicBezTo>
                  <a:pt x="220" y="125"/>
                  <a:pt x="219" y="126"/>
                  <a:pt x="218" y="125"/>
                </a:cubicBezTo>
                <a:cubicBezTo>
                  <a:pt x="220" y="123"/>
                  <a:pt x="216" y="123"/>
                  <a:pt x="215" y="121"/>
                </a:cubicBezTo>
                <a:cubicBezTo>
                  <a:pt x="216" y="121"/>
                  <a:pt x="217" y="121"/>
                  <a:pt x="217" y="121"/>
                </a:cubicBezTo>
                <a:cubicBezTo>
                  <a:pt x="215" y="117"/>
                  <a:pt x="212" y="115"/>
                  <a:pt x="210" y="111"/>
                </a:cubicBezTo>
                <a:cubicBezTo>
                  <a:pt x="207" y="109"/>
                  <a:pt x="206" y="104"/>
                  <a:pt x="203" y="102"/>
                </a:cubicBezTo>
                <a:cubicBezTo>
                  <a:pt x="205" y="102"/>
                  <a:pt x="203" y="100"/>
                  <a:pt x="203" y="99"/>
                </a:cubicBezTo>
                <a:cubicBezTo>
                  <a:pt x="199" y="99"/>
                  <a:pt x="199" y="93"/>
                  <a:pt x="195" y="91"/>
                </a:cubicBezTo>
                <a:cubicBezTo>
                  <a:pt x="196" y="91"/>
                  <a:pt x="196" y="91"/>
                  <a:pt x="196" y="91"/>
                </a:cubicBezTo>
                <a:cubicBezTo>
                  <a:pt x="189" y="82"/>
                  <a:pt x="183" y="72"/>
                  <a:pt x="175" y="64"/>
                </a:cubicBezTo>
                <a:cubicBezTo>
                  <a:pt x="171" y="59"/>
                  <a:pt x="168" y="52"/>
                  <a:pt x="163" y="47"/>
                </a:cubicBezTo>
                <a:cubicBezTo>
                  <a:pt x="162" y="46"/>
                  <a:pt x="162" y="47"/>
                  <a:pt x="161" y="47"/>
                </a:cubicBezTo>
                <a:cubicBezTo>
                  <a:pt x="160" y="45"/>
                  <a:pt x="162" y="46"/>
                  <a:pt x="162" y="45"/>
                </a:cubicBezTo>
                <a:cubicBezTo>
                  <a:pt x="159" y="43"/>
                  <a:pt x="157" y="39"/>
                  <a:pt x="155" y="35"/>
                </a:cubicBezTo>
                <a:cubicBezTo>
                  <a:pt x="154" y="35"/>
                  <a:pt x="153" y="34"/>
                  <a:pt x="153" y="35"/>
                </a:cubicBezTo>
                <a:cubicBezTo>
                  <a:pt x="152" y="30"/>
                  <a:pt x="146" y="26"/>
                  <a:pt x="144" y="22"/>
                </a:cubicBezTo>
                <a:cubicBezTo>
                  <a:pt x="143" y="25"/>
                  <a:pt x="141" y="20"/>
                  <a:pt x="140" y="19"/>
                </a:cubicBezTo>
                <a:cubicBezTo>
                  <a:pt x="139" y="18"/>
                  <a:pt x="140" y="18"/>
                  <a:pt x="140" y="18"/>
                </a:cubicBezTo>
                <a:cubicBezTo>
                  <a:pt x="138" y="15"/>
                  <a:pt x="136" y="14"/>
                  <a:pt x="134" y="10"/>
                </a:cubicBezTo>
                <a:cubicBezTo>
                  <a:pt x="133" y="8"/>
                  <a:pt x="132" y="9"/>
                  <a:pt x="130" y="6"/>
                </a:cubicBezTo>
                <a:cubicBezTo>
                  <a:pt x="131" y="6"/>
                  <a:pt x="130" y="5"/>
                  <a:pt x="130" y="5"/>
                </a:cubicBezTo>
                <a:cubicBezTo>
                  <a:pt x="131" y="5"/>
                  <a:pt x="130" y="5"/>
                  <a:pt x="130" y="5"/>
                </a:cubicBezTo>
                <a:cubicBezTo>
                  <a:pt x="130" y="4"/>
                  <a:pt x="130" y="4"/>
                  <a:pt x="129" y="3"/>
                </a:cubicBezTo>
                <a:cubicBezTo>
                  <a:pt x="128" y="2"/>
                  <a:pt x="128" y="2"/>
                  <a:pt x="128" y="2"/>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30" y="0"/>
                  <a:pt x="101" y="9"/>
                  <a:pt x="113" y="5"/>
                </a:cubicBezTo>
                <a:cubicBezTo>
                  <a:pt x="113" y="5"/>
                  <a:pt x="113" y="5"/>
                  <a:pt x="113" y="5"/>
                </a:cubicBezTo>
                <a:cubicBezTo>
                  <a:pt x="113" y="5"/>
                  <a:pt x="113" y="5"/>
                  <a:pt x="113" y="5"/>
                </a:cubicBezTo>
                <a:cubicBezTo>
                  <a:pt x="113" y="6"/>
                  <a:pt x="113" y="6"/>
                  <a:pt x="113" y="6"/>
                </a:cubicBezTo>
                <a:cubicBezTo>
                  <a:pt x="113" y="6"/>
                  <a:pt x="113" y="6"/>
                  <a:pt x="113" y="6"/>
                </a:cubicBezTo>
                <a:cubicBezTo>
                  <a:pt x="115" y="6"/>
                  <a:pt x="116" y="9"/>
                  <a:pt x="115" y="11"/>
                </a:cubicBezTo>
                <a:cubicBezTo>
                  <a:pt x="113" y="11"/>
                  <a:pt x="113" y="11"/>
                  <a:pt x="113" y="11"/>
                </a:cubicBezTo>
                <a:cubicBezTo>
                  <a:pt x="114" y="18"/>
                  <a:pt x="111" y="29"/>
                  <a:pt x="114" y="38"/>
                </a:cubicBezTo>
                <a:cubicBezTo>
                  <a:pt x="112" y="39"/>
                  <a:pt x="112" y="39"/>
                  <a:pt x="112" y="39"/>
                </a:cubicBezTo>
                <a:cubicBezTo>
                  <a:pt x="113" y="48"/>
                  <a:pt x="112" y="57"/>
                  <a:pt x="114" y="66"/>
                </a:cubicBezTo>
                <a:cubicBezTo>
                  <a:pt x="113" y="68"/>
                  <a:pt x="112" y="72"/>
                  <a:pt x="112" y="74"/>
                </a:cubicBezTo>
                <a:cubicBezTo>
                  <a:pt x="112" y="74"/>
                  <a:pt x="113" y="74"/>
                  <a:pt x="113" y="75"/>
                </a:cubicBezTo>
                <a:cubicBezTo>
                  <a:pt x="110" y="74"/>
                  <a:pt x="107" y="73"/>
                  <a:pt x="104" y="75"/>
                </a:cubicBezTo>
                <a:cubicBezTo>
                  <a:pt x="104" y="74"/>
                  <a:pt x="104" y="74"/>
                  <a:pt x="104" y="74"/>
                </a:cubicBezTo>
                <a:cubicBezTo>
                  <a:pt x="101" y="74"/>
                  <a:pt x="96" y="76"/>
                  <a:pt x="93" y="74"/>
                </a:cubicBezTo>
                <a:cubicBezTo>
                  <a:pt x="92" y="75"/>
                  <a:pt x="88" y="75"/>
                  <a:pt x="90" y="77"/>
                </a:cubicBezTo>
                <a:cubicBezTo>
                  <a:pt x="88" y="77"/>
                  <a:pt x="89" y="75"/>
                  <a:pt x="87" y="76"/>
                </a:cubicBezTo>
                <a:cubicBezTo>
                  <a:pt x="89" y="74"/>
                  <a:pt x="89" y="74"/>
                  <a:pt x="89" y="74"/>
                </a:cubicBezTo>
                <a:cubicBezTo>
                  <a:pt x="81" y="74"/>
                  <a:pt x="74" y="74"/>
                  <a:pt x="66" y="75"/>
                </a:cubicBezTo>
                <a:cubicBezTo>
                  <a:pt x="64" y="73"/>
                  <a:pt x="58" y="75"/>
                  <a:pt x="54" y="73"/>
                </a:cubicBezTo>
                <a:cubicBezTo>
                  <a:pt x="51" y="74"/>
                  <a:pt x="47" y="73"/>
                  <a:pt x="45" y="75"/>
                </a:cubicBezTo>
                <a:cubicBezTo>
                  <a:pt x="45" y="74"/>
                  <a:pt x="45" y="74"/>
                  <a:pt x="45" y="74"/>
                </a:cubicBezTo>
                <a:cubicBezTo>
                  <a:pt x="41" y="73"/>
                  <a:pt x="36" y="73"/>
                  <a:pt x="32" y="73"/>
                </a:cubicBezTo>
                <a:cubicBezTo>
                  <a:pt x="29" y="72"/>
                  <a:pt x="29" y="74"/>
                  <a:pt x="27" y="74"/>
                </a:cubicBezTo>
                <a:cubicBezTo>
                  <a:pt x="27" y="73"/>
                  <a:pt x="27" y="73"/>
                  <a:pt x="27" y="73"/>
                </a:cubicBezTo>
                <a:cubicBezTo>
                  <a:pt x="25" y="74"/>
                  <a:pt x="24" y="75"/>
                  <a:pt x="23" y="76"/>
                </a:cubicBezTo>
                <a:cubicBezTo>
                  <a:pt x="21" y="76"/>
                  <a:pt x="21" y="76"/>
                  <a:pt x="19" y="76"/>
                </a:cubicBezTo>
                <a:cubicBezTo>
                  <a:pt x="21" y="75"/>
                  <a:pt x="23" y="74"/>
                  <a:pt x="24" y="72"/>
                </a:cubicBezTo>
                <a:cubicBezTo>
                  <a:pt x="21" y="72"/>
                  <a:pt x="18" y="75"/>
                  <a:pt x="16" y="73"/>
                </a:cubicBezTo>
                <a:cubicBezTo>
                  <a:pt x="14" y="72"/>
                  <a:pt x="12" y="73"/>
                  <a:pt x="12" y="74"/>
                </a:cubicBezTo>
                <a:cubicBezTo>
                  <a:pt x="12" y="74"/>
                  <a:pt x="11" y="73"/>
                  <a:pt x="12" y="73"/>
                </a:cubicBezTo>
                <a:cubicBezTo>
                  <a:pt x="10" y="73"/>
                  <a:pt x="9" y="73"/>
                  <a:pt x="8" y="73"/>
                </a:cubicBezTo>
                <a:cubicBezTo>
                  <a:pt x="8" y="73"/>
                  <a:pt x="9" y="73"/>
                  <a:pt x="9" y="73"/>
                </a:cubicBezTo>
                <a:cubicBezTo>
                  <a:pt x="8" y="74"/>
                  <a:pt x="6" y="74"/>
                  <a:pt x="7" y="76"/>
                </a:cubicBezTo>
                <a:cubicBezTo>
                  <a:pt x="7" y="76"/>
                  <a:pt x="8" y="75"/>
                  <a:pt x="9" y="75"/>
                </a:cubicBezTo>
                <a:cubicBezTo>
                  <a:pt x="8" y="77"/>
                  <a:pt x="5" y="77"/>
                  <a:pt x="4" y="76"/>
                </a:cubicBezTo>
                <a:cubicBezTo>
                  <a:pt x="4" y="75"/>
                  <a:pt x="7" y="74"/>
                  <a:pt x="5" y="73"/>
                </a:cubicBezTo>
                <a:cubicBezTo>
                  <a:pt x="0" y="76"/>
                  <a:pt x="0" y="76"/>
                  <a:pt x="0" y="76"/>
                </a:cubicBezTo>
                <a:cubicBezTo>
                  <a:pt x="1" y="75"/>
                  <a:pt x="3" y="76"/>
                  <a:pt x="2" y="77"/>
                </a:cubicBezTo>
                <a:cubicBezTo>
                  <a:pt x="4" y="76"/>
                  <a:pt x="4" y="76"/>
                  <a:pt x="4" y="76"/>
                </a:cubicBezTo>
                <a:cubicBezTo>
                  <a:pt x="4" y="77"/>
                  <a:pt x="4" y="77"/>
                  <a:pt x="4" y="77"/>
                </a:cubicBezTo>
                <a:cubicBezTo>
                  <a:pt x="7" y="77"/>
                  <a:pt x="10" y="78"/>
                  <a:pt x="13" y="78"/>
                </a:cubicBezTo>
                <a:cubicBezTo>
                  <a:pt x="12" y="76"/>
                  <a:pt x="12" y="76"/>
                  <a:pt x="12" y="76"/>
                </a:cubicBezTo>
                <a:cubicBezTo>
                  <a:pt x="14" y="76"/>
                  <a:pt x="16" y="75"/>
                  <a:pt x="18" y="76"/>
                </a:cubicBezTo>
                <a:cubicBezTo>
                  <a:pt x="17" y="77"/>
                  <a:pt x="17" y="77"/>
                  <a:pt x="17" y="78"/>
                </a:cubicBezTo>
                <a:cubicBezTo>
                  <a:pt x="18" y="78"/>
                  <a:pt x="18" y="77"/>
                  <a:pt x="19" y="78"/>
                </a:cubicBezTo>
                <a:cubicBezTo>
                  <a:pt x="18" y="80"/>
                  <a:pt x="18" y="80"/>
                  <a:pt x="18" y="80"/>
                </a:cubicBezTo>
                <a:cubicBezTo>
                  <a:pt x="19" y="77"/>
                  <a:pt x="23" y="79"/>
                  <a:pt x="24" y="78"/>
                </a:cubicBezTo>
                <a:cubicBezTo>
                  <a:pt x="24" y="79"/>
                  <a:pt x="24" y="79"/>
                  <a:pt x="24" y="79"/>
                </a:cubicBezTo>
                <a:cubicBezTo>
                  <a:pt x="27" y="80"/>
                  <a:pt x="23" y="78"/>
                  <a:pt x="25" y="78"/>
                </a:cubicBezTo>
                <a:cubicBezTo>
                  <a:pt x="27" y="78"/>
                  <a:pt x="26" y="80"/>
                  <a:pt x="27" y="81"/>
                </a:cubicBezTo>
                <a:cubicBezTo>
                  <a:pt x="30" y="81"/>
                  <a:pt x="35" y="80"/>
                  <a:pt x="39" y="81"/>
                </a:cubicBezTo>
                <a:cubicBezTo>
                  <a:pt x="41" y="81"/>
                  <a:pt x="44" y="80"/>
                  <a:pt x="47" y="80"/>
                </a:cubicBezTo>
                <a:cubicBezTo>
                  <a:pt x="49" y="80"/>
                  <a:pt x="46" y="82"/>
                  <a:pt x="49" y="81"/>
                </a:cubicBezTo>
                <a:cubicBezTo>
                  <a:pt x="49" y="82"/>
                  <a:pt x="49" y="82"/>
                  <a:pt x="49" y="83"/>
                </a:cubicBezTo>
                <a:cubicBezTo>
                  <a:pt x="49" y="82"/>
                  <a:pt x="54" y="83"/>
                  <a:pt x="52" y="81"/>
                </a:cubicBezTo>
                <a:cubicBezTo>
                  <a:pt x="55" y="82"/>
                  <a:pt x="59" y="82"/>
                  <a:pt x="63" y="82"/>
                </a:cubicBezTo>
                <a:cubicBezTo>
                  <a:pt x="61" y="82"/>
                  <a:pt x="61" y="83"/>
                  <a:pt x="62" y="84"/>
                </a:cubicBezTo>
                <a:cubicBezTo>
                  <a:pt x="64" y="83"/>
                  <a:pt x="67" y="82"/>
                  <a:pt x="70" y="83"/>
                </a:cubicBezTo>
                <a:cubicBezTo>
                  <a:pt x="70" y="81"/>
                  <a:pt x="69" y="81"/>
                  <a:pt x="69" y="80"/>
                </a:cubicBezTo>
                <a:cubicBezTo>
                  <a:pt x="70" y="80"/>
                  <a:pt x="70" y="79"/>
                  <a:pt x="71" y="80"/>
                </a:cubicBezTo>
                <a:cubicBezTo>
                  <a:pt x="71" y="81"/>
                  <a:pt x="71" y="83"/>
                  <a:pt x="74" y="83"/>
                </a:cubicBezTo>
                <a:cubicBezTo>
                  <a:pt x="73" y="85"/>
                  <a:pt x="69" y="83"/>
                  <a:pt x="70" y="85"/>
                </a:cubicBezTo>
                <a:cubicBezTo>
                  <a:pt x="69" y="87"/>
                  <a:pt x="64" y="87"/>
                  <a:pt x="63" y="85"/>
                </a:cubicBezTo>
                <a:cubicBezTo>
                  <a:pt x="61" y="87"/>
                  <a:pt x="65" y="86"/>
                  <a:pt x="65" y="88"/>
                </a:cubicBezTo>
                <a:cubicBezTo>
                  <a:pt x="67" y="87"/>
                  <a:pt x="68" y="87"/>
                  <a:pt x="71" y="86"/>
                </a:cubicBezTo>
                <a:cubicBezTo>
                  <a:pt x="71" y="85"/>
                  <a:pt x="70" y="85"/>
                  <a:pt x="72" y="85"/>
                </a:cubicBezTo>
                <a:cubicBezTo>
                  <a:pt x="75" y="83"/>
                  <a:pt x="75" y="86"/>
                  <a:pt x="76" y="86"/>
                </a:cubicBezTo>
                <a:cubicBezTo>
                  <a:pt x="75" y="87"/>
                  <a:pt x="75" y="87"/>
                  <a:pt x="75" y="87"/>
                </a:cubicBezTo>
                <a:cubicBezTo>
                  <a:pt x="77" y="87"/>
                  <a:pt x="77" y="86"/>
                  <a:pt x="80" y="86"/>
                </a:cubicBezTo>
                <a:cubicBezTo>
                  <a:pt x="80" y="89"/>
                  <a:pt x="76" y="87"/>
                  <a:pt x="75" y="88"/>
                </a:cubicBezTo>
                <a:cubicBezTo>
                  <a:pt x="77" y="90"/>
                  <a:pt x="77" y="90"/>
                  <a:pt x="77" y="90"/>
                </a:cubicBezTo>
                <a:cubicBezTo>
                  <a:pt x="80" y="90"/>
                  <a:pt x="78" y="88"/>
                  <a:pt x="81" y="89"/>
                </a:cubicBezTo>
                <a:cubicBezTo>
                  <a:pt x="81" y="90"/>
                  <a:pt x="81" y="90"/>
                  <a:pt x="81" y="90"/>
                </a:cubicBezTo>
                <a:cubicBezTo>
                  <a:pt x="83" y="89"/>
                  <a:pt x="83" y="89"/>
                  <a:pt x="83" y="89"/>
                </a:cubicBezTo>
                <a:cubicBezTo>
                  <a:pt x="83" y="88"/>
                  <a:pt x="82" y="87"/>
                  <a:pt x="81" y="87"/>
                </a:cubicBezTo>
                <a:cubicBezTo>
                  <a:pt x="82" y="84"/>
                  <a:pt x="82" y="87"/>
                  <a:pt x="85" y="86"/>
                </a:cubicBezTo>
                <a:cubicBezTo>
                  <a:pt x="86" y="85"/>
                  <a:pt x="84" y="86"/>
                  <a:pt x="84" y="85"/>
                </a:cubicBezTo>
                <a:cubicBezTo>
                  <a:pt x="84" y="84"/>
                  <a:pt x="86" y="84"/>
                  <a:pt x="87" y="84"/>
                </a:cubicBezTo>
                <a:cubicBezTo>
                  <a:pt x="89" y="84"/>
                  <a:pt x="88" y="85"/>
                  <a:pt x="89" y="86"/>
                </a:cubicBezTo>
                <a:cubicBezTo>
                  <a:pt x="89" y="86"/>
                  <a:pt x="87" y="86"/>
                  <a:pt x="87" y="86"/>
                </a:cubicBezTo>
                <a:cubicBezTo>
                  <a:pt x="84" y="87"/>
                  <a:pt x="88" y="88"/>
                  <a:pt x="86" y="89"/>
                </a:cubicBezTo>
                <a:cubicBezTo>
                  <a:pt x="88" y="90"/>
                  <a:pt x="88" y="89"/>
                  <a:pt x="90" y="88"/>
                </a:cubicBezTo>
                <a:cubicBezTo>
                  <a:pt x="89" y="88"/>
                  <a:pt x="90" y="87"/>
                  <a:pt x="89" y="86"/>
                </a:cubicBezTo>
                <a:cubicBezTo>
                  <a:pt x="93" y="83"/>
                  <a:pt x="92" y="89"/>
                  <a:pt x="96" y="89"/>
                </a:cubicBezTo>
                <a:cubicBezTo>
                  <a:pt x="95" y="86"/>
                  <a:pt x="101" y="86"/>
                  <a:pt x="98" y="83"/>
                </a:cubicBezTo>
                <a:cubicBezTo>
                  <a:pt x="99" y="82"/>
                  <a:pt x="100" y="82"/>
                  <a:pt x="101" y="82"/>
                </a:cubicBezTo>
                <a:cubicBezTo>
                  <a:pt x="100" y="84"/>
                  <a:pt x="103" y="84"/>
                  <a:pt x="101" y="85"/>
                </a:cubicBezTo>
                <a:cubicBezTo>
                  <a:pt x="102" y="85"/>
                  <a:pt x="102" y="85"/>
                  <a:pt x="102" y="85"/>
                </a:cubicBezTo>
                <a:cubicBezTo>
                  <a:pt x="100" y="87"/>
                  <a:pt x="100" y="87"/>
                  <a:pt x="100" y="87"/>
                </a:cubicBezTo>
                <a:cubicBezTo>
                  <a:pt x="101" y="88"/>
                  <a:pt x="104" y="89"/>
                  <a:pt x="105" y="90"/>
                </a:cubicBezTo>
                <a:cubicBezTo>
                  <a:pt x="107" y="89"/>
                  <a:pt x="104" y="89"/>
                  <a:pt x="106" y="88"/>
                </a:cubicBezTo>
                <a:cubicBezTo>
                  <a:pt x="106" y="89"/>
                  <a:pt x="107" y="90"/>
                  <a:pt x="108" y="90"/>
                </a:cubicBezTo>
                <a:cubicBezTo>
                  <a:pt x="106" y="89"/>
                  <a:pt x="108" y="88"/>
                  <a:pt x="109" y="87"/>
                </a:cubicBezTo>
                <a:cubicBezTo>
                  <a:pt x="111" y="87"/>
                  <a:pt x="113" y="89"/>
                  <a:pt x="112" y="89"/>
                </a:cubicBezTo>
                <a:cubicBezTo>
                  <a:pt x="110" y="90"/>
                  <a:pt x="110" y="90"/>
                  <a:pt x="110" y="90"/>
                </a:cubicBezTo>
                <a:cubicBezTo>
                  <a:pt x="112" y="89"/>
                  <a:pt x="111" y="91"/>
                  <a:pt x="113" y="91"/>
                </a:cubicBezTo>
                <a:cubicBezTo>
                  <a:pt x="113" y="90"/>
                  <a:pt x="114" y="88"/>
                  <a:pt x="115" y="87"/>
                </a:cubicBezTo>
                <a:cubicBezTo>
                  <a:pt x="116" y="87"/>
                  <a:pt x="117" y="88"/>
                  <a:pt x="117" y="88"/>
                </a:cubicBezTo>
                <a:cubicBezTo>
                  <a:pt x="115" y="89"/>
                  <a:pt x="115" y="89"/>
                  <a:pt x="115" y="89"/>
                </a:cubicBezTo>
                <a:cubicBezTo>
                  <a:pt x="116" y="89"/>
                  <a:pt x="117" y="89"/>
                  <a:pt x="117" y="90"/>
                </a:cubicBezTo>
                <a:cubicBezTo>
                  <a:pt x="117" y="91"/>
                  <a:pt x="117" y="91"/>
                  <a:pt x="117" y="91"/>
                </a:cubicBezTo>
                <a:cubicBezTo>
                  <a:pt x="117" y="91"/>
                  <a:pt x="117" y="91"/>
                  <a:pt x="117" y="91"/>
                </a:cubicBezTo>
                <a:cubicBezTo>
                  <a:pt x="118" y="91"/>
                  <a:pt x="118" y="91"/>
                  <a:pt x="118" y="91"/>
                </a:cubicBezTo>
                <a:cubicBezTo>
                  <a:pt x="118" y="91"/>
                  <a:pt x="118" y="91"/>
                  <a:pt x="118" y="91"/>
                </a:cubicBezTo>
                <a:cubicBezTo>
                  <a:pt x="118" y="91"/>
                  <a:pt x="118" y="91"/>
                  <a:pt x="118" y="91"/>
                </a:cubicBezTo>
                <a:cubicBezTo>
                  <a:pt x="118" y="91"/>
                  <a:pt x="118" y="91"/>
                  <a:pt x="118" y="91"/>
                </a:cubicBezTo>
                <a:cubicBezTo>
                  <a:pt x="123" y="86"/>
                  <a:pt x="127" y="83"/>
                  <a:pt x="128" y="81"/>
                </a:cubicBezTo>
                <a:cubicBezTo>
                  <a:pt x="128" y="82"/>
                  <a:pt x="128" y="82"/>
                  <a:pt x="129" y="81"/>
                </a:cubicBezTo>
                <a:cubicBezTo>
                  <a:pt x="129" y="81"/>
                  <a:pt x="129" y="81"/>
                  <a:pt x="129" y="81"/>
                </a:cubicBezTo>
                <a:cubicBezTo>
                  <a:pt x="129" y="81"/>
                  <a:pt x="129" y="81"/>
                  <a:pt x="129" y="81"/>
                </a:cubicBezTo>
                <a:cubicBezTo>
                  <a:pt x="129" y="81"/>
                  <a:pt x="129" y="81"/>
                  <a:pt x="129" y="81"/>
                </a:cubicBezTo>
                <a:cubicBezTo>
                  <a:pt x="129" y="80"/>
                  <a:pt x="129" y="80"/>
                  <a:pt x="129" y="80"/>
                </a:cubicBezTo>
                <a:cubicBezTo>
                  <a:pt x="129" y="80"/>
                  <a:pt x="129" y="80"/>
                  <a:pt x="129" y="80"/>
                </a:cubicBezTo>
                <a:cubicBezTo>
                  <a:pt x="128" y="79"/>
                  <a:pt x="128" y="79"/>
                  <a:pt x="128" y="79"/>
                </a:cubicBezTo>
                <a:cubicBezTo>
                  <a:pt x="128" y="79"/>
                  <a:pt x="129" y="79"/>
                  <a:pt x="129" y="79"/>
                </a:cubicBezTo>
                <a:cubicBezTo>
                  <a:pt x="128" y="79"/>
                  <a:pt x="128" y="77"/>
                  <a:pt x="128" y="77"/>
                </a:cubicBezTo>
                <a:cubicBezTo>
                  <a:pt x="129" y="76"/>
                  <a:pt x="129" y="76"/>
                  <a:pt x="129" y="76"/>
                </a:cubicBezTo>
                <a:cubicBezTo>
                  <a:pt x="128" y="75"/>
                  <a:pt x="127" y="74"/>
                  <a:pt x="128" y="72"/>
                </a:cubicBezTo>
                <a:cubicBezTo>
                  <a:pt x="126" y="73"/>
                  <a:pt x="128" y="74"/>
                  <a:pt x="127" y="76"/>
                </a:cubicBezTo>
                <a:cubicBezTo>
                  <a:pt x="126" y="77"/>
                  <a:pt x="126" y="74"/>
                  <a:pt x="126" y="73"/>
                </a:cubicBezTo>
                <a:cubicBezTo>
                  <a:pt x="128" y="74"/>
                  <a:pt x="126" y="70"/>
                  <a:pt x="126" y="69"/>
                </a:cubicBezTo>
                <a:cubicBezTo>
                  <a:pt x="127" y="68"/>
                  <a:pt x="127" y="68"/>
                  <a:pt x="128" y="67"/>
                </a:cubicBezTo>
                <a:cubicBezTo>
                  <a:pt x="126" y="67"/>
                  <a:pt x="126" y="67"/>
                  <a:pt x="126" y="67"/>
                </a:cubicBezTo>
                <a:cubicBezTo>
                  <a:pt x="129" y="66"/>
                  <a:pt x="126" y="64"/>
                  <a:pt x="127" y="62"/>
                </a:cubicBezTo>
                <a:cubicBezTo>
                  <a:pt x="128" y="63"/>
                  <a:pt x="129" y="63"/>
                  <a:pt x="129" y="62"/>
                </a:cubicBezTo>
                <a:cubicBezTo>
                  <a:pt x="127" y="63"/>
                  <a:pt x="127" y="60"/>
                  <a:pt x="125" y="60"/>
                </a:cubicBezTo>
                <a:cubicBezTo>
                  <a:pt x="126" y="57"/>
                  <a:pt x="128" y="61"/>
                  <a:pt x="129" y="60"/>
                </a:cubicBezTo>
                <a:cubicBezTo>
                  <a:pt x="128" y="58"/>
                  <a:pt x="130" y="57"/>
                  <a:pt x="128" y="56"/>
                </a:cubicBezTo>
                <a:cubicBezTo>
                  <a:pt x="128" y="58"/>
                  <a:pt x="127" y="56"/>
                  <a:pt x="126" y="55"/>
                </a:cubicBezTo>
                <a:cubicBezTo>
                  <a:pt x="127" y="53"/>
                  <a:pt x="127" y="56"/>
                  <a:pt x="128" y="54"/>
                </a:cubicBezTo>
                <a:cubicBezTo>
                  <a:pt x="128" y="53"/>
                  <a:pt x="126" y="51"/>
                  <a:pt x="126" y="53"/>
                </a:cubicBezTo>
                <a:cubicBezTo>
                  <a:pt x="126" y="51"/>
                  <a:pt x="124" y="50"/>
                  <a:pt x="125" y="48"/>
                </a:cubicBezTo>
                <a:cubicBezTo>
                  <a:pt x="127" y="48"/>
                  <a:pt x="126" y="51"/>
                  <a:pt x="127" y="50"/>
                </a:cubicBezTo>
                <a:cubicBezTo>
                  <a:pt x="127" y="47"/>
                  <a:pt x="124" y="48"/>
                  <a:pt x="123" y="45"/>
                </a:cubicBezTo>
                <a:cubicBezTo>
                  <a:pt x="123" y="47"/>
                  <a:pt x="121" y="45"/>
                  <a:pt x="120" y="44"/>
                </a:cubicBezTo>
                <a:cubicBezTo>
                  <a:pt x="121" y="40"/>
                  <a:pt x="121" y="45"/>
                  <a:pt x="122" y="44"/>
                </a:cubicBezTo>
                <a:cubicBezTo>
                  <a:pt x="122" y="42"/>
                  <a:pt x="122" y="42"/>
                  <a:pt x="122" y="42"/>
                </a:cubicBezTo>
                <a:cubicBezTo>
                  <a:pt x="124" y="41"/>
                  <a:pt x="126" y="47"/>
                  <a:pt x="127" y="45"/>
                </a:cubicBezTo>
                <a:cubicBezTo>
                  <a:pt x="127" y="43"/>
                  <a:pt x="127" y="43"/>
                  <a:pt x="127" y="43"/>
                </a:cubicBezTo>
                <a:cubicBezTo>
                  <a:pt x="127" y="44"/>
                  <a:pt x="128" y="44"/>
                  <a:pt x="129" y="44"/>
                </a:cubicBezTo>
                <a:cubicBezTo>
                  <a:pt x="128" y="43"/>
                  <a:pt x="129" y="40"/>
                  <a:pt x="128" y="40"/>
                </a:cubicBezTo>
                <a:cubicBezTo>
                  <a:pt x="127" y="39"/>
                  <a:pt x="129" y="41"/>
                  <a:pt x="128" y="41"/>
                </a:cubicBezTo>
                <a:cubicBezTo>
                  <a:pt x="127" y="39"/>
                  <a:pt x="125" y="38"/>
                  <a:pt x="126" y="36"/>
                </a:cubicBezTo>
                <a:cubicBezTo>
                  <a:pt x="127" y="37"/>
                  <a:pt x="128" y="35"/>
                  <a:pt x="129" y="36"/>
                </a:cubicBezTo>
                <a:cubicBezTo>
                  <a:pt x="129" y="35"/>
                  <a:pt x="127" y="35"/>
                  <a:pt x="128" y="34"/>
                </a:cubicBezTo>
                <a:cubicBezTo>
                  <a:pt x="129" y="34"/>
                  <a:pt x="129" y="34"/>
                  <a:pt x="129" y="34"/>
                </a:cubicBezTo>
                <a:cubicBezTo>
                  <a:pt x="129" y="32"/>
                  <a:pt x="129" y="31"/>
                  <a:pt x="129" y="29"/>
                </a:cubicBezTo>
                <a:cubicBezTo>
                  <a:pt x="130" y="29"/>
                  <a:pt x="130" y="30"/>
                  <a:pt x="131" y="30"/>
                </a:cubicBezTo>
                <a:cubicBezTo>
                  <a:pt x="130" y="29"/>
                  <a:pt x="130" y="29"/>
                  <a:pt x="131" y="28"/>
                </a:cubicBezTo>
                <a:cubicBezTo>
                  <a:pt x="133" y="27"/>
                  <a:pt x="131" y="29"/>
                  <a:pt x="133" y="29"/>
                </a:cubicBezTo>
                <a:cubicBezTo>
                  <a:pt x="132" y="30"/>
                  <a:pt x="133" y="31"/>
                  <a:pt x="131" y="30"/>
                </a:cubicBezTo>
                <a:cubicBezTo>
                  <a:pt x="132" y="35"/>
                  <a:pt x="137" y="38"/>
                  <a:pt x="140" y="43"/>
                </a:cubicBezTo>
                <a:cubicBezTo>
                  <a:pt x="141" y="43"/>
                  <a:pt x="141" y="43"/>
                  <a:pt x="141" y="43"/>
                </a:cubicBezTo>
                <a:cubicBezTo>
                  <a:pt x="142" y="47"/>
                  <a:pt x="146" y="49"/>
                  <a:pt x="147" y="52"/>
                </a:cubicBezTo>
                <a:cubicBezTo>
                  <a:pt x="147" y="51"/>
                  <a:pt x="150" y="51"/>
                  <a:pt x="151" y="52"/>
                </a:cubicBezTo>
                <a:cubicBezTo>
                  <a:pt x="153" y="53"/>
                  <a:pt x="150" y="54"/>
                  <a:pt x="150" y="56"/>
                </a:cubicBezTo>
                <a:cubicBezTo>
                  <a:pt x="151" y="57"/>
                  <a:pt x="153" y="58"/>
                  <a:pt x="153" y="59"/>
                </a:cubicBezTo>
                <a:cubicBezTo>
                  <a:pt x="153" y="59"/>
                  <a:pt x="153" y="59"/>
                  <a:pt x="153" y="59"/>
                </a:cubicBezTo>
                <a:cubicBezTo>
                  <a:pt x="154" y="59"/>
                  <a:pt x="155" y="60"/>
                  <a:pt x="156" y="62"/>
                </a:cubicBezTo>
                <a:cubicBezTo>
                  <a:pt x="156" y="62"/>
                  <a:pt x="156" y="62"/>
                  <a:pt x="156" y="62"/>
                </a:cubicBezTo>
                <a:cubicBezTo>
                  <a:pt x="156" y="63"/>
                  <a:pt x="156" y="65"/>
                  <a:pt x="157" y="65"/>
                </a:cubicBezTo>
                <a:cubicBezTo>
                  <a:pt x="158" y="65"/>
                  <a:pt x="159" y="68"/>
                  <a:pt x="161" y="68"/>
                </a:cubicBezTo>
                <a:cubicBezTo>
                  <a:pt x="161" y="68"/>
                  <a:pt x="161" y="68"/>
                  <a:pt x="161" y="68"/>
                </a:cubicBezTo>
                <a:cubicBezTo>
                  <a:pt x="162" y="68"/>
                  <a:pt x="162" y="68"/>
                  <a:pt x="162" y="68"/>
                </a:cubicBezTo>
                <a:cubicBezTo>
                  <a:pt x="162" y="70"/>
                  <a:pt x="162" y="70"/>
                  <a:pt x="162" y="70"/>
                </a:cubicBezTo>
                <a:cubicBezTo>
                  <a:pt x="162" y="70"/>
                  <a:pt x="161" y="70"/>
                  <a:pt x="161" y="70"/>
                </a:cubicBezTo>
                <a:cubicBezTo>
                  <a:pt x="162" y="72"/>
                  <a:pt x="162" y="70"/>
                  <a:pt x="163" y="70"/>
                </a:cubicBezTo>
                <a:cubicBezTo>
                  <a:pt x="165" y="71"/>
                  <a:pt x="164" y="72"/>
                  <a:pt x="164" y="73"/>
                </a:cubicBezTo>
                <a:cubicBezTo>
                  <a:pt x="163" y="73"/>
                  <a:pt x="164" y="72"/>
                  <a:pt x="163" y="71"/>
                </a:cubicBezTo>
                <a:cubicBezTo>
                  <a:pt x="162" y="71"/>
                  <a:pt x="164" y="73"/>
                  <a:pt x="163" y="73"/>
                </a:cubicBezTo>
                <a:cubicBezTo>
                  <a:pt x="163" y="73"/>
                  <a:pt x="165" y="73"/>
                  <a:pt x="165" y="74"/>
                </a:cubicBezTo>
                <a:cubicBezTo>
                  <a:pt x="166" y="75"/>
                  <a:pt x="168" y="77"/>
                  <a:pt x="166" y="77"/>
                </a:cubicBezTo>
                <a:cubicBezTo>
                  <a:pt x="167" y="78"/>
                  <a:pt x="168" y="79"/>
                  <a:pt x="169" y="79"/>
                </a:cubicBezTo>
                <a:cubicBezTo>
                  <a:pt x="169" y="78"/>
                  <a:pt x="168" y="76"/>
                  <a:pt x="168" y="76"/>
                </a:cubicBezTo>
                <a:cubicBezTo>
                  <a:pt x="169" y="76"/>
                  <a:pt x="170" y="77"/>
                  <a:pt x="170" y="78"/>
                </a:cubicBezTo>
                <a:cubicBezTo>
                  <a:pt x="169" y="78"/>
                  <a:pt x="169" y="78"/>
                  <a:pt x="169" y="78"/>
                </a:cubicBezTo>
                <a:cubicBezTo>
                  <a:pt x="170" y="78"/>
                  <a:pt x="171" y="80"/>
                  <a:pt x="171" y="78"/>
                </a:cubicBezTo>
                <a:cubicBezTo>
                  <a:pt x="171" y="81"/>
                  <a:pt x="171" y="81"/>
                  <a:pt x="171" y="81"/>
                </a:cubicBezTo>
                <a:cubicBezTo>
                  <a:pt x="172" y="81"/>
                  <a:pt x="173" y="82"/>
                  <a:pt x="174" y="83"/>
                </a:cubicBezTo>
                <a:cubicBezTo>
                  <a:pt x="173" y="84"/>
                  <a:pt x="171" y="84"/>
                  <a:pt x="173" y="86"/>
                </a:cubicBezTo>
                <a:cubicBezTo>
                  <a:pt x="175" y="87"/>
                  <a:pt x="175" y="87"/>
                  <a:pt x="175" y="87"/>
                </a:cubicBezTo>
                <a:cubicBezTo>
                  <a:pt x="176" y="88"/>
                  <a:pt x="176" y="89"/>
                  <a:pt x="175" y="89"/>
                </a:cubicBezTo>
                <a:cubicBezTo>
                  <a:pt x="177" y="93"/>
                  <a:pt x="181" y="90"/>
                  <a:pt x="182" y="93"/>
                </a:cubicBezTo>
                <a:cubicBezTo>
                  <a:pt x="179" y="93"/>
                  <a:pt x="180" y="94"/>
                  <a:pt x="181" y="96"/>
                </a:cubicBezTo>
                <a:cubicBezTo>
                  <a:pt x="181" y="96"/>
                  <a:pt x="181" y="95"/>
                  <a:pt x="182" y="96"/>
                </a:cubicBezTo>
                <a:cubicBezTo>
                  <a:pt x="182" y="95"/>
                  <a:pt x="180" y="96"/>
                  <a:pt x="180" y="94"/>
                </a:cubicBezTo>
                <a:cubicBezTo>
                  <a:pt x="181" y="93"/>
                  <a:pt x="182" y="95"/>
                  <a:pt x="182" y="95"/>
                </a:cubicBezTo>
                <a:cubicBezTo>
                  <a:pt x="181" y="100"/>
                  <a:pt x="188" y="104"/>
                  <a:pt x="189" y="108"/>
                </a:cubicBezTo>
                <a:cubicBezTo>
                  <a:pt x="190" y="107"/>
                  <a:pt x="191" y="110"/>
                  <a:pt x="192" y="110"/>
                </a:cubicBezTo>
                <a:cubicBezTo>
                  <a:pt x="190" y="111"/>
                  <a:pt x="194" y="112"/>
                  <a:pt x="194" y="114"/>
                </a:cubicBezTo>
                <a:cubicBezTo>
                  <a:pt x="195" y="112"/>
                  <a:pt x="195" y="112"/>
                  <a:pt x="195" y="112"/>
                </a:cubicBezTo>
                <a:cubicBezTo>
                  <a:pt x="195" y="115"/>
                  <a:pt x="200" y="114"/>
                  <a:pt x="199" y="117"/>
                </a:cubicBezTo>
                <a:cubicBezTo>
                  <a:pt x="199" y="118"/>
                  <a:pt x="198" y="117"/>
                  <a:pt x="197" y="117"/>
                </a:cubicBezTo>
                <a:cubicBezTo>
                  <a:pt x="196" y="120"/>
                  <a:pt x="202" y="120"/>
                  <a:pt x="201" y="123"/>
                </a:cubicBezTo>
                <a:cubicBezTo>
                  <a:pt x="202" y="123"/>
                  <a:pt x="202" y="122"/>
                  <a:pt x="204" y="123"/>
                </a:cubicBezTo>
                <a:cubicBezTo>
                  <a:pt x="204" y="125"/>
                  <a:pt x="205" y="128"/>
                  <a:pt x="205" y="128"/>
                </a:cubicBezTo>
                <a:cubicBezTo>
                  <a:pt x="206" y="128"/>
                  <a:pt x="207" y="128"/>
                  <a:pt x="207" y="130"/>
                </a:cubicBezTo>
                <a:cubicBezTo>
                  <a:pt x="206" y="130"/>
                  <a:pt x="206" y="130"/>
                  <a:pt x="206" y="129"/>
                </a:cubicBezTo>
                <a:cubicBezTo>
                  <a:pt x="206" y="131"/>
                  <a:pt x="208" y="132"/>
                  <a:pt x="210" y="133"/>
                </a:cubicBezTo>
                <a:cubicBezTo>
                  <a:pt x="210" y="135"/>
                  <a:pt x="212" y="138"/>
                  <a:pt x="213" y="141"/>
                </a:cubicBezTo>
                <a:cubicBezTo>
                  <a:pt x="214" y="141"/>
                  <a:pt x="214" y="141"/>
                  <a:pt x="215" y="141"/>
                </a:cubicBezTo>
                <a:cubicBezTo>
                  <a:pt x="214" y="142"/>
                  <a:pt x="214" y="142"/>
                  <a:pt x="214" y="143"/>
                </a:cubicBezTo>
                <a:cubicBezTo>
                  <a:pt x="214" y="144"/>
                  <a:pt x="214" y="144"/>
                  <a:pt x="214" y="144"/>
                </a:cubicBezTo>
                <a:cubicBezTo>
                  <a:pt x="212" y="146"/>
                  <a:pt x="214" y="145"/>
                  <a:pt x="212" y="147"/>
                </a:cubicBezTo>
                <a:cubicBezTo>
                  <a:pt x="211" y="148"/>
                  <a:pt x="211" y="146"/>
                  <a:pt x="211" y="146"/>
                </a:cubicBezTo>
                <a:cubicBezTo>
                  <a:pt x="210" y="146"/>
                  <a:pt x="209" y="148"/>
                  <a:pt x="208" y="149"/>
                </a:cubicBezTo>
                <a:cubicBezTo>
                  <a:pt x="209" y="148"/>
                  <a:pt x="209" y="148"/>
                  <a:pt x="209" y="149"/>
                </a:cubicBezTo>
                <a:cubicBezTo>
                  <a:pt x="209" y="149"/>
                  <a:pt x="208" y="149"/>
                  <a:pt x="208" y="149"/>
                </a:cubicBezTo>
                <a:cubicBezTo>
                  <a:pt x="208" y="149"/>
                  <a:pt x="208" y="150"/>
                  <a:pt x="207" y="150"/>
                </a:cubicBezTo>
                <a:cubicBezTo>
                  <a:pt x="207" y="150"/>
                  <a:pt x="207" y="150"/>
                  <a:pt x="207" y="150"/>
                </a:cubicBezTo>
                <a:cubicBezTo>
                  <a:pt x="208" y="150"/>
                  <a:pt x="208" y="149"/>
                  <a:pt x="208" y="149"/>
                </a:cubicBezTo>
                <a:cubicBezTo>
                  <a:pt x="208" y="149"/>
                  <a:pt x="208" y="150"/>
                  <a:pt x="207" y="150"/>
                </a:cubicBezTo>
                <a:cubicBezTo>
                  <a:pt x="207" y="150"/>
                  <a:pt x="207" y="150"/>
                  <a:pt x="207" y="150"/>
                </a:cubicBezTo>
                <a:cubicBezTo>
                  <a:pt x="207" y="151"/>
                  <a:pt x="206" y="151"/>
                  <a:pt x="206" y="151"/>
                </a:cubicBezTo>
                <a:cubicBezTo>
                  <a:pt x="205" y="150"/>
                  <a:pt x="205" y="150"/>
                  <a:pt x="205" y="150"/>
                </a:cubicBezTo>
                <a:cubicBezTo>
                  <a:pt x="204" y="150"/>
                  <a:pt x="204" y="153"/>
                  <a:pt x="204" y="154"/>
                </a:cubicBezTo>
                <a:cubicBezTo>
                  <a:pt x="201" y="156"/>
                  <a:pt x="197" y="161"/>
                  <a:pt x="196" y="163"/>
                </a:cubicBezTo>
                <a:cubicBezTo>
                  <a:pt x="196" y="163"/>
                  <a:pt x="196" y="162"/>
                  <a:pt x="196" y="163"/>
                </a:cubicBezTo>
                <a:cubicBezTo>
                  <a:pt x="195" y="164"/>
                  <a:pt x="195" y="166"/>
                  <a:pt x="194" y="166"/>
                </a:cubicBezTo>
                <a:cubicBezTo>
                  <a:pt x="193" y="167"/>
                  <a:pt x="193" y="166"/>
                  <a:pt x="191" y="167"/>
                </a:cubicBezTo>
                <a:cubicBezTo>
                  <a:pt x="191" y="167"/>
                  <a:pt x="192" y="168"/>
                  <a:pt x="192" y="168"/>
                </a:cubicBezTo>
                <a:cubicBezTo>
                  <a:pt x="188" y="169"/>
                  <a:pt x="188" y="174"/>
                  <a:pt x="184" y="176"/>
                </a:cubicBezTo>
                <a:cubicBezTo>
                  <a:pt x="184" y="176"/>
                  <a:pt x="184" y="175"/>
                  <a:pt x="184" y="175"/>
                </a:cubicBezTo>
                <a:cubicBezTo>
                  <a:pt x="182" y="177"/>
                  <a:pt x="181" y="180"/>
                  <a:pt x="180" y="183"/>
                </a:cubicBezTo>
                <a:cubicBezTo>
                  <a:pt x="180" y="182"/>
                  <a:pt x="179" y="182"/>
                  <a:pt x="180" y="181"/>
                </a:cubicBezTo>
                <a:cubicBezTo>
                  <a:pt x="178" y="183"/>
                  <a:pt x="177" y="185"/>
                  <a:pt x="177" y="186"/>
                </a:cubicBezTo>
                <a:cubicBezTo>
                  <a:pt x="178" y="186"/>
                  <a:pt x="176" y="186"/>
                  <a:pt x="177" y="185"/>
                </a:cubicBezTo>
                <a:cubicBezTo>
                  <a:pt x="179" y="185"/>
                  <a:pt x="178" y="187"/>
                  <a:pt x="177" y="188"/>
                </a:cubicBezTo>
                <a:cubicBezTo>
                  <a:pt x="177" y="188"/>
                  <a:pt x="177" y="188"/>
                  <a:pt x="177" y="188"/>
                </a:cubicBezTo>
                <a:cubicBezTo>
                  <a:pt x="175" y="190"/>
                  <a:pt x="176" y="190"/>
                  <a:pt x="174" y="192"/>
                </a:cubicBezTo>
                <a:cubicBezTo>
                  <a:pt x="173" y="192"/>
                  <a:pt x="175" y="191"/>
                  <a:pt x="174" y="191"/>
                </a:cubicBezTo>
                <a:cubicBezTo>
                  <a:pt x="172" y="190"/>
                  <a:pt x="170" y="193"/>
                  <a:pt x="169" y="194"/>
                </a:cubicBezTo>
                <a:cubicBezTo>
                  <a:pt x="169" y="194"/>
                  <a:pt x="169" y="195"/>
                  <a:pt x="169" y="195"/>
                </a:cubicBezTo>
                <a:cubicBezTo>
                  <a:pt x="168" y="197"/>
                  <a:pt x="168" y="195"/>
                  <a:pt x="167" y="196"/>
                </a:cubicBezTo>
                <a:cubicBezTo>
                  <a:pt x="167" y="202"/>
                  <a:pt x="167" y="202"/>
                  <a:pt x="167" y="202"/>
                </a:cubicBezTo>
                <a:cubicBezTo>
                  <a:pt x="166" y="201"/>
                  <a:pt x="164" y="202"/>
                  <a:pt x="165" y="200"/>
                </a:cubicBezTo>
                <a:cubicBezTo>
                  <a:pt x="163" y="203"/>
                  <a:pt x="163" y="206"/>
                  <a:pt x="162" y="208"/>
                </a:cubicBezTo>
                <a:cubicBezTo>
                  <a:pt x="162" y="209"/>
                  <a:pt x="160" y="212"/>
                  <a:pt x="159" y="213"/>
                </a:cubicBezTo>
                <a:cubicBezTo>
                  <a:pt x="158" y="212"/>
                  <a:pt x="160" y="212"/>
                  <a:pt x="159" y="211"/>
                </a:cubicBezTo>
                <a:cubicBezTo>
                  <a:pt x="157" y="212"/>
                  <a:pt x="157" y="212"/>
                  <a:pt x="157" y="212"/>
                </a:cubicBezTo>
                <a:cubicBezTo>
                  <a:pt x="159" y="210"/>
                  <a:pt x="156" y="211"/>
                  <a:pt x="156" y="209"/>
                </a:cubicBezTo>
                <a:cubicBezTo>
                  <a:pt x="155" y="211"/>
                  <a:pt x="152" y="214"/>
                  <a:pt x="150" y="216"/>
                </a:cubicBezTo>
                <a:cubicBezTo>
                  <a:pt x="153" y="216"/>
                  <a:pt x="148" y="219"/>
                  <a:pt x="149" y="220"/>
                </a:cubicBezTo>
                <a:cubicBezTo>
                  <a:pt x="147" y="223"/>
                  <a:pt x="147" y="220"/>
                  <a:pt x="146" y="221"/>
                </a:cubicBezTo>
                <a:cubicBezTo>
                  <a:pt x="144" y="224"/>
                  <a:pt x="142" y="226"/>
                  <a:pt x="140" y="228"/>
                </a:cubicBezTo>
                <a:cubicBezTo>
                  <a:pt x="140" y="228"/>
                  <a:pt x="140" y="228"/>
                  <a:pt x="140" y="228"/>
                </a:cubicBezTo>
                <a:cubicBezTo>
                  <a:pt x="138" y="230"/>
                  <a:pt x="135" y="233"/>
                  <a:pt x="134" y="237"/>
                </a:cubicBezTo>
                <a:cubicBezTo>
                  <a:pt x="134" y="236"/>
                  <a:pt x="133" y="236"/>
                  <a:pt x="134" y="236"/>
                </a:cubicBezTo>
                <a:cubicBezTo>
                  <a:pt x="131" y="237"/>
                  <a:pt x="135" y="238"/>
                  <a:pt x="132" y="239"/>
                </a:cubicBezTo>
                <a:cubicBezTo>
                  <a:pt x="132" y="238"/>
                  <a:pt x="132" y="238"/>
                  <a:pt x="132" y="238"/>
                </a:cubicBezTo>
                <a:cubicBezTo>
                  <a:pt x="131" y="240"/>
                  <a:pt x="128" y="241"/>
                  <a:pt x="128" y="243"/>
                </a:cubicBezTo>
                <a:cubicBezTo>
                  <a:pt x="127" y="243"/>
                  <a:pt x="127" y="243"/>
                  <a:pt x="127" y="242"/>
                </a:cubicBezTo>
                <a:cubicBezTo>
                  <a:pt x="126" y="244"/>
                  <a:pt x="124" y="246"/>
                  <a:pt x="124" y="248"/>
                </a:cubicBezTo>
                <a:cubicBezTo>
                  <a:pt x="123" y="248"/>
                  <a:pt x="123" y="247"/>
                  <a:pt x="123" y="246"/>
                </a:cubicBezTo>
                <a:cubicBezTo>
                  <a:pt x="121" y="248"/>
                  <a:pt x="123" y="249"/>
                  <a:pt x="121" y="250"/>
                </a:cubicBezTo>
                <a:cubicBezTo>
                  <a:pt x="121" y="251"/>
                  <a:pt x="119" y="251"/>
                  <a:pt x="119" y="251"/>
                </a:cubicBezTo>
                <a:cubicBezTo>
                  <a:pt x="119" y="252"/>
                  <a:pt x="118" y="254"/>
                  <a:pt x="117" y="255"/>
                </a:cubicBezTo>
                <a:cubicBezTo>
                  <a:pt x="117" y="244"/>
                  <a:pt x="118" y="232"/>
                  <a:pt x="117" y="221"/>
                </a:cubicBezTo>
                <a:cubicBezTo>
                  <a:pt x="119" y="219"/>
                  <a:pt x="118" y="224"/>
                  <a:pt x="119" y="223"/>
                </a:cubicBezTo>
                <a:cubicBezTo>
                  <a:pt x="118" y="223"/>
                  <a:pt x="119" y="221"/>
                  <a:pt x="118" y="217"/>
                </a:cubicBezTo>
                <a:cubicBezTo>
                  <a:pt x="119" y="217"/>
                  <a:pt x="119" y="217"/>
                  <a:pt x="119" y="217"/>
                </a:cubicBezTo>
                <a:cubicBezTo>
                  <a:pt x="118" y="216"/>
                  <a:pt x="119" y="215"/>
                  <a:pt x="119" y="213"/>
                </a:cubicBezTo>
                <a:cubicBezTo>
                  <a:pt x="119" y="213"/>
                  <a:pt x="119" y="213"/>
                  <a:pt x="119" y="213"/>
                </a:cubicBezTo>
                <a:cubicBezTo>
                  <a:pt x="117" y="212"/>
                  <a:pt x="121" y="210"/>
                  <a:pt x="119" y="209"/>
                </a:cubicBezTo>
                <a:cubicBezTo>
                  <a:pt x="120" y="208"/>
                  <a:pt x="120" y="208"/>
                  <a:pt x="120" y="208"/>
                </a:cubicBezTo>
                <a:cubicBezTo>
                  <a:pt x="118" y="206"/>
                  <a:pt x="121" y="205"/>
                  <a:pt x="119" y="203"/>
                </a:cubicBezTo>
                <a:cubicBezTo>
                  <a:pt x="119" y="203"/>
                  <a:pt x="119" y="203"/>
                  <a:pt x="119" y="203"/>
                </a:cubicBezTo>
                <a:cubicBezTo>
                  <a:pt x="120" y="201"/>
                  <a:pt x="118" y="198"/>
                  <a:pt x="119" y="197"/>
                </a:cubicBezTo>
                <a:cubicBezTo>
                  <a:pt x="119" y="194"/>
                  <a:pt x="119" y="192"/>
                  <a:pt x="117" y="191"/>
                </a:cubicBezTo>
                <a:cubicBezTo>
                  <a:pt x="118"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0"/>
                </a:cubicBezTo>
                <a:cubicBezTo>
                  <a:pt x="119" y="187"/>
                  <a:pt x="120" y="182"/>
                  <a:pt x="117" y="178"/>
                </a:cubicBezTo>
                <a:cubicBezTo>
                  <a:pt x="114" y="179"/>
                  <a:pt x="111" y="179"/>
                  <a:pt x="108" y="180"/>
                </a:cubicBezTo>
                <a:cubicBezTo>
                  <a:pt x="104" y="176"/>
                  <a:pt x="101" y="174"/>
                  <a:pt x="107" y="178"/>
                </a:cubicBezTo>
                <a:cubicBezTo>
                  <a:pt x="107" y="178"/>
                  <a:pt x="107" y="178"/>
                  <a:pt x="107" y="178"/>
                </a:cubicBezTo>
                <a:cubicBezTo>
                  <a:pt x="107" y="179"/>
                  <a:pt x="107" y="179"/>
                  <a:pt x="107" y="179"/>
                </a:cubicBezTo>
                <a:cubicBezTo>
                  <a:pt x="107" y="180"/>
                  <a:pt x="107" y="180"/>
                  <a:pt x="107" y="180"/>
                </a:cubicBezTo>
                <a:cubicBezTo>
                  <a:pt x="107" y="181"/>
                  <a:pt x="107" y="181"/>
                  <a:pt x="107" y="181"/>
                </a:cubicBezTo>
                <a:cubicBezTo>
                  <a:pt x="106" y="181"/>
                  <a:pt x="105" y="181"/>
                  <a:pt x="105" y="181"/>
                </a:cubicBezTo>
                <a:cubicBezTo>
                  <a:pt x="104" y="181"/>
                  <a:pt x="105" y="180"/>
                  <a:pt x="105" y="180"/>
                </a:cubicBezTo>
                <a:cubicBezTo>
                  <a:pt x="100" y="182"/>
                  <a:pt x="95" y="179"/>
                  <a:pt x="92" y="183"/>
                </a:cubicBezTo>
                <a:cubicBezTo>
                  <a:pt x="91" y="184"/>
                  <a:pt x="91" y="184"/>
                  <a:pt x="91" y="184"/>
                </a:cubicBezTo>
                <a:cubicBezTo>
                  <a:pt x="90" y="184"/>
                  <a:pt x="90" y="183"/>
                  <a:pt x="89" y="182"/>
                </a:cubicBezTo>
                <a:cubicBezTo>
                  <a:pt x="88" y="183"/>
                  <a:pt x="84" y="183"/>
                  <a:pt x="84" y="184"/>
                </a:cubicBezTo>
                <a:cubicBezTo>
                  <a:pt x="83" y="184"/>
                  <a:pt x="84" y="183"/>
                  <a:pt x="84" y="183"/>
                </a:cubicBezTo>
                <a:cubicBezTo>
                  <a:pt x="82" y="183"/>
                  <a:pt x="79" y="185"/>
                  <a:pt x="77" y="185"/>
                </a:cubicBezTo>
                <a:cubicBezTo>
                  <a:pt x="78" y="184"/>
                  <a:pt x="78" y="184"/>
                  <a:pt x="78" y="184"/>
                </a:cubicBezTo>
                <a:cubicBezTo>
                  <a:pt x="67" y="182"/>
                  <a:pt x="52" y="181"/>
                  <a:pt x="44" y="185"/>
                </a:cubicBezTo>
                <a:cubicBezTo>
                  <a:pt x="41" y="186"/>
                  <a:pt x="42" y="183"/>
                  <a:pt x="41" y="184"/>
                </a:cubicBezTo>
                <a:cubicBezTo>
                  <a:pt x="32" y="187"/>
                  <a:pt x="21" y="184"/>
                  <a:pt x="13" y="188"/>
                </a:cubicBezTo>
                <a:cubicBezTo>
                  <a:pt x="6" y="190"/>
                  <a:pt x="4" y="194"/>
                  <a:pt x="4" y="194"/>
                </a:cubicBezTo>
                <a:cubicBezTo>
                  <a:pt x="20" y="192"/>
                  <a:pt x="35" y="193"/>
                  <a:pt x="51" y="194"/>
                </a:cubicBezTo>
                <a:cubicBezTo>
                  <a:pt x="56" y="193"/>
                  <a:pt x="63" y="192"/>
                  <a:pt x="68" y="192"/>
                </a:cubicBezTo>
                <a:cubicBezTo>
                  <a:pt x="78" y="191"/>
                  <a:pt x="89" y="191"/>
                  <a:pt x="99" y="191"/>
                </a:cubicBezTo>
                <a:cubicBezTo>
                  <a:pt x="108" y="191"/>
                  <a:pt x="108" y="191"/>
                  <a:pt x="108" y="191"/>
                </a:cubicBezTo>
                <a:cubicBezTo>
                  <a:pt x="108" y="191"/>
                  <a:pt x="108" y="191"/>
                  <a:pt x="108" y="191"/>
                </a:cubicBezTo>
                <a:cubicBezTo>
                  <a:pt x="108" y="191"/>
                  <a:pt x="108" y="191"/>
                  <a:pt x="108" y="191"/>
                </a:cubicBezTo>
                <a:cubicBezTo>
                  <a:pt x="109" y="193"/>
                  <a:pt x="109" y="193"/>
                  <a:pt x="109" y="193"/>
                </a:cubicBezTo>
                <a:cubicBezTo>
                  <a:pt x="109" y="195"/>
                  <a:pt x="107" y="194"/>
                  <a:pt x="107" y="193"/>
                </a:cubicBezTo>
                <a:cubicBezTo>
                  <a:pt x="107" y="201"/>
                  <a:pt x="107" y="209"/>
                  <a:pt x="107" y="217"/>
                </a:cubicBezTo>
                <a:cubicBezTo>
                  <a:pt x="108" y="217"/>
                  <a:pt x="107" y="221"/>
                  <a:pt x="108" y="221"/>
                </a:cubicBezTo>
                <a:cubicBezTo>
                  <a:pt x="108" y="222"/>
                  <a:pt x="108" y="221"/>
                  <a:pt x="108" y="221"/>
                </a:cubicBezTo>
                <a:cubicBezTo>
                  <a:pt x="108" y="227"/>
                  <a:pt x="108" y="227"/>
                  <a:pt x="106" y="232"/>
                </a:cubicBezTo>
                <a:cubicBezTo>
                  <a:pt x="105" y="249"/>
                  <a:pt x="105" y="249"/>
                  <a:pt x="105" y="249"/>
                </a:cubicBezTo>
                <a:cubicBezTo>
                  <a:pt x="105" y="253"/>
                  <a:pt x="105" y="253"/>
                  <a:pt x="105" y="253"/>
                </a:cubicBezTo>
                <a:cubicBezTo>
                  <a:pt x="104" y="255"/>
                  <a:pt x="104" y="255"/>
                  <a:pt x="104" y="255"/>
                </a:cubicBezTo>
                <a:cubicBezTo>
                  <a:pt x="104" y="255"/>
                  <a:pt x="104" y="255"/>
                  <a:pt x="104" y="255"/>
                </a:cubicBezTo>
                <a:cubicBezTo>
                  <a:pt x="104" y="256"/>
                  <a:pt x="104" y="256"/>
                  <a:pt x="104" y="256"/>
                </a:cubicBezTo>
                <a:cubicBezTo>
                  <a:pt x="104" y="256"/>
                  <a:pt x="104" y="256"/>
                  <a:pt x="104" y="256"/>
                </a:cubicBezTo>
                <a:cubicBezTo>
                  <a:pt x="104" y="256"/>
                  <a:pt x="104" y="256"/>
                  <a:pt x="104" y="256"/>
                </a:cubicBezTo>
                <a:cubicBezTo>
                  <a:pt x="100" y="254"/>
                  <a:pt x="141" y="271"/>
                  <a:pt x="124" y="264"/>
                </a:cubicBezTo>
                <a:cubicBezTo>
                  <a:pt x="124" y="264"/>
                  <a:pt x="124" y="264"/>
                  <a:pt x="124" y="264"/>
                </a:cubicBezTo>
                <a:cubicBezTo>
                  <a:pt x="124" y="264"/>
                  <a:pt x="124" y="264"/>
                  <a:pt x="124" y="264"/>
                </a:cubicBezTo>
                <a:cubicBezTo>
                  <a:pt x="125" y="263"/>
                  <a:pt x="125" y="263"/>
                  <a:pt x="125" y="263"/>
                </a:cubicBezTo>
                <a:cubicBezTo>
                  <a:pt x="130" y="257"/>
                  <a:pt x="130" y="257"/>
                  <a:pt x="130" y="257"/>
                </a:cubicBezTo>
                <a:cubicBezTo>
                  <a:pt x="138" y="249"/>
                  <a:pt x="145" y="241"/>
                  <a:pt x="152" y="233"/>
                </a:cubicBezTo>
                <a:cubicBezTo>
                  <a:pt x="167" y="217"/>
                  <a:pt x="181" y="200"/>
                  <a:pt x="196" y="183"/>
                </a:cubicBezTo>
                <a:cubicBezTo>
                  <a:pt x="196" y="179"/>
                  <a:pt x="201" y="176"/>
                  <a:pt x="202" y="171"/>
                </a:cubicBezTo>
                <a:cubicBezTo>
                  <a:pt x="202" y="172"/>
                  <a:pt x="202" y="172"/>
                  <a:pt x="202" y="172"/>
                </a:cubicBezTo>
                <a:cubicBezTo>
                  <a:pt x="204" y="169"/>
                  <a:pt x="205" y="169"/>
                  <a:pt x="209" y="167"/>
                </a:cubicBezTo>
                <a:cubicBezTo>
                  <a:pt x="208" y="166"/>
                  <a:pt x="210" y="165"/>
                  <a:pt x="208" y="165"/>
                </a:cubicBezTo>
                <a:cubicBezTo>
                  <a:pt x="209" y="163"/>
                  <a:pt x="212" y="164"/>
                  <a:pt x="213" y="162"/>
                </a:cubicBezTo>
                <a:cubicBezTo>
                  <a:pt x="213" y="162"/>
                  <a:pt x="212" y="161"/>
                  <a:pt x="213" y="161"/>
                </a:cubicBezTo>
                <a:cubicBezTo>
                  <a:pt x="215" y="156"/>
                  <a:pt x="213" y="163"/>
                  <a:pt x="219" y="158"/>
                </a:cubicBezTo>
                <a:cubicBezTo>
                  <a:pt x="224" y="152"/>
                  <a:pt x="224" y="152"/>
                  <a:pt x="224" y="152"/>
                </a:cubicBezTo>
                <a:cubicBezTo>
                  <a:pt x="226" y="149"/>
                  <a:pt x="226" y="149"/>
                  <a:pt x="226" y="149"/>
                </a:cubicBezTo>
                <a:cubicBezTo>
                  <a:pt x="227" y="148"/>
                  <a:pt x="227" y="148"/>
                  <a:pt x="227" y="148"/>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9" y="127"/>
                  <a:pt x="228" y="141"/>
                  <a:pt x="229" y="137"/>
                </a:cubicBezTo>
                <a:close/>
                <a:moveTo>
                  <a:pt x="206" y="153"/>
                </a:moveTo>
                <a:cubicBezTo>
                  <a:pt x="206" y="153"/>
                  <a:pt x="206" y="152"/>
                  <a:pt x="206" y="152"/>
                </a:cubicBezTo>
                <a:cubicBezTo>
                  <a:pt x="206" y="152"/>
                  <a:pt x="206" y="153"/>
                  <a:pt x="206" y="153"/>
                </a:cubicBezTo>
                <a:close/>
                <a:moveTo>
                  <a:pt x="219" y="139"/>
                </a:moveTo>
                <a:cubicBezTo>
                  <a:pt x="219" y="139"/>
                  <a:pt x="219" y="139"/>
                  <a:pt x="219" y="139"/>
                </a:cubicBezTo>
                <a:cubicBezTo>
                  <a:pt x="219" y="139"/>
                  <a:pt x="219" y="139"/>
                  <a:pt x="219" y="139"/>
                </a:cubicBezTo>
                <a:cubicBezTo>
                  <a:pt x="219" y="139"/>
                  <a:pt x="219" y="139"/>
                  <a:pt x="219" y="139"/>
                </a:cubicBezTo>
                <a:cubicBezTo>
                  <a:pt x="219" y="136"/>
                  <a:pt x="219" y="141"/>
                  <a:pt x="219" y="139"/>
                </a:cubicBezTo>
                <a:close/>
              </a:path>
            </a:pathLst>
          </a:custGeom>
          <a:solidFill>
            <a:schemeClr val="bg1">
              <a:lumMod val="50000"/>
            </a:schemeClr>
          </a:solidFill>
          <a:ln w="9525">
            <a:solidFill>
              <a:schemeClr val="bg1">
                <a:lumMod val="50000"/>
              </a:schemeClr>
            </a:solidFill>
            <a:round/>
            <a:headEnd/>
            <a:tailEnd/>
          </a:ln>
        </p:spPr>
        <p:txBody>
          <a:bodyPr vert="horz" wrap="square" lIns="91392" tIns="45696" rIns="91392" bIns="4569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926"/>
            <a:endParaRPr lang="pl-PL" sz="1798" b="1">
              <a:solidFill>
                <a:schemeClr val="bg2">
                  <a:lumMod val="10000"/>
                </a:schemeClr>
              </a:solidFill>
            </a:endParaRPr>
          </a:p>
        </p:txBody>
      </p:sp>
      <p:sp>
        <p:nvSpPr>
          <p:cNvPr id="37" name="Freeform 38">
            <a:extLst>
              <a:ext uri="{FF2B5EF4-FFF2-40B4-BE49-F238E27FC236}">
                <a16:creationId xmlns:a16="http://schemas.microsoft.com/office/drawing/2014/main" id="{A35ADB83-A6E1-4CE2-B61F-EB3781EA0E6B}"/>
              </a:ext>
            </a:extLst>
          </p:cNvPr>
          <p:cNvSpPr>
            <a:spLocks noEditPoints="1"/>
          </p:cNvSpPr>
          <p:nvPr/>
        </p:nvSpPr>
        <p:spPr bwMode="auto">
          <a:xfrm rot="10800000">
            <a:off x="9518698" y="3494835"/>
            <a:ext cx="643435" cy="272255"/>
          </a:xfrm>
          <a:custGeom>
            <a:avLst/>
            <a:gdLst/>
            <a:ahLst/>
            <a:cxnLst>
              <a:cxn ang="0">
                <a:pos x="218" y="125"/>
              </a:cxn>
              <a:cxn ang="0">
                <a:pos x="195" y="91"/>
              </a:cxn>
              <a:cxn ang="0">
                <a:pos x="155" y="35"/>
              </a:cxn>
              <a:cxn ang="0">
                <a:pos x="130" y="6"/>
              </a:cxn>
              <a:cxn ang="0">
                <a:pos x="127" y="1"/>
              </a:cxn>
              <a:cxn ang="0">
                <a:pos x="113" y="5"/>
              </a:cxn>
              <a:cxn ang="0">
                <a:pos x="114" y="38"/>
              </a:cxn>
              <a:cxn ang="0">
                <a:pos x="104" y="74"/>
              </a:cxn>
              <a:cxn ang="0">
                <a:pos x="54" y="73"/>
              </a:cxn>
              <a:cxn ang="0">
                <a:pos x="23" y="76"/>
              </a:cxn>
              <a:cxn ang="0">
                <a:pos x="8" y="73"/>
              </a:cxn>
              <a:cxn ang="0">
                <a:pos x="0" y="76"/>
              </a:cxn>
              <a:cxn ang="0">
                <a:pos x="18" y="76"/>
              </a:cxn>
              <a:cxn ang="0">
                <a:pos x="25" y="78"/>
              </a:cxn>
              <a:cxn ang="0">
                <a:pos x="52" y="81"/>
              </a:cxn>
              <a:cxn ang="0">
                <a:pos x="74" y="83"/>
              </a:cxn>
              <a:cxn ang="0">
                <a:pos x="76" y="86"/>
              </a:cxn>
              <a:cxn ang="0">
                <a:pos x="81" y="90"/>
              </a:cxn>
              <a:cxn ang="0">
                <a:pos x="89" y="86"/>
              </a:cxn>
              <a:cxn ang="0">
                <a:pos x="98" y="83"/>
              </a:cxn>
              <a:cxn ang="0">
                <a:pos x="106" y="88"/>
              </a:cxn>
              <a:cxn ang="0">
                <a:pos x="115" y="87"/>
              </a:cxn>
              <a:cxn ang="0">
                <a:pos x="118" y="91"/>
              </a:cxn>
              <a:cxn ang="0">
                <a:pos x="129" y="81"/>
              </a:cxn>
              <a:cxn ang="0">
                <a:pos x="129" y="79"/>
              </a:cxn>
              <a:cxn ang="0">
                <a:pos x="126" y="69"/>
              </a:cxn>
              <a:cxn ang="0">
                <a:pos x="129" y="60"/>
              </a:cxn>
              <a:cxn ang="0">
                <a:pos x="127" y="50"/>
              </a:cxn>
              <a:cxn ang="0">
                <a:pos x="127" y="43"/>
              </a:cxn>
              <a:cxn ang="0">
                <a:pos x="128" y="34"/>
              </a:cxn>
              <a:cxn ang="0">
                <a:pos x="131" y="30"/>
              </a:cxn>
              <a:cxn ang="0">
                <a:pos x="153" y="59"/>
              </a:cxn>
              <a:cxn ang="0">
                <a:pos x="161" y="68"/>
              </a:cxn>
              <a:cxn ang="0">
                <a:pos x="163" y="71"/>
              </a:cxn>
              <a:cxn ang="0">
                <a:pos x="170" y="78"/>
              </a:cxn>
              <a:cxn ang="0">
                <a:pos x="175" y="87"/>
              </a:cxn>
              <a:cxn ang="0">
                <a:pos x="182" y="95"/>
              </a:cxn>
              <a:cxn ang="0">
                <a:pos x="197" y="117"/>
              </a:cxn>
              <a:cxn ang="0">
                <a:pos x="210" y="133"/>
              </a:cxn>
              <a:cxn ang="0">
                <a:pos x="211" y="146"/>
              </a:cxn>
              <a:cxn ang="0">
                <a:pos x="208" y="149"/>
              </a:cxn>
              <a:cxn ang="0">
                <a:pos x="196" y="163"/>
              </a:cxn>
              <a:cxn ang="0">
                <a:pos x="184" y="175"/>
              </a:cxn>
              <a:cxn ang="0">
                <a:pos x="177" y="188"/>
              </a:cxn>
              <a:cxn ang="0">
                <a:pos x="167" y="202"/>
              </a:cxn>
              <a:cxn ang="0">
                <a:pos x="156" y="209"/>
              </a:cxn>
              <a:cxn ang="0">
                <a:pos x="134" y="237"/>
              </a:cxn>
              <a:cxn ang="0">
                <a:pos x="124" y="248"/>
              </a:cxn>
              <a:cxn ang="0">
                <a:pos x="119" y="223"/>
              </a:cxn>
              <a:cxn ang="0">
                <a:pos x="120" y="208"/>
              </a:cxn>
              <a:cxn ang="0">
                <a:pos x="119" y="191"/>
              </a:cxn>
              <a:cxn ang="0">
                <a:pos x="108" y="180"/>
              </a:cxn>
              <a:cxn ang="0">
                <a:pos x="105" y="181"/>
              </a:cxn>
              <a:cxn ang="0">
                <a:pos x="84" y="183"/>
              </a:cxn>
              <a:cxn ang="0">
                <a:pos x="4" y="194"/>
              </a:cxn>
              <a:cxn ang="0">
                <a:pos x="108" y="191"/>
              </a:cxn>
              <a:cxn ang="0">
                <a:pos x="106" y="232"/>
              </a:cxn>
              <a:cxn ang="0">
                <a:pos x="104" y="256"/>
              </a:cxn>
              <a:cxn ang="0">
                <a:pos x="130" y="257"/>
              </a:cxn>
              <a:cxn ang="0">
                <a:pos x="208" y="165"/>
              </a:cxn>
              <a:cxn ang="0">
                <a:pos x="227" y="148"/>
              </a:cxn>
              <a:cxn ang="0">
                <a:pos x="229" y="137"/>
              </a:cxn>
              <a:cxn ang="0">
                <a:pos x="219" y="139"/>
              </a:cxn>
            </a:cxnLst>
            <a:rect l="0" t="0" r="r" b="b"/>
            <a:pathLst>
              <a:path w="229" h="271">
                <a:moveTo>
                  <a:pt x="229" y="137"/>
                </a:moveTo>
                <a:cubicBezTo>
                  <a:pt x="229" y="137"/>
                  <a:pt x="229" y="137"/>
                  <a:pt x="229" y="137"/>
                </a:cubicBezTo>
                <a:cubicBezTo>
                  <a:pt x="229" y="137"/>
                  <a:pt x="229" y="137"/>
                  <a:pt x="229" y="137"/>
                </a:cubicBezTo>
                <a:cubicBezTo>
                  <a:pt x="228" y="136"/>
                  <a:pt x="228" y="136"/>
                  <a:pt x="228" y="136"/>
                </a:cubicBezTo>
                <a:cubicBezTo>
                  <a:pt x="225" y="133"/>
                  <a:pt x="222" y="129"/>
                  <a:pt x="219" y="124"/>
                </a:cubicBezTo>
                <a:cubicBezTo>
                  <a:pt x="220" y="125"/>
                  <a:pt x="219" y="126"/>
                  <a:pt x="218" y="125"/>
                </a:cubicBezTo>
                <a:cubicBezTo>
                  <a:pt x="220" y="123"/>
                  <a:pt x="216" y="123"/>
                  <a:pt x="215" y="121"/>
                </a:cubicBezTo>
                <a:cubicBezTo>
                  <a:pt x="216" y="121"/>
                  <a:pt x="217" y="121"/>
                  <a:pt x="217" y="121"/>
                </a:cubicBezTo>
                <a:cubicBezTo>
                  <a:pt x="215" y="117"/>
                  <a:pt x="212" y="115"/>
                  <a:pt x="210" y="111"/>
                </a:cubicBezTo>
                <a:cubicBezTo>
                  <a:pt x="207" y="109"/>
                  <a:pt x="206" y="104"/>
                  <a:pt x="203" y="102"/>
                </a:cubicBezTo>
                <a:cubicBezTo>
                  <a:pt x="205" y="102"/>
                  <a:pt x="203" y="100"/>
                  <a:pt x="203" y="99"/>
                </a:cubicBezTo>
                <a:cubicBezTo>
                  <a:pt x="199" y="99"/>
                  <a:pt x="199" y="93"/>
                  <a:pt x="195" y="91"/>
                </a:cubicBezTo>
                <a:cubicBezTo>
                  <a:pt x="196" y="91"/>
                  <a:pt x="196" y="91"/>
                  <a:pt x="196" y="91"/>
                </a:cubicBezTo>
                <a:cubicBezTo>
                  <a:pt x="189" y="82"/>
                  <a:pt x="183" y="72"/>
                  <a:pt x="175" y="64"/>
                </a:cubicBezTo>
                <a:cubicBezTo>
                  <a:pt x="171" y="59"/>
                  <a:pt x="168" y="52"/>
                  <a:pt x="163" y="47"/>
                </a:cubicBezTo>
                <a:cubicBezTo>
                  <a:pt x="162" y="46"/>
                  <a:pt x="162" y="47"/>
                  <a:pt x="161" y="47"/>
                </a:cubicBezTo>
                <a:cubicBezTo>
                  <a:pt x="160" y="45"/>
                  <a:pt x="162" y="46"/>
                  <a:pt x="162" y="45"/>
                </a:cubicBezTo>
                <a:cubicBezTo>
                  <a:pt x="159" y="43"/>
                  <a:pt x="157" y="39"/>
                  <a:pt x="155" y="35"/>
                </a:cubicBezTo>
                <a:cubicBezTo>
                  <a:pt x="154" y="35"/>
                  <a:pt x="153" y="34"/>
                  <a:pt x="153" y="35"/>
                </a:cubicBezTo>
                <a:cubicBezTo>
                  <a:pt x="152" y="30"/>
                  <a:pt x="146" y="26"/>
                  <a:pt x="144" y="22"/>
                </a:cubicBezTo>
                <a:cubicBezTo>
                  <a:pt x="143" y="25"/>
                  <a:pt x="141" y="20"/>
                  <a:pt x="140" y="19"/>
                </a:cubicBezTo>
                <a:cubicBezTo>
                  <a:pt x="139" y="18"/>
                  <a:pt x="140" y="18"/>
                  <a:pt x="140" y="18"/>
                </a:cubicBezTo>
                <a:cubicBezTo>
                  <a:pt x="138" y="15"/>
                  <a:pt x="136" y="14"/>
                  <a:pt x="134" y="10"/>
                </a:cubicBezTo>
                <a:cubicBezTo>
                  <a:pt x="133" y="8"/>
                  <a:pt x="132" y="9"/>
                  <a:pt x="130" y="6"/>
                </a:cubicBezTo>
                <a:cubicBezTo>
                  <a:pt x="131" y="6"/>
                  <a:pt x="130" y="5"/>
                  <a:pt x="130" y="5"/>
                </a:cubicBezTo>
                <a:cubicBezTo>
                  <a:pt x="131" y="5"/>
                  <a:pt x="130" y="5"/>
                  <a:pt x="130" y="5"/>
                </a:cubicBezTo>
                <a:cubicBezTo>
                  <a:pt x="130" y="4"/>
                  <a:pt x="130" y="4"/>
                  <a:pt x="129" y="3"/>
                </a:cubicBezTo>
                <a:cubicBezTo>
                  <a:pt x="128" y="2"/>
                  <a:pt x="128" y="2"/>
                  <a:pt x="128" y="2"/>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30" y="0"/>
                  <a:pt x="101" y="9"/>
                  <a:pt x="113" y="5"/>
                </a:cubicBezTo>
                <a:cubicBezTo>
                  <a:pt x="113" y="5"/>
                  <a:pt x="113" y="5"/>
                  <a:pt x="113" y="5"/>
                </a:cubicBezTo>
                <a:cubicBezTo>
                  <a:pt x="113" y="5"/>
                  <a:pt x="113" y="5"/>
                  <a:pt x="113" y="5"/>
                </a:cubicBezTo>
                <a:cubicBezTo>
                  <a:pt x="113" y="6"/>
                  <a:pt x="113" y="6"/>
                  <a:pt x="113" y="6"/>
                </a:cubicBezTo>
                <a:cubicBezTo>
                  <a:pt x="113" y="6"/>
                  <a:pt x="113" y="6"/>
                  <a:pt x="113" y="6"/>
                </a:cubicBezTo>
                <a:cubicBezTo>
                  <a:pt x="115" y="6"/>
                  <a:pt x="116" y="9"/>
                  <a:pt x="115" y="11"/>
                </a:cubicBezTo>
                <a:cubicBezTo>
                  <a:pt x="113" y="11"/>
                  <a:pt x="113" y="11"/>
                  <a:pt x="113" y="11"/>
                </a:cubicBezTo>
                <a:cubicBezTo>
                  <a:pt x="114" y="18"/>
                  <a:pt x="111" y="29"/>
                  <a:pt x="114" y="38"/>
                </a:cubicBezTo>
                <a:cubicBezTo>
                  <a:pt x="112" y="39"/>
                  <a:pt x="112" y="39"/>
                  <a:pt x="112" y="39"/>
                </a:cubicBezTo>
                <a:cubicBezTo>
                  <a:pt x="113" y="48"/>
                  <a:pt x="112" y="57"/>
                  <a:pt x="114" y="66"/>
                </a:cubicBezTo>
                <a:cubicBezTo>
                  <a:pt x="113" y="68"/>
                  <a:pt x="112" y="72"/>
                  <a:pt x="112" y="74"/>
                </a:cubicBezTo>
                <a:cubicBezTo>
                  <a:pt x="112" y="74"/>
                  <a:pt x="113" y="74"/>
                  <a:pt x="113" y="75"/>
                </a:cubicBezTo>
                <a:cubicBezTo>
                  <a:pt x="110" y="74"/>
                  <a:pt x="107" y="73"/>
                  <a:pt x="104" y="75"/>
                </a:cubicBezTo>
                <a:cubicBezTo>
                  <a:pt x="104" y="74"/>
                  <a:pt x="104" y="74"/>
                  <a:pt x="104" y="74"/>
                </a:cubicBezTo>
                <a:cubicBezTo>
                  <a:pt x="101" y="74"/>
                  <a:pt x="96" y="76"/>
                  <a:pt x="93" y="74"/>
                </a:cubicBezTo>
                <a:cubicBezTo>
                  <a:pt x="92" y="75"/>
                  <a:pt x="88" y="75"/>
                  <a:pt x="90" y="77"/>
                </a:cubicBezTo>
                <a:cubicBezTo>
                  <a:pt x="88" y="77"/>
                  <a:pt x="89" y="75"/>
                  <a:pt x="87" y="76"/>
                </a:cubicBezTo>
                <a:cubicBezTo>
                  <a:pt x="89" y="74"/>
                  <a:pt x="89" y="74"/>
                  <a:pt x="89" y="74"/>
                </a:cubicBezTo>
                <a:cubicBezTo>
                  <a:pt x="81" y="74"/>
                  <a:pt x="74" y="74"/>
                  <a:pt x="66" y="75"/>
                </a:cubicBezTo>
                <a:cubicBezTo>
                  <a:pt x="64" y="73"/>
                  <a:pt x="58" y="75"/>
                  <a:pt x="54" y="73"/>
                </a:cubicBezTo>
                <a:cubicBezTo>
                  <a:pt x="51" y="74"/>
                  <a:pt x="47" y="73"/>
                  <a:pt x="45" y="75"/>
                </a:cubicBezTo>
                <a:cubicBezTo>
                  <a:pt x="45" y="74"/>
                  <a:pt x="45" y="74"/>
                  <a:pt x="45" y="74"/>
                </a:cubicBezTo>
                <a:cubicBezTo>
                  <a:pt x="41" y="73"/>
                  <a:pt x="36" y="73"/>
                  <a:pt x="32" y="73"/>
                </a:cubicBezTo>
                <a:cubicBezTo>
                  <a:pt x="29" y="72"/>
                  <a:pt x="29" y="74"/>
                  <a:pt x="27" y="74"/>
                </a:cubicBezTo>
                <a:cubicBezTo>
                  <a:pt x="27" y="73"/>
                  <a:pt x="27" y="73"/>
                  <a:pt x="27" y="73"/>
                </a:cubicBezTo>
                <a:cubicBezTo>
                  <a:pt x="25" y="74"/>
                  <a:pt x="24" y="75"/>
                  <a:pt x="23" y="76"/>
                </a:cubicBezTo>
                <a:cubicBezTo>
                  <a:pt x="21" y="76"/>
                  <a:pt x="21" y="76"/>
                  <a:pt x="19" y="76"/>
                </a:cubicBezTo>
                <a:cubicBezTo>
                  <a:pt x="21" y="75"/>
                  <a:pt x="23" y="74"/>
                  <a:pt x="24" y="72"/>
                </a:cubicBezTo>
                <a:cubicBezTo>
                  <a:pt x="21" y="72"/>
                  <a:pt x="18" y="75"/>
                  <a:pt x="16" y="73"/>
                </a:cubicBezTo>
                <a:cubicBezTo>
                  <a:pt x="14" y="72"/>
                  <a:pt x="12" y="73"/>
                  <a:pt x="12" y="74"/>
                </a:cubicBezTo>
                <a:cubicBezTo>
                  <a:pt x="12" y="74"/>
                  <a:pt x="11" y="73"/>
                  <a:pt x="12" y="73"/>
                </a:cubicBezTo>
                <a:cubicBezTo>
                  <a:pt x="10" y="73"/>
                  <a:pt x="9" y="73"/>
                  <a:pt x="8" y="73"/>
                </a:cubicBezTo>
                <a:cubicBezTo>
                  <a:pt x="8" y="73"/>
                  <a:pt x="9" y="73"/>
                  <a:pt x="9" y="73"/>
                </a:cubicBezTo>
                <a:cubicBezTo>
                  <a:pt x="8" y="74"/>
                  <a:pt x="6" y="74"/>
                  <a:pt x="7" y="76"/>
                </a:cubicBezTo>
                <a:cubicBezTo>
                  <a:pt x="7" y="76"/>
                  <a:pt x="8" y="75"/>
                  <a:pt x="9" y="75"/>
                </a:cubicBezTo>
                <a:cubicBezTo>
                  <a:pt x="8" y="77"/>
                  <a:pt x="5" y="77"/>
                  <a:pt x="4" y="76"/>
                </a:cubicBezTo>
                <a:cubicBezTo>
                  <a:pt x="4" y="75"/>
                  <a:pt x="7" y="74"/>
                  <a:pt x="5" y="73"/>
                </a:cubicBezTo>
                <a:cubicBezTo>
                  <a:pt x="0" y="76"/>
                  <a:pt x="0" y="76"/>
                  <a:pt x="0" y="76"/>
                </a:cubicBezTo>
                <a:cubicBezTo>
                  <a:pt x="1" y="75"/>
                  <a:pt x="3" y="76"/>
                  <a:pt x="2" y="77"/>
                </a:cubicBezTo>
                <a:cubicBezTo>
                  <a:pt x="4" y="76"/>
                  <a:pt x="4" y="76"/>
                  <a:pt x="4" y="76"/>
                </a:cubicBezTo>
                <a:cubicBezTo>
                  <a:pt x="4" y="77"/>
                  <a:pt x="4" y="77"/>
                  <a:pt x="4" y="77"/>
                </a:cubicBezTo>
                <a:cubicBezTo>
                  <a:pt x="7" y="77"/>
                  <a:pt x="10" y="78"/>
                  <a:pt x="13" y="78"/>
                </a:cubicBezTo>
                <a:cubicBezTo>
                  <a:pt x="12" y="76"/>
                  <a:pt x="12" y="76"/>
                  <a:pt x="12" y="76"/>
                </a:cubicBezTo>
                <a:cubicBezTo>
                  <a:pt x="14" y="76"/>
                  <a:pt x="16" y="75"/>
                  <a:pt x="18" y="76"/>
                </a:cubicBezTo>
                <a:cubicBezTo>
                  <a:pt x="17" y="77"/>
                  <a:pt x="17" y="77"/>
                  <a:pt x="17" y="78"/>
                </a:cubicBezTo>
                <a:cubicBezTo>
                  <a:pt x="18" y="78"/>
                  <a:pt x="18" y="77"/>
                  <a:pt x="19" y="78"/>
                </a:cubicBezTo>
                <a:cubicBezTo>
                  <a:pt x="18" y="80"/>
                  <a:pt x="18" y="80"/>
                  <a:pt x="18" y="80"/>
                </a:cubicBezTo>
                <a:cubicBezTo>
                  <a:pt x="19" y="77"/>
                  <a:pt x="23" y="79"/>
                  <a:pt x="24" y="78"/>
                </a:cubicBezTo>
                <a:cubicBezTo>
                  <a:pt x="24" y="79"/>
                  <a:pt x="24" y="79"/>
                  <a:pt x="24" y="79"/>
                </a:cubicBezTo>
                <a:cubicBezTo>
                  <a:pt x="27" y="80"/>
                  <a:pt x="23" y="78"/>
                  <a:pt x="25" y="78"/>
                </a:cubicBezTo>
                <a:cubicBezTo>
                  <a:pt x="27" y="78"/>
                  <a:pt x="26" y="80"/>
                  <a:pt x="27" y="81"/>
                </a:cubicBezTo>
                <a:cubicBezTo>
                  <a:pt x="30" y="81"/>
                  <a:pt x="35" y="80"/>
                  <a:pt x="39" y="81"/>
                </a:cubicBezTo>
                <a:cubicBezTo>
                  <a:pt x="41" y="81"/>
                  <a:pt x="44" y="80"/>
                  <a:pt x="47" y="80"/>
                </a:cubicBezTo>
                <a:cubicBezTo>
                  <a:pt x="49" y="80"/>
                  <a:pt x="46" y="82"/>
                  <a:pt x="49" y="81"/>
                </a:cubicBezTo>
                <a:cubicBezTo>
                  <a:pt x="49" y="82"/>
                  <a:pt x="49" y="82"/>
                  <a:pt x="49" y="83"/>
                </a:cubicBezTo>
                <a:cubicBezTo>
                  <a:pt x="49" y="82"/>
                  <a:pt x="54" y="83"/>
                  <a:pt x="52" y="81"/>
                </a:cubicBezTo>
                <a:cubicBezTo>
                  <a:pt x="55" y="82"/>
                  <a:pt x="59" y="82"/>
                  <a:pt x="63" y="82"/>
                </a:cubicBezTo>
                <a:cubicBezTo>
                  <a:pt x="61" y="82"/>
                  <a:pt x="61" y="83"/>
                  <a:pt x="62" y="84"/>
                </a:cubicBezTo>
                <a:cubicBezTo>
                  <a:pt x="64" y="83"/>
                  <a:pt x="67" y="82"/>
                  <a:pt x="70" y="83"/>
                </a:cubicBezTo>
                <a:cubicBezTo>
                  <a:pt x="70" y="81"/>
                  <a:pt x="69" y="81"/>
                  <a:pt x="69" y="80"/>
                </a:cubicBezTo>
                <a:cubicBezTo>
                  <a:pt x="70" y="80"/>
                  <a:pt x="70" y="79"/>
                  <a:pt x="71" y="80"/>
                </a:cubicBezTo>
                <a:cubicBezTo>
                  <a:pt x="71" y="81"/>
                  <a:pt x="71" y="83"/>
                  <a:pt x="74" y="83"/>
                </a:cubicBezTo>
                <a:cubicBezTo>
                  <a:pt x="73" y="85"/>
                  <a:pt x="69" y="83"/>
                  <a:pt x="70" y="85"/>
                </a:cubicBezTo>
                <a:cubicBezTo>
                  <a:pt x="69" y="87"/>
                  <a:pt x="64" y="87"/>
                  <a:pt x="63" y="85"/>
                </a:cubicBezTo>
                <a:cubicBezTo>
                  <a:pt x="61" y="87"/>
                  <a:pt x="65" y="86"/>
                  <a:pt x="65" y="88"/>
                </a:cubicBezTo>
                <a:cubicBezTo>
                  <a:pt x="67" y="87"/>
                  <a:pt x="68" y="87"/>
                  <a:pt x="71" y="86"/>
                </a:cubicBezTo>
                <a:cubicBezTo>
                  <a:pt x="71" y="85"/>
                  <a:pt x="70" y="85"/>
                  <a:pt x="72" y="85"/>
                </a:cubicBezTo>
                <a:cubicBezTo>
                  <a:pt x="75" y="83"/>
                  <a:pt x="75" y="86"/>
                  <a:pt x="76" y="86"/>
                </a:cubicBezTo>
                <a:cubicBezTo>
                  <a:pt x="75" y="87"/>
                  <a:pt x="75" y="87"/>
                  <a:pt x="75" y="87"/>
                </a:cubicBezTo>
                <a:cubicBezTo>
                  <a:pt x="77" y="87"/>
                  <a:pt x="77" y="86"/>
                  <a:pt x="80" y="86"/>
                </a:cubicBezTo>
                <a:cubicBezTo>
                  <a:pt x="80" y="89"/>
                  <a:pt x="76" y="87"/>
                  <a:pt x="75" y="88"/>
                </a:cubicBezTo>
                <a:cubicBezTo>
                  <a:pt x="77" y="90"/>
                  <a:pt x="77" y="90"/>
                  <a:pt x="77" y="90"/>
                </a:cubicBezTo>
                <a:cubicBezTo>
                  <a:pt x="80" y="90"/>
                  <a:pt x="78" y="88"/>
                  <a:pt x="81" y="89"/>
                </a:cubicBezTo>
                <a:cubicBezTo>
                  <a:pt x="81" y="90"/>
                  <a:pt x="81" y="90"/>
                  <a:pt x="81" y="90"/>
                </a:cubicBezTo>
                <a:cubicBezTo>
                  <a:pt x="83" y="89"/>
                  <a:pt x="83" y="89"/>
                  <a:pt x="83" y="89"/>
                </a:cubicBezTo>
                <a:cubicBezTo>
                  <a:pt x="83" y="88"/>
                  <a:pt x="82" y="87"/>
                  <a:pt x="81" y="87"/>
                </a:cubicBezTo>
                <a:cubicBezTo>
                  <a:pt x="82" y="84"/>
                  <a:pt x="82" y="87"/>
                  <a:pt x="85" y="86"/>
                </a:cubicBezTo>
                <a:cubicBezTo>
                  <a:pt x="86" y="85"/>
                  <a:pt x="84" y="86"/>
                  <a:pt x="84" y="85"/>
                </a:cubicBezTo>
                <a:cubicBezTo>
                  <a:pt x="84" y="84"/>
                  <a:pt x="86" y="84"/>
                  <a:pt x="87" y="84"/>
                </a:cubicBezTo>
                <a:cubicBezTo>
                  <a:pt x="89" y="84"/>
                  <a:pt x="88" y="85"/>
                  <a:pt x="89" y="86"/>
                </a:cubicBezTo>
                <a:cubicBezTo>
                  <a:pt x="89" y="86"/>
                  <a:pt x="87" y="86"/>
                  <a:pt x="87" y="86"/>
                </a:cubicBezTo>
                <a:cubicBezTo>
                  <a:pt x="84" y="87"/>
                  <a:pt x="88" y="88"/>
                  <a:pt x="86" y="89"/>
                </a:cubicBezTo>
                <a:cubicBezTo>
                  <a:pt x="88" y="90"/>
                  <a:pt x="88" y="89"/>
                  <a:pt x="90" y="88"/>
                </a:cubicBezTo>
                <a:cubicBezTo>
                  <a:pt x="89" y="88"/>
                  <a:pt x="90" y="87"/>
                  <a:pt x="89" y="86"/>
                </a:cubicBezTo>
                <a:cubicBezTo>
                  <a:pt x="93" y="83"/>
                  <a:pt x="92" y="89"/>
                  <a:pt x="96" y="89"/>
                </a:cubicBezTo>
                <a:cubicBezTo>
                  <a:pt x="95" y="86"/>
                  <a:pt x="101" y="86"/>
                  <a:pt x="98" y="83"/>
                </a:cubicBezTo>
                <a:cubicBezTo>
                  <a:pt x="99" y="82"/>
                  <a:pt x="100" y="82"/>
                  <a:pt x="101" y="82"/>
                </a:cubicBezTo>
                <a:cubicBezTo>
                  <a:pt x="100" y="84"/>
                  <a:pt x="103" y="84"/>
                  <a:pt x="101" y="85"/>
                </a:cubicBezTo>
                <a:cubicBezTo>
                  <a:pt x="102" y="85"/>
                  <a:pt x="102" y="85"/>
                  <a:pt x="102" y="85"/>
                </a:cubicBezTo>
                <a:cubicBezTo>
                  <a:pt x="100" y="87"/>
                  <a:pt x="100" y="87"/>
                  <a:pt x="100" y="87"/>
                </a:cubicBezTo>
                <a:cubicBezTo>
                  <a:pt x="101" y="88"/>
                  <a:pt x="104" y="89"/>
                  <a:pt x="105" y="90"/>
                </a:cubicBezTo>
                <a:cubicBezTo>
                  <a:pt x="107" y="89"/>
                  <a:pt x="104" y="89"/>
                  <a:pt x="106" y="88"/>
                </a:cubicBezTo>
                <a:cubicBezTo>
                  <a:pt x="106" y="89"/>
                  <a:pt x="107" y="90"/>
                  <a:pt x="108" y="90"/>
                </a:cubicBezTo>
                <a:cubicBezTo>
                  <a:pt x="106" y="89"/>
                  <a:pt x="108" y="88"/>
                  <a:pt x="109" y="87"/>
                </a:cubicBezTo>
                <a:cubicBezTo>
                  <a:pt x="111" y="87"/>
                  <a:pt x="113" y="89"/>
                  <a:pt x="112" y="89"/>
                </a:cubicBezTo>
                <a:cubicBezTo>
                  <a:pt x="110" y="90"/>
                  <a:pt x="110" y="90"/>
                  <a:pt x="110" y="90"/>
                </a:cubicBezTo>
                <a:cubicBezTo>
                  <a:pt x="112" y="89"/>
                  <a:pt x="111" y="91"/>
                  <a:pt x="113" y="91"/>
                </a:cubicBezTo>
                <a:cubicBezTo>
                  <a:pt x="113" y="90"/>
                  <a:pt x="114" y="88"/>
                  <a:pt x="115" y="87"/>
                </a:cubicBezTo>
                <a:cubicBezTo>
                  <a:pt x="116" y="87"/>
                  <a:pt x="117" y="88"/>
                  <a:pt x="117" y="88"/>
                </a:cubicBezTo>
                <a:cubicBezTo>
                  <a:pt x="115" y="89"/>
                  <a:pt x="115" y="89"/>
                  <a:pt x="115" y="89"/>
                </a:cubicBezTo>
                <a:cubicBezTo>
                  <a:pt x="116" y="89"/>
                  <a:pt x="117" y="89"/>
                  <a:pt x="117" y="90"/>
                </a:cubicBezTo>
                <a:cubicBezTo>
                  <a:pt x="117" y="91"/>
                  <a:pt x="117" y="91"/>
                  <a:pt x="117" y="91"/>
                </a:cubicBezTo>
                <a:cubicBezTo>
                  <a:pt x="117" y="91"/>
                  <a:pt x="117" y="91"/>
                  <a:pt x="117" y="91"/>
                </a:cubicBezTo>
                <a:cubicBezTo>
                  <a:pt x="118" y="91"/>
                  <a:pt x="118" y="91"/>
                  <a:pt x="118" y="91"/>
                </a:cubicBezTo>
                <a:cubicBezTo>
                  <a:pt x="118" y="91"/>
                  <a:pt x="118" y="91"/>
                  <a:pt x="118" y="91"/>
                </a:cubicBezTo>
                <a:cubicBezTo>
                  <a:pt x="118" y="91"/>
                  <a:pt x="118" y="91"/>
                  <a:pt x="118" y="91"/>
                </a:cubicBezTo>
                <a:cubicBezTo>
                  <a:pt x="118" y="91"/>
                  <a:pt x="118" y="91"/>
                  <a:pt x="118" y="91"/>
                </a:cubicBezTo>
                <a:cubicBezTo>
                  <a:pt x="123" y="86"/>
                  <a:pt x="127" y="83"/>
                  <a:pt x="128" y="81"/>
                </a:cubicBezTo>
                <a:cubicBezTo>
                  <a:pt x="128" y="82"/>
                  <a:pt x="128" y="82"/>
                  <a:pt x="129" y="81"/>
                </a:cubicBezTo>
                <a:cubicBezTo>
                  <a:pt x="129" y="81"/>
                  <a:pt x="129" y="81"/>
                  <a:pt x="129" y="81"/>
                </a:cubicBezTo>
                <a:cubicBezTo>
                  <a:pt x="129" y="81"/>
                  <a:pt x="129" y="81"/>
                  <a:pt x="129" y="81"/>
                </a:cubicBezTo>
                <a:cubicBezTo>
                  <a:pt x="129" y="81"/>
                  <a:pt x="129" y="81"/>
                  <a:pt x="129" y="81"/>
                </a:cubicBezTo>
                <a:cubicBezTo>
                  <a:pt x="129" y="80"/>
                  <a:pt x="129" y="80"/>
                  <a:pt x="129" y="80"/>
                </a:cubicBezTo>
                <a:cubicBezTo>
                  <a:pt x="129" y="80"/>
                  <a:pt x="129" y="80"/>
                  <a:pt x="129" y="80"/>
                </a:cubicBezTo>
                <a:cubicBezTo>
                  <a:pt x="128" y="79"/>
                  <a:pt x="128" y="79"/>
                  <a:pt x="128" y="79"/>
                </a:cubicBezTo>
                <a:cubicBezTo>
                  <a:pt x="128" y="79"/>
                  <a:pt x="129" y="79"/>
                  <a:pt x="129" y="79"/>
                </a:cubicBezTo>
                <a:cubicBezTo>
                  <a:pt x="128" y="79"/>
                  <a:pt x="128" y="77"/>
                  <a:pt x="128" y="77"/>
                </a:cubicBezTo>
                <a:cubicBezTo>
                  <a:pt x="129" y="76"/>
                  <a:pt x="129" y="76"/>
                  <a:pt x="129" y="76"/>
                </a:cubicBezTo>
                <a:cubicBezTo>
                  <a:pt x="128" y="75"/>
                  <a:pt x="127" y="74"/>
                  <a:pt x="128" y="72"/>
                </a:cubicBezTo>
                <a:cubicBezTo>
                  <a:pt x="126" y="73"/>
                  <a:pt x="128" y="74"/>
                  <a:pt x="127" y="76"/>
                </a:cubicBezTo>
                <a:cubicBezTo>
                  <a:pt x="126" y="77"/>
                  <a:pt x="126" y="74"/>
                  <a:pt x="126" y="73"/>
                </a:cubicBezTo>
                <a:cubicBezTo>
                  <a:pt x="128" y="74"/>
                  <a:pt x="126" y="70"/>
                  <a:pt x="126" y="69"/>
                </a:cubicBezTo>
                <a:cubicBezTo>
                  <a:pt x="127" y="68"/>
                  <a:pt x="127" y="68"/>
                  <a:pt x="128" y="67"/>
                </a:cubicBezTo>
                <a:cubicBezTo>
                  <a:pt x="126" y="67"/>
                  <a:pt x="126" y="67"/>
                  <a:pt x="126" y="67"/>
                </a:cubicBezTo>
                <a:cubicBezTo>
                  <a:pt x="129" y="66"/>
                  <a:pt x="126" y="64"/>
                  <a:pt x="127" y="62"/>
                </a:cubicBezTo>
                <a:cubicBezTo>
                  <a:pt x="128" y="63"/>
                  <a:pt x="129" y="63"/>
                  <a:pt x="129" y="62"/>
                </a:cubicBezTo>
                <a:cubicBezTo>
                  <a:pt x="127" y="63"/>
                  <a:pt x="127" y="60"/>
                  <a:pt x="125" y="60"/>
                </a:cubicBezTo>
                <a:cubicBezTo>
                  <a:pt x="126" y="57"/>
                  <a:pt x="128" y="61"/>
                  <a:pt x="129" y="60"/>
                </a:cubicBezTo>
                <a:cubicBezTo>
                  <a:pt x="128" y="58"/>
                  <a:pt x="130" y="57"/>
                  <a:pt x="128" y="56"/>
                </a:cubicBezTo>
                <a:cubicBezTo>
                  <a:pt x="128" y="58"/>
                  <a:pt x="127" y="56"/>
                  <a:pt x="126" y="55"/>
                </a:cubicBezTo>
                <a:cubicBezTo>
                  <a:pt x="127" y="53"/>
                  <a:pt x="127" y="56"/>
                  <a:pt x="128" y="54"/>
                </a:cubicBezTo>
                <a:cubicBezTo>
                  <a:pt x="128" y="53"/>
                  <a:pt x="126" y="51"/>
                  <a:pt x="126" y="53"/>
                </a:cubicBezTo>
                <a:cubicBezTo>
                  <a:pt x="126" y="51"/>
                  <a:pt x="124" y="50"/>
                  <a:pt x="125" y="48"/>
                </a:cubicBezTo>
                <a:cubicBezTo>
                  <a:pt x="127" y="48"/>
                  <a:pt x="126" y="51"/>
                  <a:pt x="127" y="50"/>
                </a:cubicBezTo>
                <a:cubicBezTo>
                  <a:pt x="127" y="47"/>
                  <a:pt x="124" y="48"/>
                  <a:pt x="123" y="45"/>
                </a:cubicBezTo>
                <a:cubicBezTo>
                  <a:pt x="123" y="47"/>
                  <a:pt x="121" y="45"/>
                  <a:pt x="120" y="44"/>
                </a:cubicBezTo>
                <a:cubicBezTo>
                  <a:pt x="121" y="40"/>
                  <a:pt x="121" y="45"/>
                  <a:pt x="122" y="44"/>
                </a:cubicBezTo>
                <a:cubicBezTo>
                  <a:pt x="122" y="42"/>
                  <a:pt x="122" y="42"/>
                  <a:pt x="122" y="42"/>
                </a:cubicBezTo>
                <a:cubicBezTo>
                  <a:pt x="124" y="41"/>
                  <a:pt x="126" y="47"/>
                  <a:pt x="127" y="45"/>
                </a:cubicBezTo>
                <a:cubicBezTo>
                  <a:pt x="127" y="43"/>
                  <a:pt x="127" y="43"/>
                  <a:pt x="127" y="43"/>
                </a:cubicBezTo>
                <a:cubicBezTo>
                  <a:pt x="127" y="44"/>
                  <a:pt x="128" y="44"/>
                  <a:pt x="129" y="44"/>
                </a:cubicBezTo>
                <a:cubicBezTo>
                  <a:pt x="128" y="43"/>
                  <a:pt x="129" y="40"/>
                  <a:pt x="128" y="40"/>
                </a:cubicBezTo>
                <a:cubicBezTo>
                  <a:pt x="127" y="39"/>
                  <a:pt x="129" y="41"/>
                  <a:pt x="128" y="41"/>
                </a:cubicBezTo>
                <a:cubicBezTo>
                  <a:pt x="127" y="39"/>
                  <a:pt x="125" y="38"/>
                  <a:pt x="126" y="36"/>
                </a:cubicBezTo>
                <a:cubicBezTo>
                  <a:pt x="127" y="37"/>
                  <a:pt x="128" y="35"/>
                  <a:pt x="129" y="36"/>
                </a:cubicBezTo>
                <a:cubicBezTo>
                  <a:pt x="129" y="35"/>
                  <a:pt x="127" y="35"/>
                  <a:pt x="128" y="34"/>
                </a:cubicBezTo>
                <a:cubicBezTo>
                  <a:pt x="129" y="34"/>
                  <a:pt x="129" y="34"/>
                  <a:pt x="129" y="34"/>
                </a:cubicBezTo>
                <a:cubicBezTo>
                  <a:pt x="129" y="32"/>
                  <a:pt x="129" y="31"/>
                  <a:pt x="129" y="29"/>
                </a:cubicBezTo>
                <a:cubicBezTo>
                  <a:pt x="130" y="29"/>
                  <a:pt x="130" y="30"/>
                  <a:pt x="131" y="30"/>
                </a:cubicBezTo>
                <a:cubicBezTo>
                  <a:pt x="130" y="29"/>
                  <a:pt x="130" y="29"/>
                  <a:pt x="131" y="28"/>
                </a:cubicBezTo>
                <a:cubicBezTo>
                  <a:pt x="133" y="27"/>
                  <a:pt x="131" y="29"/>
                  <a:pt x="133" y="29"/>
                </a:cubicBezTo>
                <a:cubicBezTo>
                  <a:pt x="132" y="30"/>
                  <a:pt x="133" y="31"/>
                  <a:pt x="131" y="30"/>
                </a:cubicBezTo>
                <a:cubicBezTo>
                  <a:pt x="132" y="35"/>
                  <a:pt x="137" y="38"/>
                  <a:pt x="140" y="43"/>
                </a:cubicBezTo>
                <a:cubicBezTo>
                  <a:pt x="141" y="43"/>
                  <a:pt x="141" y="43"/>
                  <a:pt x="141" y="43"/>
                </a:cubicBezTo>
                <a:cubicBezTo>
                  <a:pt x="142" y="47"/>
                  <a:pt x="146" y="49"/>
                  <a:pt x="147" y="52"/>
                </a:cubicBezTo>
                <a:cubicBezTo>
                  <a:pt x="147" y="51"/>
                  <a:pt x="150" y="51"/>
                  <a:pt x="151" y="52"/>
                </a:cubicBezTo>
                <a:cubicBezTo>
                  <a:pt x="153" y="53"/>
                  <a:pt x="150" y="54"/>
                  <a:pt x="150" y="56"/>
                </a:cubicBezTo>
                <a:cubicBezTo>
                  <a:pt x="151" y="57"/>
                  <a:pt x="153" y="58"/>
                  <a:pt x="153" y="59"/>
                </a:cubicBezTo>
                <a:cubicBezTo>
                  <a:pt x="153" y="59"/>
                  <a:pt x="153" y="59"/>
                  <a:pt x="153" y="59"/>
                </a:cubicBezTo>
                <a:cubicBezTo>
                  <a:pt x="154" y="59"/>
                  <a:pt x="155" y="60"/>
                  <a:pt x="156" y="62"/>
                </a:cubicBezTo>
                <a:cubicBezTo>
                  <a:pt x="156" y="62"/>
                  <a:pt x="156" y="62"/>
                  <a:pt x="156" y="62"/>
                </a:cubicBezTo>
                <a:cubicBezTo>
                  <a:pt x="156" y="63"/>
                  <a:pt x="156" y="65"/>
                  <a:pt x="157" y="65"/>
                </a:cubicBezTo>
                <a:cubicBezTo>
                  <a:pt x="158" y="65"/>
                  <a:pt x="159" y="68"/>
                  <a:pt x="161" y="68"/>
                </a:cubicBezTo>
                <a:cubicBezTo>
                  <a:pt x="161" y="68"/>
                  <a:pt x="161" y="68"/>
                  <a:pt x="161" y="68"/>
                </a:cubicBezTo>
                <a:cubicBezTo>
                  <a:pt x="162" y="68"/>
                  <a:pt x="162" y="68"/>
                  <a:pt x="162" y="68"/>
                </a:cubicBezTo>
                <a:cubicBezTo>
                  <a:pt x="162" y="70"/>
                  <a:pt x="162" y="70"/>
                  <a:pt x="162" y="70"/>
                </a:cubicBezTo>
                <a:cubicBezTo>
                  <a:pt x="162" y="70"/>
                  <a:pt x="161" y="70"/>
                  <a:pt x="161" y="70"/>
                </a:cubicBezTo>
                <a:cubicBezTo>
                  <a:pt x="162" y="72"/>
                  <a:pt x="162" y="70"/>
                  <a:pt x="163" y="70"/>
                </a:cubicBezTo>
                <a:cubicBezTo>
                  <a:pt x="165" y="71"/>
                  <a:pt x="164" y="72"/>
                  <a:pt x="164" y="73"/>
                </a:cubicBezTo>
                <a:cubicBezTo>
                  <a:pt x="163" y="73"/>
                  <a:pt x="164" y="72"/>
                  <a:pt x="163" y="71"/>
                </a:cubicBezTo>
                <a:cubicBezTo>
                  <a:pt x="162" y="71"/>
                  <a:pt x="164" y="73"/>
                  <a:pt x="163" y="73"/>
                </a:cubicBezTo>
                <a:cubicBezTo>
                  <a:pt x="163" y="73"/>
                  <a:pt x="165" y="73"/>
                  <a:pt x="165" y="74"/>
                </a:cubicBezTo>
                <a:cubicBezTo>
                  <a:pt x="166" y="75"/>
                  <a:pt x="168" y="77"/>
                  <a:pt x="166" y="77"/>
                </a:cubicBezTo>
                <a:cubicBezTo>
                  <a:pt x="167" y="78"/>
                  <a:pt x="168" y="79"/>
                  <a:pt x="169" y="79"/>
                </a:cubicBezTo>
                <a:cubicBezTo>
                  <a:pt x="169" y="78"/>
                  <a:pt x="168" y="76"/>
                  <a:pt x="168" y="76"/>
                </a:cubicBezTo>
                <a:cubicBezTo>
                  <a:pt x="169" y="76"/>
                  <a:pt x="170" y="77"/>
                  <a:pt x="170" y="78"/>
                </a:cubicBezTo>
                <a:cubicBezTo>
                  <a:pt x="169" y="78"/>
                  <a:pt x="169" y="78"/>
                  <a:pt x="169" y="78"/>
                </a:cubicBezTo>
                <a:cubicBezTo>
                  <a:pt x="170" y="78"/>
                  <a:pt x="171" y="80"/>
                  <a:pt x="171" y="78"/>
                </a:cubicBezTo>
                <a:cubicBezTo>
                  <a:pt x="171" y="81"/>
                  <a:pt x="171" y="81"/>
                  <a:pt x="171" y="81"/>
                </a:cubicBezTo>
                <a:cubicBezTo>
                  <a:pt x="172" y="81"/>
                  <a:pt x="173" y="82"/>
                  <a:pt x="174" y="83"/>
                </a:cubicBezTo>
                <a:cubicBezTo>
                  <a:pt x="173" y="84"/>
                  <a:pt x="171" y="84"/>
                  <a:pt x="173" y="86"/>
                </a:cubicBezTo>
                <a:cubicBezTo>
                  <a:pt x="175" y="87"/>
                  <a:pt x="175" y="87"/>
                  <a:pt x="175" y="87"/>
                </a:cubicBezTo>
                <a:cubicBezTo>
                  <a:pt x="176" y="88"/>
                  <a:pt x="176" y="89"/>
                  <a:pt x="175" y="89"/>
                </a:cubicBezTo>
                <a:cubicBezTo>
                  <a:pt x="177" y="93"/>
                  <a:pt x="181" y="90"/>
                  <a:pt x="182" y="93"/>
                </a:cubicBezTo>
                <a:cubicBezTo>
                  <a:pt x="179" y="93"/>
                  <a:pt x="180" y="94"/>
                  <a:pt x="181" y="96"/>
                </a:cubicBezTo>
                <a:cubicBezTo>
                  <a:pt x="181" y="96"/>
                  <a:pt x="181" y="95"/>
                  <a:pt x="182" y="96"/>
                </a:cubicBezTo>
                <a:cubicBezTo>
                  <a:pt x="182" y="95"/>
                  <a:pt x="180" y="96"/>
                  <a:pt x="180" y="94"/>
                </a:cubicBezTo>
                <a:cubicBezTo>
                  <a:pt x="181" y="93"/>
                  <a:pt x="182" y="95"/>
                  <a:pt x="182" y="95"/>
                </a:cubicBezTo>
                <a:cubicBezTo>
                  <a:pt x="181" y="100"/>
                  <a:pt x="188" y="104"/>
                  <a:pt x="189" y="108"/>
                </a:cubicBezTo>
                <a:cubicBezTo>
                  <a:pt x="190" y="107"/>
                  <a:pt x="191" y="110"/>
                  <a:pt x="192" y="110"/>
                </a:cubicBezTo>
                <a:cubicBezTo>
                  <a:pt x="190" y="111"/>
                  <a:pt x="194" y="112"/>
                  <a:pt x="194" y="114"/>
                </a:cubicBezTo>
                <a:cubicBezTo>
                  <a:pt x="195" y="112"/>
                  <a:pt x="195" y="112"/>
                  <a:pt x="195" y="112"/>
                </a:cubicBezTo>
                <a:cubicBezTo>
                  <a:pt x="195" y="115"/>
                  <a:pt x="200" y="114"/>
                  <a:pt x="199" y="117"/>
                </a:cubicBezTo>
                <a:cubicBezTo>
                  <a:pt x="199" y="118"/>
                  <a:pt x="198" y="117"/>
                  <a:pt x="197" y="117"/>
                </a:cubicBezTo>
                <a:cubicBezTo>
                  <a:pt x="196" y="120"/>
                  <a:pt x="202" y="120"/>
                  <a:pt x="201" y="123"/>
                </a:cubicBezTo>
                <a:cubicBezTo>
                  <a:pt x="202" y="123"/>
                  <a:pt x="202" y="122"/>
                  <a:pt x="204" y="123"/>
                </a:cubicBezTo>
                <a:cubicBezTo>
                  <a:pt x="204" y="125"/>
                  <a:pt x="205" y="128"/>
                  <a:pt x="205" y="128"/>
                </a:cubicBezTo>
                <a:cubicBezTo>
                  <a:pt x="206" y="128"/>
                  <a:pt x="207" y="128"/>
                  <a:pt x="207" y="130"/>
                </a:cubicBezTo>
                <a:cubicBezTo>
                  <a:pt x="206" y="130"/>
                  <a:pt x="206" y="130"/>
                  <a:pt x="206" y="129"/>
                </a:cubicBezTo>
                <a:cubicBezTo>
                  <a:pt x="206" y="131"/>
                  <a:pt x="208" y="132"/>
                  <a:pt x="210" y="133"/>
                </a:cubicBezTo>
                <a:cubicBezTo>
                  <a:pt x="210" y="135"/>
                  <a:pt x="212" y="138"/>
                  <a:pt x="213" y="141"/>
                </a:cubicBezTo>
                <a:cubicBezTo>
                  <a:pt x="214" y="141"/>
                  <a:pt x="214" y="141"/>
                  <a:pt x="215" y="141"/>
                </a:cubicBezTo>
                <a:cubicBezTo>
                  <a:pt x="214" y="142"/>
                  <a:pt x="214" y="142"/>
                  <a:pt x="214" y="143"/>
                </a:cubicBezTo>
                <a:cubicBezTo>
                  <a:pt x="214" y="144"/>
                  <a:pt x="214" y="144"/>
                  <a:pt x="214" y="144"/>
                </a:cubicBezTo>
                <a:cubicBezTo>
                  <a:pt x="212" y="146"/>
                  <a:pt x="214" y="145"/>
                  <a:pt x="212" y="147"/>
                </a:cubicBezTo>
                <a:cubicBezTo>
                  <a:pt x="211" y="148"/>
                  <a:pt x="211" y="146"/>
                  <a:pt x="211" y="146"/>
                </a:cubicBezTo>
                <a:cubicBezTo>
                  <a:pt x="210" y="146"/>
                  <a:pt x="209" y="148"/>
                  <a:pt x="208" y="149"/>
                </a:cubicBezTo>
                <a:cubicBezTo>
                  <a:pt x="209" y="148"/>
                  <a:pt x="209" y="148"/>
                  <a:pt x="209" y="149"/>
                </a:cubicBezTo>
                <a:cubicBezTo>
                  <a:pt x="209" y="149"/>
                  <a:pt x="208" y="149"/>
                  <a:pt x="208" y="149"/>
                </a:cubicBezTo>
                <a:cubicBezTo>
                  <a:pt x="208" y="149"/>
                  <a:pt x="208" y="150"/>
                  <a:pt x="207" y="150"/>
                </a:cubicBezTo>
                <a:cubicBezTo>
                  <a:pt x="207" y="150"/>
                  <a:pt x="207" y="150"/>
                  <a:pt x="207" y="150"/>
                </a:cubicBezTo>
                <a:cubicBezTo>
                  <a:pt x="208" y="150"/>
                  <a:pt x="208" y="149"/>
                  <a:pt x="208" y="149"/>
                </a:cubicBezTo>
                <a:cubicBezTo>
                  <a:pt x="208" y="149"/>
                  <a:pt x="208" y="150"/>
                  <a:pt x="207" y="150"/>
                </a:cubicBezTo>
                <a:cubicBezTo>
                  <a:pt x="207" y="150"/>
                  <a:pt x="207" y="150"/>
                  <a:pt x="207" y="150"/>
                </a:cubicBezTo>
                <a:cubicBezTo>
                  <a:pt x="207" y="151"/>
                  <a:pt x="206" y="151"/>
                  <a:pt x="206" y="151"/>
                </a:cubicBezTo>
                <a:cubicBezTo>
                  <a:pt x="205" y="150"/>
                  <a:pt x="205" y="150"/>
                  <a:pt x="205" y="150"/>
                </a:cubicBezTo>
                <a:cubicBezTo>
                  <a:pt x="204" y="150"/>
                  <a:pt x="204" y="153"/>
                  <a:pt x="204" y="154"/>
                </a:cubicBezTo>
                <a:cubicBezTo>
                  <a:pt x="201" y="156"/>
                  <a:pt x="197" y="161"/>
                  <a:pt x="196" y="163"/>
                </a:cubicBezTo>
                <a:cubicBezTo>
                  <a:pt x="196" y="163"/>
                  <a:pt x="196" y="162"/>
                  <a:pt x="196" y="163"/>
                </a:cubicBezTo>
                <a:cubicBezTo>
                  <a:pt x="195" y="164"/>
                  <a:pt x="195" y="166"/>
                  <a:pt x="194" y="166"/>
                </a:cubicBezTo>
                <a:cubicBezTo>
                  <a:pt x="193" y="167"/>
                  <a:pt x="193" y="166"/>
                  <a:pt x="191" y="167"/>
                </a:cubicBezTo>
                <a:cubicBezTo>
                  <a:pt x="191" y="167"/>
                  <a:pt x="192" y="168"/>
                  <a:pt x="192" y="168"/>
                </a:cubicBezTo>
                <a:cubicBezTo>
                  <a:pt x="188" y="169"/>
                  <a:pt x="188" y="174"/>
                  <a:pt x="184" y="176"/>
                </a:cubicBezTo>
                <a:cubicBezTo>
                  <a:pt x="184" y="176"/>
                  <a:pt x="184" y="175"/>
                  <a:pt x="184" y="175"/>
                </a:cubicBezTo>
                <a:cubicBezTo>
                  <a:pt x="182" y="177"/>
                  <a:pt x="181" y="180"/>
                  <a:pt x="180" y="183"/>
                </a:cubicBezTo>
                <a:cubicBezTo>
                  <a:pt x="180" y="182"/>
                  <a:pt x="179" y="182"/>
                  <a:pt x="180" y="181"/>
                </a:cubicBezTo>
                <a:cubicBezTo>
                  <a:pt x="178" y="183"/>
                  <a:pt x="177" y="185"/>
                  <a:pt x="177" y="186"/>
                </a:cubicBezTo>
                <a:cubicBezTo>
                  <a:pt x="178" y="186"/>
                  <a:pt x="176" y="186"/>
                  <a:pt x="177" y="185"/>
                </a:cubicBezTo>
                <a:cubicBezTo>
                  <a:pt x="179" y="185"/>
                  <a:pt x="178" y="187"/>
                  <a:pt x="177" y="188"/>
                </a:cubicBezTo>
                <a:cubicBezTo>
                  <a:pt x="177" y="188"/>
                  <a:pt x="177" y="188"/>
                  <a:pt x="177" y="188"/>
                </a:cubicBezTo>
                <a:cubicBezTo>
                  <a:pt x="175" y="190"/>
                  <a:pt x="176" y="190"/>
                  <a:pt x="174" y="192"/>
                </a:cubicBezTo>
                <a:cubicBezTo>
                  <a:pt x="173" y="192"/>
                  <a:pt x="175" y="191"/>
                  <a:pt x="174" y="191"/>
                </a:cubicBezTo>
                <a:cubicBezTo>
                  <a:pt x="172" y="190"/>
                  <a:pt x="170" y="193"/>
                  <a:pt x="169" y="194"/>
                </a:cubicBezTo>
                <a:cubicBezTo>
                  <a:pt x="169" y="194"/>
                  <a:pt x="169" y="195"/>
                  <a:pt x="169" y="195"/>
                </a:cubicBezTo>
                <a:cubicBezTo>
                  <a:pt x="168" y="197"/>
                  <a:pt x="168" y="195"/>
                  <a:pt x="167" y="196"/>
                </a:cubicBezTo>
                <a:cubicBezTo>
                  <a:pt x="167" y="202"/>
                  <a:pt x="167" y="202"/>
                  <a:pt x="167" y="202"/>
                </a:cubicBezTo>
                <a:cubicBezTo>
                  <a:pt x="166" y="201"/>
                  <a:pt x="164" y="202"/>
                  <a:pt x="165" y="200"/>
                </a:cubicBezTo>
                <a:cubicBezTo>
                  <a:pt x="163" y="203"/>
                  <a:pt x="163" y="206"/>
                  <a:pt x="162" y="208"/>
                </a:cubicBezTo>
                <a:cubicBezTo>
                  <a:pt x="162" y="209"/>
                  <a:pt x="160" y="212"/>
                  <a:pt x="159" y="213"/>
                </a:cubicBezTo>
                <a:cubicBezTo>
                  <a:pt x="158" y="212"/>
                  <a:pt x="160" y="212"/>
                  <a:pt x="159" y="211"/>
                </a:cubicBezTo>
                <a:cubicBezTo>
                  <a:pt x="157" y="212"/>
                  <a:pt x="157" y="212"/>
                  <a:pt x="157" y="212"/>
                </a:cubicBezTo>
                <a:cubicBezTo>
                  <a:pt x="159" y="210"/>
                  <a:pt x="156" y="211"/>
                  <a:pt x="156" y="209"/>
                </a:cubicBezTo>
                <a:cubicBezTo>
                  <a:pt x="155" y="211"/>
                  <a:pt x="152" y="214"/>
                  <a:pt x="150" y="216"/>
                </a:cubicBezTo>
                <a:cubicBezTo>
                  <a:pt x="153" y="216"/>
                  <a:pt x="148" y="219"/>
                  <a:pt x="149" y="220"/>
                </a:cubicBezTo>
                <a:cubicBezTo>
                  <a:pt x="147" y="223"/>
                  <a:pt x="147" y="220"/>
                  <a:pt x="146" y="221"/>
                </a:cubicBezTo>
                <a:cubicBezTo>
                  <a:pt x="144" y="224"/>
                  <a:pt x="142" y="226"/>
                  <a:pt x="140" y="228"/>
                </a:cubicBezTo>
                <a:cubicBezTo>
                  <a:pt x="140" y="228"/>
                  <a:pt x="140" y="228"/>
                  <a:pt x="140" y="228"/>
                </a:cubicBezTo>
                <a:cubicBezTo>
                  <a:pt x="138" y="230"/>
                  <a:pt x="135" y="233"/>
                  <a:pt x="134" y="237"/>
                </a:cubicBezTo>
                <a:cubicBezTo>
                  <a:pt x="134" y="236"/>
                  <a:pt x="133" y="236"/>
                  <a:pt x="134" y="236"/>
                </a:cubicBezTo>
                <a:cubicBezTo>
                  <a:pt x="131" y="237"/>
                  <a:pt x="135" y="238"/>
                  <a:pt x="132" y="239"/>
                </a:cubicBezTo>
                <a:cubicBezTo>
                  <a:pt x="132" y="238"/>
                  <a:pt x="132" y="238"/>
                  <a:pt x="132" y="238"/>
                </a:cubicBezTo>
                <a:cubicBezTo>
                  <a:pt x="131" y="240"/>
                  <a:pt x="128" y="241"/>
                  <a:pt x="128" y="243"/>
                </a:cubicBezTo>
                <a:cubicBezTo>
                  <a:pt x="127" y="243"/>
                  <a:pt x="127" y="243"/>
                  <a:pt x="127" y="242"/>
                </a:cubicBezTo>
                <a:cubicBezTo>
                  <a:pt x="126" y="244"/>
                  <a:pt x="124" y="246"/>
                  <a:pt x="124" y="248"/>
                </a:cubicBezTo>
                <a:cubicBezTo>
                  <a:pt x="123" y="248"/>
                  <a:pt x="123" y="247"/>
                  <a:pt x="123" y="246"/>
                </a:cubicBezTo>
                <a:cubicBezTo>
                  <a:pt x="121" y="248"/>
                  <a:pt x="123" y="249"/>
                  <a:pt x="121" y="250"/>
                </a:cubicBezTo>
                <a:cubicBezTo>
                  <a:pt x="121" y="251"/>
                  <a:pt x="119" y="251"/>
                  <a:pt x="119" y="251"/>
                </a:cubicBezTo>
                <a:cubicBezTo>
                  <a:pt x="119" y="252"/>
                  <a:pt x="118" y="254"/>
                  <a:pt x="117" y="255"/>
                </a:cubicBezTo>
                <a:cubicBezTo>
                  <a:pt x="117" y="244"/>
                  <a:pt x="118" y="232"/>
                  <a:pt x="117" y="221"/>
                </a:cubicBezTo>
                <a:cubicBezTo>
                  <a:pt x="119" y="219"/>
                  <a:pt x="118" y="224"/>
                  <a:pt x="119" y="223"/>
                </a:cubicBezTo>
                <a:cubicBezTo>
                  <a:pt x="118" y="223"/>
                  <a:pt x="119" y="221"/>
                  <a:pt x="118" y="217"/>
                </a:cubicBezTo>
                <a:cubicBezTo>
                  <a:pt x="119" y="217"/>
                  <a:pt x="119" y="217"/>
                  <a:pt x="119" y="217"/>
                </a:cubicBezTo>
                <a:cubicBezTo>
                  <a:pt x="118" y="216"/>
                  <a:pt x="119" y="215"/>
                  <a:pt x="119" y="213"/>
                </a:cubicBezTo>
                <a:cubicBezTo>
                  <a:pt x="119" y="213"/>
                  <a:pt x="119" y="213"/>
                  <a:pt x="119" y="213"/>
                </a:cubicBezTo>
                <a:cubicBezTo>
                  <a:pt x="117" y="212"/>
                  <a:pt x="121" y="210"/>
                  <a:pt x="119" y="209"/>
                </a:cubicBezTo>
                <a:cubicBezTo>
                  <a:pt x="120" y="208"/>
                  <a:pt x="120" y="208"/>
                  <a:pt x="120" y="208"/>
                </a:cubicBezTo>
                <a:cubicBezTo>
                  <a:pt x="118" y="206"/>
                  <a:pt x="121" y="205"/>
                  <a:pt x="119" y="203"/>
                </a:cubicBezTo>
                <a:cubicBezTo>
                  <a:pt x="119" y="203"/>
                  <a:pt x="119" y="203"/>
                  <a:pt x="119" y="203"/>
                </a:cubicBezTo>
                <a:cubicBezTo>
                  <a:pt x="120" y="201"/>
                  <a:pt x="118" y="198"/>
                  <a:pt x="119" y="197"/>
                </a:cubicBezTo>
                <a:cubicBezTo>
                  <a:pt x="119" y="194"/>
                  <a:pt x="119" y="192"/>
                  <a:pt x="117" y="191"/>
                </a:cubicBezTo>
                <a:cubicBezTo>
                  <a:pt x="118"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0"/>
                </a:cubicBezTo>
                <a:cubicBezTo>
                  <a:pt x="119" y="187"/>
                  <a:pt x="120" y="182"/>
                  <a:pt x="117" y="178"/>
                </a:cubicBezTo>
                <a:cubicBezTo>
                  <a:pt x="114" y="179"/>
                  <a:pt x="111" y="179"/>
                  <a:pt x="108" y="180"/>
                </a:cubicBezTo>
                <a:cubicBezTo>
                  <a:pt x="104" y="176"/>
                  <a:pt x="101" y="174"/>
                  <a:pt x="107" y="178"/>
                </a:cubicBezTo>
                <a:cubicBezTo>
                  <a:pt x="107" y="178"/>
                  <a:pt x="107" y="178"/>
                  <a:pt x="107" y="178"/>
                </a:cubicBezTo>
                <a:cubicBezTo>
                  <a:pt x="107" y="179"/>
                  <a:pt x="107" y="179"/>
                  <a:pt x="107" y="179"/>
                </a:cubicBezTo>
                <a:cubicBezTo>
                  <a:pt x="107" y="180"/>
                  <a:pt x="107" y="180"/>
                  <a:pt x="107" y="180"/>
                </a:cubicBezTo>
                <a:cubicBezTo>
                  <a:pt x="107" y="181"/>
                  <a:pt x="107" y="181"/>
                  <a:pt x="107" y="181"/>
                </a:cubicBezTo>
                <a:cubicBezTo>
                  <a:pt x="106" y="181"/>
                  <a:pt x="105" y="181"/>
                  <a:pt x="105" y="181"/>
                </a:cubicBezTo>
                <a:cubicBezTo>
                  <a:pt x="104" y="181"/>
                  <a:pt x="105" y="180"/>
                  <a:pt x="105" y="180"/>
                </a:cubicBezTo>
                <a:cubicBezTo>
                  <a:pt x="100" y="182"/>
                  <a:pt x="95" y="179"/>
                  <a:pt x="92" y="183"/>
                </a:cubicBezTo>
                <a:cubicBezTo>
                  <a:pt x="91" y="184"/>
                  <a:pt x="91" y="184"/>
                  <a:pt x="91" y="184"/>
                </a:cubicBezTo>
                <a:cubicBezTo>
                  <a:pt x="90" y="184"/>
                  <a:pt x="90" y="183"/>
                  <a:pt x="89" y="182"/>
                </a:cubicBezTo>
                <a:cubicBezTo>
                  <a:pt x="88" y="183"/>
                  <a:pt x="84" y="183"/>
                  <a:pt x="84" y="184"/>
                </a:cubicBezTo>
                <a:cubicBezTo>
                  <a:pt x="83" y="184"/>
                  <a:pt x="84" y="183"/>
                  <a:pt x="84" y="183"/>
                </a:cubicBezTo>
                <a:cubicBezTo>
                  <a:pt x="82" y="183"/>
                  <a:pt x="79" y="185"/>
                  <a:pt x="77" y="185"/>
                </a:cubicBezTo>
                <a:cubicBezTo>
                  <a:pt x="78" y="184"/>
                  <a:pt x="78" y="184"/>
                  <a:pt x="78" y="184"/>
                </a:cubicBezTo>
                <a:cubicBezTo>
                  <a:pt x="67" y="182"/>
                  <a:pt x="52" y="181"/>
                  <a:pt x="44" y="185"/>
                </a:cubicBezTo>
                <a:cubicBezTo>
                  <a:pt x="41" y="186"/>
                  <a:pt x="42" y="183"/>
                  <a:pt x="41" y="184"/>
                </a:cubicBezTo>
                <a:cubicBezTo>
                  <a:pt x="32" y="187"/>
                  <a:pt x="21" y="184"/>
                  <a:pt x="13" y="188"/>
                </a:cubicBezTo>
                <a:cubicBezTo>
                  <a:pt x="6" y="190"/>
                  <a:pt x="4" y="194"/>
                  <a:pt x="4" y="194"/>
                </a:cubicBezTo>
                <a:cubicBezTo>
                  <a:pt x="20" y="192"/>
                  <a:pt x="35" y="193"/>
                  <a:pt x="51" y="194"/>
                </a:cubicBezTo>
                <a:cubicBezTo>
                  <a:pt x="56" y="193"/>
                  <a:pt x="63" y="192"/>
                  <a:pt x="68" y="192"/>
                </a:cubicBezTo>
                <a:cubicBezTo>
                  <a:pt x="78" y="191"/>
                  <a:pt x="89" y="191"/>
                  <a:pt x="99" y="191"/>
                </a:cubicBezTo>
                <a:cubicBezTo>
                  <a:pt x="108" y="191"/>
                  <a:pt x="108" y="191"/>
                  <a:pt x="108" y="191"/>
                </a:cubicBezTo>
                <a:cubicBezTo>
                  <a:pt x="108" y="191"/>
                  <a:pt x="108" y="191"/>
                  <a:pt x="108" y="191"/>
                </a:cubicBezTo>
                <a:cubicBezTo>
                  <a:pt x="108" y="191"/>
                  <a:pt x="108" y="191"/>
                  <a:pt x="108" y="191"/>
                </a:cubicBezTo>
                <a:cubicBezTo>
                  <a:pt x="109" y="193"/>
                  <a:pt x="109" y="193"/>
                  <a:pt x="109" y="193"/>
                </a:cubicBezTo>
                <a:cubicBezTo>
                  <a:pt x="109" y="195"/>
                  <a:pt x="107" y="194"/>
                  <a:pt x="107" y="193"/>
                </a:cubicBezTo>
                <a:cubicBezTo>
                  <a:pt x="107" y="201"/>
                  <a:pt x="107" y="209"/>
                  <a:pt x="107" y="217"/>
                </a:cubicBezTo>
                <a:cubicBezTo>
                  <a:pt x="108" y="217"/>
                  <a:pt x="107" y="221"/>
                  <a:pt x="108" y="221"/>
                </a:cubicBezTo>
                <a:cubicBezTo>
                  <a:pt x="108" y="222"/>
                  <a:pt x="108" y="221"/>
                  <a:pt x="108" y="221"/>
                </a:cubicBezTo>
                <a:cubicBezTo>
                  <a:pt x="108" y="227"/>
                  <a:pt x="108" y="227"/>
                  <a:pt x="106" y="232"/>
                </a:cubicBezTo>
                <a:cubicBezTo>
                  <a:pt x="105" y="249"/>
                  <a:pt x="105" y="249"/>
                  <a:pt x="105" y="249"/>
                </a:cubicBezTo>
                <a:cubicBezTo>
                  <a:pt x="105" y="253"/>
                  <a:pt x="105" y="253"/>
                  <a:pt x="105" y="253"/>
                </a:cubicBezTo>
                <a:cubicBezTo>
                  <a:pt x="104" y="255"/>
                  <a:pt x="104" y="255"/>
                  <a:pt x="104" y="255"/>
                </a:cubicBezTo>
                <a:cubicBezTo>
                  <a:pt x="104" y="255"/>
                  <a:pt x="104" y="255"/>
                  <a:pt x="104" y="255"/>
                </a:cubicBezTo>
                <a:cubicBezTo>
                  <a:pt x="104" y="256"/>
                  <a:pt x="104" y="256"/>
                  <a:pt x="104" y="256"/>
                </a:cubicBezTo>
                <a:cubicBezTo>
                  <a:pt x="104" y="256"/>
                  <a:pt x="104" y="256"/>
                  <a:pt x="104" y="256"/>
                </a:cubicBezTo>
                <a:cubicBezTo>
                  <a:pt x="104" y="256"/>
                  <a:pt x="104" y="256"/>
                  <a:pt x="104" y="256"/>
                </a:cubicBezTo>
                <a:cubicBezTo>
                  <a:pt x="100" y="254"/>
                  <a:pt x="141" y="271"/>
                  <a:pt x="124" y="264"/>
                </a:cubicBezTo>
                <a:cubicBezTo>
                  <a:pt x="124" y="264"/>
                  <a:pt x="124" y="264"/>
                  <a:pt x="124" y="264"/>
                </a:cubicBezTo>
                <a:cubicBezTo>
                  <a:pt x="124" y="264"/>
                  <a:pt x="124" y="264"/>
                  <a:pt x="124" y="264"/>
                </a:cubicBezTo>
                <a:cubicBezTo>
                  <a:pt x="125" y="263"/>
                  <a:pt x="125" y="263"/>
                  <a:pt x="125" y="263"/>
                </a:cubicBezTo>
                <a:cubicBezTo>
                  <a:pt x="130" y="257"/>
                  <a:pt x="130" y="257"/>
                  <a:pt x="130" y="257"/>
                </a:cubicBezTo>
                <a:cubicBezTo>
                  <a:pt x="138" y="249"/>
                  <a:pt x="145" y="241"/>
                  <a:pt x="152" y="233"/>
                </a:cubicBezTo>
                <a:cubicBezTo>
                  <a:pt x="167" y="217"/>
                  <a:pt x="181" y="200"/>
                  <a:pt x="196" y="183"/>
                </a:cubicBezTo>
                <a:cubicBezTo>
                  <a:pt x="196" y="179"/>
                  <a:pt x="201" y="176"/>
                  <a:pt x="202" y="171"/>
                </a:cubicBezTo>
                <a:cubicBezTo>
                  <a:pt x="202" y="172"/>
                  <a:pt x="202" y="172"/>
                  <a:pt x="202" y="172"/>
                </a:cubicBezTo>
                <a:cubicBezTo>
                  <a:pt x="204" y="169"/>
                  <a:pt x="205" y="169"/>
                  <a:pt x="209" y="167"/>
                </a:cubicBezTo>
                <a:cubicBezTo>
                  <a:pt x="208" y="166"/>
                  <a:pt x="210" y="165"/>
                  <a:pt x="208" y="165"/>
                </a:cubicBezTo>
                <a:cubicBezTo>
                  <a:pt x="209" y="163"/>
                  <a:pt x="212" y="164"/>
                  <a:pt x="213" y="162"/>
                </a:cubicBezTo>
                <a:cubicBezTo>
                  <a:pt x="213" y="162"/>
                  <a:pt x="212" y="161"/>
                  <a:pt x="213" y="161"/>
                </a:cubicBezTo>
                <a:cubicBezTo>
                  <a:pt x="215" y="156"/>
                  <a:pt x="213" y="163"/>
                  <a:pt x="219" y="158"/>
                </a:cubicBezTo>
                <a:cubicBezTo>
                  <a:pt x="224" y="152"/>
                  <a:pt x="224" y="152"/>
                  <a:pt x="224" y="152"/>
                </a:cubicBezTo>
                <a:cubicBezTo>
                  <a:pt x="226" y="149"/>
                  <a:pt x="226" y="149"/>
                  <a:pt x="226" y="149"/>
                </a:cubicBezTo>
                <a:cubicBezTo>
                  <a:pt x="227" y="148"/>
                  <a:pt x="227" y="148"/>
                  <a:pt x="227" y="148"/>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9" y="127"/>
                  <a:pt x="228" y="141"/>
                  <a:pt x="229" y="137"/>
                </a:cubicBezTo>
                <a:close/>
                <a:moveTo>
                  <a:pt x="206" y="153"/>
                </a:moveTo>
                <a:cubicBezTo>
                  <a:pt x="206" y="153"/>
                  <a:pt x="206" y="152"/>
                  <a:pt x="206" y="152"/>
                </a:cubicBezTo>
                <a:cubicBezTo>
                  <a:pt x="206" y="152"/>
                  <a:pt x="206" y="153"/>
                  <a:pt x="206" y="153"/>
                </a:cubicBezTo>
                <a:close/>
                <a:moveTo>
                  <a:pt x="219" y="139"/>
                </a:moveTo>
                <a:cubicBezTo>
                  <a:pt x="219" y="139"/>
                  <a:pt x="219" y="139"/>
                  <a:pt x="219" y="139"/>
                </a:cubicBezTo>
                <a:cubicBezTo>
                  <a:pt x="219" y="139"/>
                  <a:pt x="219" y="139"/>
                  <a:pt x="219" y="139"/>
                </a:cubicBezTo>
                <a:cubicBezTo>
                  <a:pt x="219" y="139"/>
                  <a:pt x="219" y="139"/>
                  <a:pt x="219" y="139"/>
                </a:cubicBezTo>
                <a:cubicBezTo>
                  <a:pt x="219" y="136"/>
                  <a:pt x="219" y="141"/>
                  <a:pt x="219" y="139"/>
                </a:cubicBezTo>
                <a:close/>
              </a:path>
            </a:pathLst>
          </a:custGeom>
          <a:solidFill>
            <a:schemeClr val="bg1">
              <a:lumMod val="50000"/>
            </a:schemeClr>
          </a:solidFill>
          <a:ln w="9525">
            <a:solidFill>
              <a:schemeClr val="bg1">
                <a:lumMod val="50000"/>
              </a:schemeClr>
            </a:solidFill>
            <a:round/>
            <a:headEnd/>
            <a:tailEnd/>
          </a:ln>
        </p:spPr>
        <p:txBody>
          <a:bodyPr vert="horz" wrap="square" lIns="91392" tIns="45696" rIns="91392" bIns="4569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926"/>
            <a:endParaRPr lang="pl-PL" sz="1798" b="1">
              <a:solidFill>
                <a:schemeClr val="bg2">
                  <a:lumMod val="10000"/>
                </a:schemeClr>
              </a:solidFill>
            </a:endParaRPr>
          </a:p>
        </p:txBody>
      </p:sp>
      <p:sp>
        <p:nvSpPr>
          <p:cNvPr id="38" name="Rounded Rectangle 34">
            <a:extLst>
              <a:ext uri="{FF2B5EF4-FFF2-40B4-BE49-F238E27FC236}">
                <a16:creationId xmlns:a16="http://schemas.microsoft.com/office/drawing/2014/main" id="{4E0762FF-DB69-41B4-B72C-26DA92DB5D7E}"/>
              </a:ext>
            </a:extLst>
          </p:cNvPr>
          <p:cNvSpPr/>
          <p:nvPr/>
        </p:nvSpPr>
        <p:spPr bwMode="gray">
          <a:xfrm rot="16200000">
            <a:off x="10473217" y="1182851"/>
            <a:ext cx="869002" cy="1533961"/>
          </a:xfrm>
          <a:prstGeom prst="roundRect">
            <a:avLst>
              <a:gd name="adj" fmla="val 2257"/>
            </a:avLst>
          </a:prstGeom>
          <a:gradFill>
            <a:gsLst>
              <a:gs pos="0">
                <a:schemeClr val="bg1">
                  <a:lumMod val="95000"/>
                </a:schemeClr>
              </a:gs>
              <a:gs pos="0">
                <a:schemeClr val="bg1">
                  <a:lumMod val="95000"/>
                </a:schemeClr>
              </a:gs>
              <a:gs pos="32000">
                <a:schemeClr val="bg1"/>
              </a:gs>
            </a:gsLst>
            <a:lin ang="16200000" scaled="0"/>
          </a:gradFill>
          <a:ln w="12700">
            <a:solidFill>
              <a:schemeClr val="bg1">
                <a:lumMod val="75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798" b="1" dirty="0">
              <a:solidFill>
                <a:schemeClr val="bg2">
                  <a:lumMod val="10000"/>
                </a:schemeClr>
              </a:solidFill>
            </a:endParaRPr>
          </a:p>
        </p:txBody>
      </p:sp>
      <p:sp>
        <p:nvSpPr>
          <p:cNvPr id="39" name="Freeform 62">
            <a:extLst>
              <a:ext uri="{FF2B5EF4-FFF2-40B4-BE49-F238E27FC236}">
                <a16:creationId xmlns:a16="http://schemas.microsoft.com/office/drawing/2014/main" id="{CC3194D6-83FB-40D7-A3A4-01F47015F975}"/>
              </a:ext>
            </a:extLst>
          </p:cNvPr>
          <p:cNvSpPr>
            <a:spLocks noEditPoints="1"/>
          </p:cNvSpPr>
          <p:nvPr/>
        </p:nvSpPr>
        <p:spPr bwMode="auto">
          <a:xfrm rot="5400000">
            <a:off x="10737468" y="2686376"/>
            <a:ext cx="648204" cy="304301"/>
          </a:xfrm>
          <a:custGeom>
            <a:avLst/>
            <a:gdLst/>
            <a:ahLst/>
            <a:cxnLst>
              <a:cxn ang="0">
                <a:pos x="218" y="125"/>
              </a:cxn>
              <a:cxn ang="0">
                <a:pos x="195" y="91"/>
              </a:cxn>
              <a:cxn ang="0">
                <a:pos x="155" y="35"/>
              </a:cxn>
              <a:cxn ang="0">
                <a:pos x="130" y="6"/>
              </a:cxn>
              <a:cxn ang="0">
                <a:pos x="127" y="1"/>
              </a:cxn>
              <a:cxn ang="0">
                <a:pos x="113" y="5"/>
              </a:cxn>
              <a:cxn ang="0">
                <a:pos x="114" y="38"/>
              </a:cxn>
              <a:cxn ang="0">
                <a:pos x="104" y="74"/>
              </a:cxn>
              <a:cxn ang="0">
                <a:pos x="54" y="73"/>
              </a:cxn>
              <a:cxn ang="0">
                <a:pos x="23" y="76"/>
              </a:cxn>
              <a:cxn ang="0">
                <a:pos x="8" y="73"/>
              </a:cxn>
              <a:cxn ang="0">
                <a:pos x="0" y="76"/>
              </a:cxn>
              <a:cxn ang="0">
                <a:pos x="18" y="76"/>
              </a:cxn>
              <a:cxn ang="0">
                <a:pos x="25" y="78"/>
              </a:cxn>
              <a:cxn ang="0">
                <a:pos x="52" y="81"/>
              </a:cxn>
              <a:cxn ang="0">
                <a:pos x="74" y="83"/>
              </a:cxn>
              <a:cxn ang="0">
                <a:pos x="76" y="86"/>
              </a:cxn>
              <a:cxn ang="0">
                <a:pos x="81" y="90"/>
              </a:cxn>
              <a:cxn ang="0">
                <a:pos x="89" y="86"/>
              </a:cxn>
              <a:cxn ang="0">
                <a:pos x="98" y="83"/>
              </a:cxn>
              <a:cxn ang="0">
                <a:pos x="106" y="88"/>
              </a:cxn>
              <a:cxn ang="0">
                <a:pos x="115" y="87"/>
              </a:cxn>
              <a:cxn ang="0">
                <a:pos x="118" y="91"/>
              </a:cxn>
              <a:cxn ang="0">
                <a:pos x="129" y="81"/>
              </a:cxn>
              <a:cxn ang="0">
                <a:pos x="129" y="79"/>
              </a:cxn>
              <a:cxn ang="0">
                <a:pos x="126" y="69"/>
              </a:cxn>
              <a:cxn ang="0">
                <a:pos x="129" y="60"/>
              </a:cxn>
              <a:cxn ang="0">
                <a:pos x="127" y="50"/>
              </a:cxn>
              <a:cxn ang="0">
                <a:pos x="127" y="43"/>
              </a:cxn>
              <a:cxn ang="0">
                <a:pos x="128" y="34"/>
              </a:cxn>
              <a:cxn ang="0">
                <a:pos x="131" y="30"/>
              </a:cxn>
              <a:cxn ang="0">
                <a:pos x="153" y="59"/>
              </a:cxn>
              <a:cxn ang="0">
                <a:pos x="161" y="68"/>
              </a:cxn>
              <a:cxn ang="0">
                <a:pos x="163" y="71"/>
              </a:cxn>
              <a:cxn ang="0">
                <a:pos x="170" y="78"/>
              </a:cxn>
              <a:cxn ang="0">
                <a:pos x="175" y="87"/>
              </a:cxn>
              <a:cxn ang="0">
                <a:pos x="182" y="95"/>
              </a:cxn>
              <a:cxn ang="0">
                <a:pos x="197" y="117"/>
              </a:cxn>
              <a:cxn ang="0">
                <a:pos x="210" y="133"/>
              </a:cxn>
              <a:cxn ang="0">
                <a:pos x="211" y="146"/>
              </a:cxn>
              <a:cxn ang="0">
                <a:pos x="208" y="149"/>
              </a:cxn>
              <a:cxn ang="0">
                <a:pos x="196" y="163"/>
              </a:cxn>
              <a:cxn ang="0">
                <a:pos x="184" y="175"/>
              </a:cxn>
              <a:cxn ang="0">
                <a:pos x="177" y="188"/>
              </a:cxn>
              <a:cxn ang="0">
                <a:pos x="167" y="202"/>
              </a:cxn>
              <a:cxn ang="0">
                <a:pos x="156" y="209"/>
              </a:cxn>
              <a:cxn ang="0">
                <a:pos x="134" y="237"/>
              </a:cxn>
              <a:cxn ang="0">
                <a:pos x="124" y="248"/>
              </a:cxn>
              <a:cxn ang="0">
                <a:pos x="119" y="223"/>
              </a:cxn>
              <a:cxn ang="0">
                <a:pos x="120" y="208"/>
              </a:cxn>
              <a:cxn ang="0">
                <a:pos x="119" y="191"/>
              </a:cxn>
              <a:cxn ang="0">
                <a:pos x="108" y="180"/>
              </a:cxn>
              <a:cxn ang="0">
                <a:pos x="105" y="181"/>
              </a:cxn>
              <a:cxn ang="0">
                <a:pos x="84" y="183"/>
              </a:cxn>
              <a:cxn ang="0">
                <a:pos x="4" y="194"/>
              </a:cxn>
              <a:cxn ang="0">
                <a:pos x="108" y="191"/>
              </a:cxn>
              <a:cxn ang="0">
                <a:pos x="106" y="232"/>
              </a:cxn>
              <a:cxn ang="0">
                <a:pos x="104" y="256"/>
              </a:cxn>
              <a:cxn ang="0">
                <a:pos x="130" y="257"/>
              </a:cxn>
              <a:cxn ang="0">
                <a:pos x="208" y="165"/>
              </a:cxn>
              <a:cxn ang="0">
                <a:pos x="227" y="148"/>
              </a:cxn>
              <a:cxn ang="0">
                <a:pos x="229" y="137"/>
              </a:cxn>
              <a:cxn ang="0">
                <a:pos x="219" y="139"/>
              </a:cxn>
            </a:cxnLst>
            <a:rect l="0" t="0" r="r" b="b"/>
            <a:pathLst>
              <a:path w="229" h="271">
                <a:moveTo>
                  <a:pt x="229" y="137"/>
                </a:moveTo>
                <a:cubicBezTo>
                  <a:pt x="229" y="137"/>
                  <a:pt x="229" y="137"/>
                  <a:pt x="229" y="137"/>
                </a:cubicBezTo>
                <a:cubicBezTo>
                  <a:pt x="229" y="137"/>
                  <a:pt x="229" y="137"/>
                  <a:pt x="229" y="137"/>
                </a:cubicBezTo>
                <a:cubicBezTo>
                  <a:pt x="228" y="136"/>
                  <a:pt x="228" y="136"/>
                  <a:pt x="228" y="136"/>
                </a:cubicBezTo>
                <a:cubicBezTo>
                  <a:pt x="225" y="133"/>
                  <a:pt x="222" y="129"/>
                  <a:pt x="219" y="124"/>
                </a:cubicBezTo>
                <a:cubicBezTo>
                  <a:pt x="220" y="125"/>
                  <a:pt x="219" y="126"/>
                  <a:pt x="218" y="125"/>
                </a:cubicBezTo>
                <a:cubicBezTo>
                  <a:pt x="220" y="123"/>
                  <a:pt x="216" y="123"/>
                  <a:pt x="215" y="121"/>
                </a:cubicBezTo>
                <a:cubicBezTo>
                  <a:pt x="216" y="121"/>
                  <a:pt x="217" y="121"/>
                  <a:pt x="217" y="121"/>
                </a:cubicBezTo>
                <a:cubicBezTo>
                  <a:pt x="215" y="117"/>
                  <a:pt x="212" y="115"/>
                  <a:pt x="210" y="111"/>
                </a:cubicBezTo>
                <a:cubicBezTo>
                  <a:pt x="207" y="109"/>
                  <a:pt x="206" y="104"/>
                  <a:pt x="203" y="102"/>
                </a:cubicBezTo>
                <a:cubicBezTo>
                  <a:pt x="205" y="102"/>
                  <a:pt x="203" y="100"/>
                  <a:pt x="203" y="99"/>
                </a:cubicBezTo>
                <a:cubicBezTo>
                  <a:pt x="199" y="99"/>
                  <a:pt x="199" y="93"/>
                  <a:pt x="195" y="91"/>
                </a:cubicBezTo>
                <a:cubicBezTo>
                  <a:pt x="196" y="91"/>
                  <a:pt x="196" y="91"/>
                  <a:pt x="196" y="91"/>
                </a:cubicBezTo>
                <a:cubicBezTo>
                  <a:pt x="189" y="82"/>
                  <a:pt x="183" y="72"/>
                  <a:pt x="175" y="64"/>
                </a:cubicBezTo>
                <a:cubicBezTo>
                  <a:pt x="171" y="59"/>
                  <a:pt x="168" y="52"/>
                  <a:pt x="163" y="47"/>
                </a:cubicBezTo>
                <a:cubicBezTo>
                  <a:pt x="162" y="46"/>
                  <a:pt x="162" y="47"/>
                  <a:pt x="161" y="47"/>
                </a:cubicBezTo>
                <a:cubicBezTo>
                  <a:pt x="160" y="45"/>
                  <a:pt x="162" y="46"/>
                  <a:pt x="162" y="45"/>
                </a:cubicBezTo>
                <a:cubicBezTo>
                  <a:pt x="159" y="43"/>
                  <a:pt x="157" y="39"/>
                  <a:pt x="155" y="35"/>
                </a:cubicBezTo>
                <a:cubicBezTo>
                  <a:pt x="154" y="35"/>
                  <a:pt x="153" y="34"/>
                  <a:pt x="153" y="35"/>
                </a:cubicBezTo>
                <a:cubicBezTo>
                  <a:pt x="152" y="30"/>
                  <a:pt x="146" y="26"/>
                  <a:pt x="144" y="22"/>
                </a:cubicBezTo>
                <a:cubicBezTo>
                  <a:pt x="143" y="25"/>
                  <a:pt x="141" y="20"/>
                  <a:pt x="140" y="19"/>
                </a:cubicBezTo>
                <a:cubicBezTo>
                  <a:pt x="139" y="18"/>
                  <a:pt x="140" y="18"/>
                  <a:pt x="140" y="18"/>
                </a:cubicBezTo>
                <a:cubicBezTo>
                  <a:pt x="138" y="15"/>
                  <a:pt x="136" y="14"/>
                  <a:pt x="134" y="10"/>
                </a:cubicBezTo>
                <a:cubicBezTo>
                  <a:pt x="133" y="8"/>
                  <a:pt x="132" y="9"/>
                  <a:pt x="130" y="6"/>
                </a:cubicBezTo>
                <a:cubicBezTo>
                  <a:pt x="131" y="6"/>
                  <a:pt x="130" y="5"/>
                  <a:pt x="130" y="5"/>
                </a:cubicBezTo>
                <a:cubicBezTo>
                  <a:pt x="131" y="5"/>
                  <a:pt x="130" y="5"/>
                  <a:pt x="130" y="5"/>
                </a:cubicBezTo>
                <a:cubicBezTo>
                  <a:pt x="130" y="4"/>
                  <a:pt x="130" y="4"/>
                  <a:pt x="129" y="3"/>
                </a:cubicBezTo>
                <a:cubicBezTo>
                  <a:pt x="128" y="2"/>
                  <a:pt x="128" y="2"/>
                  <a:pt x="128" y="2"/>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30" y="0"/>
                  <a:pt x="101" y="9"/>
                  <a:pt x="113" y="5"/>
                </a:cubicBezTo>
                <a:cubicBezTo>
                  <a:pt x="113" y="5"/>
                  <a:pt x="113" y="5"/>
                  <a:pt x="113" y="5"/>
                </a:cubicBezTo>
                <a:cubicBezTo>
                  <a:pt x="113" y="5"/>
                  <a:pt x="113" y="5"/>
                  <a:pt x="113" y="5"/>
                </a:cubicBezTo>
                <a:cubicBezTo>
                  <a:pt x="113" y="6"/>
                  <a:pt x="113" y="6"/>
                  <a:pt x="113" y="6"/>
                </a:cubicBezTo>
                <a:cubicBezTo>
                  <a:pt x="113" y="6"/>
                  <a:pt x="113" y="6"/>
                  <a:pt x="113" y="6"/>
                </a:cubicBezTo>
                <a:cubicBezTo>
                  <a:pt x="115" y="6"/>
                  <a:pt x="116" y="9"/>
                  <a:pt x="115" y="11"/>
                </a:cubicBezTo>
                <a:cubicBezTo>
                  <a:pt x="113" y="11"/>
                  <a:pt x="113" y="11"/>
                  <a:pt x="113" y="11"/>
                </a:cubicBezTo>
                <a:cubicBezTo>
                  <a:pt x="114" y="18"/>
                  <a:pt x="111" y="29"/>
                  <a:pt x="114" y="38"/>
                </a:cubicBezTo>
                <a:cubicBezTo>
                  <a:pt x="112" y="39"/>
                  <a:pt x="112" y="39"/>
                  <a:pt x="112" y="39"/>
                </a:cubicBezTo>
                <a:cubicBezTo>
                  <a:pt x="113" y="48"/>
                  <a:pt x="112" y="57"/>
                  <a:pt x="114" y="66"/>
                </a:cubicBezTo>
                <a:cubicBezTo>
                  <a:pt x="113" y="68"/>
                  <a:pt x="112" y="72"/>
                  <a:pt x="112" y="74"/>
                </a:cubicBezTo>
                <a:cubicBezTo>
                  <a:pt x="112" y="74"/>
                  <a:pt x="113" y="74"/>
                  <a:pt x="113" y="75"/>
                </a:cubicBezTo>
                <a:cubicBezTo>
                  <a:pt x="110" y="74"/>
                  <a:pt x="107" y="73"/>
                  <a:pt x="104" y="75"/>
                </a:cubicBezTo>
                <a:cubicBezTo>
                  <a:pt x="104" y="74"/>
                  <a:pt x="104" y="74"/>
                  <a:pt x="104" y="74"/>
                </a:cubicBezTo>
                <a:cubicBezTo>
                  <a:pt x="101" y="74"/>
                  <a:pt x="96" y="76"/>
                  <a:pt x="93" y="74"/>
                </a:cubicBezTo>
                <a:cubicBezTo>
                  <a:pt x="92" y="75"/>
                  <a:pt x="88" y="75"/>
                  <a:pt x="90" y="77"/>
                </a:cubicBezTo>
                <a:cubicBezTo>
                  <a:pt x="88" y="77"/>
                  <a:pt x="89" y="75"/>
                  <a:pt x="87" y="76"/>
                </a:cubicBezTo>
                <a:cubicBezTo>
                  <a:pt x="89" y="74"/>
                  <a:pt x="89" y="74"/>
                  <a:pt x="89" y="74"/>
                </a:cubicBezTo>
                <a:cubicBezTo>
                  <a:pt x="81" y="74"/>
                  <a:pt x="74" y="74"/>
                  <a:pt x="66" y="75"/>
                </a:cubicBezTo>
                <a:cubicBezTo>
                  <a:pt x="64" y="73"/>
                  <a:pt x="58" y="75"/>
                  <a:pt x="54" y="73"/>
                </a:cubicBezTo>
                <a:cubicBezTo>
                  <a:pt x="51" y="74"/>
                  <a:pt x="47" y="73"/>
                  <a:pt x="45" y="75"/>
                </a:cubicBezTo>
                <a:cubicBezTo>
                  <a:pt x="45" y="74"/>
                  <a:pt x="45" y="74"/>
                  <a:pt x="45" y="74"/>
                </a:cubicBezTo>
                <a:cubicBezTo>
                  <a:pt x="41" y="73"/>
                  <a:pt x="36" y="73"/>
                  <a:pt x="32" y="73"/>
                </a:cubicBezTo>
                <a:cubicBezTo>
                  <a:pt x="29" y="72"/>
                  <a:pt x="29" y="74"/>
                  <a:pt x="27" y="74"/>
                </a:cubicBezTo>
                <a:cubicBezTo>
                  <a:pt x="27" y="73"/>
                  <a:pt x="27" y="73"/>
                  <a:pt x="27" y="73"/>
                </a:cubicBezTo>
                <a:cubicBezTo>
                  <a:pt x="25" y="74"/>
                  <a:pt x="24" y="75"/>
                  <a:pt x="23" y="76"/>
                </a:cubicBezTo>
                <a:cubicBezTo>
                  <a:pt x="21" y="76"/>
                  <a:pt x="21" y="76"/>
                  <a:pt x="19" y="76"/>
                </a:cubicBezTo>
                <a:cubicBezTo>
                  <a:pt x="21" y="75"/>
                  <a:pt x="23" y="74"/>
                  <a:pt x="24" y="72"/>
                </a:cubicBezTo>
                <a:cubicBezTo>
                  <a:pt x="21" y="72"/>
                  <a:pt x="18" y="75"/>
                  <a:pt x="16" y="73"/>
                </a:cubicBezTo>
                <a:cubicBezTo>
                  <a:pt x="14" y="72"/>
                  <a:pt x="12" y="73"/>
                  <a:pt x="12" y="74"/>
                </a:cubicBezTo>
                <a:cubicBezTo>
                  <a:pt x="12" y="74"/>
                  <a:pt x="11" y="73"/>
                  <a:pt x="12" y="73"/>
                </a:cubicBezTo>
                <a:cubicBezTo>
                  <a:pt x="10" y="73"/>
                  <a:pt x="9" y="73"/>
                  <a:pt x="8" y="73"/>
                </a:cubicBezTo>
                <a:cubicBezTo>
                  <a:pt x="8" y="73"/>
                  <a:pt x="9" y="73"/>
                  <a:pt x="9" y="73"/>
                </a:cubicBezTo>
                <a:cubicBezTo>
                  <a:pt x="8" y="74"/>
                  <a:pt x="6" y="74"/>
                  <a:pt x="7" y="76"/>
                </a:cubicBezTo>
                <a:cubicBezTo>
                  <a:pt x="7" y="76"/>
                  <a:pt x="8" y="75"/>
                  <a:pt x="9" y="75"/>
                </a:cubicBezTo>
                <a:cubicBezTo>
                  <a:pt x="8" y="77"/>
                  <a:pt x="5" y="77"/>
                  <a:pt x="4" y="76"/>
                </a:cubicBezTo>
                <a:cubicBezTo>
                  <a:pt x="4" y="75"/>
                  <a:pt x="7" y="74"/>
                  <a:pt x="5" y="73"/>
                </a:cubicBezTo>
                <a:cubicBezTo>
                  <a:pt x="0" y="76"/>
                  <a:pt x="0" y="76"/>
                  <a:pt x="0" y="76"/>
                </a:cubicBezTo>
                <a:cubicBezTo>
                  <a:pt x="1" y="75"/>
                  <a:pt x="3" y="76"/>
                  <a:pt x="2" y="77"/>
                </a:cubicBezTo>
                <a:cubicBezTo>
                  <a:pt x="4" y="76"/>
                  <a:pt x="4" y="76"/>
                  <a:pt x="4" y="76"/>
                </a:cubicBezTo>
                <a:cubicBezTo>
                  <a:pt x="4" y="77"/>
                  <a:pt x="4" y="77"/>
                  <a:pt x="4" y="77"/>
                </a:cubicBezTo>
                <a:cubicBezTo>
                  <a:pt x="7" y="77"/>
                  <a:pt x="10" y="78"/>
                  <a:pt x="13" y="78"/>
                </a:cubicBezTo>
                <a:cubicBezTo>
                  <a:pt x="12" y="76"/>
                  <a:pt x="12" y="76"/>
                  <a:pt x="12" y="76"/>
                </a:cubicBezTo>
                <a:cubicBezTo>
                  <a:pt x="14" y="76"/>
                  <a:pt x="16" y="75"/>
                  <a:pt x="18" y="76"/>
                </a:cubicBezTo>
                <a:cubicBezTo>
                  <a:pt x="17" y="77"/>
                  <a:pt x="17" y="77"/>
                  <a:pt x="17" y="78"/>
                </a:cubicBezTo>
                <a:cubicBezTo>
                  <a:pt x="18" y="78"/>
                  <a:pt x="18" y="77"/>
                  <a:pt x="19" y="78"/>
                </a:cubicBezTo>
                <a:cubicBezTo>
                  <a:pt x="18" y="80"/>
                  <a:pt x="18" y="80"/>
                  <a:pt x="18" y="80"/>
                </a:cubicBezTo>
                <a:cubicBezTo>
                  <a:pt x="19" y="77"/>
                  <a:pt x="23" y="79"/>
                  <a:pt x="24" y="78"/>
                </a:cubicBezTo>
                <a:cubicBezTo>
                  <a:pt x="24" y="79"/>
                  <a:pt x="24" y="79"/>
                  <a:pt x="24" y="79"/>
                </a:cubicBezTo>
                <a:cubicBezTo>
                  <a:pt x="27" y="80"/>
                  <a:pt x="23" y="78"/>
                  <a:pt x="25" y="78"/>
                </a:cubicBezTo>
                <a:cubicBezTo>
                  <a:pt x="27" y="78"/>
                  <a:pt x="26" y="80"/>
                  <a:pt x="27" y="81"/>
                </a:cubicBezTo>
                <a:cubicBezTo>
                  <a:pt x="30" y="81"/>
                  <a:pt x="35" y="80"/>
                  <a:pt x="39" y="81"/>
                </a:cubicBezTo>
                <a:cubicBezTo>
                  <a:pt x="41" y="81"/>
                  <a:pt x="44" y="80"/>
                  <a:pt x="47" y="80"/>
                </a:cubicBezTo>
                <a:cubicBezTo>
                  <a:pt x="49" y="80"/>
                  <a:pt x="46" y="82"/>
                  <a:pt x="49" y="81"/>
                </a:cubicBezTo>
                <a:cubicBezTo>
                  <a:pt x="49" y="82"/>
                  <a:pt x="49" y="82"/>
                  <a:pt x="49" y="83"/>
                </a:cubicBezTo>
                <a:cubicBezTo>
                  <a:pt x="49" y="82"/>
                  <a:pt x="54" y="83"/>
                  <a:pt x="52" y="81"/>
                </a:cubicBezTo>
                <a:cubicBezTo>
                  <a:pt x="55" y="82"/>
                  <a:pt x="59" y="82"/>
                  <a:pt x="63" y="82"/>
                </a:cubicBezTo>
                <a:cubicBezTo>
                  <a:pt x="61" y="82"/>
                  <a:pt x="61" y="83"/>
                  <a:pt x="62" y="84"/>
                </a:cubicBezTo>
                <a:cubicBezTo>
                  <a:pt x="64" y="83"/>
                  <a:pt x="67" y="82"/>
                  <a:pt x="70" y="83"/>
                </a:cubicBezTo>
                <a:cubicBezTo>
                  <a:pt x="70" y="81"/>
                  <a:pt x="69" y="81"/>
                  <a:pt x="69" y="80"/>
                </a:cubicBezTo>
                <a:cubicBezTo>
                  <a:pt x="70" y="80"/>
                  <a:pt x="70" y="79"/>
                  <a:pt x="71" y="80"/>
                </a:cubicBezTo>
                <a:cubicBezTo>
                  <a:pt x="71" y="81"/>
                  <a:pt x="71" y="83"/>
                  <a:pt x="74" y="83"/>
                </a:cubicBezTo>
                <a:cubicBezTo>
                  <a:pt x="73" y="85"/>
                  <a:pt x="69" y="83"/>
                  <a:pt x="70" y="85"/>
                </a:cubicBezTo>
                <a:cubicBezTo>
                  <a:pt x="69" y="87"/>
                  <a:pt x="64" y="87"/>
                  <a:pt x="63" y="85"/>
                </a:cubicBezTo>
                <a:cubicBezTo>
                  <a:pt x="61" y="87"/>
                  <a:pt x="65" y="86"/>
                  <a:pt x="65" y="88"/>
                </a:cubicBezTo>
                <a:cubicBezTo>
                  <a:pt x="67" y="87"/>
                  <a:pt x="68" y="87"/>
                  <a:pt x="71" y="86"/>
                </a:cubicBezTo>
                <a:cubicBezTo>
                  <a:pt x="71" y="85"/>
                  <a:pt x="70" y="85"/>
                  <a:pt x="72" y="85"/>
                </a:cubicBezTo>
                <a:cubicBezTo>
                  <a:pt x="75" y="83"/>
                  <a:pt x="75" y="86"/>
                  <a:pt x="76" y="86"/>
                </a:cubicBezTo>
                <a:cubicBezTo>
                  <a:pt x="75" y="87"/>
                  <a:pt x="75" y="87"/>
                  <a:pt x="75" y="87"/>
                </a:cubicBezTo>
                <a:cubicBezTo>
                  <a:pt x="77" y="87"/>
                  <a:pt x="77" y="86"/>
                  <a:pt x="80" y="86"/>
                </a:cubicBezTo>
                <a:cubicBezTo>
                  <a:pt x="80" y="89"/>
                  <a:pt x="76" y="87"/>
                  <a:pt x="75" y="88"/>
                </a:cubicBezTo>
                <a:cubicBezTo>
                  <a:pt x="77" y="90"/>
                  <a:pt x="77" y="90"/>
                  <a:pt x="77" y="90"/>
                </a:cubicBezTo>
                <a:cubicBezTo>
                  <a:pt x="80" y="90"/>
                  <a:pt x="78" y="88"/>
                  <a:pt x="81" y="89"/>
                </a:cubicBezTo>
                <a:cubicBezTo>
                  <a:pt x="81" y="90"/>
                  <a:pt x="81" y="90"/>
                  <a:pt x="81" y="90"/>
                </a:cubicBezTo>
                <a:cubicBezTo>
                  <a:pt x="83" y="89"/>
                  <a:pt x="83" y="89"/>
                  <a:pt x="83" y="89"/>
                </a:cubicBezTo>
                <a:cubicBezTo>
                  <a:pt x="83" y="88"/>
                  <a:pt x="82" y="87"/>
                  <a:pt x="81" y="87"/>
                </a:cubicBezTo>
                <a:cubicBezTo>
                  <a:pt x="82" y="84"/>
                  <a:pt x="82" y="87"/>
                  <a:pt x="85" y="86"/>
                </a:cubicBezTo>
                <a:cubicBezTo>
                  <a:pt x="86" y="85"/>
                  <a:pt x="84" y="86"/>
                  <a:pt x="84" y="85"/>
                </a:cubicBezTo>
                <a:cubicBezTo>
                  <a:pt x="84" y="84"/>
                  <a:pt x="86" y="84"/>
                  <a:pt x="87" y="84"/>
                </a:cubicBezTo>
                <a:cubicBezTo>
                  <a:pt x="89" y="84"/>
                  <a:pt x="88" y="85"/>
                  <a:pt x="89" y="86"/>
                </a:cubicBezTo>
                <a:cubicBezTo>
                  <a:pt x="89" y="86"/>
                  <a:pt x="87" y="86"/>
                  <a:pt x="87" y="86"/>
                </a:cubicBezTo>
                <a:cubicBezTo>
                  <a:pt x="84" y="87"/>
                  <a:pt x="88" y="88"/>
                  <a:pt x="86" y="89"/>
                </a:cubicBezTo>
                <a:cubicBezTo>
                  <a:pt x="88" y="90"/>
                  <a:pt x="88" y="89"/>
                  <a:pt x="90" y="88"/>
                </a:cubicBezTo>
                <a:cubicBezTo>
                  <a:pt x="89" y="88"/>
                  <a:pt x="90" y="87"/>
                  <a:pt x="89" y="86"/>
                </a:cubicBezTo>
                <a:cubicBezTo>
                  <a:pt x="93" y="83"/>
                  <a:pt x="92" y="89"/>
                  <a:pt x="96" y="89"/>
                </a:cubicBezTo>
                <a:cubicBezTo>
                  <a:pt x="95" y="86"/>
                  <a:pt x="101" y="86"/>
                  <a:pt x="98" y="83"/>
                </a:cubicBezTo>
                <a:cubicBezTo>
                  <a:pt x="99" y="82"/>
                  <a:pt x="100" y="82"/>
                  <a:pt x="101" y="82"/>
                </a:cubicBezTo>
                <a:cubicBezTo>
                  <a:pt x="100" y="84"/>
                  <a:pt x="103" y="84"/>
                  <a:pt x="101" y="85"/>
                </a:cubicBezTo>
                <a:cubicBezTo>
                  <a:pt x="102" y="85"/>
                  <a:pt x="102" y="85"/>
                  <a:pt x="102" y="85"/>
                </a:cubicBezTo>
                <a:cubicBezTo>
                  <a:pt x="100" y="87"/>
                  <a:pt x="100" y="87"/>
                  <a:pt x="100" y="87"/>
                </a:cubicBezTo>
                <a:cubicBezTo>
                  <a:pt x="101" y="88"/>
                  <a:pt x="104" y="89"/>
                  <a:pt x="105" y="90"/>
                </a:cubicBezTo>
                <a:cubicBezTo>
                  <a:pt x="107" y="89"/>
                  <a:pt x="104" y="89"/>
                  <a:pt x="106" y="88"/>
                </a:cubicBezTo>
                <a:cubicBezTo>
                  <a:pt x="106" y="89"/>
                  <a:pt x="107" y="90"/>
                  <a:pt x="108" y="90"/>
                </a:cubicBezTo>
                <a:cubicBezTo>
                  <a:pt x="106" y="89"/>
                  <a:pt x="108" y="88"/>
                  <a:pt x="109" y="87"/>
                </a:cubicBezTo>
                <a:cubicBezTo>
                  <a:pt x="111" y="87"/>
                  <a:pt x="113" y="89"/>
                  <a:pt x="112" y="89"/>
                </a:cubicBezTo>
                <a:cubicBezTo>
                  <a:pt x="110" y="90"/>
                  <a:pt x="110" y="90"/>
                  <a:pt x="110" y="90"/>
                </a:cubicBezTo>
                <a:cubicBezTo>
                  <a:pt x="112" y="89"/>
                  <a:pt x="111" y="91"/>
                  <a:pt x="113" y="91"/>
                </a:cubicBezTo>
                <a:cubicBezTo>
                  <a:pt x="113" y="90"/>
                  <a:pt x="114" y="88"/>
                  <a:pt x="115" y="87"/>
                </a:cubicBezTo>
                <a:cubicBezTo>
                  <a:pt x="116" y="87"/>
                  <a:pt x="117" y="88"/>
                  <a:pt x="117" y="88"/>
                </a:cubicBezTo>
                <a:cubicBezTo>
                  <a:pt x="115" y="89"/>
                  <a:pt x="115" y="89"/>
                  <a:pt x="115" y="89"/>
                </a:cubicBezTo>
                <a:cubicBezTo>
                  <a:pt x="116" y="89"/>
                  <a:pt x="117" y="89"/>
                  <a:pt x="117" y="90"/>
                </a:cubicBezTo>
                <a:cubicBezTo>
                  <a:pt x="117" y="91"/>
                  <a:pt x="117" y="91"/>
                  <a:pt x="117" y="91"/>
                </a:cubicBezTo>
                <a:cubicBezTo>
                  <a:pt x="117" y="91"/>
                  <a:pt x="117" y="91"/>
                  <a:pt x="117" y="91"/>
                </a:cubicBezTo>
                <a:cubicBezTo>
                  <a:pt x="118" y="91"/>
                  <a:pt x="118" y="91"/>
                  <a:pt x="118" y="91"/>
                </a:cubicBezTo>
                <a:cubicBezTo>
                  <a:pt x="118" y="91"/>
                  <a:pt x="118" y="91"/>
                  <a:pt x="118" y="91"/>
                </a:cubicBezTo>
                <a:cubicBezTo>
                  <a:pt x="118" y="91"/>
                  <a:pt x="118" y="91"/>
                  <a:pt x="118" y="91"/>
                </a:cubicBezTo>
                <a:cubicBezTo>
                  <a:pt x="118" y="91"/>
                  <a:pt x="118" y="91"/>
                  <a:pt x="118" y="91"/>
                </a:cubicBezTo>
                <a:cubicBezTo>
                  <a:pt x="123" y="86"/>
                  <a:pt x="127" y="83"/>
                  <a:pt x="128" y="81"/>
                </a:cubicBezTo>
                <a:cubicBezTo>
                  <a:pt x="128" y="82"/>
                  <a:pt x="128" y="82"/>
                  <a:pt x="129" y="81"/>
                </a:cubicBezTo>
                <a:cubicBezTo>
                  <a:pt x="129" y="81"/>
                  <a:pt x="129" y="81"/>
                  <a:pt x="129" y="81"/>
                </a:cubicBezTo>
                <a:cubicBezTo>
                  <a:pt x="129" y="81"/>
                  <a:pt x="129" y="81"/>
                  <a:pt x="129" y="81"/>
                </a:cubicBezTo>
                <a:cubicBezTo>
                  <a:pt x="129" y="81"/>
                  <a:pt x="129" y="81"/>
                  <a:pt x="129" y="81"/>
                </a:cubicBezTo>
                <a:cubicBezTo>
                  <a:pt x="129" y="80"/>
                  <a:pt x="129" y="80"/>
                  <a:pt x="129" y="80"/>
                </a:cubicBezTo>
                <a:cubicBezTo>
                  <a:pt x="129" y="80"/>
                  <a:pt x="129" y="80"/>
                  <a:pt x="129" y="80"/>
                </a:cubicBezTo>
                <a:cubicBezTo>
                  <a:pt x="128" y="79"/>
                  <a:pt x="128" y="79"/>
                  <a:pt x="128" y="79"/>
                </a:cubicBezTo>
                <a:cubicBezTo>
                  <a:pt x="128" y="79"/>
                  <a:pt x="129" y="79"/>
                  <a:pt x="129" y="79"/>
                </a:cubicBezTo>
                <a:cubicBezTo>
                  <a:pt x="128" y="79"/>
                  <a:pt x="128" y="77"/>
                  <a:pt x="128" y="77"/>
                </a:cubicBezTo>
                <a:cubicBezTo>
                  <a:pt x="129" y="76"/>
                  <a:pt x="129" y="76"/>
                  <a:pt x="129" y="76"/>
                </a:cubicBezTo>
                <a:cubicBezTo>
                  <a:pt x="128" y="75"/>
                  <a:pt x="127" y="74"/>
                  <a:pt x="128" y="72"/>
                </a:cubicBezTo>
                <a:cubicBezTo>
                  <a:pt x="126" y="73"/>
                  <a:pt x="128" y="74"/>
                  <a:pt x="127" y="76"/>
                </a:cubicBezTo>
                <a:cubicBezTo>
                  <a:pt x="126" y="77"/>
                  <a:pt x="126" y="74"/>
                  <a:pt x="126" y="73"/>
                </a:cubicBezTo>
                <a:cubicBezTo>
                  <a:pt x="128" y="74"/>
                  <a:pt x="126" y="70"/>
                  <a:pt x="126" y="69"/>
                </a:cubicBezTo>
                <a:cubicBezTo>
                  <a:pt x="127" y="68"/>
                  <a:pt x="127" y="68"/>
                  <a:pt x="128" y="67"/>
                </a:cubicBezTo>
                <a:cubicBezTo>
                  <a:pt x="126" y="67"/>
                  <a:pt x="126" y="67"/>
                  <a:pt x="126" y="67"/>
                </a:cubicBezTo>
                <a:cubicBezTo>
                  <a:pt x="129" y="66"/>
                  <a:pt x="126" y="64"/>
                  <a:pt x="127" y="62"/>
                </a:cubicBezTo>
                <a:cubicBezTo>
                  <a:pt x="128" y="63"/>
                  <a:pt x="129" y="63"/>
                  <a:pt x="129" y="62"/>
                </a:cubicBezTo>
                <a:cubicBezTo>
                  <a:pt x="127" y="63"/>
                  <a:pt x="127" y="60"/>
                  <a:pt x="125" y="60"/>
                </a:cubicBezTo>
                <a:cubicBezTo>
                  <a:pt x="126" y="57"/>
                  <a:pt x="128" y="61"/>
                  <a:pt x="129" y="60"/>
                </a:cubicBezTo>
                <a:cubicBezTo>
                  <a:pt x="128" y="58"/>
                  <a:pt x="130" y="57"/>
                  <a:pt x="128" y="56"/>
                </a:cubicBezTo>
                <a:cubicBezTo>
                  <a:pt x="128" y="58"/>
                  <a:pt x="127" y="56"/>
                  <a:pt x="126" y="55"/>
                </a:cubicBezTo>
                <a:cubicBezTo>
                  <a:pt x="127" y="53"/>
                  <a:pt x="127" y="56"/>
                  <a:pt x="128" y="54"/>
                </a:cubicBezTo>
                <a:cubicBezTo>
                  <a:pt x="128" y="53"/>
                  <a:pt x="126" y="51"/>
                  <a:pt x="126" y="53"/>
                </a:cubicBezTo>
                <a:cubicBezTo>
                  <a:pt x="126" y="51"/>
                  <a:pt x="124" y="50"/>
                  <a:pt x="125" y="48"/>
                </a:cubicBezTo>
                <a:cubicBezTo>
                  <a:pt x="127" y="48"/>
                  <a:pt x="126" y="51"/>
                  <a:pt x="127" y="50"/>
                </a:cubicBezTo>
                <a:cubicBezTo>
                  <a:pt x="127" y="47"/>
                  <a:pt x="124" y="48"/>
                  <a:pt x="123" y="45"/>
                </a:cubicBezTo>
                <a:cubicBezTo>
                  <a:pt x="123" y="47"/>
                  <a:pt x="121" y="45"/>
                  <a:pt x="120" y="44"/>
                </a:cubicBezTo>
                <a:cubicBezTo>
                  <a:pt x="121" y="40"/>
                  <a:pt x="121" y="45"/>
                  <a:pt x="122" y="44"/>
                </a:cubicBezTo>
                <a:cubicBezTo>
                  <a:pt x="122" y="42"/>
                  <a:pt x="122" y="42"/>
                  <a:pt x="122" y="42"/>
                </a:cubicBezTo>
                <a:cubicBezTo>
                  <a:pt x="124" y="41"/>
                  <a:pt x="126" y="47"/>
                  <a:pt x="127" y="45"/>
                </a:cubicBezTo>
                <a:cubicBezTo>
                  <a:pt x="127" y="43"/>
                  <a:pt x="127" y="43"/>
                  <a:pt x="127" y="43"/>
                </a:cubicBezTo>
                <a:cubicBezTo>
                  <a:pt x="127" y="44"/>
                  <a:pt x="128" y="44"/>
                  <a:pt x="129" y="44"/>
                </a:cubicBezTo>
                <a:cubicBezTo>
                  <a:pt x="128" y="43"/>
                  <a:pt x="129" y="40"/>
                  <a:pt x="128" y="40"/>
                </a:cubicBezTo>
                <a:cubicBezTo>
                  <a:pt x="127" y="39"/>
                  <a:pt x="129" y="41"/>
                  <a:pt x="128" y="41"/>
                </a:cubicBezTo>
                <a:cubicBezTo>
                  <a:pt x="127" y="39"/>
                  <a:pt x="125" y="38"/>
                  <a:pt x="126" y="36"/>
                </a:cubicBezTo>
                <a:cubicBezTo>
                  <a:pt x="127" y="37"/>
                  <a:pt x="128" y="35"/>
                  <a:pt x="129" y="36"/>
                </a:cubicBezTo>
                <a:cubicBezTo>
                  <a:pt x="129" y="35"/>
                  <a:pt x="127" y="35"/>
                  <a:pt x="128" y="34"/>
                </a:cubicBezTo>
                <a:cubicBezTo>
                  <a:pt x="129" y="34"/>
                  <a:pt x="129" y="34"/>
                  <a:pt x="129" y="34"/>
                </a:cubicBezTo>
                <a:cubicBezTo>
                  <a:pt x="129" y="32"/>
                  <a:pt x="129" y="31"/>
                  <a:pt x="129" y="29"/>
                </a:cubicBezTo>
                <a:cubicBezTo>
                  <a:pt x="130" y="29"/>
                  <a:pt x="130" y="30"/>
                  <a:pt x="131" y="30"/>
                </a:cubicBezTo>
                <a:cubicBezTo>
                  <a:pt x="130" y="29"/>
                  <a:pt x="130" y="29"/>
                  <a:pt x="131" y="28"/>
                </a:cubicBezTo>
                <a:cubicBezTo>
                  <a:pt x="133" y="27"/>
                  <a:pt x="131" y="29"/>
                  <a:pt x="133" y="29"/>
                </a:cubicBezTo>
                <a:cubicBezTo>
                  <a:pt x="132" y="30"/>
                  <a:pt x="133" y="31"/>
                  <a:pt x="131" y="30"/>
                </a:cubicBezTo>
                <a:cubicBezTo>
                  <a:pt x="132" y="35"/>
                  <a:pt x="137" y="38"/>
                  <a:pt x="140" y="43"/>
                </a:cubicBezTo>
                <a:cubicBezTo>
                  <a:pt x="141" y="43"/>
                  <a:pt x="141" y="43"/>
                  <a:pt x="141" y="43"/>
                </a:cubicBezTo>
                <a:cubicBezTo>
                  <a:pt x="142" y="47"/>
                  <a:pt x="146" y="49"/>
                  <a:pt x="147" y="52"/>
                </a:cubicBezTo>
                <a:cubicBezTo>
                  <a:pt x="147" y="51"/>
                  <a:pt x="150" y="51"/>
                  <a:pt x="151" y="52"/>
                </a:cubicBezTo>
                <a:cubicBezTo>
                  <a:pt x="153" y="53"/>
                  <a:pt x="150" y="54"/>
                  <a:pt x="150" y="56"/>
                </a:cubicBezTo>
                <a:cubicBezTo>
                  <a:pt x="151" y="57"/>
                  <a:pt x="153" y="58"/>
                  <a:pt x="153" y="59"/>
                </a:cubicBezTo>
                <a:cubicBezTo>
                  <a:pt x="153" y="59"/>
                  <a:pt x="153" y="59"/>
                  <a:pt x="153" y="59"/>
                </a:cubicBezTo>
                <a:cubicBezTo>
                  <a:pt x="154" y="59"/>
                  <a:pt x="155" y="60"/>
                  <a:pt x="156" y="62"/>
                </a:cubicBezTo>
                <a:cubicBezTo>
                  <a:pt x="156" y="62"/>
                  <a:pt x="156" y="62"/>
                  <a:pt x="156" y="62"/>
                </a:cubicBezTo>
                <a:cubicBezTo>
                  <a:pt x="156" y="63"/>
                  <a:pt x="156" y="65"/>
                  <a:pt x="157" y="65"/>
                </a:cubicBezTo>
                <a:cubicBezTo>
                  <a:pt x="158" y="65"/>
                  <a:pt x="159" y="68"/>
                  <a:pt x="161" y="68"/>
                </a:cubicBezTo>
                <a:cubicBezTo>
                  <a:pt x="161" y="68"/>
                  <a:pt x="161" y="68"/>
                  <a:pt x="161" y="68"/>
                </a:cubicBezTo>
                <a:cubicBezTo>
                  <a:pt x="162" y="68"/>
                  <a:pt x="162" y="68"/>
                  <a:pt x="162" y="68"/>
                </a:cubicBezTo>
                <a:cubicBezTo>
                  <a:pt x="162" y="70"/>
                  <a:pt x="162" y="70"/>
                  <a:pt x="162" y="70"/>
                </a:cubicBezTo>
                <a:cubicBezTo>
                  <a:pt x="162" y="70"/>
                  <a:pt x="161" y="70"/>
                  <a:pt x="161" y="70"/>
                </a:cubicBezTo>
                <a:cubicBezTo>
                  <a:pt x="162" y="72"/>
                  <a:pt x="162" y="70"/>
                  <a:pt x="163" y="70"/>
                </a:cubicBezTo>
                <a:cubicBezTo>
                  <a:pt x="165" y="71"/>
                  <a:pt x="164" y="72"/>
                  <a:pt x="164" y="73"/>
                </a:cubicBezTo>
                <a:cubicBezTo>
                  <a:pt x="163" y="73"/>
                  <a:pt x="164" y="72"/>
                  <a:pt x="163" y="71"/>
                </a:cubicBezTo>
                <a:cubicBezTo>
                  <a:pt x="162" y="71"/>
                  <a:pt x="164" y="73"/>
                  <a:pt x="163" y="73"/>
                </a:cubicBezTo>
                <a:cubicBezTo>
                  <a:pt x="163" y="73"/>
                  <a:pt x="165" y="73"/>
                  <a:pt x="165" y="74"/>
                </a:cubicBezTo>
                <a:cubicBezTo>
                  <a:pt x="166" y="75"/>
                  <a:pt x="168" y="77"/>
                  <a:pt x="166" y="77"/>
                </a:cubicBezTo>
                <a:cubicBezTo>
                  <a:pt x="167" y="78"/>
                  <a:pt x="168" y="79"/>
                  <a:pt x="169" y="79"/>
                </a:cubicBezTo>
                <a:cubicBezTo>
                  <a:pt x="169" y="78"/>
                  <a:pt x="168" y="76"/>
                  <a:pt x="168" y="76"/>
                </a:cubicBezTo>
                <a:cubicBezTo>
                  <a:pt x="169" y="76"/>
                  <a:pt x="170" y="77"/>
                  <a:pt x="170" y="78"/>
                </a:cubicBezTo>
                <a:cubicBezTo>
                  <a:pt x="169" y="78"/>
                  <a:pt x="169" y="78"/>
                  <a:pt x="169" y="78"/>
                </a:cubicBezTo>
                <a:cubicBezTo>
                  <a:pt x="170" y="78"/>
                  <a:pt x="171" y="80"/>
                  <a:pt x="171" y="78"/>
                </a:cubicBezTo>
                <a:cubicBezTo>
                  <a:pt x="171" y="81"/>
                  <a:pt x="171" y="81"/>
                  <a:pt x="171" y="81"/>
                </a:cubicBezTo>
                <a:cubicBezTo>
                  <a:pt x="172" y="81"/>
                  <a:pt x="173" y="82"/>
                  <a:pt x="174" y="83"/>
                </a:cubicBezTo>
                <a:cubicBezTo>
                  <a:pt x="173" y="84"/>
                  <a:pt x="171" y="84"/>
                  <a:pt x="173" y="86"/>
                </a:cubicBezTo>
                <a:cubicBezTo>
                  <a:pt x="175" y="87"/>
                  <a:pt x="175" y="87"/>
                  <a:pt x="175" y="87"/>
                </a:cubicBezTo>
                <a:cubicBezTo>
                  <a:pt x="176" y="88"/>
                  <a:pt x="176" y="89"/>
                  <a:pt x="175" y="89"/>
                </a:cubicBezTo>
                <a:cubicBezTo>
                  <a:pt x="177" y="93"/>
                  <a:pt x="181" y="90"/>
                  <a:pt x="182" y="93"/>
                </a:cubicBezTo>
                <a:cubicBezTo>
                  <a:pt x="179" y="93"/>
                  <a:pt x="180" y="94"/>
                  <a:pt x="181" y="96"/>
                </a:cubicBezTo>
                <a:cubicBezTo>
                  <a:pt x="181" y="96"/>
                  <a:pt x="181" y="95"/>
                  <a:pt x="182" y="96"/>
                </a:cubicBezTo>
                <a:cubicBezTo>
                  <a:pt x="182" y="95"/>
                  <a:pt x="180" y="96"/>
                  <a:pt x="180" y="94"/>
                </a:cubicBezTo>
                <a:cubicBezTo>
                  <a:pt x="181" y="93"/>
                  <a:pt x="182" y="95"/>
                  <a:pt x="182" y="95"/>
                </a:cubicBezTo>
                <a:cubicBezTo>
                  <a:pt x="181" y="100"/>
                  <a:pt x="188" y="104"/>
                  <a:pt x="189" y="108"/>
                </a:cubicBezTo>
                <a:cubicBezTo>
                  <a:pt x="190" y="107"/>
                  <a:pt x="191" y="110"/>
                  <a:pt x="192" y="110"/>
                </a:cubicBezTo>
                <a:cubicBezTo>
                  <a:pt x="190" y="111"/>
                  <a:pt x="194" y="112"/>
                  <a:pt x="194" y="114"/>
                </a:cubicBezTo>
                <a:cubicBezTo>
                  <a:pt x="195" y="112"/>
                  <a:pt x="195" y="112"/>
                  <a:pt x="195" y="112"/>
                </a:cubicBezTo>
                <a:cubicBezTo>
                  <a:pt x="195" y="115"/>
                  <a:pt x="200" y="114"/>
                  <a:pt x="199" y="117"/>
                </a:cubicBezTo>
                <a:cubicBezTo>
                  <a:pt x="199" y="118"/>
                  <a:pt x="198" y="117"/>
                  <a:pt x="197" y="117"/>
                </a:cubicBezTo>
                <a:cubicBezTo>
                  <a:pt x="196" y="120"/>
                  <a:pt x="202" y="120"/>
                  <a:pt x="201" y="123"/>
                </a:cubicBezTo>
                <a:cubicBezTo>
                  <a:pt x="202" y="123"/>
                  <a:pt x="202" y="122"/>
                  <a:pt x="204" y="123"/>
                </a:cubicBezTo>
                <a:cubicBezTo>
                  <a:pt x="204" y="125"/>
                  <a:pt x="205" y="128"/>
                  <a:pt x="205" y="128"/>
                </a:cubicBezTo>
                <a:cubicBezTo>
                  <a:pt x="206" y="128"/>
                  <a:pt x="207" y="128"/>
                  <a:pt x="207" y="130"/>
                </a:cubicBezTo>
                <a:cubicBezTo>
                  <a:pt x="206" y="130"/>
                  <a:pt x="206" y="130"/>
                  <a:pt x="206" y="129"/>
                </a:cubicBezTo>
                <a:cubicBezTo>
                  <a:pt x="206" y="131"/>
                  <a:pt x="208" y="132"/>
                  <a:pt x="210" y="133"/>
                </a:cubicBezTo>
                <a:cubicBezTo>
                  <a:pt x="210" y="135"/>
                  <a:pt x="212" y="138"/>
                  <a:pt x="213" y="141"/>
                </a:cubicBezTo>
                <a:cubicBezTo>
                  <a:pt x="214" y="141"/>
                  <a:pt x="214" y="141"/>
                  <a:pt x="215" y="141"/>
                </a:cubicBezTo>
                <a:cubicBezTo>
                  <a:pt x="214" y="142"/>
                  <a:pt x="214" y="142"/>
                  <a:pt x="214" y="143"/>
                </a:cubicBezTo>
                <a:cubicBezTo>
                  <a:pt x="214" y="144"/>
                  <a:pt x="214" y="144"/>
                  <a:pt x="214" y="144"/>
                </a:cubicBezTo>
                <a:cubicBezTo>
                  <a:pt x="212" y="146"/>
                  <a:pt x="214" y="145"/>
                  <a:pt x="212" y="147"/>
                </a:cubicBezTo>
                <a:cubicBezTo>
                  <a:pt x="211" y="148"/>
                  <a:pt x="211" y="146"/>
                  <a:pt x="211" y="146"/>
                </a:cubicBezTo>
                <a:cubicBezTo>
                  <a:pt x="210" y="146"/>
                  <a:pt x="209" y="148"/>
                  <a:pt x="208" y="149"/>
                </a:cubicBezTo>
                <a:cubicBezTo>
                  <a:pt x="209" y="148"/>
                  <a:pt x="209" y="148"/>
                  <a:pt x="209" y="149"/>
                </a:cubicBezTo>
                <a:cubicBezTo>
                  <a:pt x="209" y="149"/>
                  <a:pt x="208" y="149"/>
                  <a:pt x="208" y="149"/>
                </a:cubicBezTo>
                <a:cubicBezTo>
                  <a:pt x="208" y="149"/>
                  <a:pt x="208" y="150"/>
                  <a:pt x="207" y="150"/>
                </a:cubicBezTo>
                <a:cubicBezTo>
                  <a:pt x="207" y="150"/>
                  <a:pt x="207" y="150"/>
                  <a:pt x="207" y="150"/>
                </a:cubicBezTo>
                <a:cubicBezTo>
                  <a:pt x="208" y="150"/>
                  <a:pt x="208" y="149"/>
                  <a:pt x="208" y="149"/>
                </a:cubicBezTo>
                <a:cubicBezTo>
                  <a:pt x="208" y="149"/>
                  <a:pt x="208" y="150"/>
                  <a:pt x="207" y="150"/>
                </a:cubicBezTo>
                <a:cubicBezTo>
                  <a:pt x="207" y="150"/>
                  <a:pt x="207" y="150"/>
                  <a:pt x="207" y="150"/>
                </a:cubicBezTo>
                <a:cubicBezTo>
                  <a:pt x="207" y="151"/>
                  <a:pt x="206" y="151"/>
                  <a:pt x="206" y="151"/>
                </a:cubicBezTo>
                <a:cubicBezTo>
                  <a:pt x="205" y="150"/>
                  <a:pt x="205" y="150"/>
                  <a:pt x="205" y="150"/>
                </a:cubicBezTo>
                <a:cubicBezTo>
                  <a:pt x="204" y="150"/>
                  <a:pt x="204" y="153"/>
                  <a:pt x="204" y="154"/>
                </a:cubicBezTo>
                <a:cubicBezTo>
                  <a:pt x="201" y="156"/>
                  <a:pt x="197" y="161"/>
                  <a:pt x="196" y="163"/>
                </a:cubicBezTo>
                <a:cubicBezTo>
                  <a:pt x="196" y="163"/>
                  <a:pt x="196" y="162"/>
                  <a:pt x="196" y="163"/>
                </a:cubicBezTo>
                <a:cubicBezTo>
                  <a:pt x="195" y="164"/>
                  <a:pt x="195" y="166"/>
                  <a:pt x="194" y="166"/>
                </a:cubicBezTo>
                <a:cubicBezTo>
                  <a:pt x="193" y="167"/>
                  <a:pt x="193" y="166"/>
                  <a:pt x="191" y="167"/>
                </a:cubicBezTo>
                <a:cubicBezTo>
                  <a:pt x="191" y="167"/>
                  <a:pt x="192" y="168"/>
                  <a:pt x="192" y="168"/>
                </a:cubicBezTo>
                <a:cubicBezTo>
                  <a:pt x="188" y="169"/>
                  <a:pt x="188" y="174"/>
                  <a:pt x="184" y="176"/>
                </a:cubicBezTo>
                <a:cubicBezTo>
                  <a:pt x="184" y="176"/>
                  <a:pt x="184" y="175"/>
                  <a:pt x="184" y="175"/>
                </a:cubicBezTo>
                <a:cubicBezTo>
                  <a:pt x="182" y="177"/>
                  <a:pt x="181" y="180"/>
                  <a:pt x="180" y="183"/>
                </a:cubicBezTo>
                <a:cubicBezTo>
                  <a:pt x="180" y="182"/>
                  <a:pt x="179" y="182"/>
                  <a:pt x="180" y="181"/>
                </a:cubicBezTo>
                <a:cubicBezTo>
                  <a:pt x="178" y="183"/>
                  <a:pt x="177" y="185"/>
                  <a:pt x="177" y="186"/>
                </a:cubicBezTo>
                <a:cubicBezTo>
                  <a:pt x="178" y="186"/>
                  <a:pt x="176" y="186"/>
                  <a:pt x="177" y="185"/>
                </a:cubicBezTo>
                <a:cubicBezTo>
                  <a:pt x="179" y="185"/>
                  <a:pt x="178" y="187"/>
                  <a:pt x="177" y="188"/>
                </a:cubicBezTo>
                <a:cubicBezTo>
                  <a:pt x="177" y="188"/>
                  <a:pt x="177" y="188"/>
                  <a:pt x="177" y="188"/>
                </a:cubicBezTo>
                <a:cubicBezTo>
                  <a:pt x="175" y="190"/>
                  <a:pt x="176" y="190"/>
                  <a:pt x="174" y="192"/>
                </a:cubicBezTo>
                <a:cubicBezTo>
                  <a:pt x="173" y="192"/>
                  <a:pt x="175" y="191"/>
                  <a:pt x="174" y="191"/>
                </a:cubicBezTo>
                <a:cubicBezTo>
                  <a:pt x="172" y="190"/>
                  <a:pt x="170" y="193"/>
                  <a:pt x="169" y="194"/>
                </a:cubicBezTo>
                <a:cubicBezTo>
                  <a:pt x="169" y="194"/>
                  <a:pt x="169" y="195"/>
                  <a:pt x="169" y="195"/>
                </a:cubicBezTo>
                <a:cubicBezTo>
                  <a:pt x="168" y="197"/>
                  <a:pt x="168" y="195"/>
                  <a:pt x="167" y="196"/>
                </a:cubicBezTo>
                <a:cubicBezTo>
                  <a:pt x="167" y="202"/>
                  <a:pt x="167" y="202"/>
                  <a:pt x="167" y="202"/>
                </a:cubicBezTo>
                <a:cubicBezTo>
                  <a:pt x="166" y="201"/>
                  <a:pt x="164" y="202"/>
                  <a:pt x="165" y="200"/>
                </a:cubicBezTo>
                <a:cubicBezTo>
                  <a:pt x="163" y="203"/>
                  <a:pt x="163" y="206"/>
                  <a:pt x="162" y="208"/>
                </a:cubicBezTo>
                <a:cubicBezTo>
                  <a:pt x="162" y="209"/>
                  <a:pt x="160" y="212"/>
                  <a:pt x="159" y="213"/>
                </a:cubicBezTo>
                <a:cubicBezTo>
                  <a:pt x="158" y="212"/>
                  <a:pt x="160" y="212"/>
                  <a:pt x="159" y="211"/>
                </a:cubicBezTo>
                <a:cubicBezTo>
                  <a:pt x="157" y="212"/>
                  <a:pt x="157" y="212"/>
                  <a:pt x="157" y="212"/>
                </a:cubicBezTo>
                <a:cubicBezTo>
                  <a:pt x="159" y="210"/>
                  <a:pt x="156" y="211"/>
                  <a:pt x="156" y="209"/>
                </a:cubicBezTo>
                <a:cubicBezTo>
                  <a:pt x="155" y="211"/>
                  <a:pt x="152" y="214"/>
                  <a:pt x="150" y="216"/>
                </a:cubicBezTo>
                <a:cubicBezTo>
                  <a:pt x="153" y="216"/>
                  <a:pt x="148" y="219"/>
                  <a:pt x="149" y="220"/>
                </a:cubicBezTo>
                <a:cubicBezTo>
                  <a:pt x="147" y="223"/>
                  <a:pt x="147" y="220"/>
                  <a:pt x="146" y="221"/>
                </a:cubicBezTo>
                <a:cubicBezTo>
                  <a:pt x="144" y="224"/>
                  <a:pt x="142" y="226"/>
                  <a:pt x="140" y="228"/>
                </a:cubicBezTo>
                <a:cubicBezTo>
                  <a:pt x="140" y="228"/>
                  <a:pt x="140" y="228"/>
                  <a:pt x="140" y="228"/>
                </a:cubicBezTo>
                <a:cubicBezTo>
                  <a:pt x="138" y="230"/>
                  <a:pt x="135" y="233"/>
                  <a:pt x="134" y="237"/>
                </a:cubicBezTo>
                <a:cubicBezTo>
                  <a:pt x="134" y="236"/>
                  <a:pt x="133" y="236"/>
                  <a:pt x="134" y="236"/>
                </a:cubicBezTo>
                <a:cubicBezTo>
                  <a:pt x="131" y="237"/>
                  <a:pt x="135" y="238"/>
                  <a:pt x="132" y="239"/>
                </a:cubicBezTo>
                <a:cubicBezTo>
                  <a:pt x="132" y="238"/>
                  <a:pt x="132" y="238"/>
                  <a:pt x="132" y="238"/>
                </a:cubicBezTo>
                <a:cubicBezTo>
                  <a:pt x="131" y="240"/>
                  <a:pt x="128" y="241"/>
                  <a:pt x="128" y="243"/>
                </a:cubicBezTo>
                <a:cubicBezTo>
                  <a:pt x="127" y="243"/>
                  <a:pt x="127" y="243"/>
                  <a:pt x="127" y="242"/>
                </a:cubicBezTo>
                <a:cubicBezTo>
                  <a:pt x="126" y="244"/>
                  <a:pt x="124" y="246"/>
                  <a:pt x="124" y="248"/>
                </a:cubicBezTo>
                <a:cubicBezTo>
                  <a:pt x="123" y="248"/>
                  <a:pt x="123" y="247"/>
                  <a:pt x="123" y="246"/>
                </a:cubicBezTo>
                <a:cubicBezTo>
                  <a:pt x="121" y="248"/>
                  <a:pt x="123" y="249"/>
                  <a:pt x="121" y="250"/>
                </a:cubicBezTo>
                <a:cubicBezTo>
                  <a:pt x="121" y="251"/>
                  <a:pt x="119" y="251"/>
                  <a:pt x="119" y="251"/>
                </a:cubicBezTo>
                <a:cubicBezTo>
                  <a:pt x="119" y="252"/>
                  <a:pt x="118" y="254"/>
                  <a:pt x="117" y="255"/>
                </a:cubicBezTo>
                <a:cubicBezTo>
                  <a:pt x="117" y="244"/>
                  <a:pt x="118" y="232"/>
                  <a:pt x="117" y="221"/>
                </a:cubicBezTo>
                <a:cubicBezTo>
                  <a:pt x="119" y="219"/>
                  <a:pt x="118" y="224"/>
                  <a:pt x="119" y="223"/>
                </a:cubicBezTo>
                <a:cubicBezTo>
                  <a:pt x="118" y="223"/>
                  <a:pt x="119" y="221"/>
                  <a:pt x="118" y="217"/>
                </a:cubicBezTo>
                <a:cubicBezTo>
                  <a:pt x="119" y="217"/>
                  <a:pt x="119" y="217"/>
                  <a:pt x="119" y="217"/>
                </a:cubicBezTo>
                <a:cubicBezTo>
                  <a:pt x="118" y="216"/>
                  <a:pt x="119" y="215"/>
                  <a:pt x="119" y="213"/>
                </a:cubicBezTo>
                <a:cubicBezTo>
                  <a:pt x="119" y="213"/>
                  <a:pt x="119" y="213"/>
                  <a:pt x="119" y="213"/>
                </a:cubicBezTo>
                <a:cubicBezTo>
                  <a:pt x="117" y="212"/>
                  <a:pt x="121" y="210"/>
                  <a:pt x="119" y="209"/>
                </a:cubicBezTo>
                <a:cubicBezTo>
                  <a:pt x="120" y="208"/>
                  <a:pt x="120" y="208"/>
                  <a:pt x="120" y="208"/>
                </a:cubicBezTo>
                <a:cubicBezTo>
                  <a:pt x="118" y="206"/>
                  <a:pt x="121" y="205"/>
                  <a:pt x="119" y="203"/>
                </a:cubicBezTo>
                <a:cubicBezTo>
                  <a:pt x="119" y="203"/>
                  <a:pt x="119" y="203"/>
                  <a:pt x="119" y="203"/>
                </a:cubicBezTo>
                <a:cubicBezTo>
                  <a:pt x="120" y="201"/>
                  <a:pt x="118" y="198"/>
                  <a:pt x="119" y="197"/>
                </a:cubicBezTo>
                <a:cubicBezTo>
                  <a:pt x="119" y="194"/>
                  <a:pt x="119" y="192"/>
                  <a:pt x="117" y="191"/>
                </a:cubicBezTo>
                <a:cubicBezTo>
                  <a:pt x="118"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0"/>
                </a:cubicBezTo>
                <a:cubicBezTo>
                  <a:pt x="119" y="187"/>
                  <a:pt x="120" y="182"/>
                  <a:pt x="117" y="178"/>
                </a:cubicBezTo>
                <a:cubicBezTo>
                  <a:pt x="114" y="179"/>
                  <a:pt x="111" y="179"/>
                  <a:pt x="108" y="180"/>
                </a:cubicBezTo>
                <a:cubicBezTo>
                  <a:pt x="104" y="176"/>
                  <a:pt x="101" y="174"/>
                  <a:pt x="107" y="178"/>
                </a:cubicBezTo>
                <a:cubicBezTo>
                  <a:pt x="107" y="178"/>
                  <a:pt x="107" y="178"/>
                  <a:pt x="107" y="178"/>
                </a:cubicBezTo>
                <a:cubicBezTo>
                  <a:pt x="107" y="179"/>
                  <a:pt x="107" y="179"/>
                  <a:pt x="107" y="179"/>
                </a:cubicBezTo>
                <a:cubicBezTo>
                  <a:pt x="107" y="180"/>
                  <a:pt x="107" y="180"/>
                  <a:pt x="107" y="180"/>
                </a:cubicBezTo>
                <a:cubicBezTo>
                  <a:pt x="107" y="181"/>
                  <a:pt x="107" y="181"/>
                  <a:pt x="107" y="181"/>
                </a:cubicBezTo>
                <a:cubicBezTo>
                  <a:pt x="106" y="181"/>
                  <a:pt x="105" y="181"/>
                  <a:pt x="105" y="181"/>
                </a:cubicBezTo>
                <a:cubicBezTo>
                  <a:pt x="104" y="181"/>
                  <a:pt x="105" y="180"/>
                  <a:pt x="105" y="180"/>
                </a:cubicBezTo>
                <a:cubicBezTo>
                  <a:pt x="100" y="182"/>
                  <a:pt x="95" y="179"/>
                  <a:pt x="92" y="183"/>
                </a:cubicBezTo>
                <a:cubicBezTo>
                  <a:pt x="91" y="184"/>
                  <a:pt x="91" y="184"/>
                  <a:pt x="91" y="184"/>
                </a:cubicBezTo>
                <a:cubicBezTo>
                  <a:pt x="90" y="184"/>
                  <a:pt x="90" y="183"/>
                  <a:pt x="89" y="182"/>
                </a:cubicBezTo>
                <a:cubicBezTo>
                  <a:pt x="88" y="183"/>
                  <a:pt x="84" y="183"/>
                  <a:pt x="84" y="184"/>
                </a:cubicBezTo>
                <a:cubicBezTo>
                  <a:pt x="83" y="184"/>
                  <a:pt x="84" y="183"/>
                  <a:pt x="84" y="183"/>
                </a:cubicBezTo>
                <a:cubicBezTo>
                  <a:pt x="82" y="183"/>
                  <a:pt x="79" y="185"/>
                  <a:pt x="77" y="185"/>
                </a:cubicBezTo>
                <a:cubicBezTo>
                  <a:pt x="78" y="184"/>
                  <a:pt x="78" y="184"/>
                  <a:pt x="78" y="184"/>
                </a:cubicBezTo>
                <a:cubicBezTo>
                  <a:pt x="67" y="182"/>
                  <a:pt x="52" y="181"/>
                  <a:pt x="44" y="185"/>
                </a:cubicBezTo>
                <a:cubicBezTo>
                  <a:pt x="41" y="186"/>
                  <a:pt x="42" y="183"/>
                  <a:pt x="41" y="184"/>
                </a:cubicBezTo>
                <a:cubicBezTo>
                  <a:pt x="32" y="187"/>
                  <a:pt x="21" y="184"/>
                  <a:pt x="13" y="188"/>
                </a:cubicBezTo>
                <a:cubicBezTo>
                  <a:pt x="6" y="190"/>
                  <a:pt x="4" y="194"/>
                  <a:pt x="4" y="194"/>
                </a:cubicBezTo>
                <a:cubicBezTo>
                  <a:pt x="20" y="192"/>
                  <a:pt x="35" y="193"/>
                  <a:pt x="51" y="194"/>
                </a:cubicBezTo>
                <a:cubicBezTo>
                  <a:pt x="56" y="193"/>
                  <a:pt x="63" y="192"/>
                  <a:pt x="68" y="192"/>
                </a:cubicBezTo>
                <a:cubicBezTo>
                  <a:pt x="78" y="191"/>
                  <a:pt x="89" y="191"/>
                  <a:pt x="99" y="191"/>
                </a:cubicBezTo>
                <a:cubicBezTo>
                  <a:pt x="108" y="191"/>
                  <a:pt x="108" y="191"/>
                  <a:pt x="108" y="191"/>
                </a:cubicBezTo>
                <a:cubicBezTo>
                  <a:pt x="108" y="191"/>
                  <a:pt x="108" y="191"/>
                  <a:pt x="108" y="191"/>
                </a:cubicBezTo>
                <a:cubicBezTo>
                  <a:pt x="108" y="191"/>
                  <a:pt x="108" y="191"/>
                  <a:pt x="108" y="191"/>
                </a:cubicBezTo>
                <a:cubicBezTo>
                  <a:pt x="109" y="193"/>
                  <a:pt x="109" y="193"/>
                  <a:pt x="109" y="193"/>
                </a:cubicBezTo>
                <a:cubicBezTo>
                  <a:pt x="109" y="195"/>
                  <a:pt x="107" y="194"/>
                  <a:pt x="107" y="193"/>
                </a:cubicBezTo>
                <a:cubicBezTo>
                  <a:pt x="107" y="201"/>
                  <a:pt x="107" y="209"/>
                  <a:pt x="107" y="217"/>
                </a:cubicBezTo>
                <a:cubicBezTo>
                  <a:pt x="108" y="217"/>
                  <a:pt x="107" y="221"/>
                  <a:pt x="108" y="221"/>
                </a:cubicBezTo>
                <a:cubicBezTo>
                  <a:pt x="108" y="222"/>
                  <a:pt x="108" y="221"/>
                  <a:pt x="108" y="221"/>
                </a:cubicBezTo>
                <a:cubicBezTo>
                  <a:pt x="108" y="227"/>
                  <a:pt x="108" y="227"/>
                  <a:pt x="106" y="232"/>
                </a:cubicBezTo>
                <a:cubicBezTo>
                  <a:pt x="105" y="249"/>
                  <a:pt x="105" y="249"/>
                  <a:pt x="105" y="249"/>
                </a:cubicBezTo>
                <a:cubicBezTo>
                  <a:pt x="105" y="253"/>
                  <a:pt x="105" y="253"/>
                  <a:pt x="105" y="253"/>
                </a:cubicBezTo>
                <a:cubicBezTo>
                  <a:pt x="104" y="255"/>
                  <a:pt x="104" y="255"/>
                  <a:pt x="104" y="255"/>
                </a:cubicBezTo>
                <a:cubicBezTo>
                  <a:pt x="104" y="255"/>
                  <a:pt x="104" y="255"/>
                  <a:pt x="104" y="255"/>
                </a:cubicBezTo>
                <a:cubicBezTo>
                  <a:pt x="104" y="256"/>
                  <a:pt x="104" y="256"/>
                  <a:pt x="104" y="256"/>
                </a:cubicBezTo>
                <a:cubicBezTo>
                  <a:pt x="104" y="256"/>
                  <a:pt x="104" y="256"/>
                  <a:pt x="104" y="256"/>
                </a:cubicBezTo>
                <a:cubicBezTo>
                  <a:pt x="104" y="256"/>
                  <a:pt x="104" y="256"/>
                  <a:pt x="104" y="256"/>
                </a:cubicBezTo>
                <a:cubicBezTo>
                  <a:pt x="100" y="254"/>
                  <a:pt x="141" y="271"/>
                  <a:pt x="124" y="264"/>
                </a:cubicBezTo>
                <a:cubicBezTo>
                  <a:pt x="124" y="264"/>
                  <a:pt x="124" y="264"/>
                  <a:pt x="124" y="264"/>
                </a:cubicBezTo>
                <a:cubicBezTo>
                  <a:pt x="124" y="264"/>
                  <a:pt x="124" y="264"/>
                  <a:pt x="124" y="264"/>
                </a:cubicBezTo>
                <a:cubicBezTo>
                  <a:pt x="125" y="263"/>
                  <a:pt x="125" y="263"/>
                  <a:pt x="125" y="263"/>
                </a:cubicBezTo>
                <a:cubicBezTo>
                  <a:pt x="130" y="257"/>
                  <a:pt x="130" y="257"/>
                  <a:pt x="130" y="257"/>
                </a:cubicBezTo>
                <a:cubicBezTo>
                  <a:pt x="138" y="249"/>
                  <a:pt x="145" y="241"/>
                  <a:pt x="152" y="233"/>
                </a:cubicBezTo>
                <a:cubicBezTo>
                  <a:pt x="167" y="217"/>
                  <a:pt x="181" y="200"/>
                  <a:pt x="196" y="183"/>
                </a:cubicBezTo>
                <a:cubicBezTo>
                  <a:pt x="196" y="179"/>
                  <a:pt x="201" y="176"/>
                  <a:pt x="202" y="171"/>
                </a:cubicBezTo>
                <a:cubicBezTo>
                  <a:pt x="202" y="172"/>
                  <a:pt x="202" y="172"/>
                  <a:pt x="202" y="172"/>
                </a:cubicBezTo>
                <a:cubicBezTo>
                  <a:pt x="204" y="169"/>
                  <a:pt x="205" y="169"/>
                  <a:pt x="209" y="167"/>
                </a:cubicBezTo>
                <a:cubicBezTo>
                  <a:pt x="208" y="166"/>
                  <a:pt x="210" y="165"/>
                  <a:pt x="208" y="165"/>
                </a:cubicBezTo>
                <a:cubicBezTo>
                  <a:pt x="209" y="163"/>
                  <a:pt x="212" y="164"/>
                  <a:pt x="213" y="162"/>
                </a:cubicBezTo>
                <a:cubicBezTo>
                  <a:pt x="213" y="162"/>
                  <a:pt x="212" y="161"/>
                  <a:pt x="213" y="161"/>
                </a:cubicBezTo>
                <a:cubicBezTo>
                  <a:pt x="215" y="156"/>
                  <a:pt x="213" y="163"/>
                  <a:pt x="219" y="158"/>
                </a:cubicBezTo>
                <a:cubicBezTo>
                  <a:pt x="224" y="152"/>
                  <a:pt x="224" y="152"/>
                  <a:pt x="224" y="152"/>
                </a:cubicBezTo>
                <a:cubicBezTo>
                  <a:pt x="226" y="149"/>
                  <a:pt x="226" y="149"/>
                  <a:pt x="226" y="149"/>
                </a:cubicBezTo>
                <a:cubicBezTo>
                  <a:pt x="227" y="148"/>
                  <a:pt x="227" y="148"/>
                  <a:pt x="227" y="148"/>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9" y="127"/>
                  <a:pt x="228" y="141"/>
                  <a:pt x="229" y="137"/>
                </a:cubicBezTo>
                <a:close/>
                <a:moveTo>
                  <a:pt x="206" y="153"/>
                </a:moveTo>
                <a:cubicBezTo>
                  <a:pt x="206" y="153"/>
                  <a:pt x="206" y="152"/>
                  <a:pt x="206" y="152"/>
                </a:cubicBezTo>
                <a:cubicBezTo>
                  <a:pt x="206" y="152"/>
                  <a:pt x="206" y="153"/>
                  <a:pt x="206" y="153"/>
                </a:cubicBezTo>
                <a:close/>
                <a:moveTo>
                  <a:pt x="219" y="139"/>
                </a:moveTo>
                <a:cubicBezTo>
                  <a:pt x="219" y="139"/>
                  <a:pt x="219" y="139"/>
                  <a:pt x="219" y="139"/>
                </a:cubicBezTo>
                <a:cubicBezTo>
                  <a:pt x="219" y="139"/>
                  <a:pt x="219" y="139"/>
                  <a:pt x="219" y="139"/>
                </a:cubicBezTo>
                <a:cubicBezTo>
                  <a:pt x="219" y="139"/>
                  <a:pt x="219" y="139"/>
                  <a:pt x="219" y="139"/>
                </a:cubicBezTo>
                <a:cubicBezTo>
                  <a:pt x="219" y="136"/>
                  <a:pt x="219" y="141"/>
                  <a:pt x="219" y="139"/>
                </a:cubicBezTo>
                <a:close/>
              </a:path>
            </a:pathLst>
          </a:custGeom>
          <a:solidFill>
            <a:schemeClr val="bg1">
              <a:lumMod val="50000"/>
            </a:schemeClr>
          </a:solidFill>
          <a:ln w="9525" cmpd="dbl">
            <a:solidFill>
              <a:schemeClr val="bg1">
                <a:lumMod val="50000"/>
              </a:schemeClr>
            </a:solidFill>
            <a:prstDash val="dash"/>
            <a:round/>
            <a:headEnd/>
            <a:tailEnd/>
          </a:ln>
        </p:spPr>
        <p:txBody>
          <a:bodyPr vert="horz" wrap="square" lIns="91392" tIns="45696" rIns="91392" bIns="4569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926"/>
            <a:endParaRPr lang="pl-PL" sz="1798" b="1">
              <a:solidFill>
                <a:schemeClr val="bg2">
                  <a:lumMod val="10000"/>
                </a:schemeClr>
              </a:solidFill>
            </a:endParaRPr>
          </a:p>
        </p:txBody>
      </p:sp>
      <p:sp>
        <p:nvSpPr>
          <p:cNvPr id="40" name="Rectangle 39">
            <a:extLst>
              <a:ext uri="{FF2B5EF4-FFF2-40B4-BE49-F238E27FC236}">
                <a16:creationId xmlns:a16="http://schemas.microsoft.com/office/drawing/2014/main" id="{33ACAAC9-C5EC-4C9D-956D-6ADB9C2207A5}"/>
              </a:ext>
            </a:extLst>
          </p:cNvPr>
          <p:cNvSpPr/>
          <p:nvPr/>
        </p:nvSpPr>
        <p:spPr>
          <a:xfrm>
            <a:off x="8802859" y="950825"/>
            <a:ext cx="2610721" cy="573983"/>
          </a:xfrm>
          <a:prstGeom prst="rect">
            <a:avLst/>
          </a:prstGeom>
          <a:no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algn="ctr"/>
            <a:r>
              <a:rPr lang="en-US" sz="1200" i="1" dirty="0">
                <a:solidFill>
                  <a:schemeClr val="bg2">
                    <a:lumMod val="10000"/>
                  </a:schemeClr>
                </a:solidFill>
              </a:rPr>
              <a:t>Custom Program in AR (Update AR invoice flag to ignore the Non Participating AR Interco invoices)</a:t>
            </a:r>
          </a:p>
        </p:txBody>
      </p:sp>
      <p:sp>
        <p:nvSpPr>
          <p:cNvPr id="41" name="Rectangle 40">
            <a:extLst>
              <a:ext uri="{FF2B5EF4-FFF2-40B4-BE49-F238E27FC236}">
                <a16:creationId xmlns:a16="http://schemas.microsoft.com/office/drawing/2014/main" id="{6D00564A-3134-4B2A-A222-A19F0961778D}"/>
              </a:ext>
            </a:extLst>
          </p:cNvPr>
          <p:cNvSpPr/>
          <p:nvPr/>
        </p:nvSpPr>
        <p:spPr>
          <a:xfrm>
            <a:off x="6395539" y="4061980"/>
            <a:ext cx="2029651" cy="1189636"/>
          </a:xfrm>
          <a:prstGeom prst="rect">
            <a:avLst/>
          </a:prstGeom>
          <a:no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algn="ctr"/>
            <a:r>
              <a:rPr lang="en-US" sz="1200" i="1" dirty="0">
                <a:solidFill>
                  <a:schemeClr val="bg2">
                    <a:lumMod val="10000"/>
                  </a:schemeClr>
                </a:solidFill>
              </a:rPr>
              <a:t>1. Custom </a:t>
            </a:r>
          </a:p>
          <a:p>
            <a:pPr algn="ctr"/>
            <a:r>
              <a:rPr lang="en-US" sz="1200" i="1" dirty="0">
                <a:solidFill>
                  <a:schemeClr val="bg2">
                    <a:lumMod val="10000"/>
                  </a:schemeClr>
                </a:solidFill>
              </a:rPr>
              <a:t>Program in AP</a:t>
            </a:r>
          </a:p>
          <a:p>
            <a:pPr algn="ctr"/>
            <a:r>
              <a:rPr lang="en-US" sz="1200" i="1" dirty="0">
                <a:solidFill>
                  <a:schemeClr val="bg2">
                    <a:lumMod val="10000"/>
                  </a:schemeClr>
                </a:solidFill>
              </a:rPr>
              <a:t>(Validate IR Receipt,</a:t>
            </a:r>
          </a:p>
          <a:p>
            <a:pPr algn="ctr"/>
            <a:r>
              <a:rPr lang="en-US" sz="1200" i="1" dirty="0">
                <a:solidFill>
                  <a:schemeClr val="bg2">
                    <a:lumMod val="10000"/>
                  </a:schemeClr>
                </a:solidFill>
              </a:rPr>
              <a:t>Release Interco hold,</a:t>
            </a:r>
          </a:p>
          <a:p>
            <a:pPr algn="ctr"/>
            <a:r>
              <a:rPr lang="en-US" sz="1200" i="1" dirty="0">
                <a:solidFill>
                  <a:schemeClr val="bg2">
                    <a:lumMod val="10000"/>
                  </a:schemeClr>
                </a:solidFill>
              </a:rPr>
              <a:t>Validate ADNs based invoices)</a:t>
            </a:r>
          </a:p>
          <a:p>
            <a:pPr algn="ctr"/>
            <a:r>
              <a:rPr lang="en-US" sz="1200" i="1" dirty="0">
                <a:solidFill>
                  <a:schemeClr val="bg2">
                    <a:lumMod val="10000"/>
                  </a:schemeClr>
                </a:solidFill>
              </a:rPr>
              <a:t>2. Send report of invoices on hold	</a:t>
            </a:r>
          </a:p>
        </p:txBody>
      </p:sp>
      <p:sp>
        <p:nvSpPr>
          <p:cNvPr id="42" name="Freeform 38">
            <a:extLst>
              <a:ext uri="{FF2B5EF4-FFF2-40B4-BE49-F238E27FC236}">
                <a16:creationId xmlns:a16="http://schemas.microsoft.com/office/drawing/2014/main" id="{E3F8B588-43BE-42F3-B07B-DB12C052CBAA}"/>
              </a:ext>
            </a:extLst>
          </p:cNvPr>
          <p:cNvSpPr>
            <a:spLocks noEditPoints="1"/>
          </p:cNvSpPr>
          <p:nvPr/>
        </p:nvSpPr>
        <p:spPr bwMode="auto">
          <a:xfrm rot="10800000">
            <a:off x="1961009" y="3562783"/>
            <a:ext cx="643435" cy="272255"/>
          </a:xfrm>
          <a:custGeom>
            <a:avLst/>
            <a:gdLst/>
            <a:ahLst/>
            <a:cxnLst>
              <a:cxn ang="0">
                <a:pos x="218" y="125"/>
              </a:cxn>
              <a:cxn ang="0">
                <a:pos x="195" y="91"/>
              </a:cxn>
              <a:cxn ang="0">
                <a:pos x="155" y="35"/>
              </a:cxn>
              <a:cxn ang="0">
                <a:pos x="130" y="6"/>
              </a:cxn>
              <a:cxn ang="0">
                <a:pos x="127" y="1"/>
              </a:cxn>
              <a:cxn ang="0">
                <a:pos x="113" y="5"/>
              </a:cxn>
              <a:cxn ang="0">
                <a:pos x="114" y="38"/>
              </a:cxn>
              <a:cxn ang="0">
                <a:pos x="104" y="74"/>
              </a:cxn>
              <a:cxn ang="0">
                <a:pos x="54" y="73"/>
              </a:cxn>
              <a:cxn ang="0">
                <a:pos x="23" y="76"/>
              </a:cxn>
              <a:cxn ang="0">
                <a:pos x="8" y="73"/>
              </a:cxn>
              <a:cxn ang="0">
                <a:pos x="0" y="76"/>
              </a:cxn>
              <a:cxn ang="0">
                <a:pos x="18" y="76"/>
              </a:cxn>
              <a:cxn ang="0">
                <a:pos x="25" y="78"/>
              </a:cxn>
              <a:cxn ang="0">
                <a:pos x="52" y="81"/>
              </a:cxn>
              <a:cxn ang="0">
                <a:pos x="74" y="83"/>
              </a:cxn>
              <a:cxn ang="0">
                <a:pos x="76" y="86"/>
              </a:cxn>
              <a:cxn ang="0">
                <a:pos x="81" y="90"/>
              </a:cxn>
              <a:cxn ang="0">
                <a:pos x="89" y="86"/>
              </a:cxn>
              <a:cxn ang="0">
                <a:pos x="98" y="83"/>
              </a:cxn>
              <a:cxn ang="0">
                <a:pos x="106" y="88"/>
              </a:cxn>
              <a:cxn ang="0">
                <a:pos x="115" y="87"/>
              </a:cxn>
              <a:cxn ang="0">
                <a:pos x="118" y="91"/>
              </a:cxn>
              <a:cxn ang="0">
                <a:pos x="129" y="81"/>
              </a:cxn>
              <a:cxn ang="0">
                <a:pos x="129" y="79"/>
              </a:cxn>
              <a:cxn ang="0">
                <a:pos x="126" y="69"/>
              </a:cxn>
              <a:cxn ang="0">
                <a:pos x="129" y="60"/>
              </a:cxn>
              <a:cxn ang="0">
                <a:pos x="127" y="50"/>
              </a:cxn>
              <a:cxn ang="0">
                <a:pos x="127" y="43"/>
              </a:cxn>
              <a:cxn ang="0">
                <a:pos x="128" y="34"/>
              </a:cxn>
              <a:cxn ang="0">
                <a:pos x="131" y="30"/>
              </a:cxn>
              <a:cxn ang="0">
                <a:pos x="153" y="59"/>
              </a:cxn>
              <a:cxn ang="0">
                <a:pos x="161" y="68"/>
              </a:cxn>
              <a:cxn ang="0">
                <a:pos x="163" y="71"/>
              </a:cxn>
              <a:cxn ang="0">
                <a:pos x="170" y="78"/>
              </a:cxn>
              <a:cxn ang="0">
                <a:pos x="175" y="87"/>
              </a:cxn>
              <a:cxn ang="0">
                <a:pos x="182" y="95"/>
              </a:cxn>
              <a:cxn ang="0">
                <a:pos x="197" y="117"/>
              </a:cxn>
              <a:cxn ang="0">
                <a:pos x="210" y="133"/>
              </a:cxn>
              <a:cxn ang="0">
                <a:pos x="211" y="146"/>
              </a:cxn>
              <a:cxn ang="0">
                <a:pos x="208" y="149"/>
              </a:cxn>
              <a:cxn ang="0">
                <a:pos x="196" y="163"/>
              </a:cxn>
              <a:cxn ang="0">
                <a:pos x="184" y="175"/>
              </a:cxn>
              <a:cxn ang="0">
                <a:pos x="177" y="188"/>
              </a:cxn>
              <a:cxn ang="0">
                <a:pos x="167" y="202"/>
              </a:cxn>
              <a:cxn ang="0">
                <a:pos x="156" y="209"/>
              </a:cxn>
              <a:cxn ang="0">
                <a:pos x="134" y="237"/>
              </a:cxn>
              <a:cxn ang="0">
                <a:pos x="124" y="248"/>
              </a:cxn>
              <a:cxn ang="0">
                <a:pos x="119" y="223"/>
              </a:cxn>
              <a:cxn ang="0">
                <a:pos x="120" y="208"/>
              </a:cxn>
              <a:cxn ang="0">
                <a:pos x="119" y="191"/>
              </a:cxn>
              <a:cxn ang="0">
                <a:pos x="108" y="180"/>
              </a:cxn>
              <a:cxn ang="0">
                <a:pos x="105" y="181"/>
              </a:cxn>
              <a:cxn ang="0">
                <a:pos x="84" y="183"/>
              </a:cxn>
              <a:cxn ang="0">
                <a:pos x="4" y="194"/>
              </a:cxn>
              <a:cxn ang="0">
                <a:pos x="108" y="191"/>
              </a:cxn>
              <a:cxn ang="0">
                <a:pos x="106" y="232"/>
              </a:cxn>
              <a:cxn ang="0">
                <a:pos x="104" y="256"/>
              </a:cxn>
              <a:cxn ang="0">
                <a:pos x="130" y="257"/>
              </a:cxn>
              <a:cxn ang="0">
                <a:pos x="208" y="165"/>
              </a:cxn>
              <a:cxn ang="0">
                <a:pos x="227" y="148"/>
              </a:cxn>
              <a:cxn ang="0">
                <a:pos x="229" y="137"/>
              </a:cxn>
              <a:cxn ang="0">
                <a:pos x="219" y="139"/>
              </a:cxn>
            </a:cxnLst>
            <a:rect l="0" t="0" r="r" b="b"/>
            <a:pathLst>
              <a:path w="229" h="271">
                <a:moveTo>
                  <a:pt x="229" y="137"/>
                </a:moveTo>
                <a:cubicBezTo>
                  <a:pt x="229" y="137"/>
                  <a:pt x="229" y="137"/>
                  <a:pt x="229" y="137"/>
                </a:cubicBezTo>
                <a:cubicBezTo>
                  <a:pt x="229" y="137"/>
                  <a:pt x="229" y="137"/>
                  <a:pt x="229" y="137"/>
                </a:cubicBezTo>
                <a:cubicBezTo>
                  <a:pt x="228" y="136"/>
                  <a:pt x="228" y="136"/>
                  <a:pt x="228" y="136"/>
                </a:cubicBezTo>
                <a:cubicBezTo>
                  <a:pt x="225" y="133"/>
                  <a:pt x="222" y="129"/>
                  <a:pt x="219" y="124"/>
                </a:cubicBezTo>
                <a:cubicBezTo>
                  <a:pt x="220" y="125"/>
                  <a:pt x="219" y="126"/>
                  <a:pt x="218" y="125"/>
                </a:cubicBezTo>
                <a:cubicBezTo>
                  <a:pt x="220" y="123"/>
                  <a:pt x="216" y="123"/>
                  <a:pt x="215" y="121"/>
                </a:cubicBezTo>
                <a:cubicBezTo>
                  <a:pt x="216" y="121"/>
                  <a:pt x="217" y="121"/>
                  <a:pt x="217" y="121"/>
                </a:cubicBezTo>
                <a:cubicBezTo>
                  <a:pt x="215" y="117"/>
                  <a:pt x="212" y="115"/>
                  <a:pt x="210" y="111"/>
                </a:cubicBezTo>
                <a:cubicBezTo>
                  <a:pt x="207" y="109"/>
                  <a:pt x="206" y="104"/>
                  <a:pt x="203" y="102"/>
                </a:cubicBezTo>
                <a:cubicBezTo>
                  <a:pt x="205" y="102"/>
                  <a:pt x="203" y="100"/>
                  <a:pt x="203" y="99"/>
                </a:cubicBezTo>
                <a:cubicBezTo>
                  <a:pt x="199" y="99"/>
                  <a:pt x="199" y="93"/>
                  <a:pt x="195" y="91"/>
                </a:cubicBezTo>
                <a:cubicBezTo>
                  <a:pt x="196" y="91"/>
                  <a:pt x="196" y="91"/>
                  <a:pt x="196" y="91"/>
                </a:cubicBezTo>
                <a:cubicBezTo>
                  <a:pt x="189" y="82"/>
                  <a:pt x="183" y="72"/>
                  <a:pt x="175" y="64"/>
                </a:cubicBezTo>
                <a:cubicBezTo>
                  <a:pt x="171" y="59"/>
                  <a:pt x="168" y="52"/>
                  <a:pt x="163" y="47"/>
                </a:cubicBezTo>
                <a:cubicBezTo>
                  <a:pt x="162" y="46"/>
                  <a:pt x="162" y="47"/>
                  <a:pt x="161" y="47"/>
                </a:cubicBezTo>
                <a:cubicBezTo>
                  <a:pt x="160" y="45"/>
                  <a:pt x="162" y="46"/>
                  <a:pt x="162" y="45"/>
                </a:cubicBezTo>
                <a:cubicBezTo>
                  <a:pt x="159" y="43"/>
                  <a:pt x="157" y="39"/>
                  <a:pt x="155" y="35"/>
                </a:cubicBezTo>
                <a:cubicBezTo>
                  <a:pt x="154" y="35"/>
                  <a:pt x="153" y="34"/>
                  <a:pt x="153" y="35"/>
                </a:cubicBezTo>
                <a:cubicBezTo>
                  <a:pt x="152" y="30"/>
                  <a:pt x="146" y="26"/>
                  <a:pt x="144" y="22"/>
                </a:cubicBezTo>
                <a:cubicBezTo>
                  <a:pt x="143" y="25"/>
                  <a:pt x="141" y="20"/>
                  <a:pt x="140" y="19"/>
                </a:cubicBezTo>
                <a:cubicBezTo>
                  <a:pt x="139" y="18"/>
                  <a:pt x="140" y="18"/>
                  <a:pt x="140" y="18"/>
                </a:cubicBezTo>
                <a:cubicBezTo>
                  <a:pt x="138" y="15"/>
                  <a:pt x="136" y="14"/>
                  <a:pt x="134" y="10"/>
                </a:cubicBezTo>
                <a:cubicBezTo>
                  <a:pt x="133" y="8"/>
                  <a:pt x="132" y="9"/>
                  <a:pt x="130" y="6"/>
                </a:cubicBezTo>
                <a:cubicBezTo>
                  <a:pt x="131" y="6"/>
                  <a:pt x="130" y="5"/>
                  <a:pt x="130" y="5"/>
                </a:cubicBezTo>
                <a:cubicBezTo>
                  <a:pt x="131" y="5"/>
                  <a:pt x="130" y="5"/>
                  <a:pt x="130" y="5"/>
                </a:cubicBezTo>
                <a:cubicBezTo>
                  <a:pt x="130" y="4"/>
                  <a:pt x="130" y="4"/>
                  <a:pt x="129" y="3"/>
                </a:cubicBezTo>
                <a:cubicBezTo>
                  <a:pt x="128" y="2"/>
                  <a:pt x="128" y="2"/>
                  <a:pt x="128" y="2"/>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27" y="1"/>
                  <a:pt x="127" y="1"/>
                  <a:pt x="127" y="1"/>
                </a:cubicBezTo>
                <a:cubicBezTo>
                  <a:pt x="130" y="0"/>
                  <a:pt x="101" y="9"/>
                  <a:pt x="113" y="5"/>
                </a:cubicBezTo>
                <a:cubicBezTo>
                  <a:pt x="113" y="5"/>
                  <a:pt x="113" y="5"/>
                  <a:pt x="113" y="5"/>
                </a:cubicBezTo>
                <a:cubicBezTo>
                  <a:pt x="113" y="5"/>
                  <a:pt x="113" y="5"/>
                  <a:pt x="113" y="5"/>
                </a:cubicBezTo>
                <a:cubicBezTo>
                  <a:pt x="113" y="6"/>
                  <a:pt x="113" y="6"/>
                  <a:pt x="113" y="6"/>
                </a:cubicBezTo>
                <a:cubicBezTo>
                  <a:pt x="113" y="6"/>
                  <a:pt x="113" y="6"/>
                  <a:pt x="113" y="6"/>
                </a:cubicBezTo>
                <a:cubicBezTo>
                  <a:pt x="115" y="6"/>
                  <a:pt x="116" y="9"/>
                  <a:pt x="115" y="11"/>
                </a:cubicBezTo>
                <a:cubicBezTo>
                  <a:pt x="113" y="11"/>
                  <a:pt x="113" y="11"/>
                  <a:pt x="113" y="11"/>
                </a:cubicBezTo>
                <a:cubicBezTo>
                  <a:pt x="114" y="18"/>
                  <a:pt x="111" y="29"/>
                  <a:pt x="114" y="38"/>
                </a:cubicBezTo>
                <a:cubicBezTo>
                  <a:pt x="112" y="39"/>
                  <a:pt x="112" y="39"/>
                  <a:pt x="112" y="39"/>
                </a:cubicBezTo>
                <a:cubicBezTo>
                  <a:pt x="113" y="48"/>
                  <a:pt x="112" y="57"/>
                  <a:pt x="114" y="66"/>
                </a:cubicBezTo>
                <a:cubicBezTo>
                  <a:pt x="113" y="68"/>
                  <a:pt x="112" y="72"/>
                  <a:pt x="112" y="74"/>
                </a:cubicBezTo>
                <a:cubicBezTo>
                  <a:pt x="112" y="74"/>
                  <a:pt x="113" y="74"/>
                  <a:pt x="113" y="75"/>
                </a:cubicBezTo>
                <a:cubicBezTo>
                  <a:pt x="110" y="74"/>
                  <a:pt x="107" y="73"/>
                  <a:pt x="104" y="75"/>
                </a:cubicBezTo>
                <a:cubicBezTo>
                  <a:pt x="104" y="74"/>
                  <a:pt x="104" y="74"/>
                  <a:pt x="104" y="74"/>
                </a:cubicBezTo>
                <a:cubicBezTo>
                  <a:pt x="101" y="74"/>
                  <a:pt x="96" y="76"/>
                  <a:pt x="93" y="74"/>
                </a:cubicBezTo>
                <a:cubicBezTo>
                  <a:pt x="92" y="75"/>
                  <a:pt x="88" y="75"/>
                  <a:pt x="90" y="77"/>
                </a:cubicBezTo>
                <a:cubicBezTo>
                  <a:pt x="88" y="77"/>
                  <a:pt x="89" y="75"/>
                  <a:pt x="87" y="76"/>
                </a:cubicBezTo>
                <a:cubicBezTo>
                  <a:pt x="89" y="74"/>
                  <a:pt x="89" y="74"/>
                  <a:pt x="89" y="74"/>
                </a:cubicBezTo>
                <a:cubicBezTo>
                  <a:pt x="81" y="74"/>
                  <a:pt x="74" y="74"/>
                  <a:pt x="66" y="75"/>
                </a:cubicBezTo>
                <a:cubicBezTo>
                  <a:pt x="64" y="73"/>
                  <a:pt x="58" y="75"/>
                  <a:pt x="54" y="73"/>
                </a:cubicBezTo>
                <a:cubicBezTo>
                  <a:pt x="51" y="74"/>
                  <a:pt x="47" y="73"/>
                  <a:pt x="45" y="75"/>
                </a:cubicBezTo>
                <a:cubicBezTo>
                  <a:pt x="45" y="74"/>
                  <a:pt x="45" y="74"/>
                  <a:pt x="45" y="74"/>
                </a:cubicBezTo>
                <a:cubicBezTo>
                  <a:pt x="41" y="73"/>
                  <a:pt x="36" y="73"/>
                  <a:pt x="32" y="73"/>
                </a:cubicBezTo>
                <a:cubicBezTo>
                  <a:pt x="29" y="72"/>
                  <a:pt x="29" y="74"/>
                  <a:pt x="27" y="74"/>
                </a:cubicBezTo>
                <a:cubicBezTo>
                  <a:pt x="27" y="73"/>
                  <a:pt x="27" y="73"/>
                  <a:pt x="27" y="73"/>
                </a:cubicBezTo>
                <a:cubicBezTo>
                  <a:pt x="25" y="74"/>
                  <a:pt x="24" y="75"/>
                  <a:pt x="23" y="76"/>
                </a:cubicBezTo>
                <a:cubicBezTo>
                  <a:pt x="21" y="76"/>
                  <a:pt x="21" y="76"/>
                  <a:pt x="19" y="76"/>
                </a:cubicBezTo>
                <a:cubicBezTo>
                  <a:pt x="21" y="75"/>
                  <a:pt x="23" y="74"/>
                  <a:pt x="24" y="72"/>
                </a:cubicBezTo>
                <a:cubicBezTo>
                  <a:pt x="21" y="72"/>
                  <a:pt x="18" y="75"/>
                  <a:pt x="16" y="73"/>
                </a:cubicBezTo>
                <a:cubicBezTo>
                  <a:pt x="14" y="72"/>
                  <a:pt x="12" y="73"/>
                  <a:pt x="12" y="74"/>
                </a:cubicBezTo>
                <a:cubicBezTo>
                  <a:pt x="12" y="74"/>
                  <a:pt x="11" y="73"/>
                  <a:pt x="12" y="73"/>
                </a:cubicBezTo>
                <a:cubicBezTo>
                  <a:pt x="10" y="73"/>
                  <a:pt x="9" y="73"/>
                  <a:pt x="8" y="73"/>
                </a:cubicBezTo>
                <a:cubicBezTo>
                  <a:pt x="8" y="73"/>
                  <a:pt x="9" y="73"/>
                  <a:pt x="9" y="73"/>
                </a:cubicBezTo>
                <a:cubicBezTo>
                  <a:pt x="8" y="74"/>
                  <a:pt x="6" y="74"/>
                  <a:pt x="7" y="76"/>
                </a:cubicBezTo>
                <a:cubicBezTo>
                  <a:pt x="7" y="76"/>
                  <a:pt x="8" y="75"/>
                  <a:pt x="9" y="75"/>
                </a:cubicBezTo>
                <a:cubicBezTo>
                  <a:pt x="8" y="77"/>
                  <a:pt x="5" y="77"/>
                  <a:pt x="4" y="76"/>
                </a:cubicBezTo>
                <a:cubicBezTo>
                  <a:pt x="4" y="75"/>
                  <a:pt x="7" y="74"/>
                  <a:pt x="5" y="73"/>
                </a:cubicBezTo>
                <a:cubicBezTo>
                  <a:pt x="0" y="76"/>
                  <a:pt x="0" y="76"/>
                  <a:pt x="0" y="76"/>
                </a:cubicBezTo>
                <a:cubicBezTo>
                  <a:pt x="1" y="75"/>
                  <a:pt x="3" y="76"/>
                  <a:pt x="2" y="77"/>
                </a:cubicBezTo>
                <a:cubicBezTo>
                  <a:pt x="4" y="76"/>
                  <a:pt x="4" y="76"/>
                  <a:pt x="4" y="76"/>
                </a:cubicBezTo>
                <a:cubicBezTo>
                  <a:pt x="4" y="77"/>
                  <a:pt x="4" y="77"/>
                  <a:pt x="4" y="77"/>
                </a:cubicBezTo>
                <a:cubicBezTo>
                  <a:pt x="7" y="77"/>
                  <a:pt x="10" y="78"/>
                  <a:pt x="13" y="78"/>
                </a:cubicBezTo>
                <a:cubicBezTo>
                  <a:pt x="12" y="76"/>
                  <a:pt x="12" y="76"/>
                  <a:pt x="12" y="76"/>
                </a:cubicBezTo>
                <a:cubicBezTo>
                  <a:pt x="14" y="76"/>
                  <a:pt x="16" y="75"/>
                  <a:pt x="18" y="76"/>
                </a:cubicBezTo>
                <a:cubicBezTo>
                  <a:pt x="17" y="77"/>
                  <a:pt x="17" y="77"/>
                  <a:pt x="17" y="78"/>
                </a:cubicBezTo>
                <a:cubicBezTo>
                  <a:pt x="18" y="78"/>
                  <a:pt x="18" y="77"/>
                  <a:pt x="19" y="78"/>
                </a:cubicBezTo>
                <a:cubicBezTo>
                  <a:pt x="18" y="80"/>
                  <a:pt x="18" y="80"/>
                  <a:pt x="18" y="80"/>
                </a:cubicBezTo>
                <a:cubicBezTo>
                  <a:pt x="19" y="77"/>
                  <a:pt x="23" y="79"/>
                  <a:pt x="24" y="78"/>
                </a:cubicBezTo>
                <a:cubicBezTo>
                  <a:pt x="24" y="79"/>
                  <a:pt x="24" y="79"/>
                  <a:pt x="24" y="79"/>
                </a:cubicBezTo>
                <a:cubicBezTo>
                  <a:pt x="27" y="80"/>
                  <a:pt x="23" y="78"/>
                  <a:pt x="25" y="78"/>
                </a:cubicBezTo>
                <a:cubicBezTo>
                  <a:pt x="27" y="78"/>
                  <a:pt x="26" y="80"/>
                  <a:pt x="27" y="81"/>
                </a:cubicBezTo>
                <a:cubicBezTo>
                  <a:pt x="30" y="81"/>
                  <a:pt x="35" y="80"/>
                  <a:pt x="39" y="81"/>
                </a:cubicBezTo>
                <a:cubicBezTo>
                  <a:pt x="41" y="81"/>
                  <a:pt x="44" y="80"/>
                  <a:pt x="47" y="80"/>
                </a:cubicBezTo>
                <a:cubicBezTo>
                  <a:pt x="49" y="80"/>
                  <a:pt x="46" y="82"/>
                  <a:pt x="49" y="81"/>
                </a:cubicBezTo>
                <a:cubicBezTo>
                  <a:pt x="49" y="82"/>
                  <a:pt x="49" y="82"/>
                  <a:pt x="49" y="83"/>
                </a:cubicBezTo>
                <a:cubicBezTo>
                  <a:pt x="49" y="82"/>
                  <a:pt x="54" y="83"/>
                  <a:pt x="52" y="81"/>
                </a:cubicBezTo>
                <a:cubicBezTo>
                  <a:pt x="55" y="82"/>
                  <a:pt x="59" y="82"/>
                  <a:pt x="63" y="82"/>
                </a:cubicBezTo>
                <a:cubicBezTo>
                  <a:pt x="61" y="82"/>
                  <a:pt x="61" y="83"/>
                  <a:pt x="62" y="84"/>
                </a:cubicBezTo>
                <a:cubicBezTo>
                  <a:pt x="64" y="83"/>
                  <a:pt x="67" y="82"/>
                  <a:pt x="70" y="83"/>
                </a:cubicBezTo>
                <a:cubicBezTo>
                  <a:pt x="70" y="81"/>
                  <a:pt x="69" y="81"/>
                  <a:pt x="69" y="80"/>
                </a:cubicBezTo>
                <a:cubicBezTo>
                  <a:pt x="70" y="80"/>
                  <a:pt x="70" y="79"/>
                  <a:pt x="71" y="80"/>
                </a:cubicBezTo>
                <a:cubicBezTo>
                  <a:pt x="71" y="81"/>
                  <a:pt x="71" y="83"/>
                  <a:pt x="74" y="83"/>
                </a:cubicBezTo>
                <a:cubicBezTo>
                  <a:pt x="73" y="85"/>
                  <a:pt x="69" y="83"/>
                  <a:pt x="70" y="85"/>
                </a:cubicBezTo>
                <a:cubicBezTo>
                  <a:pt x="69" y="87"/>
                  <a:pt x="64" y="87"/>
                  <a:pt x="63" y="85"/>
                </a:cubicBezTo>
                <a:cubicBezTo>
                  <a:pt x="61" y="87"/>
                  <a:pt x="65" y="86"/>
                  <a:pt x="65" y="88"/>
                </a:cubicBezTo>
                <a:cubicBezTo>
                  <a:pt x="67" y="87"/>
                  <a:pt x="68" y="87"/>
                  <a:pt x="71" y="86"/>
                </a:cubicBezTo>
                <a:cubicBezTo>
                  <a:pt x="71" y="85"/>
                  <a:pt x="70" y="85"/>
                  <a:pt x="72" y="85"/>
                </a:cubicBezTo>
                <a:cubicBezTo>
                  <a:pt x="75" y="83"/>
                  <a:pt x="75" y="86"/>
                  <a:pt x="76" y="86"/>
                </a:cubicBezTo>
                <a:cubicBezTo>
                  <a:pt x="75" y="87"/>
                  <a:pt x="75" y="87"/>
                  <a:pt x="75" y="87"/>
                </a:cubicBezTo>
                <a:cubicBezTo>
                  <a:pt x="77" y="87"/>
                  <a:pt x="77" y="86"/>
                  <a:pt x="80" y="86"/>
                </a:cubicBezTo>
                <a:cubicBezTo>
                  <a:pt x="80" y="89"/>
                  <a:pt x="76" y="87"/>
                  <a:pt x="75" y="88"/>
                </a:cubicBezTo>
                <a:cubicBezTo>
                  <a:pt x="77" y="90"/>
                  <a:pt x="77" y="90"/>
                  <a:pt x="77" y="90"/>
                </a:cubicBezTo>
                <a:cubicBezTo>
                  <a:pt x="80" y="90"/>
                  <a:pt x="78" y="88"/>
                  <a:pt x="81" y="89"/>
                </a:cubicBezTo>
                <a:cubicBezTo>
                  <a:pt x="81" y="90"/>
                  <a:pt x="81" y="90"/>
                  <a:pt x="81" y="90"/>
                </a:cubicBezTo>
                <a:cubicBezTo>
                  <a:pt x="83" y="89"/>
                  <a:pt x="83" y="89"/>
                  <a:pt x="83" y="89"/>
                </a:cubicBezTo>
                <a:cubicBezTo>
                  <a:pt x="83" y="88"/>
                  <a:pt x="82" y="87"/>
                  <a:pt x="81" y="87"/>
                </a:cubicBezTo>
                <a:cubicBezTo>
                  <a:pt x="82" y="84"/>
                  <a:pt x="82" y="87"/>
                  <a:pt x="85" y="86"/>
                </a:cubicBezTo>
                <a:cubicBezTo>
                  <a:pt x="86" y="85"/>
                  <a:pt x="84" y="86"/>
                  <a:pt x="84" y="85"/>
                </a:cubicBezTo>
                <a:cubicBezTo>
                  <a:pt x="84" y="84"/>
                  <a:pt x="86" y="84"/>
                  <a:pt x="87" y="84"/>
                </a:cubicBezTo>
                <a:cubicBezTo>
                  <a:pt x="89" y="84"/>
                  <a:pt x="88" y="85"/>
                  <a:pt x="89" y="86"/>
                </a:cubicBezTo>
                <a:cubicBezTo>
                  <a:pt x="89" y="86"/>
                  <a:pt x="87" y="86"/>
                  <a:pt x="87" y="86"/>
                </a:cubicBezTo>
                <a:cubicBezTo>
                  <a:pt x="84" y="87"/>
                  <a:pt x="88" y="88"/>
                  <a:pt x="86" y="89"/>
                </a:cubicBezTo>
                <a:cubicBezTo>
                  <a:pt x="88" y="90"/>
                  <a:pt x="88" y="89"/>
                  <a:pt x="90" y="88"/>
                </a:cubicBezTo>
                <a:cubicBezTo>
                  <a:pt x="89" y="88"/>
                  <a:pt x="90" y="87"/>
                  <a:pt x="89" y="86"/>
                </a:cubicBezTo>
                <a:cubicBezTo>
                  <a:pt x="93" y="83"/>
                  <a:pt x="92" y="89"/>
                  <a:pt x="96" y="89"/>
                </a:cubicBezTo>
                <a:cubicBezTo>
                  <a:pt x="95" y="86"/>
                  <a:pt x="101" y="86"/>
                  <a:pt x="98" y="83"/>
                </a:cubicBezTo>
                <a:cubicBezTo>
                  <a:pt x="99" y="82"/>
                  <a:pt x="100" y="82"/>
                  <a:pt x="101" y="82"/>
                </a:cubicBezTo>
                <a:cubicBezTo>
                  <a:pt x="100" y="84"/>
                  <a:pt x="103" y="84"/>
                  <a:pt x="101" y="85"/>
                </a:cubicBezTo>
                <a:cubicBezTo>
                  <a:pt x="102" y="85"/>
                  <a:pt x="102" y="85"/>
                  <a:pt x="102" y="85"/>
                </a:cubicBezTo>
                <a:cubicBezTo>
                  <a:pt x="100" y="87"/>
                  <a:pt x="100" y="87"/>
                  <a:pt x="100" y="87"/>
                </a:cubicBezTo>
                <a:cubicBezTo>
                  <a:pt x="101" y="88"/>
                  <a:pt x="104" y="89"/>
                  <a:pt x="105" y="90"/>
                </a:cubicBezTo>
                <a:cubicBezTo>
                  <a:pt x="107" y="89"/>
                  <a:pt x="104" y="89"/>
                  <a:pt x="106" y="88"/>
                </a:cubicBezTo>
                <a:cubicBezTo>
                  <a:pt x="106" y="89"/>
                  <a:pt x="107" y="90"/>
                  <a:pt x="108" y="90"/>
                </a:cubicBezTo>
                <a:cubicBezTo>
                  <a:pt x="106" y="89"/>
                  <a:pt x="108" y="88"/>
                  <a:pt x="109" y="87"/>
                </a:cubicBezTo>
                <a:cubicBezTo>
                  <a:pt x="111" y="87"/>
                  <a:pt x="113" y="89"/>
                  <a:pt x="112" y="89"/>
                </a:cubicBezTo>
                <a:cubicBezTo>
                  <a:pt x="110" y="90"/>
                  <a:pt x="110" y="90"/>
                  <a:pt x="110" y="90"/>
                </a:cubicBezTo>
                <a:cubicBezTo>
                  <a:pt x="112" y="89"/>
                  <a:pt x="111" y="91"/>
                  <a:pt x="113" y="91"/>
                </a:cubicBezTo>
                <a:cubicBezTo>
                  <a:pt x="113" y="90"/>
                  <a:pt x="114" y="88"/>
                  <a:pt x="115" y="87"/>
                </a:cubicBezTo>
                <a:cubicBezTo>
                  <a:pt x="116" y="87"/>
                  <a:pt x="117" y="88"/>
                  <a:pt x="117" y="88"/>
                </a:cubicBezTo>
                <a:cubicBezTo>
                  <a:pt x="115" y="89"/>
                  <a:pt x="115" y="89"/>
                  <a:pt x="115" y="89"/>
                </a:cubicBezTo>
                <a:cubicBezTo>
                  <a:pt x="116" y="89"/>
                  <a:pt x="117" y="89"/>
                  <a:pt x="117" y="90"/>
                </a:cubicBezTo>
                <a:cubicBezTo>
                  <a:pt x="117" y="91"/>
                  <a:pt x="117" y="91"/>
                  <a:pt x="117" y="91"/>
                </a:cubicBezTo>
                <a:cubicBezTo>
                  <a:pt x="117" y="91"/>
                  <a:pt x="117" y="91"/>
                  <a:pt x="117" y="91"/>
                </a:cubicBezTo>
                <a:cubicBezTo>
                  <a:pt x="118" y="91"/>
                  <a:pt x="118" y="91"/>
                  <a:pt x="118" y="91"/>
                </a:cubicBezTo>
                <a:cubicBezTo>
                  <a:pt x="118" y="91"/>
                  <a:pt x="118" y="91"/>
                  <a:pt x="118" y="91"/>
                </a:cubicBezTo>
                <a:cubicBezTo>
                  <a:pt x="118" y="91"/>
                  <a:pt x="118" y="91"/>
                  <a:pt x="118" y="91"/>
                </a:cubicBezTo>
                <a:cubicBezTo>
                  <a:pt x="118" y="91"/>
                  <a:pt x="118" y="91"/>
                  <a:pt x="118" y="91"/>
                </a:cubicBezTo>
                <a:cubicBezTo>
                  <a:pt x="123" y="86"/>
                  <a:pt x="127" y="83"/>
                  <a:pt x="128" y="81"/>
                </a:cubicBezTo>
                <a:cubicBezTo>
                  <a:pt x="128" y="82"/>
                  <a:pt x="128" y="82"/>
                  <a:pt x="129" y="81"/>
                </a:cubicBezTo>
                <a:cubicBezTo>
                  <a:pt x="129" y="81"/>
                  <a:pt x="129" y="81"/>
                  <a:pt x="129" y="81"/>
                </a:cubicBezTo>
                <a:cubicBezTo>
                  <a:pt x="129" y="81"/>
                  <a:pt x="129" y="81"/>
                  <a:pt x="129" y="81"/>
                </a:cubicBezTo>
                <a:cubicBezTo>
                  <a:pt x="129" y="81"/>
                  <a:pt x="129" y="81"/>
                  <a:pt x="129" y="81"/>
                </a:cubicBezTo>
                <a:cubicBezTo>
                  <a:pt x="129" y="80"/>
                  <a:pt x="129" y="80"/>
                  <a:pt x="129" y="80"/>
                </a:cubicBezTo>
                <a:cubicBezTo>
                  <a:pt x="129" y="80"/>
                  <a:pt x="129" y="80"/>
                  <a:pt x="129" y="80"/>
                </a:cubicBezTo>
                <a:cubicBezTo>
                  <a:pt x="128" y="79"/>
                  <a:pt x="128" y="79"/>
                  <a:pt x="128" y="79"/>
                </a:cubicBezTo>
                <a:cubicBezTo>
                  <a:pt x="128" y="79"/>
                  <a:pt x="129" y="79"/>
                  <a:pt x="129" y="79"/>
                </a:cubicBezTo>
                <a:cubicBezTo>
                  <a:pt x="128" y="79"/>
                  <a:pt x="128" y="77"/>
                  <a:pt x="128" y="77"/>
                </a:cubicBezTo>
                <a:cubicBezTo>
                  <a:pt x="129" y="76"/>
                  <a:pt x="129" y="76"/>
                  <a:pt x="129" y="76"/>
                </a:cubicBezTo>
                <a:cubicBezTo>
                  <a:pt x="128" y="75"/>
                  <a:pt x="127" y="74"/>
                  <a:pt x="128" y="72"/>
                </a:cubicBezTo>
                <a:cubicBezTo>
                  <a:pt x="126" y="73"/>
                  <a:pt x="128" y="74"/>
                  <a:pt x="127" y="76"/>
                </a:cubicBezTo>
                <a:cubicBezTo>
                  <a:pt x="126" y="77"/>
                  <a:pt x="126" y="74"/>
                  <a:pt x="126" y="73"/>
                </a:cubicBezTo>
                <a:cubicBezTo>
                  <a:pt x="128" y="74"/>
                  <a:pt x="126" y="70"/>
                  <a:pt x="126" y="69"/>
                </a:cubicBezTo>
                <a:cubicBezTo>
                  <a:pt x="127" y="68"/>
                  <a:pt x="127" y="68"/>
                  <a:pt x="128" y="67"/>
                </a:cubicBezTo>
                <a:cubicBezTo>
                  <a:pt x="126" y="67"/>
                  <a:pt x="126" y="67"/>
                  <a:pt x="126" y="67"/>
                </a:cubicBezTo>
                <a:cubicBezTo>
                  <a:pt x="129" y="66"/>
                  <a:pt x="126" y="64"/>
                  <a:pt x="127" y="62"/>
                </a:cubicBezTo>
                <a:cubicBezTo>
                  <a:pt x="128" y="63"/>
                  <a:pt x="129" y="63"/>
                  <a:pt x="129" y="62"/>
                </a:cubicBezTo>
                <a:cubicBezTo>
                  <a:pt x="127" y="63"/>
                  <a:pt x="127" y="60"/>
                  <a:pt x="125" y="60"/>
                </a:cubicBezTo>
                <a:cubicBezTo>
                  <a:pt x="126" y="57"/>
                  <a:pt x="128" y="61"/>
                  <a:pt x="129" y="60"/>
                </a:cubicBezTo>
                <a:cubicBezTo>
                  <a:pt x="128" y="58"/>
                  <a:pt x="130" y="57"/>
                  <a:pt x="128" y="56"/>
                </a:cubicBezTo>
                <a:cubicBezTo>
                  <a:pt x="128" y="58"/>
                  <a:pt x="127" y="56"/>
                  <a:pt x="126" y="55"/>
                </a:cubicBezTo>
                <a:cubicBezTo>
                  <a:pt x="127" y="53"/>
                  <a:pt x="127" y="56"/>
                  <a:pt x="128" y="54"/>
                </a:cubicBezTo>
                <a:cubicBezTo>
                  <a:pt x="128" y="53"/>
                  <a:pt x="126" y="51"/>
                  <a:pt x="126" y="53"/>
                </a:cubicBezTo>
                <a:cubicBezTo>
                  <a:pt x="126" y="51"/>
                  <a:pt x="124" y="50"/>
                  <a:pt x="125" y="48"/>
                </a:cubicBezTo>
                <a:cubicBezTo>
                  <a:pt x="127" y="48"/>
                  <a:pt x="126" y="51"/>
                  <a:pt x="127" y="50"/>
                </a:cubicBezTo>
                <a:cubicBezTo>
                  <a:pt x="127" y="47"/>
                  <a:pt x="124" y="48"/>
                  <a:pt x="123" y="45"/>
                </a:cubicBezTo>
                <a:cubicBezTo>
                  <a:pt x="123" y="47"/>
                  <a:pt x="121" y="45"/>
                  <a:pt x="120" y="44"/>
                </a:cubicBezTo>
                <a:cubicBezTo>
                  <a:pt x="121" y="40"/>
                  <a:pt x="121" y="45"/>
                  <a:pt x="122" y="44"/>
                </a:cubicBezTo>
                <a:cubicBezTo>
                  <a:pt x="122" y="42"/>
                  <a:pt x="122" y="42"/>
                  <a:pt x="122" y="42"/>
                </a:cubicBezTo>
                <a:cubicBezTo>
                  <a:pt x="124" y="41"/>
                  <a:pt x="126" y="47"/>
                  <a:pt x="127" y="45"/>
                </a:cubicBezTo>
                <a:cubicBezTo>
                  <a:pt x="127" y="43"/>
                  <a:pt x="127" y="43"/>
                  <a:pt x="127" y="43"/>
                </a:cubicBezTo>
                <a:cubicBezTo>
                  <a:pt x="127" y="44"/>
                  <a:pt x="128" y="44"/>
                  <a:pt x="129" y="44"/>
                </a:cubicBezTo>
                <a:cubicBezTo>
                  <a:pt x="128" y="43"/>
                  <a:pt x="129" y="40"/>
                  <a:pt x="128" y="40"/>
                </a:cubicBezTo>
                <a:cubicBezTo>
                  <a:pt x="127" y="39"/>
                  <a:pt x="129" y="41"/>
                  <a:pt x="128" y="41"/>
                </a:cubicBezTo>
                <a:cubicBezTo>
                  <a:pt x="127" y="39"/>
                  <a:pt x="125" y="38"/>
                  <a:pt x="126" y="36"/>
                </a:cubicBezTo>
                <a:cubicBezTo>
                  <a:pt x="127" y="37"/>
                  <a:pt x="128" y="35"/>
                  <a:pt x="129" y="36"/>
                </a:cubicBezTo>
                <a:cubicBezTo>
                  <a:pt x="129" y="35"/>
                  <a:pt x="127" y="35"/>
                  <a:pt x="128" y="34"/>
                </a:cubicBezTo>
                <a:cubicBezTo>
                  <a:pt x="129" y="34"/>
                  <a:pt x="129" y="34"/>
                  <a:pt x="129" y="34"/>
                </a:cubicBezTo>
                <a:cubicBezTo>
                  <a:pt x="129" y="32"/>
                  <a:pt x="129" y="31"/>
                  <a:pt x="129" y="29"/>
                </a:cubicBezTo>
                <a:cubicBezTo>
                  <a:pt x="130" y="29"/>
                  <a:pt x="130" y="30"/>
                  <a:pt x="131" y="30"/>
                </a:cubicBezTo>
                <a:cubicBezTo>
                  <a:pt x="130" y="29"/>
                  <a:pt x="130" y="29"/>
                  <a:pt x="131" y="28"/>
                </a:cubicBezTo>
                <a:cubicBezTo>
                  <a:pt x="133" y="27"/>
                  <a:pt x="131" y="29"/>
                  <a:pt x="133" y="29"/>
                </a:cubicBezTo>
                <a:cubicBezTo>
                  <a:pt x="132" y="30"/>
                  <a:pt x="133" y="31"/>
                  <a:pt x="131" y="30"/>
                </a:cubicBezTo>
                <a:cubicBezTo>
                  <a:pt x="132" y="35"/>
                  <a:pt x="137" y="38"/>
                  <a:pt x="140" y="43"/>
                </a:cubicBezTo>
                <a:cubicBezTo>
                  <a:pt x="141" y="43"/>
                  <a:pt x="141" y="43"/>
                  <a:pt x="141" y="43"/>
                </a:cubicBezTo>
                <a:cubicBezTo>
                  <a:pt x="142" y="47"/>
                  <a:pt x="146" y="49"/>
                  <a:pt x="147" y="52"/>
                </a:cubicBezTo>
                <a:cubicBezTo>
                  <a:pt x="147" y="51"/>
                  <a:pt x="150" y="51"/>
                  <a:pt x="151" y="52"/>
                </a:cubicBezTo>
                <a:cubicBezTo>
                  <a:pt x="153" y="53"/>
                  <a:pt x="150" y="54"/>
                  <a:pt x="150" y="56"/>
                </a:cubicBezTo>
                <a:cubicBezTo>
                  <a:pt x="151" y="57"/>
                  <a:pt x="153" y="58"/>
                  <a:pt x="153" y="59"/>
                </a:cubicBezTo>
                <a:cubicBezTo>
                  <a:pt x="153" y="59"/>
                  <a:pt x="153" y="59"/>
                  <a:pt x="153" y="59"/>
                </a:cubicBezTo>
                <a:cubicBezTo>
                  <a:pt x="154" y="59"/>
                  <a:pt x="155" y="60"/>
                  <a:pt x="156" y="62"/>
                </a:cubicBezTo>
                <a:cubicBezTo>
                  <a:pt x="156" y="62"/>
                  <a:pt x="156" y="62"/>
                  <a:pt x="156" y="62"/>
                </a:cubicBezTo>
                <a:cubicBezTo>
                  <a:pt x="156" y="63"/>
                  <a:pt x="156" y="65"/>
                  <a:pt x="157" y="65"/>
                </a:cubicBezTo>
                <a:cubicBezTo>
                  <a:pt x="158" y="65"/>
                  <a:pt x="159" y="68"/>
                  <a:pt x="161" y="68"/>
                </a:cubicBezTo>
                <a:cubicBezTo>
                  <a:pt x="161" y="68"/>
                  <a:pt x="161" y="68"/>
                  <a:pt x="161" y="68"/>
                </a:cubicBezTo>
                <a:cubicBezTo>
                  <a:pt x="162" y="68"/>
                  <a:pt x="162" y="68"/>
                  <a:pt x="162" y="68"/>
                </a:cubicBezTo>
                <a:cubicBezTo>
                  <a:pt x="162" y="70"/>
                  <a:pt x="162" y="70"/>
                  <a:pt x="162" y="70"/>
                </a:cubicBezTo>
                <a:cubicBezTo>
                  <a:pt x="162" y="70"/>
                  <a:pt x="161" y="70"/>
                  <a:pt x="161" y="70"/>
                </a:cubicBezTo>
                <a:cubicBezTo>
                  <a:pt x="162" y="72"/>
                  <a:pt x="162" y="70"/>
                  <a:pt x="163" y="70"/>
                </a:cubicBezTo>
                <a:cubicBezTo>
                  <a:pt x="165" y="71"/>
                  <a:pt x="164" y="72"/>
                  <a:pt x="164" y="73"/>
                </a:cubicBezTo>
                <a:cubicBezTo>
                  <a:pt x="163" y="73"/>
                  <a:pt x="164" y="72"/>
                  <a:pt x="163" y="71"/>
                </a:cubicBezTo>
                <a:cubicBezTo>
                  <a:pt x="162" y="71"/>
                  <a:pt x="164" y="73"/>
                  <a:pt x="163" y="73"/>
                </a:cubicBezTo>
                <a:cubicBezTo>
                  <a:pt x="163" y="73"/>
                  <a:pt x="165" y="73"/>
                  <a:pt x="165" y="74"/>
                </a:cubicBezTo>
                <a:cubicBezTo>
                  <a:pt x="166" y="75"/>
                  <a:pt x="168" y="77"/>
                  <a:pt x="166" y="77"/>
                </a:cubicBezTo>
                <a:cubicBezTo>
                  <a:pt x="167" y="78"/>
                  <a:pt x="168" y="79"/>
                  <a:pt x="169" y="79"/>
                </a:cubicBezTo>
                <a:cubicBezTo>
                  <a:pt x="169" y="78"/>
                  <a:pt x="168" y="76"/>
                  <a:pt x="168" y="76"/>
                </a:cubicBezTo>
                <a:cubicBezTo>
                  <a:pt x="169" y="76"/>
                  <a:pt x="170" y="77"/>
                  <a:pt x="170" y="78"/>
                </a:cubicBezTo>
                <a:cubicBezTo>
                  <a:pt x="169" y="78"/>
                  <a:pt x="169" y="78"/>
                  <a:pt x="169" y="78"/>
                </a:cubicBezTo>
                <a:cubicBezTo>
                  <a:pt x="170" y="78"/>
                  <a:pt x="171" y="80"/>
                  <a:pt x="171" y="78"/>
                </a:cubicBezTo>
                <a:cubicBezTo>
                  <a:pt x="171" y="81"/>
                  <a:pt x="171" y="81"/>
                  <a:pt x="171" y="81"/>
                </a:cubicBezTo>
                <a:cubicBezTo>
                  <a:pt x="172" y="81"/>
                  <a:pt x="173" y="82"/>
                  <a:pt x="174" y="83"/>
                </a:cubicBezTo>
                <a:cubicBezTo>
                  <a:pt x="173" y="84"/>
                  <a:pt x="171" y="84"/>
                  <a:pt x="173" y="86"/>
                </a:cubicBezTo>
                <a:cubicBezTo>
                  <a:pt x="175" y="87"/>
                  <a:pt x="175" y="87"/>
                  <a:pt x="175" y="87"/>
                </a:cubicBezTo>
                <a:cubicBezTo>
                  <a:pt x="176" y="88"/>
                  <a:pt x="176" y="89"/>
                  <a:pt x="175" y="89"/>
                </a:cubicBezTo>
                <a:cubicBezTo>
                  <a:pt x="177" y="93"/>
                  <a:pt x="181" y="90"/>
                  <a:pt x="182" y="93"/>
                </a:cubicBezTo>
                <a:cubicBezTo>
                  <a:pt x="179" y="93"/>
                  <a:pt x="180" y="94"/>
                  <a:pt x="181" y="96"/>
                </a:cubicBezTo>
                <a:cubicBezTo>
                  <a:pt x="181" y="96"/>
                  <a:pt x="181" y="95"/>
                  <a:pt x="182" y="96"/>
                </a:cubicBezTo>
                <a:cubicBezTo>
                  <a:pt x="182" y="95"/>
                  <a:pt x="180" y="96"/>
                  <a:pt x="180" y="94"/>
                </a:cubicBezTo>
                <a:cubicBezTo>
                  <a:pt x="181" y="93"/>
                  <a:pt x="182" y="95"/>
                  <a:pt x="182" y="95"/>
                </a:cubicBezTo>
                <a:cubicBezTo>
                  <a:pt x="181" y="100"/>
                  <a:pt x="188" y="104"/>
                  <a:pt x="189" y="108"/>
                </a:cubicBezTo>
                <a:cubicBezTo>
                  <a:pt x="190" y="107"/>
                  <a:pt x="191" y="110"/>
                  <a:pt x="192" y="110"/>
                </a:cubicBezTo>
                <a:cubicBezTo>
                  <a:pt x="190" y="111"/>
                  <a:pt x="194" y="112"/>
                  <a:pt x="194" y="114"/>
                </a:cubicBezTo>
                <a:cubicBezTo>
                  <a:pt x="195" y="112"/>
                  <a:pt x="195" y="112"/>
                  <a:pt x="195" y="112"/>
                </a:cubicBezTo>
                <a:cubicBezTo>
                  <a:pt x="195" y="115"/>
                  <a:pt x="200" y="114"/>
                  <a:pt x="199" y="117"/>
                </a:cubicBezTo>
                <a:cubicBezTo>
                  <a:pt x="199" y="118"/>
                  <a:pt x="198" y="117"/>
                  <a:pt x="197" y="117"/>
                </a:cubicBezTo>
                <a:cubicBezTo>
                  <a:pt x="196" y="120"/>
                  <a:pt x="202" y="120"/>
                  <a:pt x="201" y="123"/>
                </a:cubicBezTo>
                <a:cubicBezTo>
                  <a:pt x="202" y="123"/>
                  <a:pt x="202" y="122"/>
                  <a:pt x="204" y="123"/>
                </a:cubicBezTo>
                <a:cubicBezTo>
                  <a:pt x="204" y="125"/>
                  <a:pt x="205" y="128"/>
                  <a:pt x="205" y="128"/>
                </a:cubicBezTo>
                <a:cubicBezTo>
                  <a:pt x="206" y="128"/>
                  <a:pt x="207" y="128"/>
                  <a:pt x="207" y="130"/>
                </a:cubicBezTo>
                <a:cubicBezTo>
                  <a:pt x="206" y="130"/>
                  <a:pt x="206" y="130"/>
                  <a:pt x="206" y="129"/>
                </a:cubicBezTo>
                <a:cubicBezTo>
                  <a:pt x="206" y="131"/>
                  <a:pt x="208" y="132"/>
                  <a:pt x="210" y="133"/>
                </a:cubicBezTo>
                <a:cubicBezTo>
                  <a:pt x="210" y="135"/>
                  <a:pt x="212" y="138"/>
                  <a:pt x="213" y="141"/>
                </a:cubicBezTo>
                <a:cubicBezTo>
                  <a:pt x="214" y="141"/>
                  <a:pt x="214" y="141"/>
                  <a:pt x="215" y="141"/>
                </a:cubicBezTo>
                <a:cubicBezTo>
                  <a:pt x="214" y="142"/>
                  <a:pt x="214" y="142"/>
                  <a:pt x="214" y="143"/>
                </a:cubicBezTo>
                <a:cubicBezTo>
                  <a:pt x="214" y="144"/>
                  <a:pt x="214" y="144"/>
                  <a:pt x="214" y="144"/>
                </a:cubicBezTo>
                <a:cubicBezTo>
                  <a:pt x="212" y="146"/>
                  <a:pt x="214" y="145"/>
                  <a:pt x="212" y="147"/>
                </a:cubicBezTo>
                <a:cubicBezTo>
                  <a:pt x="211" y="148"/>
                  <a:pt x="211" y="146"/>
                  <a:pt x="211" y="146"/>
                </a:cubicBezTo>
                <a:cubicBezTo>
                  <a:pt x="210" y="146"/>
                  <a:pt x="209" y="148"/>
                  <a:pt x="208" y="149"/>
                </a:cubicBezTo>
                <a:cubicBezTo>
                  <a:pt x="209" y="148"/>
                  <a:pt x="209" y="148"/>
                  <a:pt x="209" y="149"/>
                </a:cubicBezTo>
                <a:cubicBezTo>
                  <a:pt x="209" y="149"/>
                  <a:pt x="208" y="149"/>
                  <a:pt x="208" y="149"/>
                </a:cubicBezTo>
                <a:cubicBezTo>
                  <a:pt x="208" y="149"/>
                  <a:pt x="208" y="150"/>
                  <a:pt x="207" y="150"/>
                </a:cubicBezTo>
                <a:cubicBezTo>
                  <a:pt x="207" y="150"/>
                  <a:pt x="207" y="150"/>
                  <a:pt x="207" y="150"/>
                </a:cubicBezTo>
                <a:cubicBezTo>
                  <a:pt x="208" y="150"/>
                  <a:pt x="208" y="149"/>
                  <a:pt x="208" y="149"/>
                </a:cubicBezTo>
                <a:cubicBezTo>
                  <a:pt x="208" y="149"/>
                  <a:pt x="208" y="150"/>
                  <a:pt x="207" y="150"/>
                </a:cubicBezTo>
                <a:cubicBezTo>
                  <a:pt x="207" y="150"/>
                  <a:pt x="207" y="150"/>
                  <a:pt x="207" y="150"/>
                </a:cubicBezTo>
                <a:cubicBezTo>
                  <a:pt x="207" y="151"/>
                  <a:pt x="206" y="151"/>
                  <a:pt x="206" y="151"/>
                </a:cubicBezTo>
                <a:cubicBezTo>
                  <a:pt x="205" y="150"/>
                  <a:pt x="205" y="150"/>
                  <a:pt x="205" y="150"/>
                </a:cubicBezTo>
                <a:cubicBezTo>
                  <a:pt x="204" y="150"/>
                  <a:pt x="204" y="153"/>
                  <a:pt x="204" y="154"/>
                </a:cubicBezTo>
                <a:cubicBezTo>
                  <a:pt x="201" y="156"/>
                  <a:pt x="197" y="161"/>
                  <a:pt x="196" y="163"/>
                </a:cubicBezTo>
                <a:cubicBezTo>
                  <a:pt x="196" y="163"/>
                  <a:pt x="196" y="162"/>
                  <a:pt x="196" y="163"/>
                </a:cubicBezTo>
                <a:cubicBezTo>
                  <a:pt x="195" y="164"/>
                  <a:pt x="195" y="166"/>
                  <a:pt x="194" y="166"/>
                </a:cubicBezTo>
                <a:cubicBezTo>
                  <a:pt x="193" y="167"/>
                  <a:pt x="193" y="166"/>
                  <a:pt x="191" y="167"/>
                </a:cubicBezTo>
                <a:cubicBezTo>
                  <a:pt x="191" y="167"/>
                  <a:pt x="192" y="168"/>
                  <a:pt x="192" y="168"/>
                </a:cubicBezTo>
                <a:cubicBezTo>
                  <a:pt x="188" y="169"/>
                  <a:pt x="188" y="174"/>
                  <a:pt x="184" y="176"/>
                </a:cubicBezTo>
                <a:cubicBezTo>
                  <a:pt x="184" y="176"/>
                  <a:pt x="184" y="175"/>
                  <a:pt x="184" y="175"/>
                </a:cubicBezTo>
                <a:cubicBezTo>
                  <a:pt x="182" y="177"/>
                  <a:pt x="181" y="180"/>
                  <a:pt x="180" y="183"/>
                </a:cubicBezTo>
                <a:cubicBezTo>
                  <a:pt x="180" y="182"/>
                  <a:pt x="179" y="182"/>
                  <a:pt x="180" y="181"/>
                </a:cubicBezTo>
                <a:cubicBezTo>
                  <a:pt x="178" y="183"/>
                  <a:pt x="177" y="185"/>
                  <a:pt x="177" y="186"/>
                </a:cubicBezTo>
                <a:cubicBezTo>
                  <a:pt x="178" y="186"/>
                  <a:pt x="176" y="186"/>
                  <a:pt x="177" y="185"/>
                </a:cubicBezTo>
                <a:cubicBezTo>
                  <a:pt x="179" y="185"/>
                  <a:pt x="178" y="187"/>
                  <a:pt x="177" y="188"/>
                </a:cubicBezTo>
                <a:cubicBezTo>
                  <a:pt x="177" y="188"/>
                  <a:pt x="177" y="188"/>
                  <a:pt x="177" y="188"/>
                </a:cubicBezTo>
                <a:cubicBezTo>
                  <a:pt x="175" y="190"/>
                  <a:pt x="176" y="190"/>
                  <a:pt x="174" y="192"/>
                </a:cubicBezTo>
                <a:cubicBezTo>
                  <a:pt x="173" y="192"/>
                  <a:pt x="175" y="191"/>
                  <a:pt x="174" y="191"/>
                </a:cubicBezTo>
                <a:cubicBezTo>
                  <a:pt x="172" y="190"/>
                  <a:pt x="170" y="193"/>
                  <a:pt x="169" y="194"/>
                </a:cubicBezTo>
                <a:cubicBezTo>
                  <a:pt x="169" y="194"/>
                  <a:pt x="169" y="195"/>
                  <a:pt x="169" y="195"/>
                </a:cubicBezTo>
                <a:cubicBezTo>
                  <a:pt x="168" y="197"/>
                  <a:pt x="168" y="195"/>
                  <a:pt x="167" y="196"/>
                </a:cubicBezTo>
                <a:cubicBezTo>
                  <a:pt x="167" y="202"/>
                  <a:pt x="167" y="202"/>
                  <a:pt x="167" y="202"/>
                </a:cubicBezTo>
                <a:cubicBezTo>
                  <a:pt x="166" y="201"/>
                  <a:pt x="164" y="202"/>
                  <a:pt x="165" y="200"/>
                </a:cubicBezTo>
                <a:cubicBezTo>
                  <a:pt x="163" y="203"/>
                  <a:pt x="163" y="206"/>
                  <a:pt x="162" y="208"/>
                </a:cubicBezTo>
                <a:cubicBezTo>
                  <a:pt x="162" y="209"/>
                  <a:pt x="160" y="212"/>
                  <a:pt x="159" y="213"/>
                </a:cubicBezTo>
                <a:cubicBezTo>
                  <a:pt x="158" y="212"/>
                  <a:pt x="160" y="212"/>
                  <a:pt x="159" y="211"/>
                </a:cubicBezTo>
                <a:cubicBezTo>
                  <a:pt x="157" y="212"/>
                  <a:pt x="157" y="212"/>
                  <a:pt x="157" y="212"/>
                </a:cubicBezTo>
                <a:cubicBezTo>
                  <a:pt x="159" y="210"/>
                  <a:pt x="156" y="211"/>
                  <a:pt x="156" y="209"/>
                </a:cubicBezTo>
                <a:cubicBezTo>
                  <a:pt x="155" y="211"/>
                  <a:pt x="152" y="214"/>
                  <a:pt x="150" y="216"/>
                </a:cubicBezTo>
                <a:cubicBezTo>
                  <a:pt x="153" y="216"/>
                  <a:pt x="148" y="219"/>
                  <a:pt x="149" y="220"/>
                </a:cubicBezTo>
                <a:cubicBezTo>
                  <a:pt x="147" y="223"/>
                  <a:pt x="147" y="220"/>
                  <a:pt x="146" y="221"/>
                </a:cubicBezTo>
                <a:cubicBezTo>
                  <a:pt x="144" y="224"/>
                  <a:pt x="142" y="226"/>
                  <a:pt x="140" y="228"/>
                </a:cubicBezTo>
                <a:cubicBezTo>
                  <a:pt x="140" y="228"/>
                  <a:pt x="140" y="228"/>
                  <a:pt x="140" y="228"/>
                </a:cubicBezTo>
                <a:cubicBezTo>
                  <a:pt x="138" y="230"/>
                  <a:pt x="135" y="233"/>
                  <a:pt x="134" y="237"/>
                </a:cubicBezTo>
                <a:cubicBezTo>
                  <a:pt x="134" y="236"/>
                  <a:pt x="133" y="236"/>
                  <a:pt x="134" y="236"/>
                </a:cubicBezTo>
                <a:cubicBezTo>
                  <a:pt x="131" y="237"/>
                  <a:pt x="135" y="238"/>
                  <a:pt x="132" y="239"/>
                </a:cubicBezTo>
                <a:cubicBezTo>
                  <a:pt x="132" y="238"/>
                  <a:pt x="132" y="238"/>
                  <a:pt x="132" y="238"/>
                </a:cubicBezTo>
                <a:cubicBezTo>
                  <a:pt x="131" y="240"/>
                  <a:pt x="128" y="241"/>
                  <a:pt x="128" y="243"/>
                </a:cubicBezTo>
                <a:cubicBezTo>
                  <a:pt x="127" y="243"/>
                  <a:pt x="127" y="243"/>
                  <a:pt x="127" y="242"/>
                </a:cubicBezTo>
                <a:cubicBezTo>
                  <a:pt x="126" y="244"/>
                  <a:pt x="124" y="246"/>
                  <a:pt x="124" y="248"/>
                </a:cubicBezTo>
                <a:cubicBezTo>
                  <a:pt x="123" y="248"/>
                  <a:pt x="123" y="247"/>
                  <a:pt x="123" y="246"/>
                </a:cubicBezTo>
                <a:cubicBezTo>
                  <a:pt x="121" y="248"/>
                  <a:pt x="123" y="249"/>
                  <a:pt x="121" y="250"/>
                </a:cubicBezTo>
                <a:cubicBezTo>
                  <a:pt x="121" y="251"/>
                  <a:pt x="119" y="251"/>
                  <a:pt x="119" y="251"/>
                </a:cubicBezTo>
                <a:cubicBezTo>
                  <a:pt x="119" y="252"/>
                  <a:pt x="118" y="254"/>
                  <a:pt x="117" y="255"/>
                </a:cubicBezTo>
                <a:cubicBezTo>
                  <a:pt x="117" y="244"/>
                  <a:pt x="118" y="232"/>
                  <a:pt x="117" y="221"/>
                </a:cubicBezTo>
                <a:cubicBezTo>
                  <a:pt x="119" y="219"/>
                  <a:pt x="118" y="224"/>
                  <a:pt x="119" y="223"/>
                </a:cubicBezTo>
                <a:cubicBezTo>
                  <a:pt x="118" y="223"/>
                  <a:pt x="119" y="221"/>
                  <a:pt x="118" y="217"/>
                </a:cubicBezTo>
                <a:cubicBezTo>
                  <a:pt x="119" y="217"/>
                  <a:pt x="119" y="217"/>
                  <a:pt x="119" y="217"/>
                </a:cubicBezTo>
                <a:cubicBezTo>
                  <a:pt x="118" y="216"/>
                  <a:pt x="119" y="215"/>
                  <a:pt x="119" y="213"/>
                </a:cubicBezTo>
                <a:cubicBezTo>
                  <a:pt x="119" y="213"/>
                  <a:pt x="119" y="213"/>
                  <a:pt x="119" y="213"/>
                </a:cubicBezTo>
                <a:cubicBezTo>
                  <a:pt x="117" y="212"/>
                  <a:pt x="121" y="210"/>
                  <a:pt x="119" y="209"/>
                </a:cubicBezTo>
                <a:cubicBezTo>
                  <a:pt x="120" y="208"/>
                  <a:pt x="120" y="208"/>
                  <a:pt x="120" y="208"/>
                </a:cubicBezTo>
                <a:cubicBezTo>
                  <a:pt x="118" y="206"/>
                  <a:pt x="121" y="205"/>
                  <a:pt x="119" y="203"/>
                </a:cubicBezTo>
                <a:cubicBezTo>
                  <a:pt x="119" y="203"/>
                  <a:pt x="119" y="203"/>
                  <a:pt x="119" y="203"/>
                </a:cubicBezTo>
                <a:cubicBezTo>
                  <a:pt x="120" y="201"/>
                  <a:pt x="118" y="198"/>
                  <a:pt x="119" y="197"/>
                </a:cubicBezTo>
                <a:cubicBezTo>
                  <a:pt x="119" y="194"/>
                  <a:pt x="119" y="192"/>
                  <a:pt x="117" y="191"/>
                </a:cubicBezTo>
                <a:cubicBezTo>
                  <a:pt x="118"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1"/>
                </a:cubicBezTo>
                <a:cubicBezTo>
                  <a:pt x="119" y="191"/>
                  <a:pt x="119" y="191"/>
                  <a:pt x="119" y="190"/>
                </a:cubicBezTo>
                <a:cubicBezTo>
                  <a:pt x="119" y="187"/>
                  <a:pt x="120" y="182"/>
                  <a:pt x="117" y="178"/>
                </a:cubicBezTo>
                <a:cubicBezTo>
                  <a:pt x="114" y="179"/>
                  <a:pt x="111" y="179"/>
                  <a:pt x="108" y="180"/>
                </a:cubicBezTo>
                <a:cubicBezTo>
                  <a:pt x="104" y="176"/>
                  <a:pt x="101" y="174"/>
                  <a:pt x="107" y="178"/>
                </a:cubicBezTo>
                <a:cubicBezTo>
                  <a:pt x="107" y="178"/>
                  <a:pt x="107" y="178"/>
                  <a:pt x="107" y="178"/>
                </a:cubicBezTo>
                <a:cubicBezTo>
                  <a:pt x="107" y="179"/>
                  <a:pt x="107" y="179"/>
                  <a:pt x="107" y="179"/>
                </a:cubicBezTo>
                <a:cubicBezTo>
                  <a:pt x="107" y="180"/>
                  <a:pt x="107" y="180"/>
                  <a:pt x="107" y="180"/>
                </a:cubicBezTo>
                <a:cubicBezTo>
                  <a:pt x="107" y="181"/>
                  <a:pt x="107" y="181"/>
                  <a:pt x="107" y="181"/>
                </a:cubicBezTo>
                <a:cubicBezTo>
                  <a:pt x="106" y="181"/>
                  <a:pt x="105" y="181"/>
                  <a:pt x="105" y="181"/>
                </a:cubicBezTo>
                <a:cubicBezTo>
                  <a:pt x="104" y="181"/>
                  <a:pt x="105" y="180"/>
                  <a:pt x="105" y="180"/>
                </a:cubicBezTo>
                <a:cubicBezTo>
                  <a:pt x="100" y="182"/>
                  <a:pt x="95" y="179"/>
                  <a:pt x="92" y="183"/>
                </a:cubicBezTo>
                <a:cubicBezTo>
                  <a:pt x="91" y="184"/>
                  <a:pt x="91" y="184"/>
                  <a:pt x="91" y="184"/>
                </a:cubicBezTo>
                <a:cubicBezTo>
                  <a:pt x="90" y="184"/>
                  <a:pt x="90" y="183"/>
                  <a:pt x="89" y="182"/>
                </a:cubicBezTo>
                <a:cubicBezTo>
                  <a:pt x="88" y="183"/>
                  <a:pt x="84" y="183"/>
                  <a:pt x="84" y="184"/>
                </a:cubicBezTo>
                <a:cubicBezTo>
                  <a:pt x="83" y="184"/>
                  <a:pt x="84" y="183"/>
                  <a:pt x="84" y="183"/>
                </a:cubicBezTo>
                <a:cubicBezTo>
                  <a:pt x="82" y="183"/>
                  <a:pt x="79" y="185"/>
                  <a:pt x="77" y="185"/>
                </a:cubicBezTo>
                <a:cubicBezTo>
                  <a:pt x="78" y="184"/>
                  <a:pt x="78" y="184"/>
                  <a:pt x="78" y="184"/>
                </a:cubicBezTo>
                <a:cubicBezTo>
                  <a:pt x="67" y="182"/>
                  <a:pt x="52" y="181"/>
                  <a:pt x="44" y="185"/>
                </a:cubicBezTo>
                <a:cubicBezTo>
                  <a:pt x="41" y="186"/>
                  <a:pt x="42" y="183"/>
                  <a:pt x="41" y="184"/>
                </a:cubicBezTo>
                <a:cubicBezTo>
                  <a:pt x="32" y="187"/>
                  <a:pt x="21" y="184"/>
                  <a:pt x="13" y="188"/>
                </a:cubicBezTo>
                <a:cubicBezTo>
                  <a:pt x="6" y="190"/>
                  <a:pt x="4" y="194"/>
                  <a:pt x="4" y="194"/>
                </a:cubicBezTo>
                <a:cubicBezTo>
                  <a:pt x="20" y="192"/>
                  <a:pt x="35" y="193"/>
                  <a:pt x="51" y="194"/>
                </a:cubicBezTo>
                <a:cubicBezTo>
                  <a:pt x="56" y="193"/>
                  <a:pt x="63" y="192"/>
                  <a:pt x="68" y="192"/>
                </a:cubicBezTo>
                <a:cubicBezTo>
                  <a:pt x="78" y="191"/>
                  <a:pt x="89" y="191"/>
                  <a:pt x="99" y="191"/>
                </a:cubicBezTo>
                <a:cubicBezTo>
                  <a:pt x="108" y="191"/>
                  <a:pt x="108" y="191"/>
                  <a:pt x="108" y="191"/>
                </a:cubicBezTo>
                <a:cubicBezTo>
                  <a:pt x="108" y="191"/>
                  <a:pt x="108" y="191"/>
                  <a:pt x="108" y="191"/>
                </a:cubicBezTo>
                <a:cubicBezTo>
                  <a:pt x="108" y="191"/>
                  <a:pt x="108" y="191"/>
                  <a:pt x="108" y="191"/>
                </a:cubicBezTo>
                <a:cubicBezTo>
                  <a:pt x="109" y="193"/>
                  <a:pt x="109" y="193"/>
                  <a:pt x="109" y="193"/>
                </a:cubicBezTo>
                <a:cubicBezTo>
                  <a:pt x="109" y="195"/>
                  <a:pt x="107" y="194"/>
                  <a:pt x="107" y="193"/>
                </a:cubicBezTo>
                <a:cubicBezTo>
                  <a:pt x="107" y="201"/>
                  <a:pt x="107" y="209"/>
                  <a:pt x="107" y="217"/>
                </a:cubicBezTo>
                <a:cubicBezTo>
                  <a:pt x="108" y="217"/>
                  <a:pt x="107" y="221"/>
                  <a:pt x="108" y="221"/>
                </a:cubicBezTo>
                <a:cubicBezTo>
                  <a:pt x="108" y="222"/>
                  <a:pt x="108" y="221"/>
                  <a:pt x="108" y="221"/>
                </a:cubicBezTo>
                <a:cubicBezTo>
                  <a:pt x="108" y="227"/>
                  <a:pt x="108" y="227"/>
                  <a:pt x="106" y="232"/>
                </a:cubicBezTo>
                <a:cubicBezTo>
                  <a:pt x="105" y="249"/>
                  <a:pt x="105" y="249"/>
                  <a:pt x="105" y="249"/>
                </a:cubicBezTo>
                <a:cubicBezTo>
                  <a:pt x="105" y="253"/>
                  <a:pt x="105" y="253"/>
                  <a:pt x="105" y="253"/>
                </a:cubicBezTo>
                <a:cubicBezTo>
                  <a:pt x="104" y="255"/>
                  <a:pt x="104" y="255"/>
                  <a:pt x="104" y="255"/>
                </a:cubicBezTo>
                <a:cubicBezTo>
                  <a:pt x="104" y="255"/>
                  <a:pt x="104" y="255"/>
                  <a:pt x="104" y="255"/>
                </a:cubicBezTo>
                <a:cubicBezTo>
                  <a:pt x="104" y="256"/>
                  <a:pt x="104" y="256"/>
                  <a:pt x="104" y="256"/>
                </a:cubicBezTo>
                <a:cubicBezTo>
                  <a:pt x="104" y="256"/>
                  <a:pt x="104" y="256"/>
                  <a:pt x="104" y="256"/>
                </a:cubicBezTo>
                <a:cubicBezTo>
                  <a:pt x="104" y="256"/>
                  <a:pt x="104" y="256"/>
                  <a:pt x="104" y="256"/>
                </a:cubicBezTo>
                <a:cubicBezTo>
                  <a:pt x="100" y="254"/>
                  <a:pt x="141" y="271"/>
                  <a:pt x="124" y="264"/>
                </a:cubicBezTo>
                <a:cubicBezTo>
                  <a:pt x="124" y="264"/>
                  <a:pt x="124" y="264"/>
                  <a:pt x="124" y="264"/>
                </a:cubicBezTo>
                <a:cubicBezTo>
                  <a:pt x="124" y="264"/>
                  <a:pt x="124" y="264"/>
                  <a:pt x="124" y="264"/>
                </a:cubicBezTo>
                <a:cubicBezTo>
                  <a:pt x="125" y="263"/>
                  <a:pt x="125" y="263"/>
                  <a:pt x="125" y="263"/>
                </a:cubicBezTo>
                <a:cubicBezTo>
                  <a:pt x="130" y="257"/>
                  <a:pt x="130" y="257"/>
                  <a:pt x="130" y="257"/>
                </a:cubicBezTo>
                <a:cubicBezTo>
                  <a:pt x="138" y="249"/>
                  <a:pt x="145" y="241"/>
                  <a:pt x="152" y="233"/>
                </a:cubicBezTo>
                <a:cubicBezTo>
                  <a:pt x="167" y="217"/>
                  <a:pt x="181" y="200"/>
                  <a:pt x="196" y="183"/>
                </a:cubicBezTo>
                <a:cubicBezTo>
                  <a:pt x="196" y="179"/>
                  <a:pt x="201" y="176"/>
                  <a:pt x="202" y="171"/>
                </a:cubicBezTo>
                <a:cubicBezTo>
                  <a:pt x="202" y="172"/>
                  <a:pt x="202" y="172"/>
                  <a:pt x="202" y="172"/>
                </a:cubicBezTo>
                <a:cubicBezTo>
                  <a:pt x="204" y="169"/>
                  <a:pt x="205" y="169"/>
                  <a:pt x="209" y="167"/>
                </a:cubicBezTo>
                <a:cubicBezTo>
                  <a:pt x="208" y="166"/>
                  <a:pt x="210" y="165"/>
                  <a:pt x="208" y="165"/>
                </a:cubicBezTo>
                <a:cubicBezTo>
                  <a:pt x="209" y="163"/>
                  <a:pt x="212" y="164"/>
                  <a:pt x="213" y="162"/>
                </a:cubicBezTo>
                <a:cubicBezTo>
                  <a:pt x="213" y="162"/>
                  <a:pt x="212" y="161"/>
                  <a:pt x="213" y="161"/>
                </a:cubicBezTo>
                <a:cubicBezTo>
                  <a:pt x="215" y="156"/>
                  <a:pt x="213" y="163"/>
                  <a:pt x="219" y="158"/>
                </a:cubicBezTo>
                <a:cubicBezTo>
                  <a:pt x="224" y="152"/>
                  <a:pt x="224" y="152"/>
                  <a:pt x="224" y="152"/>
                </a:cubicBezTo>
                <a:cubicBezTo>
                  <a:pt x="226" y="149"/>
                  <a:pt x="226" y="149"/>
                  <a:pt x="226" y="149"/>
                </a:cubicBezTo>
                <a:cubicBezTo>
                  <a:pt x="227" y="148"/>
                  <a:pt x="227" y="148"/>
                  <a:pt x="227" y="148"/>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8" y="147"/>
                  <a:pt x="228" y="147"/>
                  <a:pt x="228" y="147"/>
                </a:cubicBezTo>
                <a:cubicBezTo>
                  <a:pt x="229" y="127"/>
                  <a:pt x="228" y="141"/>
                  <a:pt x="229" y="137"/>
                </a:cubicBezTo>
                <a:close/>
                <a:moveTo>
                  <a:pt x="206" y="153"/>
                </a:moveTo>
                <a:cubicBezTo>
                  <a:pt x="206" y="153"/>
                  <a:pt x="206" y="152"/>
                  <a:pt x="206" y="152"/>
                </a:cubicBezTo>
                <a:cubicBezTo>
                  <a:pt x="206" y="152"/>
                  <a:pt x="206" y="153"/>
                  <a:pt x="206" y="153"/>
                </a:cubicBezTo>
                <a:close/>
                <a:moveTo>
                  <a:pt x="219" y="139"/>
                </a:moveTo>
                <a:cubicBezTo>
                  <a:pt x="219" y="139"/>
                  <a:pt x="219" y="139"/>
                  <a:pt x="219" y="139"/>
                </a:cubicBezTo>
                <a:cubicBezTo>
                  <a:pt x="219" y="139"/>
                  <a:pt x="219" y="139"/>
                  <a:pt x="219" y="139"/>
                </a:cubicBezTo>
                <a:cubicBezTo>
                  <a:pt x="219" y="139"/>
                  <a:pt x="219" y="139"/>
                  <a:pt x="219" y="139"/>
                </a:cubicBezTo>
                <a:cubicBezTo>
                  <a:pt x="219" y="136"/>
                  <a:pt x="219" y="141"/>
                  <a:pt x="219" y="139"/>
                </a:cubicBezTo>
                <a:close/>
              </a:path>
            </a:pathLst>
          </a:custGeom>
          <a:solidFill>
            <a:schemeClr val="bg1">
              <a:lumMod val="50000"/>
            </a:schemeClr>
          </a:solidFill>
          <a:ln w="9525">
            <a:solidFill>
              <a:schemeClr val="bg1">
                <a:lumMod val="50000"/>
              </a:schemeClr>
            </a:solidFill>
            <a:round/>
            <a:headEnd/>
            <a:tailEnd/>
          </a:ln>
        </p:spPr>
        <p:txBody>
          <a:bodyPr vert="horz" wrap="square" lIns="91392" tIns="45696" rIns="91392" bIns="4569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926"/>
            <a:endParaRPr lang="pl-PL" sz="1798" b="1">
              <a:solidFill>
                <a:schemeClr val="bg2">
                  <a:lumMod val="10000"/>
                </a:schemeClr>
              </a:solidFill>
            </a:endParaRPr>
          </a:p>
        </p:txBody>
      </p:sp>
      <p:sp>
        <p:nvSpPr>
          <p:cNvPr id="43" name="Rectangle 42">
            <a:extLst>
              <a:ext uri="{FF2B5EF4-FFF2-40B4-BE49-F238E27FC236}">
                <a16:creationId xmlns:a16="http://schemas.microsoft.com/office/drawing/2014/main" id="{88B34EC6-507A-467C-8B74-35AA2AE8C6BB}"/>
              </a:ext>
            </a:extLst>
          </p:cNvPr>
          <p:cNvSpPr/>
          <p:nvPr/>
        </p:nvSpPr>
        <p:spPr>
          <a:xfrm>
            <a:off x="10122728" y="1820509"/>
            <a:ext cx="1574504" cy="307777"/>
          </a:xfrm>
          <a:prstGeom prst="rect">
            <a:avLst/>
          </a:prstGeom>
        </p:spPr>
        <p:txBody>
          <a:bodyPr wrap="square" anchor="ctr">
            <a:spAutoFit/>
          </a:bodyPr>
          <a:lstStyle/>
          <a:p>
            <a:pPr algn="ctr"/>
            <a:r>
              <a:rPr lang="en-US" sz="1400" i="1" dirty="0">
                <a:solidFill>
                  <a:schemeClr val="bg2">
                    <a:lumMod val="10000"/>
                  </a:schemeClr>
                </a:solidFill>
              </a:rPr>
              <a:t>AR eligible Invoices</a:t>
            </a:r>
          </a:p>
        </p:txBody>
      </p:sp>
      <p:sp>
        <p:nvSpPr>
          <p:cNvPr id="44" name="Rectangle 43">
            <a:extLst>
              <a:ext uri="{FF2B5EF4-FFF2-40B4-BE49-F238E27FC236}">
                <a16:creationId xmlns:a16="http://schemas.microsoft.com/office/drawing/2014/main" id="{E7758544-C13F-4074-B222-D1EF9D806E89}"/>
              </a:ext>
            </a:extLst>
          </p:cNvPr>
          <p:cNvSpPr/>
          <p:nvPr/>
        </p:nvSpPr>
        <p:spPr>
          <a:xfrm>
            <a:off x="9364157" y="4069989"/>
            <a:ext cx="3455810" cy="2010316"/>
          </a:xfrm>
          <a:prstGeom prst="rect">
            <a:avLst/>
          </a:prstGeom>
          <a:no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r>
              <a:rPr lang="en-US" sz="1200" i="1" dirty="0">
                <a:solidFill>
                  <a:schemeClr val="bg2">
                    <a:lumMod val="10000"/>
                  </a:schemeClr>
                </a:solidFill>
              </a:rPr>
              <a:t>Custom </a:t>
            </a:r>
          </a:p>
          <a:p>
            <a:r>
              <a:rPr lang="en-US" sz="1200" i="1" dirty="0">
                <a:solidFill>
                  <a:schemeClr val="bg2">
                    <a:lumMod val="10000"/>
                  </a:schemeClr>
                </a:solidFill>
              </a:rPr>
              <a:t>Program in AP</a:t>
            </a:r>
          </a:p>
          <a:p>
            <a:r>
              <a:rPr lang="en-US" sz="1200" i="1" dirty="0">
                <a:solidFill>
                  <a:schemeClr val="bg2">
                    <a:lumMod val="10000"/>
                  </a:schemeClr>
                </a:solidFill>
              </a:rPr>
              <a:t>(Verify Accounting date</a:t>
            </a:r>
          </a:p>
          <a:p>
            <a:r>
              <a:rPr lang="en-US" sz="1200" i="1" dirty="0">
                <a:solidFill>
                  <a:schemeClr val="bg2">
                    <a:lumMod val="10000"/>
                  </a:schemeClr>
                </a:solidFill>
              </a:rPr>
              <a:t>Validate IR Receipt</a:t>
            </a:r>
          </a:p>
          <a:p>
            <a:r>
              <a:rPr lang="en-US" sz="1200" i="1" dirty="0">
                <a:solidFill>
                  <a:schemeClr val="bg2">
                    <a:lumMod val="10000"/>
                  </a:schemeClr>
                </a:solidFill>
              </a:rPr>
              <a:t>Update Invoice Received Date</a:t>
            </a:r>
          </a:p>
          <a:p>
            <a:r>
              <a:rPr lang="en-US" sz="1200" i="1" dirty="0">
                <a:solidFill>
                  <a:schemeClr val="bg2">
                    <a:lumMod val="10000"/>
                  </a:schemeClr>
                </a:solidFill>
              </a:rPr>
              <a:t>Trigger By-Pass of Sabrix Tax Call based </a:t>
            </a:r>
          </a:p>
          <a:p>
            <a:r>
              <a:rPr lang="en-US" sz="1200" i="1" dirty="0">
                <a:solidFill>
                  <a:schemeClr val="bg2">
                    <a:lumMod val="10000"/>
                  </a:schemeClr>
                </a:solidFill>
              </a:rPr>
              <a:t>on Source</a:t>
            </a:r>
          </a:p>
          <a:p>
            <a:r>
              <a:rPr lang="en-US" sz="1200" i="1" dirty="0">
                <a:solidFill>
                  <a:schemeClr val="bg2">
                    <a:lumMod val="10000"/>
                  </a:schemeClr>
                </a:solidFill>
              </a:rPr>
              <a:t>Update Paygroup/Paymethod for EFT</a:t>
            </a:r>
          </a:p>
          <a:p>
            <a:r>
              <a:rPr lang="en-US" sz="1200" i="1" dirty="0">
                <a:solidFill>
                  <a:schemeClr val="bg2">
                    <a:lumMod val="10000"/>
                  </a:schemeClr>
                </a:solidFill>
              </a:rPr>
              <a:t>Submit Payables Open Interface Import</a:t>
            </a:r>
          </a:p>
          <a:p>
            <a:r>
              <a:rPr lang="en-US" sz="1200" i="1" dirty="0">
                <a:solidFill>
                  <a:schemeClr val="bg2">
                    <a:lumMod val="10000"/>
                  </a:schemeClr>
                </a:solidFill>
              </a:rPr>
              <a:t>a. Clean batch where IR is received</a:t>
            </a:r>
          </a:p>
          <a:p>
            <a:r>
              <a:rPr lang="en-US" sz="1200" i="1" dirty="0">
                <a:solidFill>
                  <a:schemeClr val="bg2">
                    <a:lumMod val="10000"/>
                  </a:schemeClr>
                </a:solidFill>
              </a:rPr>
              <a:t>b. Hold Invoice batch where IR is not received</a:t>
            </a:r>
          </a:p>
          <a:p>
            <a:r>
              <a:rPr lang="en-US" sz="1200" i="1" dirty="0">
                <a:solidFill>
                  <a:schemeClr val="bg2">
                    <a:lumMod val="10000"/>
                  </a:schemeClr>
                </a:solidFill>
              </a:rPr>
              <a:t>c. ADNs based batch)	</a:t>
            </a:r>
          </a:p>
        </p:txBody>
      </p:sp>
      <p:sp>
        <p:nvSpPr>
          <p:cNvPr id="45" name="TextBox 44">
            <a:extLst>
              <a:ext uri="{FF2B5EF4-FFF2-40B4-BE49-F238E27FC236}">
                <a16:creationId xmlns:a16="http://schemas.microsoft.com/office/drawing/2014/main" id="{E4040ADA-2EFA-446D-A6F4-CCB750B829A7}"/>
              </a:ext>
            </a:extLst>
          </p:cNvPr>
          <p:cNvSpPr txBox="1"/>
          <p:nvPr/>
        </p:nvSpPr>
        <p:spPr>
          <a:xfrm>
            <a:off x="4498829" y="4351665"/>
            <a:ext cx="1173178" cy="553998"/>
          </a:xfrm>
          <a:prstGeom prst="rect">
            <a:avLst/>
          </a:prstGeom>
          <a:noFill/>
        </p:spPr>
        <p:txBody>
          <a:bodyPr wrap="square" lIns="0" tIns="0" rIns="0" bIns="0" rtlCol="0">
            <a:spAutoFit/>
          </a:bodyPr>
          <a:lstStyle/>
          <a:p>
            <a:pPr algn="ctr"/>
            <a:r>
              <a:rPr lang="en-US" sz="1200" dirty="0">
                <a:solidFill>
                  <a:schemeClr val="bg2">
                    <a:lumMod val="10000"/>
                  </a:schemeClr>
                </a:solidFill>
              </a:rPr>
              <a:t>AP Invoice Accrual for Interco Hold invoices</a:t>
            </a:r>
          </a:p>
        </p:txBody>
      </p:sp>
      <p:sp>
        <p:nvSpPr>
          <p:cNvPr id="48" name="Flowchart: Alternate Process 47">
            <a:extLst>
              <a:ext uri="{FF2B5EF4-FFF2-40B4-BE49-F238E27FC236}">
                <a16:creationId xmlns:a16="http://schemas.microsoft.com/office/drawing/2014/main" id="{9F4DBF2B-F756-4147-B796-C2306AF01D14}"/>
              </a:ext>
            </a:extLst>
          </p:cNvPr>
          <p:cNvSpPr/>
          <p:nvPr/>
        </p:nvSpPr>
        <p:spPr bwMode="auto">
          <a:xfrm>
            <a:off x="1168038" y="1048984"/>
            <a:ext cx="1977986" cy="820931"/>
          </a:xfrm>
          <a:prstGeom prst="flowChartAlternateProcess">
            <a:avLst/>
          </a:prstGeom>
          <a:no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algn="ctr"/>
            <a:r>
              <a:rPr lang="en-US" sz="1200" i="1" dirty="0">
                <a:solidFill>
                  <a:schemeClr val="bg2">
                    <a:lumMod val="10000"/>
                  </a:schemeClr>
                </a:solidFill>
              </a:rPr>
              <a:t>IR ISO</a:t>
            </a:r>
          </a:p>
        </p:txBody>
      </p:sp>
      <p:sp>
        <p:nvSpPr>
          <p:cNvPr id="49" name="Flowchart: Alternate Process 48">
            <a:extLst>
              <a:ext uri="{FF2B5EF4-FFF2-40B4-BE49-F238E27FC236}">
                <a16:creationId xmlns:a16="http://schemas.microsoft.com/office/drawing/2014/main" id="{ACA4DD63-9A42-4911-BC59-43A99B4FD6D0}"/>
              </a:ext>
            </a:extLst>
          </p:cNvPr>
          <p:cNvSpPr/>
          <p:nvPr/>
        </p:nvSpPr>
        <p:spPr bwMode="auto">
          <a:xfrm>
            <a:off x="2353590" y="803644"/>
            <a:ext cx="1977986" cy="820931"/>
          </a:xfrm>
          <a:prstGeom prst="flowChartAlternateProcess">
            <a:avLst/>
          </a:prstGeom>
          <a:no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algn="ctr"/>
            <a:r>
              <a:rPr lang="en-US" sz="1200" i="1" dirty="0">
                <a:solidFill>
                  <a:schemeClr val="bg2">
                    <a:lumMod val="10000"/>
                  </a:schemeClr>
                </a:solidFill>
              </a:rPr>
              <a:t>Creation of  ADNs based SO</a:t>
            </a:r>
          </a:p>
        </p:txBody>
      </p:sp>
      <p:sp>
        <p:nvSpPr>
          <p:cNvPr id="47" name="TextBox 46">
            <a:extLst>
              <a:ext uri="{FF2B5EF4-FFF2-40B4-BE49-F238E27FC236}">
                <a16:creationId xmlns:a16="http://schemas.microsoft.com/office/drawing/2014/main" id="{D273D433-6D99-4C59-838B-C8C2F151B46C}"/>
              </a:ext>
            </a:extLst>
          </p:cNvPr>
          <p:cNvSpPr txBox="1"/>
          <p:nvPr/>
        </p:nvSpPr>
        <p:spPr>
          <a:xfrm>
            <a:off x="3039740" y="4272242"/>
            <a:ext cx="1315704" cy="369332"/>
          </a:xfrm>
          <a:prstGeom prst="rect">
            <a:avLst/>
          </a:prstGeom>
          <a:noFill/>
        </p:spPr>
        <p:txBody>
          <a:bodyPr wrap="square" lIns="0" tIns="0" rIns="0" bIns="0" rtlCol="0">
            <a:spAutoFit/>
          </a:bodyPr>
          <a:lstStyle/>
          <a:p>
            <a:pPr algn="ctr"/>
            <a:r>
              <a:rPr lang="en-US" sz="1200" i="1" dirty="0">
                <a:solidFill>
                  <a:schemeClr val="bg2">
                    <a:lumMod val="10000"/>
                  </a:schemeClr>
                </a:solidFill>
              </a:rPr>
              <a:t>US to US : Clearing</a:t>
            </a:r>
          </a:p>
          <a:p>
            <a:pPr algn="ctr"/>
            <a:r>
              <a:rPr lang="en-US" sz="1200" i="1" dirty="0">
                <a:solidFill>
                  <a:schemeClr val="bg2">
                    <a:lumMod val="10000"/>
                  </a:schemeClr>
                </a:solidFill>
              </a:rPr>
              <a:t>Non US : EFT/TRS</a:t>
            </a:r>
          </a:p>
        </p:txBody>
      </p:sp>
    </p:spTree>
    <p:extLst>
      <p:ext uri="{BB962C8B-B14F-4D97-AF65-F5344CB8AC3E}">
        <p14:creationId xmlns:p14="http://schemas.microsoft.com/office/powerpoint/2010/main" val="1693510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5E6E5-9C79-48B6-AB53-B4E64CD9B262}"/>
              </a:ext>
            </a:extLst>
          </p:cNvPr>
          <p:cNvSpPr>
            <a:spLocks noGrp="1"/>
          </p:cNvSpPr>
          <p:nvPr>
            <p:ph type="dt" sz="half" idx="10"/>
          </p:nvPr>
        </p:nvSpPr>
        <p:spPr/>
        <p:txBody>
          <a:bodyPr/>
          <a:lstStyle/>
          <a:p>
            <a:fld id="{561146A8-A192-4F5D-A963-F694E58B90FD}" type="datetime4">
              <a:rPr lang="en-US" smtClean="0"/>
              <a:t>January 22, 2021</a:t>
            </a:fld>
            <a:endParaRPr lang="en-CA"/>
          </a:p>
        </p:txBody>
      </p:sp>
      <p:sp>
        <p:nvSpPr>
          <p:cNvPr id="3" name="Footer Placeholder 2">
            <a:extLst>
              <a:ext uri="{FF2B5EF4-FFF2-40B4-BE49-F238E27FC236}">
                <a16:creationId xmlns:a16="http://schemas.microsoft.com/office/drawing/2014/main" id="{D48B4B62-F871-41AA-8DE3-3BF28E46E801}"/>
              </a:ext>
            </a:extLst>
          </p:cNvPr>
          <p:cNvSpPr>
            <a:spLocks noGrp="1"/>
          </p:cNvSpPr>
          <p:nvPr>
            <p:ph type="ftr" sz="quarter" idx="11"/>
          </p:nvPr>
        </p:nvSpPr>
        <p:spPr/>
        <p:txBody>
          <a:bodyPr/>
          <a:lstStyle/>
          <a:p>
            <a:r>
              <a:rPr lang="en-CA"/>
              <a:t>Presentation Title</a:t>
            </a:r>
          </a:p>
        </p:txBody>
      </p:sp>
      <p:sp>
        <p:nvSpPr>
          <p:cNvPr id="4" name="Slide Number Placeholder 3">
            <a:extLst>
              <a:ext uri="{FF2B5EF4-FFF2-40B4-BE49-F238E27FC236}">
                <a16:creationId xmlns:a16="http://schemas.microsoft.com/office/drawing/2014/main" id="{0755CB04-9CE1-41CB-B604-DC79A6E5B68D}"/>
              </a:ext>
            </a:extLst>
          </p:cNvPr>
          <p:cNvSpPr>
            <a:spLocks noGrp="1"/>
          </p:cNvSpPr>
          <p:nvPr>
            <p:ph type="sldNum" sz="quarter" idx="12"/>
          </p:nvPr>
        </p:nvSpPr>
        <p:spPr/>
        <p:txBody>
          <a:bodyPr/>
          <a:lstStyle/>
          <a:p>
            <a:fld id="{00E6A5BD-C011-4A45-AA3A-201790FB7F2B}" type="slidenum">
              <a:rPr lang="en-CA" smtClean="0"/>
              <a:t>23</a:t>
            </a:fld>
            <a:endParaRPr lang="en-CA"/>
          </a:p>
        </p:txBody>
      </p:sp>
      <p:sp>
        <p:nvSpPr>
          <p:cNvPr id="5" name="TextBox 4">
            <a:extLst>
              <a:ext uri="{FF2B5EF4-FFF2-40B4-BE49-F238E27FC236}">
                <a16:creationId xmlns:a16="http://schemas.microsoft.com/office/drawing/2014/main" id="{4737E6AB-5A43-4580-BDD6-FD6F3F2B8B77}"/>
              </a:ext>
            </a:extLst>
          </p:cNvPr>
          <p:cNvSpPr txBox="1"/>
          <p:nvPr/>
        </p:nvSpPr>
        <p:spPr>
          <a:xfrm>
            <a:off x="778785" y="192089"/>
            <a:ext cx="10964849" cy="7078861"/>
          </a:xfrm>
          <a:prstGeom prst="rect">
            <a:avLst/>
          </a:prstGeom>
          <a:noFill/>
        </p:spPr>
        <p:txBody>
          <a:bodyPr wrap="square" lIns="0" tIns="0" rIns="0" bIns="0" rtlCol="0">
            <a:spAutoFit/>
          </a:bodyPr>
          <a:lstStyle/>
          <a:p>
            <a:pPr algn="ctr"/>
            <a:r>
              <a:rPr lang="hu-HU" dirty="0">
                <a:solidFill>
                  <a:schemeClr val="accent2"/>
                </a:solidFill>
              </a:rPr>
              <a:t>	</a:t>
            </a:r>
            <a:r>
              <a:rPr lang="hu-HU" sz="2400" dirty="0">
                <a:solidFill>
                  <a:schemeClr val="accent2"/>
                </a:solidFill>
              </a:rPr>
              <a:t>AR Custom programs</a:t>
            </a:r>
          </a:p>
          <a:p>
            <a:endParaRPr lang="hu-HU" dirty="0">
              <a:solidFill>
                <a:schemeClr val="accent2"/>
              </a:solidFill>
            </a:endParaRPr>
          </a:p>
          <a:p>
            <a:endParaRPr lang="hu-HU" dirty="0">
              <a:solidFill>
                <a:schemeClr val="accent2"/>
              </a:solidFill>
            </a:endParaRPr>
          </a:p>
          <a:p>
            <a:r>
              <a:rPr lang="hu-HU" sz="1400" b="1" dirty="0">
                <a:solidFill>
                  <a:schemeClr val="accent2"/>
                </a:solidFill>
              </a:rPr>
              <a:t>Technical Document/CDD:</a:t>
            </a:r>
          </a:p>
          <a:p>
            <a:r>
              <a:rPr lang="hu-HU" sz="1400" i="1" dirty="0">
                <a:solidFill>
                  <a:schemeClr val="accent2"/>
                </a:solidFill>
              </a:rPr>
              <a:t>„Global_CDD_Intercompany_Within_ERP_AR_Receipt_Creation</a:t>
            </a:r>
            <a:r>
              <a:rPr lang="hu-HU" sz="1400" dirty="0">
                <a:solidFill>
                  <a:schemeClr val="accent2"/>
                </a:solidFill>
              </a:rPr>
              <a:t>”</a:t>
            </a:r>
          </a:p>
          <a:p>
            <a:pPr marR="0" lvl="0" algn="just">
              <a:spcBef>
                <a:spcPts val="600"/>
              </a:spcBef>
              <a:spcAft>
                <a:spcPts val="600"/>
              </a:spcAft>
            </a:pPr>
            <a:endParaRPr lang="hu-HU" sz="1200" dirty="0">
              <a:latin typeface="Calibri" panose="020F0502020204030204" pitchFamily="34" charset="0"/>
              <a:ea typeface="Times New Roman" panose="02020603050405020304" pitchFamily="18" charset="0"/>
              <a:cs typeface="Times New Roman" panose="02020603050405020304" pitchFamily="18" charset="0"/>
            </a:endParaRPr>
          </a:p>
          <a:p>
            <a:pPr marR="0" lvl="0" algn="just">
              <a:spcBef>
                <a:spcPts val="600"/>
              </a:spcBef>
              <a:spcAft>
                <a:spcPts val="600"/>
              </a:spcAft>
            </a:pPr>
            <a:r>
              <a:rPr lang="en-US" sz="1400" b="1" dirty="0">
                <a:latin typeface="Calibri" panose="020F0502020204030204" pitchFamily="34" charset="0"/>
                <a:ea typeface="Times New Roman" panose="02020603050405020304" pitchFamily="18" charset="0"/>
                <a:cs typeface="Times New Roman" panose="02020603050405020304" pitchFamily="18" charset="0"/>
              </a:rPr>
              <a:t>GE AR Update Intercompany Transactions</a:t>
            </a:r>
            <a:r>
              <a:rPr lang="hu-HU" sz="1400" b="1" dirty="0">
                <a:latin typeface="Calibri" panose="020F0502020204030204" pitchFamily="34" charset="0"/>
                <a:ea typeface="Times New Roman" panose="02020603050405020304" pitchFamily="18" charset="0"/>
                <a:cs typeface="Times New Roman" panose="02020603050405020304" pitchFamily="18" charset="0"/>
              </a:rPr>
              <a:t> </a:t>
            </a:r>
            <a:endParaRPr lang="hu-HU" sz="1400" dirty="0">
              <a:latin typeface="Calibri" panose="020F0502020204030204" pitchFamily="34" charset="0"/>
              <a:ea typeface="Times New Roman" panose="02020603050405020304" pitchFamily="18" charset="0"/>
              <a:cs typeface="Times New Roman" panose="02020603050405020304" pitchFamily="18" charset="0"/>
            </a:endParaRPr>
          </a:p>
          <a:p>
            <a:r>
              <a:rPr lang="hu-HU" sz="1400" dirty="0">
                <a:latin typeface="Calibri" panose="020F0502020204030204" pitchFamily="34" charset="0"/>
                <a:ea typeface="Times New Roman" panose="02020603050405020304" pitchFamily="18" charset="0"/>
                <a:cs typeface="Times New Roman" panose="02020603050405020304" pitchFamily="18" charset="0"/>
              </a:rPr>
              <a:t> - F</a:t>
            </a:r>
            <a:r>
              <a:rPr lang="en-US" sz="1400" dirty="0">
                <a:latin typeface="Calibri" panose="020F0502020204030204" pitchFamily="34" charset="0"/>
                <a:ea typeface="Times New Roman" panose="02020603050405020304" pitchFamily="18" charset="0"/>
                <a:cs typeface="Times New Roman" panose="02020603050405020304" pitchFamily="18" charset="0"/>
              </a:rPr>
              <a:t>etch all the Intercompany transactions which are eligible based on DFF at Transaction header level (Shipping o</a:t>
            </a:r>
            <a:r>
              <a:rPr lang="hu-HU" sz="1400" dirty="0">
                <a:latin typeface="Calibri" panose="020F0502020204030204" pitchFamily="34" charset="0"/>
                <a:ea typeface="Times New Roman" panose="02020603050405020304" pitchFamily="18" charset="0"/>
                <a:cs typeface="Times New Roman" panose="02020603050405020304" pitchFamily="18" charset="0"/>
              </a:rPr>
              <a:t>r</a:t>
            </a:r>
            <a:r>
              <a:rPr lang="en-US" sz="1400" dirty="0">
                <a:latin typeface="Calibri" panose="020F0502020204030204" pitchFamily="34" charset="0"/>
                <a:ea typeface="Times New Roman" panose="02020603050405020304" pitchFamily="18" charset="0"/>
                <a:cs typeface="Times New Roman" panose="02020603050405020304" pitchFamily="18" charset="0"/>
              </a:rPr>
              <a:t>g id ,selling org id) to update the GRC on all Intercompany within ERP transactions</a:t>
            </a:r>
            <a:r>
              <a:rPr lang="hu-HU" sz="1400" dirty="0">
                <a:latin typeface="Calibri" panose="020F0502020204030204" pitchFamily="34" charset="0"/>
                <a:ea typeface="Times New Roman" panose="02020603050405020304" pitchFamily="18" charset="0"/>
                <a:cs typeface="Times New Roman" panose="02020603050405020304" pitchFamily="18" charset="0"/>
              </a:rPr>
              <a:t> to prevent sending them to IBS</a:t>
            </a:r>
          </a:p>
          <a:p>
            <a:endParaRPr lang="hu-HU" sz="1400" dirty="0">
              <a:latin typeface="Calibri" panose="020F0502020204030204" pitchFamily="34" charset="0"/>
              <a:ea typeface="Times New Roman" panose="02020603050405020304" pitchFamily="18" charset="0"/>
              <a:cs typeface="Times New Roman" panose="02020603050405020304" pitchFamily="18" charset="0"/>
            </a:endParaRPr>
          </a:p>
          <a:p>
            <a:r>
              <a:rPr lang="hu-HU" sz="1400" b="1" dirty="0">
                <a:latin typeface="Calibri" panose="020F0502020204030204" pitchFamily="34" charset="0"/>
                <a:ea typeface="Times New Roman" panose="02020603050405020304" pitchFamily="18" charset="0"/>
                <a:cs typeface="Times New Roman" panose="02020603050405020304" pitchFamily="18" charset="0"/>
              </a:rPr>
              <a:t>Navigation: </a:t>
            </a:r>
            <a:r>
              <a:rPr lang="en-US" sz="1400" dirty="0">
                <a:latin typeface="Calibri" panose="020F0502020204030204" pitchFamily="34" charset="0"/>
                <a:ea typeface="Times New Roman" panose="02020603050405020304" pitchFamily="18" charset="0"/>
                <a:cs typeface="Times New Roman" panose="02020603050405020304" pitchFamily="18" charset="0"/>
              </a:rPr>
              <a:t>GERE Inv Setup (Global) -&gt; Setup &gt; Organization &gt; Intercompany Transaction Flows -&gt; Intercompany Relations</a:t>
            </a:r>
            <a:endParaRPr lang="hu-HU" sz="1400" dirty="0">
              <a:latin typeface="Calibri" panose="020F0502020204030204" pitchFamily="34" charset="0"/>
              <a:ea typeface="Times New Roman" panose="02020603050405020304" pitchFamily="18" charset="0"/>
              <a:cs typeface="Times New Roman" panose="02020603050405020304" pitchFamily="18" charset="0"/>
            </a:endParaRPr>
          </a:p>
          <a:p>
            <a:endParaRPr lang="hu-HU" sz="1400" dirty="0">
              <a:latin typeface="Calibri" panose="020F0502020204030204" pitchFamily="34" charset="0"/>
              <a:ea typeface="Times New Roman" panose="02020603050405020304" pitchFamily="18" charset="0"/>
              <a:cs typeface="Times New Roman" panose="02020603050405020304" pitchFamily="18" charset="0"/>
            </a:endParaRPr>
          </a:p>
          <a:p>
            <a:endParaRPr lang="hu-HU" sz="1400" dirty="0">
              <a:latin typeface="Calibri" panose="020F0502020204030204" pitchFamily="34" charset="0"/>
              <a:ea typeface="Times New Roman" panose="02020603050405020304" pitchFamily="18" charset="0"/>
              <a:cs typeface="Times New Roman" panose="02020603050405020304" pitchFamily="18" charset="0"/>
            </a:endParaRPr>
          </a:p>
          <a:p>
            <a:endParaRPr lang="hu-HU" sz="1400" dirty="0">
              <a:latin typeface="Calibri" panose="020F0502020204030204" pitchFamily="34" charset="0"/>
              <a:ea typeface="Times New Roman" panose="02020603050405020304" pitchFamily="18" charset="0"/>
              <a:cs typeface="Times New Roman" panose="02020603050405020304" pitchFamily="18" charset="0"/>
            </a:endParaRPr>
          </a:p>
          <a:p>
            <a:endParaRPr lang="hu-HU" sz="1400" dirty="0">
              <a:latin typeface="Calibri" panose="020F0502020204030204" pitchFamily="34" charset="0"/>
              <a:ea typeface="Times New Roman" panose="02020603050405020304" pitchFamily="18" charset="0"/>
              <a:cs typeface="Times New Roman" panose="02020603050405020304" pitchFamily="18" charset="0"/>
            </a:endParaRPr>
          </a:p>
          <a:p>
            <a:endParaRPr lang="hu-HU" sz="1400" dirty="0">
              <a:latin typeface="Calibri" panose="020F0502020204030204" pitchFamily="34" charset="0"/>
              <a:ea typeface="Times New Roman" panose="02020603050405020304" pitchFamily="18" charset="0"/>
              <a:cs typeface="Times New Roman" panose="02020603050405020304" pitchFamily="18" charset="0"/>
            </a:endParaRPr>
          </a:p>
          <a:p>
            <a:endParaRPr lang="hu-HU" sz="1400" dirty="0">
              <a:latin typeface="Calibri" panose="020F0502020204030204" pitchFamily="34" charset="0"/>
              <a:ea typeface="Times New Roman" panose="02020603050405020304" pitchFamily="18" charset="0"/>
              <a:cs typeface="Times New Roman" panose="02020603050405020304" pitchFamily="18" charset="0"/>
            </a:endParaRPr>
          </a:p>
          <a:p>
            <a:endParaRPr lang="hu-HU" sz="1400" dirty="0">
              <a:latin typeface="Calibri" panose="020F0502020204030204" pitchFamily="34" charset="0"/>
              <a:ea typeface="Times New Roman" panose="02020603050405020304" pitchFamily="18" charset="0"/>
              <a:cs typeface="Times New Roman" panose="02020603050405020304" pitchFamily="18" charset="0"/>
            </a:endParaRPr>
          </a:p>
          <a:p>
            <a:endParaRPr lang="hu-HU" sz="1400" dirty="0">
              <a:latin typeface="Calibri" panose="020F0502020204030204" pitchFamily="34" charset="0"/>
              <a:ea typeface="Times New Roman" panose="02020603050405020304" pitchFamily="18" charset="0"/>
              <a:cs typeface="Times New Roman" panose="02020603050405020304" pitchFamily="18" charset="0"/>
            </a:endParaRPr>
          </a:p>
          <a:p>
            <a:endParaRPr lang="hu-HU" sz="1400" dirty="0">
              <a:latin typeface="Calibri" panose="020F0502020204030204" pitchFamily="34" charset="0"/>
              <a:ea typeface="Times New Roman" panose="02020603050405020304" pitchFamily="18" charset="0"/>
              <a:cs typeface="Times New Roman" panose="02020603050405020304" pitchFamily="18" charset="0"/>
            </a:endParaRPr>
          </a:p>
          <a:p>
            <a:endParaRPr lang="hu-HU" sz="1400" dirty="0">
              <a:latin typeface="Calibri" panose="020F0502020204030204" pitchFamily="34" charset="0"/>
              <a:ea typeface="Times New Roman" panose="02020603050405020304" pitchFamily="18" charset="0"/>
              <a:cs typeface="Times New Roman" panose="02020603050405020304" pitchFamily="18" charset="0"/>
            </a:endParaRPr>
          </a:p>
          <a:p>
            <a:endParaRPr lang="hu-HU" sz="1400" dirty="0">
              <a:latin typeface="Calibri" panose="020F0502020204030204" pitchFamily="34" charset="0"/>
              <a:ea typeface="Times New Roman" panose="02020603050405020304" pitchFamily="18" charset="0"/>
              <a:cs typeface="Times New Roman" panose="02020603050405020304" pitchFamily="18" charset="0"/>
            </a:endParaRPr>
          </a:p>
          <a:p>
            <a:endParaRPr lang="hu-HU" sz="1400" dirty="0">
              <a:latin typeface="Calibri" panose="020F0502020204030204" pitchFamily="34" charset="0"/>
              <a:ea typeface="Times New Roman" panose="02020603050405020304" pitchFamily="18" charset="0"/>
              <a:cs typeface="Times New Roman" panose="02020603050405020304" pitchFamily="18" charset="0"/>
            </a:endParaRPr>
          </a:p>
          <a:p>
            <a:r>
              <a:rPr lang="en-US" sz="1400" b="1" dirty="0">
                <a:latin typeface="Calibri" panose="020F0502020204030204" pitchFamily="34" charset="0"/>
                <a:ea typeface="Times New Roman" panose="02020603050405020304" pitchFamily="18" charset="0"/>
                <a:cs typeface="Times New Roman" panose="02020603050405020304" pitchFamily="18" charset="0"/>
              </a:rPr>
              <a:t>GE AR Intercompany Receipt Creation Program</a:t>
            </a:r>
            <a:endParaRPr lang="hu-HU" sz="1400" b="1" dirty="0">
              <a:latin typeface="Calibri" panose="020F0502020204030204" pitchFamily="34" charset="0"/>
              <a:ea typeface="Times New Roman" panose="02020603050405020304" pitchFamily="18" charset="0"/>
              <a:cs typeface="Times New Roman" panose="02020603050405020304" pitchFamily="18" charset="0"/>
            </a:endParaRPr>
          </a:p>
          <a:p>
            <a:r>
              <a:rPr lang="hu-HU" sz="1400" b="1" dirty="0">
                <a:latin typeface="Calibri" panose="020F0502020204030204" pitchFamily="34" charset="0"/>
                <a:ea typeface="Times New Roman" panose="02020603050405020304" pitchFamily="18" charset="0"/>
                <a:cs typeface="Times New Roman" panose="02020603050405020304" pitchFamily="18" charset="0"/>
              </a:rPr>
              <a:t>- C</a:t>
            </a:r>
            <a:r>
              <a:rPr lang="en-US" sz="1400" dirty="0" err="1">
                <a:latin typeface="Calibri" panose="020F0502020204030204" pitchFamily="34" charset="0"/>
                <a:ea typeface="Times New Roman" panose="02020603050405020304" pitchFamily="18" charset="0"/>
                <a:cs typeface="Times New Roman" panose="02020603050405020304" pitchFamily="18" charset="0"/>
              </a:rPr>
              <a:t>reate</a:t>
            </a:r>
            <a:r>
              <a:rPr lang="en-US" sz="1400" dirty="0">
                <a:latin typeface="Calibri" panose="020F0502020204030204" pitchFamily="34" charset="0"/>
                <a:ea typeface="Times New Roman" panose="02020603050405020304" pitchFamily="18" charset="0"/>
                <a:cs typeface="Times New Roman" panose="02020603050405020304" pitchFamily="18" charset="0"/>
              </a:rPr>
              <a:t> AR receipts for the Intercompany transactions paid through AP</a:t>
            </a: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marR="0" lvl="0" algn="just">
              <a:spcBef>
                <a:spcPts val="600"/>
              </a:spcBef>
              <a:spcAft>
                <a:spcPts val="600"/>
              </a:spcAft>
            </a:pPr>
            <a:endParaRPr lang="hu-HU" sz="1200" dirty="0">
              <a:latin typeface="Calibri" panose="020F0502020204030204" pitchFamily="34" charset="0"/>
              <a:ea typeface="Times New Roman" panose="02020603050405020304" pitchFamily="18" charset="0"/>
              <a:cs typeface="Times New Roman" panose="02020603050405020304" pitchFamily="18" charset="0"/>
            </a:endParaRPr>
          </a:p>
          <a:p>
            <a:pPr marR="0" lvl="0" algn="just">
              <a:spcBef>
                <a:spcPts val="600"/>
              </a:spcBef>
              <a:spcAft>
                <a:spcPts val="600"/>
              </a:spcAft>
            </a:pP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solidFill>
                <a:schemeClr val="accent2"/>
              </a:solidFill>
            </a:endParaRPr>
          </a:p>
        </p:txBody>
      </p:sp>
      <p:pic>
        <p:nvPicPr>
          <p:cNvPr id="8" name="Picture 7" descr="Screen Clipping">
            <a:extLst>
              <a:ext uri="{FF2B5EF4-FFF2-40B4-BE49-F238E27FC236}">
                <a16:creationId xmlns:a16="http://schemas.microsoft.com/office/drawing/2014/main" id="{3918288A-E3FC-43A3-A0DF-11BC366C5F5F}"/>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287668" y="3156668"/>
            <a:ext cx="5558405" cy="2361538"/>
          </a:xfrm>
          <a:prstGeom prst="rect">
            <a:avLst/>
          </a:prstGeom>
          <a:noFill/>
          <a:ln>
            <a:noFill/>
          </a:ln>
        </p:spPr>
      </p:pic>
    </p:spTree>
    <p:extLst>
      <p:ext uri="{BB962C8B-B14F-4D97-AF65-F5344CB8AC3E}">
        <p14:creationId xmlns:p14="http://schemas.microsoft.com/office/powerpoint/2010/main" val="4224243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a:spLocks noGrp="1"/>
          </p:cNvSpPr>
          <p:nvPr>
            <p:ph type="title"/>
          </p:nvPr>
        </p:nvSpPr>
        <p:spPr>
          <a:xfrm>
            <a:off x="1726331" y="183277"/>
            <a:ext cx="8833687" cy="421049"/>
          </a:xfrm>
        </p:spPr>
        <p:txBody>
          <a:bodyPr/>
          <a:lstStyle/>
          <a:p>
            <a:r>
              <a:rPr lang="en-US" sz="3200" dirty="0"/>
              <a:t>Oracle/SAP ES </a:t>
            </a:r>
            <a:r>
              <a:rPr lang="en-US" sz="3200" dirty="0">
                <a:solidFill>
                  <a:srgbClr val="000000"/>
                </a:solidFill>
              </a:rPr>
              <a:t>Within ERP, Cross LE </a:t>
            </a:r>
            <a:r>
              <a:rPr lang="en-US" sz="3200" dirty="0"/>
              <a:t>Outgoing</a:t>
            </a:r>
          </a:p>
        </p:txBody>
      </p:sp>
      <p:cxnSp>
        <p:nvCxnSpPr>
          <p:cNvPr id="102" name="Straight Connector 101"/>
          <p:cNvCxnSpPr/>
          <p:nvPr/>
        </p:nvCxnSpPr>
        <p:spPr>
          <a:xfrm flipV="1">
            <a:off x="1764527" y="2429754"/>
            <a:ext cx="8605523" cy="1"/>
          </a:xfrm>
          <a:prstGeom prst="line">
            <a:avLst/>
          </a:prstGeom>
        </p:spPr>
        <p:style>
          <a:lnRef idx="2">
            <a:schemeClr val="accent1"/>
          </a:lnRef>
          <a:fillRef idx="0">
            <a:schemeClr val="accent1"/>
          </a:fillRef>
          <a:effectRef idx="1">
            <a:schemeClr val="accent1"/>
          </a:effectRef>
          <a:fontRef idx="minor">
            <a:schemeClr val="tx1"/>
          </a:fontRef>
        </p:style>
      </p:cxnSp>
      <p:grpSp>
        <p:nvGrpSpPr>
          <p:cNvPr id="250" name="Group 249"/>
          <p:cNvGrpSpPr/>
          <p:nvPr/>
        </p:nvGrpSpPr>
        <p:grpSpPr>
          <a:xfrm>
            <a:off x="7527647" y="2776526"/>
            <a:ext cx="2883286" cy="2955176"/>
            <a:chOff x="5887127" y="1455729"/>
            <a:chExt cx="2883286" cy="2955176"/>
          </a:xfrm>
        </p:grpSpPr>
        <p:sp>
          <p:nvSpPr>
            <p:cNvPr id="253" name="TextBox 252"/>
            <p:cNvSpPr txBox="1"/>
            <p:nvPr/>
          </p:nvSpPr>
          <p:spPr>
            <a:xfrm>
              <a:off x="5941164" y="1685639"/>
              <a:ext cx="2829249" cy="923330"/>
            </a:xfrm>
            <a:prstGeom prst="rect">
              <a:avLst/>
            </a:prstGeom>
            <a:noFill/>
          </p:spPr>
          <p:txBody>
            <a:bodyPr wrap="square" rtlCol="0">
              <a:spAutoFit/>
            </a:bodyPr>
            <a:lstStyle/>
            <a:p>
              <a:pPr marL="171450" indent="-171450">
                <a:buFont typeface="Arial" panose="020B0604020202020204" pitchFamily="34" charset="0"/>
                <a:buChar char="•"/>
              </a:pPr>
              <a:r>
                <a:rPr lang="en-US" sz="900" dirty="0"/>
                <a:t>*1129102006</a:t>
              </a:r>
              <a:r>
                <a:rPr lang="en-GB" sz="900" dirty="0"/>
                <a:t> – </a:t>
              </a:r>
              <a:r>
                <a:rPr lang="en-US" sz="900" dirty="0"/>
                <a:t>InterCo A/R-Due from NonGECC-WOB-</a:t>
              </a:r>
              <a:r>
                <a:rPr lang="en-US" sz="900" dirty="0" err="1"/>
                <a:t>NonIBS</a:t>
              </a:r>
              <a:r>
                <a:rPr lang="en-US" sz="900" dirty="0"/>
                <a:t> Within ERP Settlement (DR13A)</a:t>
              </a:r>
              <a:br>
                <a:rPr lang="en-US" sz="900" dirty="0"/>
              </a:br>
              <a:endParaRPr lang="en-GB" sz="900" dirty="0"/>
            </a:p>
            <a:p>
              <a:pPr marL="171450" indent="-171450">
                <a:buFont typeface="Arial" panose="020B0604020202020204" pitchFamily="34" charset="0"/>
                <a:buChar char="•"/>
              </a:pPr>
              <a:r>
                <a:rPr lang="en-GB" sz="900" dirty="0"/>
                <a:t>1129102007 </a:t>
              </a:r>
              <a:r>
                <a:rPr lang="en-US" sz="900" dirty="0">
                  <a:solidFill>
                    <a:srgbClr val="000000"/>
                  </a:solidFill>
                </a:rPr>
                <a:t>- </a:t>
              </a:r>
              <a:r>
                <a:rPr lang="en-US" sz="900" dirty="0" err="1"/>
                <a:t>InterCo</a:t>
              </a:r>
              <a:r>
                <a:rPr lang="en-US" sz="900" dirty="0"/>
                <a:t> A/R-Due from </a:t>
              </a:r>
              <a:r>
                <a:rPr lang="en-US" sz="900" dirty="0" err="1"/>
                <a:t>NonGECC</a:t>
              </a:r>
              <a:r>
                <a:rPr lang="en-US" sz="900" dirty="0"/>
                <a:t>-WOB-</a:t>
              </a:r>
              <a:r>
                <a:rPr lang="en-US" sz="900" dirty="0" err="1"/>
                <a:t>NonIBS</a:t>
              </a:r>
              <a:r>
                <a:rPr lang="en-US" sz="900" dirty="0"/>
                <a:t> Within ERP Cash Clearing</a:t>
              </a:r>
              <a:br>
                <a:rPr lang="en-US" sz="900" dirty="0"/>
              </a:br>
              <a:endParaRPr lang="en-US" sz="900" dirty="0"/>
            </a:p>
          </p:txBody>
        </p:sp>
        <p:sp>
          <p:nvSpPr>
            <p:cNvPr id="254" name="TextBox 253"/>
            <p:cNvSpPr txBox="1"/>
            <p:nvPr/>
          </p:nvSpPr>
          <p:spPr>
            <a:xfrm>
              <a:off x="5941164" y="1455729"/>
              <a:ext cx="2070906" cy="26444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1000" b="1" dirty="0">
                  <a:solidFill>
                    <a:srgbClr val="454545"/>
                  </a:solidFill>
                </a:rPr>
                <a:t>Accounts</a:t>
              </a:r>
              <a:endParaRPr lang="en-US" sz="1000" b="1" dirty="0">
                <a:solidFill>
                  <a:srgbClr val="FF0000"/>
                </a:solidFill>
              </a:endParaRPr>
            </a:p>
          </p:txBody>
        </p:sp>
        <p:sp>
          <p:nvSpPr>
            <p:cNvPr id="117" name="TextBox 116"/>
            <p:cNvSpPr txBox="1"/>
            <p:nvPr/>
          </p:nvSpPr>
          <p:spPr>
            <a:xfrm>
              <a:off x="5887127" y="2933577"/>
              <a:ext cx="2829249" cy="1477328"/>
            </a:xfrm>
            <a:prstGeom prst="rect">
              <a:avLst/>
            </a:prstGeom>
            <a:noFill/>
          </p:spPr>
          <p:txBody>
            <a:bodyPr wrap="square" rtlCol="0">
              <a:spAutoFit/>
            </a:bodyPr>
            <a:lstStyle/>
            <a:p>
              <a:pPr marL="171450" indent="-171450">
                <a:buFont typeface="Arial" panose="020B0604020202020204" pitchFamily="34" charset="0"/>
                <a:buChar char="•"/>
              </a:pPr>
              <a:r>
                <a:rPr lang="en-GB" sz="900" dirty="0"/>
                <a:t>*TP required</a:t>
              </a:r>
            </a:p>
            <a:p>
              <a:pPr marL="171450" indent="-171450">
                <a:buFont typeface="Arial" panose="020B0604020202020204" pitchFamily="34" charset="0"/>
                <a:buChar char="•"/>
              </a:pPr>
              <a:r>
                <a:rPr lang="en-US" sz="900" dirty="0"/>
                <a:t>1129102006</a:t>
              </a:r>
              <a:r>
                <a:rPr lang="en-GB" sz="900" dirty="0"/>
                <a:t> - not required to zero out at month end. No DR13A reporting required. Just internal reporting</a:t>
              </a:r>
            </a:p>
            <a:p>
              <a:pPr marL="171450" indent="-171450">
                <a:buFont typeface="Arial" panose="020B0604020202020204" pitchFamily="34" charset="0"/>
                <a:buChar char="•"/>
              </a:pPr>
              <a:r>
                <a:rPr lang="en-US" sz="900" dirty="0"/>
                <a:t>Cross Legal MUST use cash or </a:t>
              </a:r>
              <a:r>
                <a:rPr lang="en-US" sz="900" dirty="0" err="1"/>
                <a:t>Cashpool</a:t>
              </a:r>
              <a:r>
                <a:rPr lang="en-US" sz="900" dirty="0"/>
                <a:t> </a:t>
              </a:r>
              <a:r>
                <a:rPr lang="en-US" sz="900" dirty="0" err="1"/>
                <a:t>Equiv</a:t>
              </a:r>
              <a:r>
                <a:rPr lang="en-US" sz="900" dirty="0"/>
                <a:t> of Borrowings … cannot use PCA/ACA</a:t>
              </a:r>
              <a:endParaRPr lang="en-GB" sz="900" dirty="0"/>
            </a:p>
            <a:p>
              <a:pPr marL="171450" indent="-171450">
                <a:buFont typeface="Arial" panose="020B0604020202020204" pitchFamily="34" charset="0"/>
                <a:buChar char="•"/>
              </a:pPr>
              <a:r>
                <a:rPr lang="en-GB" sz="900" dirty="0"/>
                <a:t>Step 3 (GL MJE) is required for Cross LE trx … control report(s) are needed to support</a:t>
              </a:r>
            </a:p>
            <a:p>
              <a:pPr marL="171450" indent="-171450">
                <a:buFont typeface="Arial" panose="020B0604020202020204" pitchFamily="34" charset="0"/>
                <a:buChar char="•"/>
              </a:pPr>
              <a:r>
                <a:rPr lang="en-GB" sz="900" dirty="0"/>
                <a:t>No EOP Accrual step required. Other controls reports are needed to monitor DT/DF disconnects</a:t>
              </a:r>
            </a:p>
          </p:txBody>
        </p:sp>
        <p:sp>
          <p:nvSpPr>
            <p:cNvPr id="118" name="TextBox 117"/>
            <p:cNvSpPr txBox="1"/>
            <p:nvPr/>
          </p:nvSpPr>
          <p:spPr>
            <a:xfrm>
              <a:off x="5900694" y="2714197"/>
              <a:ext cx="2070906" cy="26444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1000" b="1" dirty="0">
                  <a:solidFill>
                    <a:srgbClr val="454545"/>
                  </a:solidFill>
                </a:rPr>
                <a:t>Setups &amp; Implications</a:t>
              </a:r>
              <a:endParaRPr lang="en-US" sz="1000" b="1" dirty="0">
                <a:solidFill>
                  <a:srgbClr val="FF0000"/>
                </a:solidFill>
              </a:endParaRPr>
            </a:p>
          </p:txBody>
        </p:sp>
      </p:grpSp>
      <p:sp>
        <p:nvSpPr>
          <p:cNvPr id="255" name="TextBox 254"/>
          <p:cNvSpPr txBox="1"/>
          <p:nvPr/>
        </p:nvSpPr>
        <p:spPr>
          <a:xfrm>
            <a:off x="2451208" y="6299972"/>
            <a:ext cx="6479005" cy="230832"/>
          </a:xfrm>
          <a:prstGeom prst="rect">
            <a:avLst/>
          </a:prstGeom>
          <a:noFill/>
        </p:spPr>
        <p:txBody>
          <a:bodyPr wrap="square" rtlCol="0">
            <a:spAutoFit/>
          </a:bodyPr>
          <a:lstStyle/>
          <a:p>
            <a:r>
              <a:rPr lang="en-GB" sz="900" dirty="0"/>
              <a:t>* BHQ – Biz HQ is the single master CoCo attached to BUC profile, as per individual biz requirements from controllership &amp; FP&amp;A</a:t>
            </a:r>
          </a:p>
        </p:txBody>
      </p:sp>
      <p:sp>
        <p:nvSpPr>
          <p:cNvPr id="256" name="TextBox 255"/>
          <p:cNvSpPr txBox="1"/>
          <p:nvPr/>
        </p:nvSpPr>
        <p:spPr>
          <a:xfrm>
            <a:off x="2451208" y="6466408"/>
            <a:ext cx="5029199" cy="230832"/>
          </a:xfrm>
          <a:prstGeom prst="rect">
            <a:avLst/>
          </a:prstGeom>
          <a:noFill/>
        </p:spPr>
        <p:txBody>
          <a:bodyPr wrap="square" rtlCol="0">
            <a:spAutoFit/>
          </a:bodyPr>
          <a:lstStyle/>
          <a:p>
            <a:r>
              <a:rPr lang="en-GB" sz="900" dirty="0"/>
              <a:t>** TP– Trading partner </a:t>
            </a:r>
          </a:p>
        </p:txBody>
      </p:sp>
      <p:cxnSp>
        <p:nvCxnSpPr>
          <p:cNvPr id="258" name="Straight Connector 257"/>
          <p:cNvCxnSpPr/>
          <p:nvPr/>
        </p:nvCxnSpPr>
        <p:spPr>
          <a:xfrm>
            <a:off x="7510699" y="2985971"/>
            <a:ext cx="10063" cy="1956432"/>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60" name="TextBox 259"/>
          <p:cNvSpPr txBox="1"/>
          <p:nvPr/>
        </p:nvSpPr>
        <p:spPr>
          <a:xfrm>
            <a:off x="1707705" y="2721696"/>
            <a:ext cx="2118869" cy="27363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1000" b="1" dirty="0">
                <a:solidFill>
                  <a:srgbClr val="454545"/>
                </a:solidFill>
              </a:rPr>
              <a:t>Accounts  Receivable accounting</a:t>
            </a:r>
            <a:endParaRPr lang="en-US" sz="1000" b="1" dirty="0">
              <a:solidFill>
                <a:srgbClr val="FF0000"/>
              </a:solidFill>
            </a:endParaRPr>
          </a:p>
        </p:txBody>
      </p:sp>
      <p:sp>
        <p:nvSpPr>
          <p:cNvPr id="263" name="TextBox 262"/>
          <p:cNvSpPr txBox="1"/>
          <p:nvPr/>
        </p:nvSpPr>
        <p:spPr>
          <a:xfrm>
            <a:off x="1707704" y="3294196"/>
            <a:ext cx="2118870" cy="18030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900" dirty="0">
                <a:solidFill>
                  <a:srgbClr val="454545"/>
                </a:solidFill>
              </a:rPr>
              <a:t>Step 1 : Book Invoice</a:t>
            </a:r>
            <a:endParaRPr lang="en-US" sz="900" dirty="0">
              <a:solidFill>
                <a:srgbClr val="FF0000"/>
              </a:solidFill>
            </a:endParaRPr>
          </a:p>
        </p:txBody>
      </p:sp>
      <p:sp>
        <p:nvSpPr>
          <p:cNvPr id="264" name="TextBox 263"/>
          <p:cNvSpPr txBox="1"/>
          <p:nvPr/>
        </p:nvSpPr>
        <p:spPr>
          <a:xfrm>
            <a:off x="1699749" y="4101634"/>
            <a:ext cx="2126825" cy="19995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900" dirty="0">
                <a:solidFill>
                  <a:srgbClr val="454545"/>
                </a:solidFill>
              </a:rPr>
              <a:t>Step 3 : Bank statement </a:t>
            </a:r>
          </a:p>
          <a:p>
            <a:pPr lvl="0"/>
            <a:r>
              <a:rPr lang="en-US" sz="900" dirty="0">
                <a:solidFill>
                  <a:srgbClr val="454545"/>
                </a:solidFill>
              </a:rPr>
              <a:t>reconciliation</a:t>
            </a:r>
            <a:endParaRPr lang="en-US" sz="900" dirty="0">
              <a:solidFill>
                <a:srgbClr val="FF0000"/>
              </a:solidFill>
            </a:endParaRPr>
          </a:p>
        </p:txBody>
      </p:sp>
      <p:sp>
        <p:nvSpPr>
          <p:cNvPr id="265" name="TextBox 264"/>
          <p:cNvSpPr txBox="1"/>
          <p:nvPr/>
        </p:nvSpPr>
        <p:spPr>
          <a:xfrm>
            <a:off x="1697014" y="3688823"/>
            <a:ext cx="2126825" cy="22427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900" dirty="0">
                <a:solidFill>
                  <a:srgbClr val="454545"/>
                </a:solidFill>
              </a:rPr>
              <a:t>Step 2 : Receipt in AR</a:t>
            </a:r>
            <a:endParaRPr lang="en-US" sz="900" dirty="0">
              <a:solidFill>
                <a:srgbClr val="FF0000"/>
              </a:solidFill>
            </a:endParaRPr>
          </a:p>
        </p:txBody>
      </p:sp>
      <p:sp>
        <p:nvSpPr>
          <p:cNvPr id="268" name="TextBox 267"/>
          <p:cNvSpPr txBox="1"/>
          <p:nvPr/>
        </p:nvSpPr>
        <p:spPr>
          <a:xfrm>
            <a:off x="4325271" y="2721696"/>
            <a:ext cx="453528" cy="20705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900" b="1" dirty="0">
                <a:solidFill>
                  <a:srgbClr val="454545"/>
                </a:solidFill>
              </a:rPr>
              <a:t>DR</a:t>
            </a:r>
            <a:endParaRPr lang="en-US" sz="900" b="1" dirty="0">
              <a:solidFill>
                <a:srgbClr val="FF0000"/>
              </a:solidFill>
            </a:endParaRPr>
          </a:p>
        </p:txBody>
      </p:sp>
      <p:sp>
        <p:nvSpPr>
          <p:cNvPr id="269" name="TextBox 268"/>
          <p:cNvSpPr txBox="1"/>
          <p:nvPr/>
        </p:nvSpPr>
        <p:spPr>
          <a:xfrm>
            <a:off x="6270486" y="2721696"/>
            <a:ext cx="453528" cy="20705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r>
              <a:rPr lang="en-US" sz="900" b="1" dirty="0">
                <a:solidFill>
                  <a:srgbClr val="454545"/>
                </a:solidFill>
              </a:rPr>
              <a:t>CR</a:t>
            </a:r>
            <a:endParaRPr lang="en-US" sz="900" b="1" dirty="0">
              <a:solidFill>
                <a:srgbClr val="FF0000"/>
              </a:solidFill>
            </a:endParaRPr>
          </a:p>
        </p:txBody>
      </p:sp>
      <p:sp>
        <p:nvSpPr>
          <p:cNvPr id="270" name="TextBox 269"/>
          <p:cNvSpPr txBox="1"/>
          <p:nvPr/>
        </p:nvSpPr>
        <p:spPr>
          <a:xfrm>
            <a:off x="6054990" y="3233838"/>
            <a:ext cx="859080" cy="38818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Sales/PB/</a:t>
            </a:r>
          </a:p>
          <a:p>
            <a:pPr lvl="0" algn="ctr"/>
            <a:r>
              <a:rPr lang="en-US" sz="900" dirty="0">
                <a:solidFill>
                  <a:srgbClr val="454545"/>
                </a:solidFill>
              </a:rPr>
              <a:t>Deferred</a:t>
            </a:r>
          </a:p>
          <a:p>
            <a:pPr lvl="0" algn="ctr"/>
            <a:endParaRPr lang="en-US" sz="900" dirty="0">
              <a:solidFill>
                <a:srgbClr val="FF0000"/>
              </a:solidFill>
            </a:endParaRPr>
          </a:p>
        </p:txBody>
      </p:sp>
      <p:sp>
        <p:nvSpPr>
          <p:cNvPr id="273" name="TextBox 272"/>
          <p:cNvSpPr txBox="1"/>
          <p:nvPr/>
        </p:nvSpPr>
        <p:spPr>
          <a:xfrm>
            <a:off x="3486640" y="2905470"/>
            <a:ext cx="511745"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b="1" i="1" dirty="0" err="1">
                <a:solidFill>
                  <a:srgbClr val="454545"/>
                </a:solidFill>
              </a:rPr>
              <a:t>CoCo</a:t>
            </a:r>
            <a:endParaRPr lang="en-US" sz="900" b="1" i="1" dirty="0">
              <a:solidFill>
                <a:srgbClr val="FF0000"/>
              </a:solidFill>
            </a:endParaRPr>
          </a:p>
        </p:txBody>
      </p:sp>
      <p:sp>
        <p:nvSpPr>
          <p:cNvPr id="274" name="TextBox 273"/>
          <p:cNvSpPr txBox="1"/>
          <p:nvPr/>
        </p:nvSpPr>
        <p:spPr>
          <a:xfrm>
            <a:off x="4166725" y="2905470"/>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b="1" i="1" dirty="0">
                <a:solidFill>
                  <a:srgbClr val="454545"/>
                </a:solidFill>
              </a:rPr>
              <a:t>Account</a:t>
            </a:r>
            <a:endParaRPr lang="en-US" sz="900" b="1" i="1" dirty="0">
              <a:solidFill>
                <a:srgbClr val="FF0000"/>
              </a:solidFill>
            </a:endParaRPr>
          </a:p>
        </p:txBody>
      </p:sp>
      <p:sp>
        <p:nvSpPr>
          <p:cNvPr id="275" name="TextBox 274"/>
          <p:cNvSpPr txBox="1"/>
          <p:nvPr/>
        </p:nvSpPr>
        <p:spPr>
          <a:xfrm>
            <a:off x="5087235" y="2905469"/>
            <a:ext cx="361984" cy="22261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b="1" i="1" dirty="0">
                <a:solidFill>
                  <a:srgbClr val="454545"/>
                </a:solidFill>
              </a:rPr>
              <a:t>TP</a:t>
            </a:r>
            <a:endParaRPr lang="en-US" sz="900" b="1" i="1" dirty="0">
              <a:solidFill>
                <a:srgbClr val="FF0000"/>
              </a:solidFill>
            </a:endParaRPr>
          </a:p>
        </p:txBody>
      </p:sp>
      <p:sp>
        <p:nvSpPr>
          <p:cNvPr id="276" name="TextBox 275"/>
          <p:cNvSpPr txBox="1"/>
          <p:nvPr/>
        </p:nvSpPr>
        <p:spPr>
          <a:xfrm>
            <a:off x="5522398" y="2905470"/>
            <a:ext cx="511745"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b="1" i="1" dirty="0" err="1">
                <a:solidFill>
                  <a:srgbClr val="454545"/>
                </a:solidFill>
              </a:rPr>
              <a:t>CoCo</a:t>
            </a:r>
            <a:endParaRPr lang="en-US" sz="900" b="1" i="1" dirty="0">
              <a:solidFill>
                <a:srgbClr val="FF0000"/>
              </a:solidFill>
            </a:endParaRPr>
          </a:p>
        </p:txBody>
      </p:sp>
      <p:sp>
        <p:nvSpPr>
          <p:cNvPr id="277" name="TextBox 276"/>
          <p:cNvSpPr txBox="1"/>
          <p:nvPr/>
        </p:nvSpPr>
        <p:spPr>
          <a:xfrm>
            <a:off x="6112781" y="2905470"/>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b="1" i="1" dirty="0">
                <a:solidFill>
                  <a:srgbClr val="454545"/>
                </a:solidFill>
              </a:rPr>
              <a:t>Account</a:t>
            </a:r>
            <a:endParaRPr lang="en-US" sz="900" b="1" i="1" dirty="0">
              <a:solidFill>
                <a:srgbClr val="FF0000"/>
              </a:solidFill>
            </a:endParaRPr>
          </a:p>
        </p:txBody>
      </p:sp>
      <p:sp>
        <p:nvSpPr>
          <p:cNvPr id="278" name="TextBox 277"/>
          <p:cNvSpPr txBox="1"/>
          <p:nvPr/>
        </p:nvSpPr>
        <p:spPr>
          <a:xfrm>
            <a:off x="7007601" y="2905470"/>
            <a:ext cx="455857"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b="1" i="1" dirty="0">
                <a:solidFill>
                  <a:srgbClr val="454545"/>
                </a:solidFill>
              </a:rPr>
              <a:t>TP</a:t>
            </a:r>
            <a:endParaRPr lang="en-US" sz="900" b="1" i="1" dirty="0">
              <a:solidFill>
                <a:srgbClr val="FF0000"/>
              </a:solidFill>
            </a:endParaRPr>
          </a:p>
        </p:txBody>
      </p:sp>
      <p:grpSp>
        <p:nvGrpSpPr>
          <p:cNvPr id="280" name="Group 279"/>
          <p:cNvGrpSpPr/>
          <p:nvPr/>
        </p:nvGrpSpPr>
        <p:grpSpPr>
          <a:xfrm>
            <a:off x="3378403" y="3227370"/>
            <a:ext cx="2120287" cy="1207296"/>
            <a:chOff x="1901775" y="4465547"/>
            <a:chExt cx="2120287" cy="1207296"/>
          </a:xfrm>
        </p:grpSpPr>
        <p:sp>
          <p:nvSpPr>
            <p:cNvPr id="290" name="TextBox 289"/>
            <p:cNvSpPr txBox="1"/>
            <p:nvPr/>
          </p:nvSpPr>
          <p:spPr>
            <a:xfrm>
              <a:off x="2572883" y="4465547"/>
              <a:ext cx="865703" cy="31131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t>1129102006</a:t>
              </a:r>
              <a:endParaRPr lang="en-GB" sz="900" dirty="0"/>
            </a:p>
            <a:p>
              <a:pPr lvl="0" algn="ctr"/>
              <a:r>
                <a:rPr lang="en-GB" sz="900" dirty="0"/>
                <a:t>Non-IBS WOE</a:t>
              </a:r>
              <a:endParaRPr lang="en-US" sz="900" dirty="0">
                <a:solidFill>
                  <a:srgbClr val="FF0000"/>
                </a:solidFill>
              </a:endParaRPr>
            </a:p>
          </p:txBody>
        </p:sp>
        <p:sp>
          <p:nvSpPr>
            <p:cNvPr id="291" name="TextBox 290"/>
            <p:cNvSpPr txBox="1"/>
            <p:nvPr/>
          </p:nvSpPr>
          <p:spPr>
            <a:xfrm>
              <a:off x="2601570" y="5359080"/>
              <a:ext cx="819692" cy="31376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Cash / CP Borrowings</a:t>
              </a:r>
            </a:p>
            <a:p>
              <a:pPr lvl="0" algn="ctr"/>
              <a:endParaRPr lang="en-US" sz="900" dirty="0">
                <a:solidFill>
                  <a:srgbClr val="FF0000"/>
                </a:solidFill>
              </a:endParaRPr>
            </a:p>
          </p:txBody>
        </p:sp>
        <p:sp>
          <p:nvSpPr>
            <p:cNvPr id="293" name="TextBox 292"/>
            <p:cNvSpPr txBox="1"/>
            <p:nvPr/>
          </p:nvSpPr>
          <p:spPr>
            <a:xfrm>
              <a:off x="2033713" y="4524037"/>
              <a:ext cx="506075"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BHQ*</a:t>
              </a:r>
              <a:endParaRPr lang="en-US" sz="900" dirty="0">
                <a:solidFill>
                  <a:srgbClr val="FF0000"/>
                </a:solidFill>
              </a:endParaRPr>
            </a:p>
          </p:txBody>
        </p:sp>
        <p:sp>
          <p:nvSpPr>
            <p:cNvPr id="294" name="TextBox 293"/>
            <p:cNvSpPr txBox="1"/>
            <p:nvPr/>
          </p:nvSpPr>
          <p:spPr>
            <a:xfrm>
              <a:off x="1901775" y="5359977"/>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HQ</a:t>
              </a:r>
            </a:p>
            <a:p>
              <a:pPr lvl="0" algn="ctr"/>
              <a:endParaRPr lang="en-US" sz="900" dirty="0">
                <a:solidFill>
                  <a:srgbClr val="FF0000"/>
                </a:solidFill>
              </a:endParaRPr>
            </a:p>
          </p:txBody>
        </p:sp>
        <p:sp>
          <p:nvSpPr>
            <p:cNvPr id="295" name="TextBox 294"/>
            <p:cNvSpPr txBox="1"/>
            <p:nvPr/>
          </p:nvSpPr>
          <p:spPr>
            <a:xfrm>
              <a:off x="2034802" y="4918146"/>
              <a:ext cx="395424" cy="22765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HQ</a:t>
              </a:r>
              <a:endParaRPr lang="en-US" sz="900" dirty="0">
                <a:solidFill>
                  <a:srgbClr val="FF0000"/>
                </a:solidFill>
              </a:endParaRPr>
            </a:p>
          </p:txBody>
        </p:sp>
        <p:sp>
          <p:nvSpPr>
            <p:cNvPr id="296" name="TextBox 295"/>
            <p:cNvSpPr txBox="1"/>
            <p:nvPr/>
          </p:nvSpPr>
          <p:spPr>
            <a:xfrm>
              <a:off x="3652939" y="4524037"/>
              <a:ext cx="335490" cy="20931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FF0000"/>
                  </a:solidFill>
                </a:rPr>
                <a:t>TP</a:t>
              </a:r>
            </a:p>
          </p:txBody>
        </p:sp>
        <p:sp>
          <p:nvSpPr>
            <p:cNvPr id="62" name="TextBox 61"/>
            <p:cNvSpPr txBox="1"/>
            <p:nvPr/>
          </p:nvSpPr>
          <p:spPr>
            <a:xfrm>
              <a:off x="3641197" y="5343128"/>
              <a:ext cx="379551"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NA</a:t>
              </a:r>
              <a:endParaRPr lang="en-US" sz="900" dirty="0">
                <a:solidFill>
                  <a:srgbClr val="FF0000"/>
                </a:solidFill>
              </a:endParaRPr>
            </a:p>
          </p:txBody>
        </p:sp>
        <p:sp>
          <p:nvSpPr>
            <p:cNvPr id="63" name="TextBox 62"/>
            <p:cNvSpPr txBox="1"/>
            <p:nvPr/>
          </p:nvSpPr>
          <p:spPr>
            <a:xfrm>
              <a:off x="3633888" y="4920647"/>
              <a:ext cx="388174" cy="22080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chemeClr val="tx1"/>
                  </a:solidFill>
                </a:rPr>
                <a:t>NA</a:t>
              </a:r>
            </a:p>
          </p:txBody>
        </p:sp>
      </p:grpSp>
      <p:sp>
        <p:nvSpPr>
          <p:cNvPr id="282" name="TextBox 281"/>
          <p:cNvSpPr txBox="1"/>
          <p:nvPr/>
        </p:nvSpPr>
        <p:spPr>
          <a:xfrm>
            <a:off x="5433210" y="3285861"/>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Biz</a:t>
            </a:r>
            <a:endParaRPr lang="en-US" sz="900" dirty="0">
              <a:solidFill>
                <a:srgbClr val="FF0000"/>
              </a:solidFill>
            </a:endParaRPr>
          </a:p>
        </p:txBody>
      </p:sp>
      <p:sp>
        <p:nvSpPr>
          <p:cNvPr id="283" name="TextBox 282"/>
          <p:cNvSpPr txBox="1"/>
          <p:nvPr/>
        </p:nvSpPr>
        <p:spPr>
          <a:xfrm>
            <a:off x="5422663" y="4130847"/>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HQ</a:t>
            </a:r>
            <a:endParaRPr lang="en-US" sz="900" dirty="0">
              <a:solidFill>
                <a:srgbClr val="FF0000"/>
              </a:solidFill>
            </a:endParaRPr>
          </a:p>
        </p:txBody>
      </p:sp>
      <p:sp>
        <p:nvSpPr>
          <p:cNvPr id="284" name="TextBox 283"/>
          <p:cNvSpPr txBox="1"/>
          <p:nvPr/>
        </p:nvSpPr>
        <p:spPr>
          <a:xfrm>
            <a:off x="5417290" y="3679477"/>
            <a:ext cx="690118" cy="19697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BHQ*</a:t>
            </a:r>
            <a:endParaRPr lang="en-US" sz="900" dirty="0">
              <a:solidFill>
                <a:srgbClr val="FF0000"/>
              </a:solidFill>
            </a:endParaRPr>
          </a:p>
        </p:txBody>
      </p:sp>
      <p:sp>
        <p:nvSpPr>
          <p:cNvPr id="286" name="TextBox 285"/>
          <p:cNvSpPr txBox="1"/>
          <p:nvPr/>
        </p:nvSpPr>
        <p:spPr>
          <a:xfrm>
            <a:off x="7031664" y="3290027"/>
            <a:ext cx="433583" cy="22332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TP</a:t>
            </a:r>
            <a:endParaRPr lang="en-US" sz="900" dirty="0">
              <a:solidFill>
                <a:srgbClr val="FF0000"/>
              </a:solidFill>
            </a:endParaRPr>
          </a:p>
        </p:txBody>
      </p:sp>
      <p:sp>
        <p:nvSpPr>
          <p:cNvPr id="287" name="TextBox 286"/>
          <p:cNvSpPr txBox="1"/>
          <p:nvPr/>
        </p:nvSpPr>
        <p:spPr>
          <a:xfrm>
            <a:off x="7077246" y="4104862"/>
            <a:ext cx="398660" cy="23066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454545"/>
                </a:solidFill>
              </a:rPr>
              <a:t>NA</a:t>
            </a:r>
            <a:endParaRPr lang="en-US" sz="900" dirty="0">
              <a:solidFill>
                <a:srgbClr val="FF0000"/>
              </a:solidFill>
            </a:endParaRPr>
          </a:p>
        </p:txBody>
      </p:sp>
      <p:sp>
        <p:nvSpPr>
          <p:cNvPr id="288" name="TextBox 287"/>
          <p:cNvSpPr txBox="1"/>
          <p:nvPr/>
        </p:nvSpPr>
        <p:spPr>
          <a:xfrm>
            <a:off x="7042218" y="3658650"/>
            <a:ext cx="443213" cy="23509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solidFill>
                  <a:srgbClr val="FF0000"/>
                </a:solidFill>
              </a:rPr>
              <a:t>TP</a:t>
            </a:r>
          </a:p>
        </p:txBody>
      </p:sp>
      <p:cxnSp>
        <p:nvCxnSpPr>
          <p:cNvPr id="245" name="Straight Connector 244"/>
          <p:cNvCxnSpPr/>
          <p:nvPr/>
        </p:nvCxnSpPr>
        <p:spPr>
          <a:xfrm>
            <a:off x="3536906" y="2985971"/>
            <a:ext cx="10063" cy="1956432"/>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5477831" y="2985971"/>
            <a:ext cx="10063" cy="1956432"/>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2451552" y="6635511"/>
            <a:ext cx="5029199" cy="230832"/>
          </a:xfrm>
          <a:prstGeom prst="rect">
            <a:avLst/>
          </a:prstGeom>
          <a:noFill/>
        </p:spPr>
        <p:txBody>
          <a:bodyPr wrap="square" rtlCol="0">
            <a:spAutoFit/>
          </a:bodyPr>
          <a:lstStyle/>
          <a:p>
            <a:r>
              <a:rPr lang="en-GB" sz="900" dirty="0"/>
              <a:t>*** If no PO, then book to cost account on invoice</a:t>
            </a:r>
          </a:p>
        </p:txBody>
      </p:sp>
      <p:sp>
        <p:nvSpPr>
          <p:cNvPr id="123" name="TextBox 122"/>
          <p:cNvSpPr txBox="1"/>
          <p:nvPr/>
        </p:nvSpPr>
        <p:spPr>
          <a:xfrm>
            <a:off x="1856747" y="947571"/>
            <a:ext cx="8513302"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rgbClr val="000000"/>
                </a:solidFill>
              </a:rPr>
              <a:t>Follow similar accounting process as IBS intercompany transactions</a:t>
            </a:r>
          </a:p>
          <a:p>
            <a:pPr marL="285750" indent="-285750">
              <a:lnSpc>
                <a:spcPct val="150000"/>
              </a:lnSpc>
              <a:buFont typeface="Arial" panose="020B0604020202020204" pitchFamily="34" charset="0"/>
              <a:buChar char="•"/>
            </a:pPr>
            <a:r>
              <a:rPr lang="en-US" sz="1400" dirty="0">
                <a:solidFill>
                  <a:srgbClr val="000000"/>
                </a:solidFill>
              </a:rPr>
              <a:t>Use non-IBS Within ERP undistributed expenditures invoice &amp; cash clearing accounts</a:t>
            </a:r>
          </a:p>
          <a:p>
            <a:pPr marL="285750" indent="-285750">
              <a:lnSpc>
                <a:spcPct val="150000"/>
              </a:lnSpc>
              <a:buFont typeface="Arial" panose="020B0604020202020204" pitchFamily="34" charset="0"/>
              <a:buChar char="•"/>
            </a:pPr>
            <a:r>
              <a:rPr lang="en-US" sz="1400" dirty="0">
                <a:solidFill>
                  <a:srgbClr val="000000"/>
                </a:solidFill>
              </a:rPr>
              <a:t>Provide clear visibility into IT custom programs and process errors </a:t>
            </a:r>
          </a:p>
        </p:txBody>
      </p:sp>
      <p:sp>
        <p:nvSpPr>
          <p:cNvPr id="124" name="TextBox 123"/>
          <p:cNvSpPr txBox="1"/>
          <p:nvPr/>
        </p:nvSpPr>
        <p:spPr>
          <a:xfrm>
            <a:off x="1684790" y="755026"/>
            <a:ext cx="4236281" cy="369332"/>
          </a:xfrm>
          <a:prstGeom prst="rect">
            <a:avLst/>
          </a:prstGeom>
          <a:noFill/>
        </p:spPr>
        <p:txBody>
          <a:bodyPr wrap="square" rtlCol="0">
            <a:spAutoFit/>
          </a:bodyPr>
          <a:lstStyle/>
          <a:p>
            <a:r>
              <a:rPr lang="en-US" b="1" dirty="0">
                <a:solidFill>
                  <a:srgbClr val="0070C0"/>
                </a:solidFill>
                <a:latin typeface="Segoe Print" panose="02000600000000000000" pitchFamily="2" charset="0"/>
              </a:rPr>
              <a:t>Goals</a:t>
            </a:r>
          </a:p>
        </p:txBody>
      </p:sp>
      <p:sp>
        <p:nvSpPr>
          <p:cNvPr id="65" name="TextBox 64"/>
          <p:cNvSpPr txBox="1"/>
          <p:nvPr/>
        </p:nvSpPr>
        <p:spPr>
          <a:xfrm>
            <a:off x="6041872" y="3596315"/>
            <a:ext cx="865703" cy="31131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US" sz="900" dirty="0"/>
              <a:t>1129102006</a:t>
            </a:r>
            <a:endParaRPr lang="en-GB" sz="900" dirty="0"/>
          </a:p>
          <a:p>
            <a:pPr lvl="0" algn="ctr"/>
            <a:r>
              <a:rPr lang="en-GB" sz="900" dirty="0"/>
              <a:t>Non-IBS WOE</a:t>
            </a:r>
            <a:endParaRPr lang="en-US" sz="900" dirty="0">
              <a:solidFill>
                <a:srgbClr val="FF0000"/>
              </a:solidFill>
            </a:endParaRPr>
          </a:p>
        </p:txBody>
      </p:sp>
      <p:sp>
        <p:nvSpPr>
          <p:cNvPr id="67" name="TextBox 66"/>
          <p:cNvSpPr txBox="1"/>
          <p:nvPr/>
        </p:nvSpPr>
        <p:spPr>
          <a:xfrm>
            <a:off x="2248042" y="5949331"/>
            <a:ext cx="7596570" cy="33515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i="1" dirty="0"/>
              <a:t>Check 1129102006 during close to confirm balance matches </a:t>
            </a:r>
            <a:r>
              <a:rPr lang="en-GB" sz="1200" i="1" dirty="0"/>
              <a:t>2098102006 for total Within ERP</a:t>
            </a:r>
            <a:r>
              <a:rPr lang="en-US" sz="1200" i="1" dirty="0"/>
              <a:t> </a:t>
            </a:r>
          </a:p>
        </p:txBody>
      </p:sp>
      <p:sp>
        <p:nvSpPr>
          <p:cNvPr id="103" name="TextBox 102"/>
          <p:cNvSpPr txBox="1"/>
          <p:nvPr/>
        </p:nvSpPr>
        <p:spPr>
          <a:xfrm>
            <a:off x="5095876" y="2002270"/>
            <a:ext cx="1717476" cy="738664"/>
          </a:xfrm>
          <a:prstGeom prst="rect">
            <a:avLst/>
          </a:prstGeom>
          <a:solidFill>
            <a:schemeClr val="bg1"/>
          </a:solidFill>
          <a:ln>
            <a:noFill/>
          </a:ln>
        </p:spPr>
        <p:txBody>
          <a:bodyPr wrap="square" rtlCol="0" anchor="ctr">
            <a:spAutoFit/>
          </a:bodyPr>
          <a:lstStyle/>
          <a:p>
            <a:pPr algn="ctr" eaLnBrk="0" fontAlgn="base" hangingPunct="0">
              <a:spcBef>
                <a:spcPct val="0"/>
              </a:spcBef>
              <a:spcAft>
                <a:spcPct val="0"/>
              </a:spcAft>
            </a:pPr>
            <a:r>
              <a:rPr lang="en-US" sz="1400" b="1" dirty="0">
                <a:solidFill>
                  <a:schemeClr val="accent1"/>
                </a:solidFill>
                <a:latin typeface="Segoe Print" panose="02000600000000000000" pitchFamily="2" charset="0"/>
                <a:cs typeface="Times New Roman" charset="0"/>
              </a:rPr>
              <a:t>Within ERP A/R</a:t>
            </a:r>
          </a:p>
          <a:p>
            <a:pPr algn="ctr" eaLnBrk="0" fontAlgn="base" hangingPunct="0">
              <a:spcBef>
                <a:spcPct val="0"/>
              </a:spcBef>
              <a:spcAft>
                <a:spcPct val="0"/>
              </a:spcAft>
            </a:pPr>
            <a:r>
              <a:rPr lang="en-US" sz="1400" b="1" dirty="0">
                <a:solidFill>
                  <a:schemeClr val="accent1"/>
                </a:solidFill>
                <a:latin typeface="Segoe Print" panose="02000600000000000000" pitchFamily="2" charset="0"/>
                <a:cs typeface="Times New Roman" charset="0"/>
              </a:rPr>
              <a:t>Invoice &amp; Receipt</a:t>
            </a:r>
          </a:p>
        </p:txBody>
      </p:sp>
      <p:sp>
        <p:nvSpPr>
          <p:cNvPr id="72" name="TextBox 71">
            <a:extLst>
              <a:ext uri="{FF2B5EF4-FFF2-40B4-BE49-F238E27FC236}">
                <a16:creationId xmlns:a16="http://schemas.microsoft.com/office/drawing/2014/main" id="{CC2FB3AC-C614-4C7A-B6AB-0B75D01D4CAC}"/>
              </a:ext>
            </a:extLst>
          </p:cNvPr>
          <p:cNvSpPr txBox="1"/>
          <p:nvPr/>
        </p:nvSpPr>
        <p:spPr>
          <a:xfrm>
            <a:off x="3897585" y="3590306"/>
            <a:ext cx="1187663" cy="32510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GB" sz="900" dirty="0"/>
              <a:t>1129102007</a:t>
            </a:r>
          </a:p>
          <a:p>
            <a:pPr lvl="0" algn="ctr"/>
            <a:r>
              <a:rPr lang="en-GB" sz="900" dirty="0"/>
              <a:t>Due From Cash Clearing</a:t>
            </a:r>
            <a:endParaRPr lang="en-US" sz="900" dirty="0"/>
          </a:p>
        </p:txBody>
      </p:sp>
      <p:sp>
        <p:nvSpPr>
          <p:cNvPr id="73" name="TextBox 72">
            <a:extLst>
              <a:ext uri="{FF2B5EF4-FFF2-40B4-BE49-F238E27FC236}">
                <a16:creationId xmlns:a16="http://schemas.microsoft.com/office/drawing/2014/main" id="{1E9B0886-338B-4E1E-873D-1224C4F60B0B}"/>
              </a:ext>
            </a:extLst>
          </p:cNvPr>
          <p:cNvSpPr txBox="1"/>
          <p:nvPr/>
        </p:nvSpPr>
        <p:spPr>
          <a:xfrm>
            <a:off x="5880478" y="4101934"/>
            <a:ext cx="1258673" cy="32510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pPr lvl="0" algn="ctr"/>
            <a:r>
              <a:rPr lang="en-GB" sz="900" dirty="0"/>
              <a:t>1129102007</a:t>
            </a:r>
          </a:p>
          <a:p>
            <a:pPr lvl="0" algn="ctr"/>
            <a:r>
              <a:rPr lang="en-GB" sz="900" dirty="0"/>
              <a:t>Due From Cash Clearing</a:t>
            </a:r>
            <a:endParaRPr lang="en-US" sz="900" dirty="0"/>
          </a:p>
        </p:txBody>
      </p:sp>
      <p:graphicFrame>
        <p:nvGraphicFramePr>
          <p:cNvPr id="66" name="Object 65">
            <a:extLst>
              <a:ext uri="{FF2B5EF4-FFF2-40B4-BE49-F238E27FC236}">
                <a16:creationId xmlns:a16="http://schemas.microsoft.com/office/drawing/2014/main" id="{DFDEEE8C-4C42-4BF9-AFFE-B002B9814D74}"/>
              </a:ext>
            </a:extLst>
          </p:cNvPr>
          <p:cNvGraphicFramePr>
            <a:graphicFrameLocks noChangeAspect="1"/>
          </p:cNvGraphicFramePr>
          <p:nvPr/>
        </p:nvGraphicFramePr>
        <p:xfrm>
          <a:off x="8930212" y="1616508"/>
          <a:ext cx="914400" cy="771525"/>
        </p:xfrm>
        <a:graphic>
          <a:graphicData uri="http://schemas.openxmlformats.org/presentationml/2006/ole">
            <mc:AlternateContent xmlns:mc="http://schemas.openxmlformats.org/markup-compatibility/2006">
              <mc:Choice xmlns:v="urn:schemas-microsoft-com:vml" Requires="v">
                <p:oleObj spid="_x0000_s3249" name="Worksheet" showAsIcon="1" r:id="rId3" imgW="914400" imgH="771480" progId="Excel.Sheet.12">
                  <p:embed/>
                </p:oleObj>
              </mc:Choice>
              <mc:Fallback>
                <p:oleObj name="Worksheet" showAsIcon="1" r:id="rId3" imgW="914400" imgH="771480" progId="Excel.Sheet.12">
                  <p:embed/>
                  <p:pic>
                    <p:nvPicPr>
                      <p:cNvPr id="66" name="Object 65">
                        <a:extLst>
                          <a:ext uri="{FF2B5EF4-FFF2-40B4-BE49-F238E27FC236}">
                            <a16:creationId xmlns:a16="http://schemas.microsoft.com/office/drawing/2014/main" id="{DFDEEE8C-4C42-4BF9-AFFE-B002B9814D74}"/>
                          </a:ext>
                        </a:extLst>
                      </p:cNvPr>
                      <p:cNvPicPr/>
                      <p:nvPr/>
                    </p:nvPicPr>
                    <p:blipFill>
                      <a:blip r:embed="rId4"/>
                      <a:stretch>
                        <a:fillRect/>
                      </a:stretch>
                    </p:blipFill>
                    <p:spPr>
                      <a:xfrm>
                        <a:off x="8930212" y="161650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910510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30F691-4318-47B4-B4E7-70033972E6E5}"/>
              </a:ext>
            </a:extLst>
          </p:cNvPr>
          <p:cNvSpPr>
            <a:spLocks noGrp="1"/>
          </p:cNvSpPr>
          <p:nvPr>
            <p:ph type="title"/>
          </p:nvPr>
        </p:nvSpPr>
        <p:spPr>
          <a:xfrm>
            <a:off x="1228725" y="1649413"/>
            <a:ext cx="10296525" cy="2852737"/>
          </a:xfrm>
        </p:spPr>
        <p:txBody>
          <a:bodyPr/>
          <a:lstStyle/>
          <a:p>
            <a:pPr algn="ctr"/>
            <a:r>
              <a:rPr lang="hu-HU" dirty="0"/>
              <a:t>Monetization Engine</a:t>
            </a:r>
            <a:br>
              <a:rPr lang="hu-HU" dirty="0"/>
            </a:br>
            <a:r>
              <a:rPr lang="hu-HU" sz="1800" b="1" dirty="0"/>
              <a:t>Note: </a:t>
            </a:r>
            <a:r>
              <a:rPr lang="hu-HU" sz="1800" dirty="0"/>
              <a:t>need to check whether this process will be applicable for LM or no need (as per Biz users LM is not factored as of now)</a:t>
            </a:r>
            <a:br>
              <a:rPr lang="hu-HU" dirty="0"/>
            </a:br>
            <a:br>
              <a:rPr lang="hu-HU" dirty="0"/>
            </a:br>
            <a:endParaRPr lang="en-US" dirty="0"/>
          </a:p>
        </p:txBody>
      </p:sp>
      <p:sp>
        <p:nvSpPr>
          <p:cNvPr id="3" name="Date Placeholder 2">
            <a:extLst>
              <a:ext uri="{FF2B5EF4-FFF2-40B4-BE49-F238E27FC236}">
                <a16:creationId xmlns:a16="http://schemas.microsoft.com/office/drawing/2014/main" id="{A6D3DDF7-22A4-42E1-A491-0F33A27872F9}"/>
              </a:ext>
            </a:extLst>
          </p:cNvPr>
          <p:cNvSpPr>
            <a:spLocks noGrp="1"/>
          </p:cNvSpPr>
          <p:nvPr>
            <p:ph type="dt" sz="half" idx="10"/>
          </p:nvPr>
        </p:nvSpPr>
        <p:spPr/>
        <p:txBody>
          <a:bodyPr/>
          <a:lstStyle/>
          <a:p>
            <a:fld id="{9AC9EBFE-5BA1-460F-BE92-8CF5579A714B}" type="datetime4">
              <a:rPr lang="en-US" smtClean="0"/>
              <a:t>January 22, 2021</a:t>
            </a:fld>
            <a:endParaRPr lang="en-CA"/>
          </a:p>
        </p:txBody>
      </p:sp>
      <p:sp>
        <p:nvSpPr>
          <p:cNvPr id="4" name="Footer Placeholder 3">
            <a:extLst>
              <a:ext uri="{FF2B5EF4-FFF2-40B4-BE49-F238E27FC236}">
                <a16:creationId xmlns:a16="http://schemas.microsoft.com/office/drawing/2014/main" id="{5A6367A7-D225-4DF4-A432-ABE8F11181DF}"/>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BCB954BF-C643-4173-95C0-DF5376C3A4D2}"/>
              </a:ext>
            </a:extLst>
          </p:cNvPr>
          <p:cNvSpPr>
            <a:spLocks noGrp="1"/>
          </p:cNvSpPr>
          <p:nvPr>
            <p:ph type="sldNum" sz="quarter" idx="12"/>
          </p:nvPr>
        </p:nvSpPr>
        <p:spPr/>
        <p:txBody>
          <a:bodyPr/>
          <a:lstStyle/>
          <a:p>
            <a:fld id="{00E6A5BD-C011-4A45-AA3A-201790FB7F2B}" type="slidenum">
              <a:rPr lang="en-CA" smtClean="0"/>
              <a:t>25</a:t>
            </a:fld>
            <a:endParaRPr lang="en-CA"/>
          </a:p>
        </p:txBody>
      </p:sp>
    </p:spTree>
    <p:extLst>
      <p:ext uri="{BB962C8B-B14F-4D97-AF65-F5344CB8AC3E}">
        <p14:creationId xmlns:p14="http://schemas.microsoft.com/office/powerpoint/2010/main" val="4162315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4" name="Connector: Elbow 153">
            <a:extLst>
              <a:ext uri="{FF2B5EF4-FFF2-40B4-BE49-F238E27FC236}">
                <a16:creationId xmlns:a16="http://schemas.microsoft.com/office/drawing/2014/main" id="{A691978F-5481-463A-933E-749DB06969B1}"/>
              </a:ext>
            </a:extLst>
          </p:cNvPr>
          <p:cNvCxnSpPr>
            <a:cxnSpLocks/>
          </p:cNvCxnSpPr>
          <p:nvPr/>
        </p:nvCxnSpPr>
        <p:spPr>
          <a:xfrm>
            <a:off x="5555178" y="1917671"/>
            <a:ext cx="1080000" cy="559520"/>
          </a:xfrm>
          <a:prstGeom prst="bentConnector3">
            <a:avLst>
              <a:gd name="adj1" fmla="val -5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A76D13AF-D3EA-4A82-B038-1D9E18B26B1E}"/>
              </a:ext>
            </a:extLst>
          </p:cNvPr>
          <p:cNvCxnSpPr>
            <a:cxnSpLocks/>
          </p:cNvCxnSpPr>
          <p:nvPr/>
        </p:nvCxnSpPr>
        <p:spPr>
          <a:xfrm>
            <a:off x="5550262" y="4469147"/>
            <a:ext cx="1080000" cy="559520"/>
          </a:xfrm>
          <a:prstGeom prst="bentConnector3">
            <a:avLst>
              <a:gd name="adj1" fmla="val -5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56556A9-7821-4E04-9431-A9C860C07A02}"/>
              </a:ext>
            </a:extLst>
          </p:cNvPr>
          <p:cNvCxnSpPr>
            <a:cxnSpLocks/>
          </p:cNvCxnSpPr>
          <p:nvPr/>
        </p:nvCxnSpPr>
        <p:spPr>
          <a:xfrm>
            <a:off x="6044955" y="1692170"/>
            <a:ext cx="19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7DBFF52-16C3-40F0-8508-23BAC6FF7047}"/>
              </a:ext>
            </a:extLst>
          </p:cNvPr>
          <p:cNvCxnSpPr>
            <a:cxnSpLocks/>
          </p:cNvCxnSpPr>
          <p:nvPr/>
        </p:nvCxnSpPr>
        <p:spPr>
          <a:xfrm>
            <a:off x="6044955" y="1834738"/>
            <a:ext cx="19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FFA04BC-A32D-4E7B-8766-6250AD67E024}"/>
              </a:ext>
            </a:extLst>
          </p:cNvPr>
          <p:cNvCxnSpPr>
            <a:cxnSpLocks/>
          </p:cNvCxnSpPr>
          <p:nvPr/>
        </p:nvCxnSpPr>
        <p:spPr>
          <a:xfrm flipH="1">
            <a:off x="6079368" y="2164119"/>
            <a:ext cx="2001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CB086FE-2A1F-481B-BE77-C3A18BC4AE3B}"/>
              </a:ext>
            </a:extLst>
          </p:cNvPr>
          <p:cNvCxnSpPr>
            <a:cxnSpLocks/>
          </p:cNvCxnSpPr>
          <p:nvPr/>
        </p:nvCxnSpPr>
        <p:spPr>
          <a:xfrm flipH="1">
            <a:off x="6074453" y="1972391"/>
            <a:ext cx="2001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BD4E079-0266-4C79-BD53-F18C9ECF2398}"/>
              </a:ext>
            </a:extLst>
          </p:cNvPr>
          <p:cNvSpPr>
            <a:spLocks noGrp="1"/>
          </p:cNvSpPr>
          <p:nvPr>
            <p:ph type="title"/>
          </p:nvPr>
        </p:nvSpPr>
        <p:spPr>
          <a:xfrm>
            <a:off x="530730" y="-67430"/>
            <a:ext cx="11401002" cy="914400"/>
          </a:xfrm>
        </p:spPr>
        <p:txBody>
          <a:bodyPr/>
          <a:lstStyle/>
          <a:p>
            <a:pPr algn="ctr"/>
            <a:r>
              <a:rPr lang="hu-HU" dirty="0"/>
              <a:t>Monetization Engine –flowchart</a:t>
            </a:r>
            <a:endParaRPr lang="en-US" dirty="0"/>
          </a:p>
        </p:txBody>
      </p:sp>
      <p:cxnSp>
        <p:nvCxnSpPr>
          <p:cNvPr id="66" name="Straight Connector 65">
            <a:extLst>
              <a:ext uri="{FF2B5EF4-FFF2-40B4-BE49-F238E27FC236}">
                <a16:creationId xmlns:a16="http://schemas.microsoft.com/office/drawing/2014/main" id="{8084F59A-13AA-4229-AFC0-9D9026EC93F8}"/>
              </a:ext>
            </a:extLst>
          </p:cNvPr>
          <p:cNvCxnSpPr/>
          <p:nvPr/>
        </p:nvCxnSpPr>
        <p:spPr>
          <a:xfrm>
            <a:off x="267355" y="1476943"/>
            <a:ext cx="11328799"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7103A19-64A4-4396-B5A2-73C29F59ED80}"/>
              </a:ext>
            </a:extLst>
          </p:cNvPr>
          <p:cNvSpPr/>
          <p:nvPr/>
        </p:nvSpPr>
        <p:spPr>
          <a:xfrm>
            <a:off x="6668379" y="1597574"/>
            <a:ext cx="862493" cy="584771"/>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solidFill>
                  <a:srgbClr val="63666A"/>
                </a:solidFill>
                <a:effectLst/>
                <a:uLnTx/>
                <a:uFillTx/>
                <a:latin typeface="GE Inspira Sans"/>
                <a:ea typeface="+mn-ea"/>
                <a:cs typeface="+mn-cs"/>
              </a:rPr>
              <a:t>SOA</a:t>
            </a:r>
          </a:p>
        </p:txBody>
      </p:sp>
      <p:sp>
        <p:nvSpPr>
          <p:cNvPr id="40" name="Rectangle 39">
            <a:extLst>
              <a:ext uri="{FF2B5EF4-FFF2-40B4-BE49-F238E27FC236}">
                <a16:creationId xmlns:a16="http://schemas.microsoft.com/office/drawing/2014/main" id="{58279ED8-46DB-46B4-A3C2-83655CFD520D}"/>
              </a:ext>
            </a:extLst>
          </p:cNvPr>
          <p:cNvSpPr/>
          <p:nvPr/>
        </p:nvSpPr>
        <p:spPr>
          <a:xfrm>
            <a:off x="8051263" y="1579347"/>
            <a:ext cx="1296000" cy="584771"/>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solidFill>
                  <a:prstClr val="white"/>
                </a:solidFill>
                <a:effectLst/>
                <a:uLnTx/>
                <a:uFillTx/>
                <a:latin typeface="GE Inspira Sans"/>
                <a:ea typeface="+mn-ea"/>
                <a:cs typeface="+mn-cs"/>
              </a:rPr>
              <a:t>GECARS PRIME</a:t>
            </a:r>
          </a:p>
        </p:txBody>
      </p:sp>
      <p:sp>
        <p:nvSpPr>
          <p:cNvPr id="43" name="Rectangle 42">
            <a:extLst>
              <a:ext uri="{FF2B5EF4-FFF2-40B4-BE49-F238E27FC236}">
                <a16:creationId xmlns:a16="http://schemas.microsoft.com/office/drawing/2014/main" id="{37A7C1F1-2831-4A01-9A66-679E9FC434F2}"/>
              </a:ext>
            </a:extLst>
          </p:cNvPr>
          <p:cNvSpPr/>
          <p:nvPr/>
        </p:nvSpPr>
        <p:spPr>
          <a:xfrm>
            <a:off x="10805271" y="1621584"/>
            <a:ext cx="1097280" cy="201188"/>
          </a:xfrm>
          <a:prstGeom prst="rect">
            <a:avLst/>
          </a:prstGeom>
          <a:gradFill flip="none" rotWithShape="1">
            <a:gsLst>
              <a:gs pos="0">
                <a:schemeClr val="bg1">
                  <a:lumMod val="99000"/>
                </a:schemeClr>
              </a:gs>
              <a:gs pos="100000">
                <a:schemeClr val="bg1"/>
              </a:gs>
            </a:gsLst>
            <a:lin ang="162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solidFill>
                  <a:srgbClr val="63666A"/>
                </a:solidFill>
                <a:effectLst/>
                <a:uLnTx/>
                <a:uFillTx/>
                <a:latin typeface="GE Inspira Sans"/>
                <a:ea typeface="+mn-ea"/>
                <a:cs typeface="+mn-cs"/>
              </a:rPr>
              <a:t>Factorlink</a:t>
            </a:r>
          </a:p>
        </p:txBody>
      </p:sp>
      <p:sp>
        <p:nvSpPr>
          <p:cNvPr id="44" name="Rectangle 43">
            <a:extLst>
              <a:ext uri="{FF2B5EF4-FFF2-40B4-BE49-F238E27FC236}">
                <a16:creationId xmlns:a16="http://schemas.microsoft.com/office/drawing/2014/main" id="{C2E3F8E8-6558-4B85-924A-989ACF0EB3FD}"/>
              </a:ext>
            </a:extLst>
          </p:cNvPr>
          <p:cNvSpPr/>
          <p:nvPr/>
        </p:nvSpPr>
        <p:spPr>
          <a:xfrm>
            <a:off x="10805271" y="1990127"/>
            <a:ext cx="1097280" cy="201188"/>
          </a:xfrm>
          <a:prstGeom prst="rect">
            <a:avLst/>
          </a:prstGeom>
          <a:gradFill flip="none" rotWithShape="1">
            <a:gsLst>
              <a:gs pos="0">
                <a:schemeClr val="bg1">
                  <a:lumMod val="99000"/>
                </a:schemeClr>
              </a:gs>
              <a:gs pos="100000">
                <a:schemeClr val="bg1"/>
              </a:gs>
            </a:gsLst>
            <a:lin ang="162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solidFill>
                  <a:srgbClr val="63666A"/>
                </a:solidFill>
                <a:effectLst/>
                <a:uLnTx/>
                <a:uFillTx/>
                <a:latin typeface="GE Inspira Sans"/>
                <a:ea typeface="+mn-ea"/>
                <a:cs typeface="+mn-cs"/>
              </a:rPr>
              <a:t>GEAR</a:t>
            </a:r>
          </a:p>
        </p:txBody>
      </p:sp>
      <p:cxnSp>
        <p:nvCxnSpPr>
          <p:cNvPr id="45" name="Connector: Elbow 44">
            <a:extLst>
              <a:ext uri="{FF2B5EF4-FFF2-40B4-BE49-F238E27FC236}">
                <a16:creationId xmlns:a16="http://schemas.microsoft.com/office/drawing/2014/main" id="{F2CFA9DE-9B21-4ED7-9D20-6B926B7AC3F3}"/>
              </a:ext>
            </a:extLst>
          </p:cNvPr>
          <p:cNvCxnSpPr>
            <a:cxnSpLocks/>
            <a:stCxn id="40" idx="3"/>
            <a:endCxn id="43" idx="1"/>
          </p:cNvCxnSpPr>
          <p:nvPr/>
        </p:nvCxnSpPr>
        <p:spPr>
          <a:xfrm flipV="1">
            <a:off x="9347263" y="1722178"/>
            <a:ext cx="1458008" cy="1495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626D2DE-A462-4D74-B608-9EEA71E2CE6E}"/>
              </a:ext>
            </a:extLst>
          </p:cNvPr>
          <p:cNvCxnSpPr>
            <a:cxnSpLocks/>
            <a:stCxn id="40" idx="3"/>
            <a:endCxn id="44" idx="1"/>
          </p:cNvCxnSpPr>
          <p:nvPr/>
        </p:nvCxnSpPr>
        <p:spPr>
          <a:xfrm>
            <a:off x="9347263" y="1871733"/>
            <a:ext cx="1458008" cy="2189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819944B-0C34-44CF-AFB6-756839405B6C}"/>
              </a:ext>
            </a:extLst>
          </p:cNvPr>
          <p:cNvSpPr/>
          <p:nvPr/>
        </p:nvSpPr>
        <p:spPr>
          <a:xfrm>
            <a:off x="5202127" y="1597574"/>
            <a:ext cx="862493" cy="584771"/>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solidFill>
                  <a:prstClr val="white"/>
                </a:solidFill>
                <a:effectLst/>
                <a:uLnTx/>
                <a:uFillTx/>
                <a:latin typeface="GE Inspira Sans"/>
                <a:ea typeface="+mn-ea"/>
                <a:cs typeface="+mn-cs"/>
              </a:rPr>
              <a:t>RACES</a:t>
            </a:r>
          </a:p>
        </p:txBody>
      </p:sp>
      <p:sp>
        <p:nvSpPr>
          <p:cNvPr id="76" name="TextBox 75">
            <a:extLst>
              <a:ext uri="{FF2B5EF4-FFF2-40B4-BE49-F238E27FC236}">
                <a16:creationId xmlns:a16="http://schemas.microsoft.com/office/drawing/2014/main" id="{5A253F2B-0572-457F-8D1E-1840DD4B83F7}"/>
              </a:ext>
            </a:extLst>
          </p:cNvPr>
          <p:cNvSpPr txBox="1"/>
          <p:nvPr/>
        </p:nvSpPr>
        <p:spPr>
          <a:xfrm>
            <a:off x="557134" y="1765414"/>
            <a:ext cx="5047306" cy="1200329"/>
          </a:xfrm>
          <a:prstGeom prst="rect">
            <a:avLst/>
          </a:prstGeom>
          <a:noFill/>
        </p:spPr>
        <p:txBody>
          <a:bodyPr wrap="square" lIns="0" tIns="0" rIns="0" bIns="0" rtlCol="0">
            <a:spAutoFit/>
          </a:bodyPr>
          <a:lstStyle/>
          <a:p>
            <a:pPr marL="176213" marR="0" lvl="0" indent="-176213"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300" b="0" i="0" u="none" strike="noStrike" kern="1200" cap="none" spc="0" normalizeH="0" baseline="0" noProof="0">
                <a:ln>
                  <a:noFill/>
                </a:ln>
                <a:solidFill>
                  <a:srgbClr val="63666A"/>
                </a:solidFill>
                <a:effectLst/>
                <a:uLnTx/>
                <a:uFillTx/>
                <a:latin typeface="GE Inspira Sans"/>
                <a:ea typeface="+mn-ea"/>
                <a:cs typeface="+mn-cs"/>
              </a:rPr>
              <a:t>Invoice feed sent to GECARS via SOA</a:t>
            </a:r>
          </a:p>
          <a:p>
            <a:pPr marL="176213" marR="0" lvl="0" indent="-176213" algn="l" defTabSz="914400" rtl="0" eaLnBrk="1" fontAlgn="auto" latinLnBrk="0" hangingPunct="1">
              <a:lnSpc>
                <a:spcPct val="100000"/>
              </a:lnSpc>
              <a:spcBef>
                <a:spcPts val="0"/>
              </a:spcBef>
              <a:spcAft>
                <a:spcPts val="0"/>
              </a:spcAft>
              <a:buClrTx/>
              <a:buSzTx/>
              <a:buFont typeface="+mj-lt"/>
              <a:buAutoNum type="arabicPeriod"/>
              <a:tabLst/>
              <a:defRPr/>
            </a:pPr>
            <a:r>
              <a:rPr lang="en-US" sz="1300">
                <a:solidFill>
                  <a:srgbClr val="63666A"/>
                </a:solidFill>
                <a:latin typeface="GE Inspira Sans"/>
              </a:rPr>
              <a:t>Customer feed sent to GECARS via SOA</a:t>
            </a:r>
          </a:p>
          <a:p>
            <a:pPr marL="176213" marR="0" lvl="0" indent="-176213"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300" b="0" i="0" u="none" strike="noStrike" kern="1200" cap="none" spc="0" normalizeH="0" baseline="0" noProof="0">
                <a:ln>
                  <a:noFill/>
                </a:ln>
                <a:solidFill>
                  <a:srgbClr val="63666A"/>
                </a:solidFill>
                <a:effectLst/>
                <a:uLnTx/>
                <a:uFillTx/>
                <a:latin typeface="GE Inspira Sans"/>
                <a:ea typeface="+mn-ea"/>
                <a:cs typeface="+mn-cs"/>
              </a:rPr>
              <a:t>Transactional back-feed</a:t>
            </a:r>
          </a:p>
          <a:p>
            <a:pPr marL="176213" marR="0" lvl="0" indent="-176213" algn="l" defTabSz="914400" rtl="0" eaLnBrk="1" fontAlgn="auto" latinLnBrk="0" hangingPunct="1">
              <a:lnSpc>
                <a:spcPct val="100000"/>
              </a:lnSpc>
              <a:spcBef>
                <a:spcPts val="0"/>
              </a:spcBef>
              <a:spcAft>
                <a:spcPts val="0"/>
              </a:spcAft>
              <a:buClrTx/>
              <a:buSzTx/>
              <a:buFont typeface="+mj-lt"/>
              <a:buAutoNum type="arabicPeriod"/>
              <a:tabLst/>
              <a:defRPr/>
            </a:pPr>
            <a:r>
              <a:rPr lang="en-US" sz="1300">
                <a:solidFill>
                  <a:srgbClr val="63666A"/>
                </a:solidFill>
                <a:latin typeface="GE Inspira Sans"/>
              </a:rPr>
              <a:t>Customer back-feed</a:t>
            </a:r>
          </a:p>
          <a:p>
            <a:pPr marL="176213" marR="0" lvl="0" indent="-176213"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300" b="0" i="0" u="none" strike="noStrike" kern="1200" cap="none" spc="0" normalizeH="0" baseline="0" noProof="0">
                <a:ln>
                  <a:noFill/>
                </a:ln>
                <a:solidFill>
                  <a:srgbClr val="63666A"/>
                </a:solidFill>
                <a:effectLst/>
                <a:uLnTx/>
                <a:uFillTx/>
                <a:latin typeface="GE Inspira Sans"/>
                <a:ea typeface="+mn-ea"/>
                <a:cs typeface="+mn-cs"/>
              </a:rPr>
              <a:t>Factoring file generated by GECARS</a:t>
            </a:r>
          </a:p>
          <a:p>
            <a:pPr marL="176213" marR="0" lvl="0" indent="-176213" algn="l" defTabSz="914400" rtl="0" eaLnBrk="1" fontAlgn="auto" latinLnBrk="0" hangingPunct="1">
              <a:lnSpc>
                <a:spcPct val="100000"/>
              </a:lnSpc>
              <a:spcBef>
                <a:spcPts val="0"/>
              </a:spcBef>
              <a:spcAft>
                <a:spcPts val="0"/>
              </a:spcAft>
              <a:buClrTx/>
              <a:buSzTx/>
              <a:buFont typeface="+mj-lt"/>
              <a:buAutoNum type="arabicPeriod"/>
              <a:tabLst/>
              <a:defRPr/>
            </a:pPr>
            <a:r>
              <a:rPr lang="en-US" sz="1300">
                <a:solidFill>
                  <a:srgbClr val="63666A"/>
                </a:solidFill>
                <a:latin typeface="GE Inspira Sans"/>
              </a:rPr>
              <a:t>Feed to DWH and Spotfire</a:t>
            </a:r>
            <a:endParaRPr kumimoji="0" lang="en-US" sz="1300" b="0" i="0" u="none" strike="noStrike" kern="1200" cap="none" spc="0" normalizeH="0" baseline="0" noProof="0" dirty="0">
              <a:ln>
                <a:noFill/>
              </a:ln>
              <a:solidFill>
                <a:srgbClr val="63666A"/>
              </a:solidFill>
              <a:effectLst/>
              <a:uLnTx/>
              <a:uFillTx/>
              <a:latin typeface="GE Inspira Sans"/>
              <a:ea typeface="+mn-ea"/>
              <a:cs typeface="+mn-cs"/>
            </a:endParaRPr>
          </a:p>
        </p:txBody>
      </p:sp>
      <p:sp>
        <p:nvSpPr>
          <p:cNvPr id="77" name="TextBox 76">
            <a:extLst>
              <a:ext uri="{FF2B5EF4-FFF2-40B4-BE49-F238E27FC236}">
                <a16:creationId xmlns:a16="http://schemas.microsoft.com/office/drawing/2014/main" id="{A0B3E7C1-4C12-49E9-A291-1B7E06871A67}"/>
              </a:ext>
            </a:extLst>
          </p:cNvPr>
          <p:cNvSpPr txBox="1"/>
          <p:nvPr/>
        </p:nvSpPr>
        <p:spPr>
          <a:xfrm>
            <a:off x="557134" y="1520355"/>
            <a:ext cx="3879457" cy="20005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sng" strike="noStrike" kern="1200" cap="none" spc="0" normalizeH="0" baseline="0" noProof="0">
                <a:ln>
                  <a:noFill/>
                </a:ln>
                <a:solidFill>
                  <a:srgbClr val="63666A"/>
                </a:solidFill>
                <a:effectLst/>
                <a:uLnTx/>
                <a:uFillTx/>
                <a:latin typeface="GE Inspira Sans"/>
                <a:ea typeface="+mn-ea"/>
                <a:cs typeface="+mn-cs"/>
                <a:sym typeface="Wingdings" panose="05000000000000000000" pitchFamily="2" charset="2"/>
              </a:rPr>
              <a:t>1 </a:t>
            </a:r>
            <a:r>
              <a:rPr kumimoji="0" lang="en-US" sz="1300" b="1" i="0" u="sng" strike="noStrike" kern="1200" cap="none" spc="0" normalizeH="0" baseline="0" noProof="0">
                <a:ln>
                  <a:noFill/>
                </a:ln>
                <a:solidFill>
                  <a:srgbClr val="63666A"/>
                </a:solidFill>
                <a:effectLst/>
                <a:uLnTx/>
                <a:uFillTx/>
                <a:latin typeface="GE Inspira Sans"/>
                <a:ea typeface="+mn-ea"/>
                <a:cs typeface="+mn-cs"/>
              </a:rPr>
              <a:t>Factoring via GECARS</a:t>
            </a:r>
            <a:endParaRPr kumimoji="0" lang="en-US" sz="1300" b="1" i="0" u="sng" strike="noStrike" kern="1200" cap="none" spc="0" normalizeH="0" baseline="0" noProof="0" dirty="0">
              <a:ln>
                <a:noFill/>
              </a:ln>
              <a:solidFill>
                <a:srgbClr val="63666A"/>
              </a:solidFill>
              <a:effectLst/>
              <a:uLnTx/>
              <a:uFillTx/>
              <a:latin typeface="GE Inspira Sans"/>
              <a:ea typeface="+mn-ea"/>
              <a:cs typeface="+mn-cs"/>
            </a:endParaRPr>
          </a:p>
        </p:txBody>
      </p:sp>
      <p:sp>
        <p:nvSpPr>
          <p:cNvPr id="36" name="Oval 35">
            <a:extLst>
              <a:ext uri="{FF2B5EF4-FFF2-40B4-BE49-F238E27FC236}">
                <a16:creationId xmlns:a16="http://schemas.microsoft.com/office/drawing/2014/main" id="{8B891EF7-894D-470E-8E1E-0B6FF84C336A}"/>
              </a:ext>
            </a:extLst>
          </p:cNvPr>
          <p:cNvSpPr/>
          <p:nvPr/>
        </p:nvSpPr>
        <p:spPr>
          <a:xfrm>
            <a:off x="6405719" y="1730833"/>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900" b="1" i="0" u="none" strike="noStrike" kern="1200" cap="none" spc="0" normalizeH="0" baseline="0" noProof="0">
                <a:ln>
                  <a:noFill/>
                </a:ln>
                <a:solidFill>
                  <a:schemeClr val="tx1"/>
                </a:solidFill>
                <a:effectLst/>
                <a:uLnTx/>
                <a:uFillTx/>
                <a:latin typeface="GE Inspira Sans"/>
                <a:ea typeface="+mn-ea"/>
                <a:cs typeface="+mn-cs"/>
              </a:rPr>
              <a:t>2</a:t>
            </a:r>
            <a:endParaRPr kumimoji="0" lang="en-GB" sz="900" b="1" i="0" u="none" strike="noStrike" kern="1200" cap="none" spc="0" normalizeH="0" baseline="0" noProof="0">
              <a:ln>
                <a:noFill/>
              </a:ln>
              <a:solidFill>
                <a:schemeClr val="tx1"/>
              </a:solidFill>
              <a:effectLst/>
              <a:uLnTx/>
              <a:uFillTx/>
              <a:latin typeface="GE Inspira Sans"/>
              <a:ea typeface="+mn-ea"/>
              <a:cs typeface="+mn-cs"/>
            </a:endParaRPr>
          </a:p>
        </p:txBody>
      </p:sp>
      <p:sp>
        <p:nvSpPr>
          <p:cNvPr id="51" name="Oval 50">
            <a:extLst>
              <a:ext uri="{FF2B5EF4-FFF2-40B4-BE49-F238E27FC236}">
                <a16:creationId xmlns:a16="http://schemas.microsoft.com/office/drawing/2014/main" id="{05F9FC7D-ECB5-4A22-B26A-368BD109AE6A}"/>
              </a:ext>
            </a:extLst>
          </p:cNvPr>
          <p:cNvSpPr/>
          <p:nvPr/>
        </p:nvSpPr>
        <p:spPr>
          <a:xfrm>
            <a:off x="6174659" y="1558763"/>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900" b="1" i="0" u="none" strike="noStrike" kern="1200" cap="none" spc="0" normalizeH="0" baseline="0" noProof="0">
                <a:ln>
                  <a:noFill/>
                </a:ln>
                <a:solidFill>
                  <a:schemeClr val="tx1"/>
                </a:solidFill>
                <a:effectLst/>
                <a:uLnTx/>
                <a:uFillTx/>
                <a:latin typeface="GE Inspira Sans"/>
                <a:ea typeface="+mn-ea"/>
                <a:cs typeface="+mn-cs"/>
              </a:rPr>
              <a:t>1</a:t>
            </a:r>
            <a:endParaRPr kumimoji="0" lang="en-GB" sz="900" b="1" i="0" u="none" strike="noStrike" kern="1200" cap="none" spc="0" normalizeH="0" baseline="0" noProof="0">
              <a:ln>
                <a:noFill/>
              </a:ln>
              <a:solidFill>
                <a:schemeClr val="tx1"/>
              </a:solidFill>
              <a:effectLst/>
              <a:uLnTx/>
              <a:uFillTx/>
              <a:latin typeface="GE Inspira Sans"/>
              <a:ea typeface="+mn-ea"/>
              <a:cs typeface="+mn-cs"/>
            </a:endParaRPr>
          </a:p>
        </p:txBody>
      </p:sp>
      <p:sp>
        <p:nvSpPr>
          <p:cNvPr id="52" name="Oval 51">
            <a:extLst>
              <a:ext uri="{FF2B5EF4-FFF2-40B4-BE49-F238E27FC236}">
                <a16:creationId xmlns:a16="http://schemas.microsoft.com/office/drawing/2014/main" id="{82DEC598-1481-4CC9-AFA4-C496C4B70F6C}"/>
              </a:ext>
            </a:extLst>
          </p:cNvPr>
          <p:cNvSpPr/>
          <p:nvPr/>
        </p:nvSpPr>
        <p:spPr>
          <a:xfrm>
            <a:off x="7620002" y="1883234"/>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900" b="1" i="0" u="none" strike="noStrike" kern="1200" cap="none" spc="0" normalizeH="0" baseline="0" noProof="0">
                <a:ln>
                  <a:noFill/>
                </a:ln>
                <a:solidFill>
                  <a:schemeClr val="tx1"/>
                </a:solidFill>
                <a:effectLst/>
                <a:uLnTx/>
                <a:uFillTx/>
                <a:latin typeface="GE Inspira Sans"/>
                <a:ea typeface="+mn-ea"/>
                <a:cs typeface="+mn-cs"/>
              </a:rPr>
              <a:t>3</a:t>
            </a:r>
            <a:endParaRPr kumimoji="0" lang="en-GB" sz="900" b="1" i="0" u="none" strike="noStrike" kern="1200" cap="none" spc="0" normalizeH="0" baseline="0" noProof="0">
              <a:ln>
                <a:noFill/>
              </a:ln>
              <a:solidFill>
                <a:schemeClr val="tx1"/>
              </a:solidFill>
              <a:effectLst/>
              <a:uLnTx/>
              <a:uFillTx/>
              <a:latin typeface="GE Inspira Sans"/>
              <a:ea typeface="+mn-ea"/>
              <a:cs typeface="+mn-cs"/>
            </a:endParaRPr>
          </a:p>
        </p:txBody>
      </p:sp>
      <p:sp>
        <p:nvSpPr>
          <p:cNvPr id="53" name="Oval 52">
            <a:extLst>
              <a:ext uri="{FF2B5EF4-FFF2-40B4-BE49-F238E27FC236}">
                <a16:creationId xmlns:a16="http://schemas.microsoft.com/office/drawing/2014/main" id="{0A73346D-4A8A-4DDB-BDE1-2BE831DA2121}"/>
              </a:ext>
            </a:extLst>
          </p:cNvPr>
          <p:cNvSpPr/>
          <p:nvPr/>
        </p:nvSpPr>
        <p:spPr>
          <a:xfrm>
            <a:off x="7762566" y="2074968"/>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900" b="1" i="0" u="none" strike="noStrike" kern="1200" cap="none" spc="0" normalizeH="0" baseline="0" noProof="0">
                <a:ln>
                  <a:noFill/>
                </a:ln>
                <a:solidFill>
                  <a:schemeClr val="tx1"/>
                </a:solidFill>
                <a:effectLst/>
                <a:uLnTx/>
                <a:uFillTx/>
                <a:latin typeface="GE Inspira Sans"/>
                <a:ea typeface="+mn-ea"/>
                <a:cs typeface="+mn-cs"/>
              </a:rPr>
              <a:t>4</a:t>
            </a:r>
            <a:endParaRPr kumimoji="0" lang="en-GB" sz="900" b="1" i="0" u="none" strike="noStrike" kern="1200" cap="none" spc="0" normalizeH="0" baseline="0" noProof="0">
              <a:ln>
                <a:noFill/>
              </a:ln>
              <a:solidFill>
                <a:schemeClr val="tx1"/>
              </a:solidFill>
              <a:effectLst/>
              <a:uLnTx/>
              <a:uFillTx/>
              <a:latin typeface="GE Inspira Sans"/>
              <a:ea typeface="+mn-ea"/>
              <a:cs typeface="+mn-cs"/>
            </a:endParaRPr>
          </a:p>
        </p:txBody>
      </p:sp>
      <p:cxnSp>
        <p:nvCxnSpPr>
          <p:cNvPr id="35" name="Straight Arrow Connector 34">
            <a:extLst>
              <a:ext uri="{FF2B5EF4-FFF2-40B4-BE49-F238E27FC236}">
                <a16:creationId xmlns:a16="http://schemas.microsoft.com/office/drawing/2014/main" id="{78E6B2BB-99B5-4D91-A670-1B48C0117732}"/>
              </a:ext>
            </a:extLst>
          </p:cNvPr>
          <p:cNvCxnSpPr>
            <a:cxnSpLocks/>
          </p:cNvCxnSpPr>
          <p:nvPr/>
        </p:nvCxnSpPr>
        <p:spPr>
          <a:xfrm>
            <a:off x="6049871" y="4204319"/>
            <a:ext cx="19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F29A205-073C-4B0B-827B-DCEF30D90229}"/>
              </a:ext>
            </a:extLst>
          </p:cNvPr>
          <p:cNvCxnSpPr>
            <a:cxnSpLocks/>
          </p:cNvCxnSpPr>
          <p:nvPr/>
        </p:nvCxnSpPr>
        <p:spPr>
          <a:xfrm>
            <a:off x="6049871" y="4346885"/>
            <a:ext cx="19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C17CA2-67E4-4A36-8257-D245E098ABBB}"/>
              </a:ext>
            </a:extLst>
          </p:cNvPr>
          <p:cNvCxnSpPr>
            <a:cxnSpLocks/>
          </p:cNvCxnSpPr>
          <p:nvPr/>
        </p:nvCxnSpPr>
        <p:spPr>
          <a:xfrm flipH="1">
            <a:off x="6074452" y="4607442"/>
            <a:ext cx="2001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7C60E66-A359-41AD-BE96-5BDF1766A39D}"/>
              </a:ext>
            </a:extLst>
          </p:cNvPr>
          <p:cNvCxnSpPr>
            <a:cxnSpLocks/>
          </p:cNvCxnSpPr>
          <p:nvPr/>
        </p:nvCxnSpPr>
        <p:spPr>
          <a:xfrm flipH="1">
            <a:off x="6079369" y="4455042"/>
            <a:ext cx="2001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B46349-EC90-4AEF-AC08-E3891480661E}"/>
              </a:ext>
            </a:extLst>
          </p:cNvPr>
          <p:cNvCxnSpPr/>
          <p:nvPr/>
        </p:nvCxnSpPr>
        <p:spPr>
          <a:xfrm>
            <a:off x="272271" y="3595800"/>
            <a:ext cx="11328799"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BB578E59-8B2B-447A-9394-7DDBD5CAEFA0}"/>
              </a:ext>
            </a:extLst>
          </p:cNvPr>
          <p:cNvSpPr/>
          <p:nvPr/>
        </p:nvSpPr>
        <p:spPr>
          <a:xfrm>
            <a:off x="6667625" y="4139223"/>
            <a:ext cx="864000" cy="584771"/>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solidFill>
                  <a:srgbClr val="63666A"/>
                </a:solidFill>
                <a:effectLst/>
                <a:uLnTx/>
                <a:uFillTx/>
                <a:latin typeface="GE Inspira Sans"/>
                <a:ea typeface="+mn-ea"/>
                <a:cs typeface="+mn-cs"/>
              </a:rPr>
              <a:t>SOA</a:t>
            </a:r>
          </a:p>
        </p:txBody>
      </p:sp>
      <p:sp>
        <p:nvSpPr>
          <p:cNvPr id="55" name="Rectangle 54">
            <a:extLst>
              <a:ext uri="{FF2B5EF4-FFF2-40B4-BE49-F238E27FC236}">
                <a16:creationId xmlns:a16="http://schemas.microsoft.com/office/drawing/2014/main" id="{7FDA0364-92EA-41A0-80A4-FE81478C442F}"/>
              </a:ext>
            </a:extLst>
          </p:cNvPr>
          <p:cNvSpPr/>
          <p:nvPr/>
        </p:nvSpPr>
        <p:spPr>
          <a:xfrm>
            <a:off x="8051263" y="4140659"/>
            <a:ext cx="1296000" cy="584771"/>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solidFill>
                  <a:prstClr val="white"/>
                </a:solidFill>
                <a:effectLst/>
                <a:uLnTx/>
                <a:uFillTx/>
                <a:latin typeface="GE Inspira Sans"/>
                <a:ea typeface="+mn-ea"/>
                <a:cs typeface="+mn-cs"/>
              </a:rPr>
              <a:t>GECARS PRIME</a:t>
            </a:r>
          </a:p>
        </p:txBody>
      </p:sp>
      <p:sp>
        <p:nvSpPr>
          <p:cNvPr id="57" name="Rectangle 56">
            <a:extLst>
              <a:ext uri="{FF2B5EF4-FFF2-40B4-BE49-F238E27FC236}">
                <a16:creationId xmlns:a16="http://schemas.microsoft.com/office/drawing/2014/main" id="{B6DB957E-A657-4CCC-B533-E7F992E70ACF}"/>
              </a:ext>
            </a:extLst>
          </p:cNvPr>
          <p:cNvSpPr/>
          <p:nvPr/>
        </p:nvSpPr>
        <p:spPr>
          <a:xfrm>
            <a:off x="10805271" y="4723670"/>
            <a:ext cx="1097280" cy="201188"/>
          </a:xfrm>
          <a:prstGeom prst="rect">
            <a:avLst/>
          </a:prstGeom>
          <a:gradFill flip="none" rotWithShape="1">
            <a:gsLst>
              <a:gs pos="0">
                <a:schemeClr val="bg1">
                  <a:lumMod val="99000"/>
                </a:schemeClr>
              </a:gs>
              <a:gs pos="100000">
                <a:schemeClr val="bg1"/>
              </a:gs>
            </a:gsLst>
            <a:lin ang="162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solidFill>
                  <a:srgbClr val="63666A"/>
                </a:solidFill>
                <a:effectLst/>
                <a:uLnTx/>
                <a:uFillTx/>
                <a:latin typeface="GE Inspira Sans"/>
                <a:ea typeface="+mn-ea"/>
                <a:cs typeface="+mn-cs"/>
              </a:rPr>
              <a:t>Factorlink</a:t>
            </a:r>
          </a:p>
        </p:txBody>
      </p:sp>
      <p:cxnSp>
        <p:nvCxnSpPr>
          <p:cNvPr id="68" name="Connector: Elbow 67">
            <a:extLst>
              <a:ext uri="{FF2B5EF4-FFF2-40B4-BE49-F238E27FC236}">
                <a16:creationId xmlns:a16="http://schemas.microsoft.com/office/drawing/2014/main" id="{186E0388-0E18-47E6-9AEB-6306F661BF66}"/>
              </a:ext>
            </a:extLst>
          </p:cNvPr>
          <p:cNvCxnSpPr>
            <a:cxnSpLocks/>
            <a:stCxn id="86" idx="3"/>
            <a:endCxn id="57" idx="1"/>
          </p:cNvCxnSpPr>
          <p:nvPr/>
        </p:nvCxnSpPr>
        <p:spPr>
          <a:xfrm flipV="1">
            <a:off x="10578715" y="4824264"/>
            <a:ext cx="226556" cy="1692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71F750B-D904-4E8E-90C3-8DF75DBF4653}"/>
              </a:ext>
            </a:extLst>
          </p:cNvPr>
          <p:cNvSpPr/>
          <p:nvPr/>
        </p:nvSpPr>
        <p:spPr>
          <a:xfrm>
            <a:off x="5202127" y="4099895"/>
            <a:ext cx="862493" cy="584771"/>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solidFill>
                  <a:prstClr val="white"/>
                </a:solidFill>
                <a:effectLst/>
                <a:uLnTx/>
                <a:uFillTx/>
                <a:latin typeface="GE Inspira Sans"/>
                <a:ea typeface="+mn-ea"/>
                <a:cs typeface="+mn-cs"/>
              </a:rPr>
              <a:t>RACES</a:t>
            </a:r>
          </a:p>
        </p:txBody>
      </p:sp>
      <p:sp>
        <p:nvSpPr>
          <p:cNvPr id="71" name="TextBox 70">
            <a:extLst>
              <a:ext uri="{FF2B5EF4-FFF2-40B4-BE49-F238E27FC236}">
                <a16:creationId xmlns:a16="http://schemas.microsoft.com/office/drawing/2014/main" id="{680B092D-25FA-4AE4-A537-9DECFAF46404}"/>
              </a:ext>
            </a:extLst>
          </p:cNvPr>
          <p:cNvSpPr txBox="1"/>
          <p:nvPr/>
        </p:nvSpPr>
        <p:spPr>
          <a:xfrm>
            <a:off x="562050" y="4376196"/>
            <a:ext cx="4904238" cy="800219"/>
          </a:xfrm>
          <a:prstGeom prst="rect">
            <a:avLst/>
          </a:prstGeom>
          <a:noFill/>
        </p:spPr>
        <p:txBody>
          <a:bodyPr wrap="square" lIns="0" tIns="0" rIns="0" bIns="0" rtlCol="0">
            <a:spAutoFit/>
          </a:bodyPr>
          <a:lstStyle/>
          <a:p>
            <a:pPr lvl="0">
              <a:defRPr/>
            </a:pPr>
            <a:r>
              <a:rPr lang="en-US" sz="1300" dirty="0">
                <a:solidFill>
                  <a:srgbClr val="63666A"/>
                </a:solidFill>
              </a:rPr>
              <a:t>7. Factoring file generated by FDL</a:t>
            </a:r>
          </a:p>
          <a:p>
            <a:pPr lvl="0">
              <a:defRPr/>
            </a:pPr>
            <a:r>
              <a:rPr lang="en-US" sz="1300" dirty="0">
                <a:solidFill>
                  <a:srgbClr val="63666A"/>
                </a:solidFill>
              </a:rPr>
              <a:t>8. GECARS disputes &amp; bankruptcy data sent to ME via SOA </a:t>
            </a:r>
          </a:p>
          <a:p>
            <a:pPr lvl="0">
              <a:defRPr/>
            </a:pPr>
            <a:endParaRPr kumimoji="0" lang="en-US" sz="1300" b="0" i="0" u="none" strike="noStrike" kern="1200" cap="none" spc="0" normalizeH="0" baseline="0" noProof="0" dirty="0">
              <a:ln>
                <a:noFill/>
              </a:ln>
              <a:solidFill>
                <a:srgbClr val="63666A"/>
              </a:solidFill>
              <a:effectLst/>
              <a:uLnTx/>
              <a:uFillTx/>
              <a:latin typeface="GE Inspira Sans"/>
              <a:ea typeface="+mn-ea"/>
              <a:cs typeface="+mn-cs"/>
            </a:endParaRPr>
          </a:p>
          <a:p>
            <a:pPr lvl="0">
              <a:defRPr/>
            </a:pPr>
            <a:endParaRPr lang="en-US" sz="1300" dirty="0">
              <a:solidFill>
                <a:srgbClr val="63666A"/>
              </a:solidFill>
              <a:latin typeface="GE Inspira Sans"/>
            </a:endParaRPr>
          </a:p>
        </p:txBody>
      </p:sp>
      <p:sp>
        <p:nvSpPr>
          <p:cNvPr id="72" name="TextBox 71">
            <a:extLst>
              <a:ext uri="{FF2B5EF4-FFF2-40B4-BE49-F238E27FC236}">
                <a16:creationId xmlns:a16="http://schemas.microsoft.com/office/drawing/2014/main" id="{09B863FC-D52F-4449-8C96-2EA277433134}"/>
              </a:ext>
            </a:extLst>
          </p:cNvPr>
          <p:cNvSpPr txBox="1"/>
          <p:nvPr/>
        </p:nvSpPr>
        <p:spPr>
          <a:xfrm>
            <a:off x="562050" y="4140662"/>
            <a:ext cx="3879457" cy="20005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sng" strike="noStrike" kern="1200" cap="none" spc="0" normalizeH="0" baseline="0" noProof="0">
                <a:ln>
                  <a:noFill/>
                </a:ln>
                <a:solidFill>
                  <a:srgbClr val="63666A"/>
                </a:solidFill>
                <a:effectLst/>
                <a:uLnTx/>
                <a:uFillTx/>
                <a:latin typeface="GE Inspira Sans"/>
                <a:ea typeface="+mn-ea"/>
                <a:cs typeface="+mn-cs"/>
                <a:sym typeface="Wingdings" panose="05000000000000000000" pitchFamily="2" charset="2"/>
              </a:rPr>
              <a:t>2 MONETIZATION ENGINE MODEL (live March)</a:t>
            </a:r>
            <a:endParaRPr kumimoji="0" lang="en-US" sz="1300" b="1" i="0" u="sng" strike="noStrike" kern="1200" cap="none" spc="0" normalizeH="0" baseline="0" noProof="0" dirty="0">
              <a:ln>
                <a:noFill/>
              </a:ln>
              <a:solidFill>
                <a:srgbClr val="63666A"/>
              </a:solidFill>
              <a:effectLst/>
              <a:uLnTx/>
              <a:uFillTx/>
              <a:latin typeface="GE Inspira Sans"/>
              <a:ea typeface="+mn-ea"/>
              <a:cs typeface="+mn-cs"/>
            </a:endParaRPr>
          </a:p>
        </p:txBody>
      </p:sp>
      <p:sp>
        <p:nvSpPr>
          <p:cNvPr id="82" name="Rectangle 81">
            <a:extLst>
              <a:ext uri="{FF2B5EF4-FFF2-40B4-BE49-F238E27FC236}">
                <a16:creationId xmlns:a16="http://schemas.microsoft.com/office/drawing/2014/main" id="{9410289E-1BA6-4C1E-89EF-1F98BF76B43C}"/>
              </a:ext>
            </a:extLst>
          </p:cNvPr>
          <p:cNvSpPr/>
          <p:nvPr/>
        </p:nvSpPr>
        <p:spPr>
          <a:xfrm>
            <a:off x="6668379" y="4855460"/>
            <a:ext cx="862493" cy="282136"/>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solidFill>
                  <a:prstClr val="white"/>
                </a:solidFill>
                <a:effectLst/>
                <a:uLnTx/>
                <a:uFillTx/>
                <a:latin typeface="GE Inspira Sans"/>
                <a:ea typeface="+mn-ea"/>
                <a:cs typeface="+mn-cs"/>
              </a:rPr>
              <a:t>FDL</a:t>
            </a:r>
          </a:p>
        </p:txBody>
      </p:sp>
      <p:sp>
        <p:nvSpPr>
          <p:cNvPr id="86" name="Rectangle 85">
            <a:extLst>
              <a:ext uri="{FF2B5EF4-FFF2-40B4-BE49-F238E27FC236}">
                <a16:creationId xmlns:a16="http://schemas.microsoft.com/office/drawing/2014/main" id="{3913A74A-F357-46EA-A3B3-950881078B07}"/>
              </a:ext>
            </a:extLst>
          </p:cNvPr>
          <p:cNvSpPr/>
          <p:nvPr/>
        </p:nvSpPr>
        <p:spPr>
          <a:xfrm>
            <a:off x="9554499" y="4776803"/>
            <a:ext cx="1024216" cy="433383"/>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solidFill>
                  <a:prstClr val="white"/>
                </a:solidFill>
                <a:effectLst/>
                <a:uLnTx/>
                <a:uFillTx/>
                <a:latin typeface="GE Inspira Sans"/>
                <a:ea typeface="+mn-ea"/>
                <a:cs typeface="+mn-cs"/>
              </a:rPr>
              <a:t>Monetiz. Engine</a:t>
            </a:r>
          </a:p>
        </p:txBody>
      </p:sp>
      <p:sp>
        <p:nvSpPr>
          <p:cNvPr id="138" name="Oval 137">
            <a:extLst>
              <a:ext uri="{FF2B5EF4-FFF2-40B4-BE49-F238E27FC236}">
                <a16:creationId xmlns:a16="http://schemas.microsoft.com/office/drawing/2014/main" id="{66648D02-6166-4A0F-B10D-B01A22517CEE}"/>
              </a:ext>
            </a:extLst>
          </p:cNvPr>
          <p:cNvSpPr/>
          <p:nvPr/>
        </p:nvSpPr>
        <p:spPr>
          <a:xfrm>
            <a:off x="9581534" y="1721002"/>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900" b="1" i="0" u="none" strike="noStrike" kern="1200" cap="none" spc="0" normalizeH="0" baseline="0" noProof="0">
                <a:ln>
                  <a:noFill/>
                </a:ln>
                <a:solidFill>
                  <a:schemeClr val="tx1"/>
                </a:solidFill>
                <a:effectLst/>
                <a:uLnTx/>
                <a:uFillTx/>
                <a:latin typeface="GE Inspira Sans"/>
                <a:ea typeface="+mn-ea"/>
                <a:cs typeface="+mn-cs"/>
              </a:rPr>
              <a:t>5</a:t>
            </a:r>
            <a:endParaRPr kumimoji="0" lang="en-GB" sz="900" b="1" i="0" u="none" strike="noStrike" kern="1200" cap="none" spc="0" normalizeH="0" baseline="0" noProof="0">
              <a:ln>
                <a:noFill/>
              </a:ln>
              <a:solidFill>
                <a:schemeClr val="tx1"/>
              </a:solidFill>
              <a:effectLst/>
              <a:uLnTx/>
              <a:uFillTx/>
              <a:latin typeface="GE Inspira Sans"/>
              <a:ea typeface="+mn-ea"/>
              <a:cs typeface="+mn-cs"/>
            </a:endParaRPr>
          </a:p>
        </p:txBody>
      </p:sp>
      <p:sp>
        <p:nvSpPr>
          <p:cNvPr id="150" name="TextBox 149">
            <a:extLst>
              <a:ext uri="{FF2B5EF4-FFF2-40B4-BE49-F238E27FC236}">
                <a16:creationId xmlns:a16="http://schemas.microsoft.com/office/drawing/2014/main" id="{D8E98866-2F47-4106-A2C6-99A2971ED89A}"/>
              </a:ext>
            </a:extLst>
          </p:cNvPr>
          <p:cNvSpPr txBox="1"/>
          <p:nvPr/>
        </p:nvSpPr>
        <p:spPr>
          <a:xfrm>
            <a:off x="5440187" y="826826"/>
            <a:ext cx="442429" cy="276999"/>
          </a:xfrm>
          <a:prstGeom prst="rect">
            <a:avLst/>
          </a:prstGeom>
          <a:noFill/>
        </p:spPr>
        <p:txBody>
          <a:bodyPr wrap="none" lIns="0" tIns="0" rIns="0" bIns="0" rtlCol="0">
            <a:spAutoFit/>
          </a:bodyPr>
          <a:lstStyle/>
          <a:p>
            <a:r>
              <a:rPr lang="it-IT" b="1" u="sng">
                <a:solidFill>
                  <a:schemeClr val="accent1"/>
                </a:solidFill>
              </a:rPr>
              <a:t>REN</a:t>
            </a:r>
            <a:endParaRPr lang="en-GB" b="1" u="sng" dirty="0">
              <a:solidFill>
                <a:schemeClr val="accent1"/>
              </a:solidFill>
            </a:endParaRPr>
          </a:p>
        </p:txBody>
      </p:sp>
      <p:sp>
        <p:nvSpPr>
          <p:cNvPr id="151" name="TextBox 150">
            <a:extLst>
              <a:ext uri="{FF2B5EF4-FFF2-40B4-BE49-F238E27FC236}">
                <a16:creationId xmlns:a16="http://schemas.microsoft.com/office/drawing/2014/main" id="{D150BFEC-A29D-4E3A-88FE-61BE66E298F6}"/>
              </a:ext>
            </a:extLst>
          </p:cNvPr>
          <p:cNvSpPr txBox="1"/>
          <p:nvPr/>
        </p:nvSpPr>
        <p:spPr>
          <a:xfrm>
            <a:off x="6841285" y="826826"/>
            <a:ext cx="599523" cy="276999"/>
          </a:xfrm>
          <a:prstGeom prst="rect">
            <a:avLst/>
          </a:prstGeom>
          <a:noFill/>
        </p:spPr>
        <p:txBody>
          <a:bodyPr wrap="none" lIns="0" tIns="0" rIns="0" bIns="0" rtlCol="0">
            <a:spAutoFit/>
          </a:bodyPr>
          <a:lstStyle/>
          <a:p>
            <a:r>
              <a:rPr lang="it-IT" b="1" u="sng">
                <a:solidFill>
                  <a:schemeClr val="accent1"/>
                </a:solidFill>
              </a:rPr>
              <a:t>CORP</a:t>
            </a:r>
            <a:endParaRPr lang="en-GB" b="1" u="sng" dirty="0">
              <a:solidFill>
                <a:schemeClr val="accent1"/>
              </a:solidFill>
            </a:endParaRPr>
          </a:p>
        </p:txBody>
      </p:sp>
      <p:sp>
        <p:nvSpPr>
          <p:cNvPr id="152" name="TextBox 151">
            <a:extLst>
              <a:ext uri="{FF2B5EF4-FFF2-40B4-BE49-F238E27FC236}">
                <a16:creationId xmlns:a16="http://schemas.microsoft.com/office/drawing/2014/main" id="{78B5EB0E-6D5C-46C8-8D0F-7230AB097564}"/>
              </a:ext>
            </a:extLst>
          </p:cNvPr>
          <p:cNvSpPr txBox="1"/>
          <p:nvPr/>
        </p:nvSpPr>
        <p:spPr>
          <a:xfrm>
            <a:off x="8252216" y="826826"/>
            <a:ext cx="1032334" cy="276999"/>
          </a:xfrm>
          <a:prstGeom prst="rect">
            <a:avLst/>
          </a:prstGeom>
          <a:noFill/>
        </p:spPr>
        <p:txBody>
          <a:bodyPr wrap="none" lIns="0" tIns="0" rIns="0" bIns="0" rtlCol="0">
            <a:spAutoFit/>
          </a:bodyPr>
          <a:lstStyle/>
          <a:p>
            <a:r>
              <a:rPr lang="it-IT" b="1" u="sng">
                <a:solidFill>
                  <a:schemeClr val="accent1"/>
                </a:solidFill>
              </a:rPr>
              <a:t>GENPACT</a:t>
            </a:r>
            <a:endParaRPr lang="en-GB" b="1" u="sng" dirty="0">
              <a:solidFill>
                <a:schemeClr val="accent1"/>
              </a:solidFill>
            </a:endParaRPr>
          </a:p>
        </p:txBody>
      </p:sp>
      <p:sp>
        <p:nvSpPr>
          <p:cNvPr id="153" name="TextBox 152">
            <a:extLst>
              <a:ext uri="{FF2B5EF4-FFF2-40B4-BE49-F238E27FC236}">
                <a16:creationId xmlns:a16="http://schemas.microsoft.com/office/drawing/2014/main" id="{8FA08CD8-2803-4C70-A4DF-BD25C16B3440}"/>
              </a:ext>
            </a:extLst>
          </p:cNvPr>
          <p:cNvSpPr txBox="1"/>
          <p:nvPr/>
        </p:nvSpPr>
        <p:spPr>
          <a:xfrm>
            <a:off x="10371072" y="826826"/>
            <a:ext cx="1093248" cy="276999"/>
          </a:xfrm>
          <a:prstGeom prst="rect">
            <a:avLst/>
          </a:prstGeom>
          <a:noFill/>
        </p:spPr>
        <p:txBody>
          <a:bodyPr wrap="none" lIns="0" tIns="0" rIns="0" bIns="0" rtlCol="0">
            <a:spAutoFit/>
          </a:bodyPr>
          <a:lstStyle/>
          <a:p>
            <a:r>
              <a:rPr lang="it-IT" b="1" u="sng">
                <a:solidFill>
                  <a:schemeClr val="accent1"/>
                </a:solidFill>
              </a:rPr>
              <a:t>GE Capital</a:t>
            </a:r>
            <a:endParaRPr lang="en-GB" b="1" u="sng" dirty="0">
              <a:solidFill>
                <a:schemeClr val="accent1"/>
              </a:solidFill>
            </a:endParaRPr>
          </a:p>
        </p:txBody>
      </p:sp>
      <p:sp>
        <p:nvSpPr>
          <p:cNvPr id="155" name="Rectangle 154">
            <a:extLst>
              <a:ext uri="{FF2B5EF4-FFF2-40B4-BE49-F238E27FC236}">
                <a16:creationId xmlns:a16="http://schemas.microsoft.com/office/drawing/2014/main" id="{DAC1BBB9-6FA6-4EB2-89A1-899B94A1AA9C}"/>
              </a:ext>
            </a:extLst>
          </p:cNvPr>
          <p:cNvSpPr/>
          <p:nvPr/>
        </p:nvSpPr>
        <p:spPr>
          <a:xfrm>
            <a:off x="6673295" y="2323648"/>
            <a:ext cx="862493" cy="282136"/>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solidFill>
                  <a:prstClr val="white"/>
                </a:solidFill>
                <a:effectLst/>
                <a:uLnTx/>
                <a:uFillTx/>
                <a:latin typeface="GE Inspira Sans"/>
                <a:ea typeface="+mn-ea"/>
                <a:cs typeface="+mn-cs"/>
              </a:rPr>
              <a:t>FDL</a:t>
            </a:r>
          </a:p>
        </p:txBody>
      </p:sp>
      <p:sp>
        <p:nvSpPr>
          <p:cNvPr id="192" name="Rectangle 191">
            <a:extLst>
              <a:ext uri="{FF2B5EF4-FFF2-40B4-BE49-F238E27FC236}">
                <a16:creationId xmlns:a16="http://schemas.microsoft.com/office/drawing/2014/main" id="{E7BDD610-AC50-4D06-A6CD-9A2DA0A7816D}"/>
              </a:ext>
            </a:extLst>
          </p:cNvPr>
          <p:cNvSpPr/>
          <p:nvPr/>
        </p:nvSpPr>
        <p:spPr>
          <a:xfrm>
            <a:off x="10805271" y="5043050"/>
            <a:ext cx="1097280" cy="201188"/>
          </a:xfrm>
          <a:prstGeom prst="rect">
            <a:avLst/>
          </a:prstGeom>
          <a:gradFill flip="none" rotWithShape="1">
            <a:gsLst>
              <a:gs pos="0">
                <a:schemeClr val="bg1">
                  <a:lumMod val="99000"/>
                </a:schemeClr>
              </a:gs>
              <a:gs pos="100000">
                <a:schemeClr val="bg1"/>
              </a:gs>
            </a:gsLst>
            <a:lin ang="162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solidFill>
                  <a:srgbClr val="63666A"/>
                </a:solidFill>
                <a:effectLst/>
                <a:uLnTx/>
                <a:uFillTx/>
                <a:latin typeface="GE Inspira Sans"/>
                <a:ea typeface="+mn-ea"/>
                <a:cs typeface="+mn-cs"/>
              </a:rPr>
              <a:t>GEAR</a:t>
            </a:r>
          </a:p>
        </p:txBody>
      </p:sp>
      <p:cxnSp>
        <p:nvCxnSpPr>
          <p:cNvPr id="193" name="Connector: Elbow 192">
            <a:extLst>
              <a:ext uri="{FF2B5EF4-FFF2-40B4-BE49-F238E27FC236}">
                <a16:creationId xmlns:a16="http://schemas.microsoft.com/office/drawing/2014/main" id="{AFE230EC-0A54-430D-9D58-D1C816664B45}"/>
              </a:ext>
            </a:extLst>
          </p:cNvPr>
          <p:cNvCxnSpPr>
            <a:cxnSpLocks/>
            <a:endCxn id="192" idx="1"/>
          </p:cNvCxnSpPr>
          <p:nvPr/>
        </p:nvCxnSpPr>
        <p:spPr>
          <a:xfrm>
            <a:off x="10578715" y="5003325"/>
            <a:ext cx="226556" cy="1403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33872170-23CD-4231-8FD8-ABF9A0A57BD0}"/>
              </a:ext>
            </a:extLst>
          </p:cNvPr>
          <p:cNvCxnSpPr>
            <a:cxnSpLocks/>
          </p:cNvCxnSpPr>
          <p:nvPr/>
        </p:nvCxnSpPr>
        <p:spPr>
          <a:xfrm>
            <a:off x="7500129" y="5040058"/>
            <a:ext cx="2054370" cy="2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155">
            <a:extLst>
              <a:ext uri="{FF2B5EF4-FFF2-40B4-BE49-F238E27FC236}">
                <a16:creationId xmlns:a16="http://schemas.microsoft.com/office/drawing/2014/main" id="{10B27A78-C51B-4C55-83EC-0190DDE1B70E}"/>
              </a:ext>
            </a:extLst>
          </p:cNvPr>
          <p:cNvSpPr/>
          <p:nvPr/>
        </p:nvSpPr>
        <p:spPr>
          <a:xfrm>
            <a:off x="8357418" y="4950903"/>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900" b="1">
                <a:solidFill>
                  <a:schemeClr val="tx1"/>
                </a:solidFill>
                <a:latin typeface="GE Inspira Sans"/>
              </a:rPr>
              <a:t>7</a:t>
            </a:r>
            <a:endParaRPr kumimoji="0" lang="en-GB" sz="900" b="1" i="0" u="none" strike="noStrike" kern="1200" cap="none" spc="0" normalizeH="0" baseline="0" noProof="0">
              <a:ln>
                <a:noFill/>
              </a:ln>
              <a:solidFill>
                <a:schemeClr val="tx1"/>
              </a:solidFill>
              <a:effectLst/>
              <a:uLnTx/>
              <a:uFillTx/>
              <a:latin typeface="GE Inspira Sans"/>
              <a:ea typeface="+mn-ea"/>
              <a:cs typeface="+mn-cs"/>
            </a:endParaRPr>
          </a:p>
        </p:txBody>
      </p:sp>
      <p:sp>
        <p:nvSpPr>
          <p:cNvPr id="196" name="TextBox 195">
            <a:extLst>
              <a:ext uri="{FF2B5EF4-FFF2-40B4-BE49-F238E27FC236}">
                <a16:creationId xmlns:a16="http://schemas.microsoft.com/office/drawing/2014/main" id="{F2758F44-691B-49C6-A292-7BA9E39E20A9}"/>
              </a:ext>
            </a:extLst>
          </p:cNvPr>
          <p:cNvSpPr txBox="1"/>
          <p:nvPr/>
        </p:nvSpPr>
        <p:spPr>
          <a:xfrm rot="1823290">
            <a:off x="10420638" y="3611046"/>
            <a:ext cx="1008289" cy="369332"/>
          </a:xfrm>
          <a:prstGeom prst="rect">
            <a:avLst/>
          </a:prstGeom>
          <a:noFill/>
        </p:spPr>
        <p:txBody>
          <a:bodyPr wrap="none" lIns="0" tIns="0" rIns="0" bIns="0" rtlCol="0">
            <a:spAutoFit/>
          </a:bodyPr>
          <a:lstStyle/>
          <a:p>
            <a:r>
              <a:rPr lang="it-IT" sz="2400" b="1">
                <a:solidFill>
                  <a:srgbClr val="00B050"/>
                </a:solidFill>
              </a:rPr>
              <a:t>TODAY</a:t>
            </a:r>
            <a:endParaRPr lang="en-GB" sz="2400" b="1" dirty="0">
              <a:solidFill>
                <a:srgbClr val="00B050"/>
              </a:solidFill>
            </a:endParaRPr>
          </a:p>
        </p:txBody>
      </p:sp>
      <p:cxnSp>
        <p:nvCxnSpPr>
          <p:cNvPr id="197" name="Connector: Elbow 196">
            <a:extLst>
              <a:ext uri="{FF2B5EF4-FFF2-40B4-BE49-F238E27FC236}">
                <a16:creationId xmlns:a16="http://schemas.microsoft.com/office/drawing/2014/main" id="{127E6F7B-5FBF-4BBB-8D39-6A50033B80B6}"/>
              </a:ext>
            </a:extLst>
          </p:cNvPr>
          <p:cNvCxnSpPr>
            <a:cxnSpLocks/>
            <a:stCxn id="54" idx="0"/>
            <a:endCxn id="86" idx="0"/>
          </p:cNvCxnSpPr>
          <p:nvPr/>
        </p:nvCxnSpPr>
        <p:spPr>
          <a:xfrm rot="16200000" flipH="1">
            <a:off x="8264326" y="2974522"/>
            <a:ext cx="637580" cy="2966982"/>
          </a:xfrm>
          <a:prstGeom prst="bentConnector3">
            <a:avLst>
              <a:gd name="adj1" fmla="val -35854"/>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Oval 199">
            <a:extLst>
              <a:ext uri="{FF2B5EF4-FFF2-40B4-BE49-F238E27FC236}">
                <a16:creationId xmlns:a16="http://schemas.microsoft.com/office/drawing/2014/main" id="{FA4ABC56-DB8B-46FE-9064-5C166CA2C773}"/>
              </a:ext>
            </a:extLst>
          </p:cNvPr>
          <p:cNvSpPr/>
          <p:nvPr/>
        </p:nvSpPr>
        <p:spPr>
          <a:xfrm>
            <a:off x="8509818" y="3785779"/>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900" b="1">
                <a:solidFill>
                  <a:schemeClr val="tx1"/>
                </a:solidFill>
                <a:latin typeface="GE Inspira Sans"/>
              </a:rPr>
              <a:t>8</a:t>
            </a:r>
            <a:endParaRPr kumimoji="0" lang="en-GB" sz="900" b="1" i="0" u="none" strike="noStrike" kern="1200" cap="none" spc="0" normalizeH="0" baseline="0" noProof="0">
              <a:ln>
                <a:noFill/>
              </a:ln>
              <a:solidFill>
                <a:schemeClr val="tx1"/>
              </a:solidFill>
              <a:effectLst/>
              <a:uLnTx/>
              <a:uFillTx/>
              <a:latin typeface="GE Inspira Sans"/>
              <a:ea typeface="+mn-ea"/>
              <a:cs typeface="+mn-cs"/>
            </a:endParaRPr>
          </a:p>
        </p:txBody>
      </p:sp>
      <p:cxnSp>
        <p:nvCxnSpPr>
          <p:cNvPr id="201" name="Connector: Elbow 200">
            <a:extLst>
              <a:ext uri="{FF2B5EF4-FFF2-40B4-BE49-F238E27FC236}">
                <a16:creationId xmlns:a16="http://schemas.microsoft.com/office/drawing/2014/main" id="{1E343A98-7A63-4B89-924A-709CE227306D}"/>
              </a:ext>
            </a:extLst>
          </p:cNvPr>
          <p:cNvCxnSpPr>
            <a:cxnSpLocks/>
            <a:stCxn id="40" idx="2"/>
            <a:endCxn id="210" idx="3"/>
          </p:cNvCxnSpPr>
          <p:nvPr/>
        </p:nvCxnSpPr>
        <p:spPr>
          <a:xfrm rot="5400000">
            <a:off x="7778960" y="1947619"/>
            <a:ext cx="703805" cy="11368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E33B3575-F954-4E02-AA60-BF696C96AEA1}"/>
              </a:ext>
            </a:extLst>
          </p:cNvPr>
          <p:cNvSpPr/>
          <p:nvPr/>
        </p:nvSpPr>
        <p:spPr>
          <a:xfrm>
            <a:off x="6701580" y="3193575"/>
            <a:ext cx="862493" cy="282136"/>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effectLst/>
                <a:uLnTx/>
                <a:uFillTx/>
                <a:latin typeface="GE Inspira Sans"/>
                <a:ea typeface="+mn-ea"/>
                <a:cs typeface="+mn-cs"/>
              </a:rPr>
              <a:t>Spotfire</a:t>
            </a:r>
          </a:p>
        </p:txBody>
      </p:sp>
      <p:sp>
        <p:nvSpPr>
          <p:cNvPr id="210" name="Rectangle 209">
            <a:extLst>
              <a:ext uri="{FF2B5EF4-FFF2-40B4-BE49-F238E27FC236}">
                <a16:creationId xmlns:a16="http://schemas.microsoft.com/office/drawing/2014/main" id="{4B3DD20A-2BC4-402A-A182-FE5392C6D785}"/>
              </a:ext>
            </a:extLst>
          </p:cNvPr>
          <p:cNvSpPr/>
          <p:nvPr/>
        </p:nvSpPr>
        <p:spPr>
          <a:xfrm>
            <a:off x="6699967" y="2726855"/>
            <a:ext cx="862493" cy="282136"/>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effectLst/>
                <a:uLnTx/>
                <a:uFillTx/>
                <a:latin typeface="GE Inspira Sans"/>
                <a:ea typeface="+mn-ea"/>
                <a:cs typeface="+mn-cs"/>
              </a:rPr>
              <a:t>DWH</a:t>
            </a:r>
          </a:p>
        </p:txBody>
      </p:sp>
      <p:cxnSp>
        <p:nvCxnSpPr>
          <p:cNvPr id="213" name="Straight Arrow Connector 212">
            <a:extLst>
              <a:ext uri="{FF2B5EF4-FFF2-40B4-BE49-F238E27FC236}">
                <a16:creationId xmlns:a16="http://schemas.microsoft.com/office/drawing/2014/main" id="{DD4D3467-5895-456E-9ACD-5FC3615943BF}"/>
              </a:ext>
            </a:extLst>
          </p:cNvPr>
          <p:cNvCxnSpPr>
            <a:cxnSpLocks/>
            <a:stCxn id="210" idx="2"/>
            <a:endCxn id="204" idx="0"/>
          </p:cNvCxnSpPr>
          <p:nvPr/>
        </p:nvCxnSpPr>
        <p:spPr>
          <a:xfrm>
            <a:off x="7131214" y="3008991"/>
            <a:ext cx="1613" cy="184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Connector: Elbow 215">
            <a:extLst>
              <a:ext uri="{FF2B5EF4-FFF2-40B4-BE49-F238E27FC236}">
                <a16:creationId xmlns:a16="http://schemas.microsoft.com/office/drawing/2014/main" id="{03087BA1-848B-4A75-A77A-92AF6AC86012}"/>
              </a:ext>
            </a:extLst>
          </p:cNvPr>
          <p:cNvCxnSpPr>
            <a:cxnSpLocks/>
            <a:endCxn id="218" idx="3"/>
          </p:cNvCxnSpPr>
          <p:nvPr/>
        </p:nvCxnSpPr>
        <p:spPr>
          <a:xfrm rot="5400000">
            <a:off x="7783877" y="4528592"/>
            <a:ext cx="703805" cy="11368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7" name="Rectangle 216">
            <a:extLst>
              <a:ext uri="{FF2B5EF4-FFF2-40B4-BE49-F238E27FC236}">
                <a16:creationId xmlns:a16="http://schemas.microsoft.com/office/drawing/2014/main" id="{CB2E258F-1BC9-4093-AF2D-2FF77355EF35}"/>
              </a:ext>
            </a:extLst>
          </p:cNvPr>
          <p:cNvSpPr/>
          <p:nvPr/>
        </p:nvSpPr>
        <p:spPr>
          <a:xfrm>
            <a:off x="6706497" y="5774548"/>
            <a:ext cx="862493" cy="282136"/>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effectLst/>
                <a:uLnTx/>
                <a:uFillTx/>
                <a:latin typeface="GE Inspira Sans"/>
                <a:ea typeface="+mn-ea"/>
                <a:cs typeface="+mn-cs"/>
              </a:rPr>
              <a:t>Spotfire</a:t>
            </a:r>
          </a:p>
        </p:txBody>
      </p:sp>
      <p:sp>
        <p:nvSpPr>
          <p:cNvPr id="218" name="Rectangle 217">
            <a:extLst>
              <a:ext uri="{FF2B5EF4-FFF2-40B4-BE49-F238E27FC236}">
                <a16:creationId xmlns:a16="http://schemas.microsoft.com/office/drawing/2014/main" id="{4298959B-DDBB-4CC8-A1AD-B23E6721D997}"/>
              </a:ext>
            </a:extLst>
          </p:cNvPr>
          <p:cNvSpPr/>
          <p:nvPr/>
        </p:nvSpPr>
        <p:spPr>
          <a:xfrm>
            <a:off x="6704884" y="5307828"/>
            <a:ext cx="862493" cy="282136"/>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effectLst/>
                <a:uLnTx/>
                <a:uFillTx/>
                <a:latin typeface="GE Inspira Sans"/>
                <a:ea typeface="+mn-ea"/>
                <a:cs typeface="+mn-cs"/>
              </a:rPr>
              <a:t>DWH</a:t>
            </a:r>
          </a:p>
        </p:txBody>
      </p:sp>
      <p:cxnSp>
        <p:nvCxnSpPr>
          <p:cNvPr id="219" name="Straight Arrow Connector 218">
            <a:extLst>
              <a:ext uri="{FF2B5EF4-FFF2-40B4-BE49-F238E27FC236}">
                <a16:creationId xmlns:a16="http://schemas.microsoft.com/office/drawing/2014/main" id="{611B058B-38A6-4FD5-9049-6778A2B562D9}"/>
              </a:ext>
            </a:extLst>
          </p:cNvPr>
          <p:cNvCxnSpPr>
            <a:cxnSpLocks/>
            <a:stCxn id="218" idx="2"/>
            <a:endCxn id="217" idx="0"/>
          </p:cNvCxnSpPr>
          <p:nvPr/>
        </p:nvCxnSpPr>
        <p:spPr>
          <a:xfrm>
            <a:off x="7136131" y="5589964"/>
            <a:ext cx="1613" cy="184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1" name="Oval 220">
            <a:extLst>
              <a:ext uri="{FF2B5EF4-FFF2-40B4-BE49-F238E27FC236}">
                <a16:creationId xmlns:a16="http://schemas.microsoft.com/office/drawing/2014/main" id="{2D6F42F4-E793-4F63-B5C1-84C309B0BCDE}"/>
              </a:ext>
            </a:extLst>
          </p:cNvPr>
          <p:cNvSpPr/>
          <p:nvPr/>
        </p:nvSpPr>
        <p:spPr>
          <a:xfrm>
            <a:off x="8396746" y="2768138"/>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900" b="1" i="0" u="none" strike="noStrike" kern="1200" cap="none" spc="0" normalizeH="0" baseline="0" noProof="0">
                <a:ln>
                  <a:noFill/>
                </a:ln>
                <a:solidFill>
                  <a:schemeClr val="tx1"/>
                </a:solidFill>
                <a:effectLst/>
                <a:uLnTx/>
                <a:uFillTx/>
                <a:latin typeface="GE Inspira Sans"/>
                <a:ea typeface="+mn-ea"/>
                <a:cs typeface="+mn-cs"/>
              </a:rPr>
              <a:t>6</a:t>
            </a:r>
            <a:endParaRPr kumimoji="0" lang="en-GB" sz="900" b="1" i="0" u="none" strike="noStrike" kern="1200" cap="none" spc="0" normalizeH="0" baseline="0" noProof="0">
              <a:ln>
                <a:noFill/>
              </a:ln>
              <a:solidFill>
                <a:schemeClr val="tx1"/>
              </a:solidFill>
              <a:effectLst/>
              <a:uLnTx/>
              <a:uFillTx/>
              <a:latin typeface="GE Inspira Sans"/>
              <a:ea typeface="+mn-ea"/>
              <a:cs typeface="+mn-cs"/>
            </a:endParaRPr>
          </a:p>
        </p:txBody>
      </p:sp>
    </p:spTree>
    <p:extLst>
      <p:ext uri="{BB962C8B-B14F-4D97-AF65-F5344CB8AC3E}">
        <p14:creationId xmlns:p14="http://schemas.microsoft.com/office/powerpoint/2010/main" val="2108889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8550F8-7BD6-4EBC-8549-C25B3DE573CA}"/>
              </a:ext>
            </a:extLst>
          </p:cNvPr>
          <p:cNvSpPr>
            <a:spLocks noGrp="1"/>
          </p:cNvSpPr>
          <p:nvPr>
            <p:ph type="dt" sz="half" idx="10"/>
          </p:nvPr>
        </p:nvSpPr>
        <p:spPr/>
        <p:txBody>
          <a:bodyPr/>
          <a:lstStyle/>
          <a:p>
            <a:fld id="{9AC9EBFE-5BA1-460F-BE92-8CF5579A714B}" type="datetime4">
              <a:rPr lang="en-US" smtClean="0"/>
              <a:t>January 22, 2021</a:t>
            </a:fld>
            <a:endParaRPr lang="en-CA"/>
          </a:p>
        </p:txBody>
      </p:sp>
      <p:sp>
        <p:nvSpPr>
          <p:cNvPr id="4" name="Footer Placeholder 3">
            <a:extLst>
              <a:ext uri="{FF2B5EF4-FFF2-40B4-BE49-F238E27FC236}">
                <a16:creationId xmlns:a16="http://schemas.microsoft.com/office/drawing/2014/main" id="{7111A0E2-C0FC-4772-863B-84380FA9AD71}"/>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C64FD8E3-88CB-4214-8506-5D33C2EE2A1B}"/>
              </a:ext>
            </a:extLst>
          </p:cNvPr>
          <p:cNvSpPr>
            <a:spLocks noGrp="1"/>
          </p:cNvSpPr>
          <p:nvPr>
            <p:ph type="sldNum" sz="quarter" idx="12"/>
          </p:nvPr>
        </p:nvSpPr>
        <p:spPr/>
        <p:txBody>
          <a:bodyPr/>
          <a:lstStyle/>
          <a:p>
            <a:fld id="{00E6A5BD-C011-4A45-AA3A-201790FB7F2B}" type="slidenum">
              <a:rPr lang="en-CA" smtClean="0"/>
              <a:t>27</a:t>
            </a:fld>
            <a:endParaRPr lang="en-CA"/>
          </a:p>
        </p:txBody>
      </p:sp>
      <p:pic>
        <p:nvPicPr>
          <p:cNvPr id="6" name="Picture 5">
            <a:extLst>
              <a:ext uri="{FF2B5EF4-FFF2-40B4-BE49-F238E27FC236}">
                <a16:creationId xmlns:a16="http://schemas.microsoft.com/office/drawing/2014/main" id="{372BE7DD-6F62-49C1-BD0C-A69DB9A7AEB2}"/>
              </a:ext>
            </a:extLst>
          </p:cNvPr>
          <p:cNvPicPr>
            <a:picLocks noChangeAspect="1"/>
          </p:cNvPicPr>
          <p:nvPr/>
        </p:nvPicPr>
        <p:blipFill>
          <a:blip r:embed="rId2"/>
          <a:stretch>
            <a:fillRect/>
          </a:stretch>
        </p:blipFill>
        <p:spPr>
          <a:xfrm>
            <a:off x="1336051" y="138113"/>
            <a:ext cx="9846299" cy="5200650"/>
          </a:xfrm>
          <a:prstGeom prst="rect">
            <a:avLst/>
          </a:prstGeom>
        </p:spPr>
      </p:pic>
      <p:sp>
        <p:nvSpPr>
          <p:cNvPr id="2" name="TextBox 1">
            <a:extLst>
              <a:ext uri="{FF2B5EF4-FFF2-40B4-BE49-F238E27FC236}">
                <a16:creationId xmlns:a16="http://schemas.microsoft.com/office/drawing/2014/main" id="{CC0824DD-8DFC-4FB8-A3FA-8CC026638EB0}"/>
              </a:ext>
            </a:extLst>
          </p:cNvPr>
          <p:cNvSpPr txBox="1"/>
          <p:nvPr/>
        </p:nvSpPr>
        <p:spPr>
          <a:xfrm>
            <a:off x="1442867" y="5476875"/>
            <a:ext cx="9739483" cy="276999"/>
          </a:xfrm>
          <a:prstGeom prst="rect">
            <a:avLst/>
          </a:prstGeom>
          <a:noFill/>
        </p:spPr>
        <p:txBody>
          <a:bodyPr wrap="square" lIns="0" tIns="0" rIns="0" bIns="0" rtlCol="0">
            <a:spAutoFit/>
          </a:bodyPr>
          <a:lstStyle/>
          <a:p>
            <a:r>
              <a:rPr lang="hu-HU" dirty="0">
                <a:solidFill>
                  <a:schemeClr val="accent2"/>
                </a:solidFill>
              </a:rPr>
              <a:t>Note: Team is working on to eliminate dependencies from Prime </a:t>
            </a:r>
            <a:endParaRPr lang="en-US" dirty="0">
              <a:solidFill>
                <a:schemeClr val="accent2"/>
              </a:solidFill>
            </a:endParaRPr>
          </a:p>
        </p:txBody>
      </p:sp>
    </p:spTree>
    <p:extLst>
      <p:ext uri="{BB962C8B-B14F-4D97-AF65-F5344CB8AC3E}">
        <p14:creationId xmlns:p14="http://schemas.microsoft.com/office/powerpoint/2010/main" val="3228291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BF931D-B7E6-472C-B917-A458256EF36E}"/>
              </a:ext>
            </a:extLst>
          </p:cNvPr>
          <p:cNvPicPr/>
          <p:nvPr/>
        </p:nvPicPr>
        <p:blipFill rotWithShape="1">
          <a:blip r:embed="rId2">
            <a:alphaModFix/>
            <a:extLst>
              <a:ext uri="{28A0092B-C50C-407E-A947-70E740481C1C}">
                <a14:useLocalDpi xmlns:a14="http://schemas.microsoft.com/office/drawing/2010/main" val="0"/>
              </a:ext>
            </a:extLst>
          </a:blip>
          <a:srcRect l="13572" r="36780"/>
          <a:stretch/>
        </p:blipFill>
        <p:spPr bwMode="auto">
          <a:xfrm>
            <a:off x="5797543" y="10"/>
            <a:ext cx="6394152" cy="6857990"/>
          </a:xfrm>
          <a:prstGeom prst="rect">
            <a:avLst/>
          </a:prstGeom>
          <a:noFill/>
        </p:spPr>
      </p:pic>
      <p:pic>
        <p:nvPicPr>
          <p:cNvPr id="12" name="Picture 11">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5D0ED111-F39F-42A6-AA5D-A2D3AF61FEF5}"/>
              </a:ext>
            </a:extLst>
          </p:cNvPr>
          <p:cNvSpPr>
            <a:spLocks noGrp="1"/>
          </p:cNvSpPr>
          <p:nvPr>
            <p:ph type="title"/>
          </p:nvPr>
        </p:nvSpPr>
        <p:spPr>
          <a:xfrm>
            <a:off x="728989" y="-7685"/>
            <a:ext cx="4939055" cy="327916"/>
          </a:xfrm>
        </p:spPr>
        <p:txBody>
          <a:bodyPr vert="horz" lIns="91440" tIns="45720" rIns="91440" bIns="45720" rtlCol="0" anchor="ctr">
            <a:normAutofit fontScale="90000"/>
          </a:bodyPr>
          <a:lstStyle/>
          <a:p>
            <a:r>
              <a:rPr lang="en-US" sz="2800" dirty="0">
                <a:solidFill>
                  <a:srgbClr val="000000"/>
                </a:solidFill>
              </a:rPr>
              <a:t>Factoring </a:t>
            </a:r>
            <a:r>
              <a:rPr lang="en-US" sz="2800" dirty="0" err="1">
                <a:solidFill>
                  <a:srgbClr val="000000"/>
                </a:solidFill>
              </a:rPr>
              <a:t>WebADI</a:t>
            </a:r>
            <a:r>
              <a:rPr lang="en-US" sz="4100" dirty="0">
                <a:solidFill>
                  <a:srgbClr val="000000"/>
                </a:solidFill>
              </a:rPr>
              <a:t> </a:t>
            </a:r>
            <a:r>
              <a:rPr lang="hu-HU" sz="4100" dirty="0">
                <a:solidFill>
                  <a:srgbClr val="000000"/>
                </a:solidFill>
              </a:rPr>
              <a:t>...</a:t>
            </a:r>
            <a:r>
              <a:rPr lang="en-US" sz="1800" i="1" dirty="0">
                <a:solidFill>
                  <a:srgbClr val="000000"/>
                </a:solidFill>
              </a:rPr>
              <a:t>updating </a:t>
            </a:r>
            <a:r>
              <a:rPr lang="en-US" sz="1800" i="1" dirty="0" err="1">
                <a:solidFill>
                  <a:srgbClr val="000000"/>
                </a:solidFill>
              </a:rPr>
              <a:t>Trx</a:t>
            </a:r>
            <a:r>
              <a:rPr lang="en-US" sz="1800" i="1" dirty="0">
                <a:solidFill>
                  <a:srgbClr val="000000"/>
                </a:solidFill>
              </a:rPr>
              <a:t> types</a:t>
            </a:r>
          </a:p>
        </p:txBody>
      </p:sp>
      <p:sp>
        <p:nvSpPr>
          <p:cNvPr id="6" name="TextBox 5">
            <a:extLst>
              <a:ext uri="{FF2B5EF4-FFF2-40B4-BE49-F238E27FC236}">
                <a16:creationId xmlns:a16="http://schemas.microsoft.com/office/drawing/2014/main" id="{41AF969C-795A-41E2-8045-60546DB0A350}"/>
              </a:ext>
            </a:extLst>
          </p:cNvPr>
          <p:cNvSpPr txBox="1"/>
          <p:nvPr/>
        </p:nvSpPr>
        <p:spPr>
          <a:xfrm>
            <a:off x="246490" y="804712"/>
            <a:ext cx="5849510" cy="6060973"/>
          </a:xfrm>
          <a:prstGeom prst="rect">
            <a:avLst/>
          </a:prstGeom>
        </p:spPr>
        <p:txBody>
          <a:bodyPr vert="horz" lIns="91440" tIns="45720" rIns="91440" bIns="45720" rtlCol="0" anchor="ctr">
            <a:normAutofit fontScale="92500" lnSpcReduction="20000"/>
          </a:bodyPr>
          <a:lstStyle/>
          <a:p>
            <a:pPr lvl="0">
              <a:lnSpc>
                <a:spcPct val="90000"/>
              </a:lnSpc>
              <a:spcAft>
                <a:spcPts val="600"/>
              </a:spcAft>
            </a:pPr>
            <a:r>
              <a:rPr lang="hu-HU" sz="1300" b="1" dirty="0">
                <a:solidFill>
                  <a:srgbClr val="000000"/>
                </a:solidFill>
              </a:rPr>
              <a:t>Factoring </a:t>
            </a:r>
            <a:r>
              <a:rPr lang="en-US" sz="1300" b="1" dirty="0">
                <a:solidFill>
                  <a:srgbClr val="000000"/>
                </a:solidFill>
              </a:rPr>
              <a:t>Scope: </a:t>
            </a:r>
            <a:r>
              <a:rPr lang="en-US" sz="1300" dirty="0">
                <a:solidFill>
                  <a:srgbClr val="000000"/>
                </a:solidFill>
              </a:rPr>
              <a:t>External invoices  </a:t>
            </a:r>
          </a:p>
          <a:p>
            <a:pPr lvl="0">
              <a:lnSpc>
                <a:spcPct val="90000"/>
              </a:lnSpc>
              <a:spcAft>
                <a:spcPts val="600"/>
              </a:spcAft>
            </a:pPr>
            <a:r>
              <a:rPr lang="hu-HU" sz="1300" b="1" dirty="0">
                <a:solidFill>
                  <a:srgbClr val="000000"/>
                </a:solidFill>
              </a:rPr>
              <a:t>Extract WebADI to update multiple trx AR type:</a:t>
            </a:r>
          </a:p>
          <a:p>
            <a:pPr lvl="0">
              <a:lnSpc>
                <a:spcPct val="90000"/>
              </a:lnSpc>
              <a:spcAft>
                <a:spcPts val="600"/>
              </a:spcAft>
            </a:pPr>
            <a:r>
              <a:rPr lang="en-US" sz="1300" b="1" dirty="0">
                <a:solidFill>
                  <a:srgbClr val="000000"/>
                </a:solidFill>
              </a:rPr>
              <a:t>1</a:t>
            </a:r>
            <a:r>
              <a:rPr lang="en-US" sz="1300" dirty="0">
                <a:solidFill>
                  <a:srgbClr val="000000"/>
                </a:solidFill>
              </a:rPr>
              <a:t>. Log in to Oracle using ‘GERE AR Invoice Processing (OU_’OU _NAME’) Responsibility.</a:t>
            </a:r>
          </a:p>
          <a:p>
            <a:pPr lvl="0">
              <a:lnSpc>
                <a:spcPct val="90000"/>
              </a:lnSpc>
              <a:spcAft>
                <a:spcPts val="600"/>
              </a:spcAft>
            </a:pPr>
            <a:r>
              <a:rPr lang="en-US" sz="1300" b="1" dirty="0">
                <a:solidFill>
                  <a:srgbClr val="000000"/>
                </a:solidFill>
              </a:rPr>
              <a:t>2</a:t>
            </a:r>
            <a:r>
              <a:rPr lang="en-US" sz="1300" dirty="0">
                <a:solidFill>
                  <a:srgbClr val="000000"/>
                </a:solidFill>
              </a:rPr>
              <a:t>. Select link - Web ADI : Update AR Factoring Type  from the menu</a:t>
            </a:r>
          </a:p>
          <a:p>
            <a:pPr marL="285750" lvl="0" indent="-285750">
              <a:lnSpc>
                <a:spcPct val="90000"/>
              </a:lnSpc>
              <a:spcAft>
                <a:spcPts val="600"/>
              </a:spcAft>
              <a:buFont typeface="Arial" panose="020B0604020202020204" pitchFamily="34" charset="0"/>
              <a:buChar char="•"/>
            </a:pPr>
            <a:r>
              <a:rPr lang="en-US" sz="1300" dirty="0">
                <a:solidFill>
                  <a:srgbClr val="000000"/>
                </a:solidFill>
              </a:rPr>
              <a:t>Select OU</a:t>
            </a:r>
          </a:p>
          <a:p>
            <a:pPr marL="285750" lvl="0" indent="-228600">
              <a:lnSpc>
                <a:spcPct val="90000"/>
              </a:lnSpc>
              <a:spcAft>
                <a:spcPts val="600"/>
              </a:spcAft>
              <a:buFont typeface="Arial" panose="020B0604020202020204" pitchFamily="34" charset="0"/>
              <a:buChar char="•"/>
            </a:pPr>
            <a:r>
              <a:rPr lang="en-US" sz="1300" dirty="0">
                <a:solidFill>
                  <a:srgbClr val="000000"/>
                </a:solidFill>
              </a:rPr>
              <a:t>Select </a:t>
            </a:r>
            <a:r>
              <a:rPr lang="en-US" sz="1300" dirty="0" err="1">
                <a:solidFill>
                  <a:srgbClr val="000000"/>
                </a:solidFill>
              </a:rPr>
              <a:t>CoCo</a:t>
            </a:r>
            <a:endParaRPr lang="en-US" sz="1300" dirty="0">
              <a:solidFill>
                <a:srgbClr val="000000"/>
              </a:solidFill>
            </a:endParaRPr>
          </a:p>
          <a:p>
            <a:pPr marL="285750" lvl="0" indent="-228600">
              <a:lnSpc>
                <a:spcPct val="90000"/>
              </a:lnSpc>
              <a:spcAft>
                <a:spcPts val="600"/>
              </a:spcAft>
              <a:buFont typeface="Arial" panose="020B0604020202020204" pitchFamily="34" charset="0"/>
              <a:buChar char="•"/>
            </a:pPr>
            <a:r>
              <a:rPr lang="en-US" sz="1300" dirty="0">
                <a:solidFill>
                  <a:srgbClr val="000000"/>
                </a:solidFill>
              </a:rPr>
              <a:t>Select </a:t>
            </a:r>
            <a:r>
              <a:rPr lang="en-US" sz="1300" dirty="0" err="1">
                <a:solidFill>
                  <a:srgbClr val="000000"/>
                </a:solidFill>
              </a:rPr>
              <a:t>Trx</a:t>
            </a:r>
            <a:r>
              <a:rPr lang="en-US" sz="1300" dirty="0">
                <a:solidFill>
                  <a:srgbClr val="000000"/>
                </a:solidFill>
              </a:rPr>
              <a:t> types </a:t>
            </a:r>
            <a:r>
              <a:rPr lang="en-US" sz="1300" i="1" dirty="0">
                <a:solidFill>
                  <a:srgbClr val="000000"/>
                </a:solidFill>
              </a:rPr>
              <a:t>(both conversion &amp; non-conversion related </a:t>
            </a:r>
            <a:r>
              <a:rPr lang="en-US" sz="1300" i="1" dirty="0" err="1">
                <a:solidFill>
                  <a:srgbClr val="000000"/>
                </a:solidFill>
              </a:rPr>
              <a:t>Trxs</a:t>
            </a:r>
            <a:r>
              <a:rPr lang="en-US" sz="1300" i="1" dirty="0">
                <a:solidFill>
                  <a:srgbClr val="000000"/>
                </a:solidFill>
              </a:rPr>
              <a:t> are eligible for updating)</a:t>
            </a:r>
          </a:p>
          <a:p>
            <a:pPr marL="285750" lvl="0" indent="-228600">
              <a:lnSpc>
                <a:spcPct val="90000"/>
              </a:lnSpc>
              <a:spcAft>
                <a:spcPts val="600"/>
              </a:spcAft>
              <a:buFont typeface="Arial" panose="020B0604020202020204" pitchFamily="34" charset="0"/>
              <a:buChar char="•"/>
            </a:pPr>
            <a:r>
              <a:rPr lang="en-US" sz="1300" dirty="0">
                <a:solidFill>
                  <a:srgbClr val="000000"/>
                </a:solidFill>
              </a:rPr>
              <a:t>AR type can be changed in “</a:t>
            </a:r>
            <a:r>
              <a:rPr lang="en-US" sz="1300" b="1" dirty="0">
                <a:solidFill>
                  <a:srgbClr val="000000"/>
                </a:solidFill>
              </a:rPr>
              <a:t>Current AR type column” </a:t>
            </a:r>
            <a:r>
              <a:rPr lang="en-US" sz="1300" dirty="0">
                <a:solidFill>
                  <a:srgbClr val="000000"/>
                </a:solidFill>
              </a:rPr>
              <a:t>in the </a:t>
            </a:r>
            <a:r>
              <a:rPr lang="en-US" sz="1300" dirty="0" err="1">
                <a:solidFill>
                  <a:srgbClr val="000000"/>
                </a:solidFill>
              </a:rPr>
              <a:t>WebADI</a:t>
            </a:r>
            <a:endParaRPr lang="en-US" sz="1300" dirty="0">
              <a:solidFill>
                <a:srgbClr val="000000"/>
              </a:solidFill>
            </a:endParaRPr>
          </a:p>
          <a:p>
            <a:pPr marL="285750" lvl="0" indent="-228600">
              <a:lnSpc>
                <a:spcPct val="90000"/>
              </a:lnSpc>
              <a:spcAft>
                <a:spcPts val="600"/>
              </a:spcAft>
              <a:buFont typeface="Arial" panose="020B0604020202020204" pitchFamily="34" charset="0"/>
              <a:buChar char="•"/>
            </a:pPr>
            <a:endParaRPr lang="en-US" sz="1300" i="1" dirty="0">
              <a:solidFill>
                <a:srgbClr val="000000"/>
              </a:solidFill>
            </a:endParaRPr>
          </a:p>
          <a:p>
            <a:pPr lvl="0">
              <a:lnSpc>
                <a:spcPct val="90000"/>
              </a:lnSpc>
              <a:spcAft>
                <a:spcPts val="600"/>
              </a:spcAft>
            </a:pPr>
            <a:r>
              <a:rPr lang="en-US" sz="1300" b="1" i="1" dirty="0">
                <a:solidFill>
                  <a:srgbClr val="000000"/>
                </a:solidFill>
              </a:rPr>
              <a:t>To check Factoring Status in Oracle:</a:t>
            </a:r>
          </a:p>
          <a:p>
            <a:pPr lvl="0" indent="-228600">
              <a:lnSpc>
                <a:spcPct val="170000"/>
              </a:lnSpc>
              <a:spcAft>
                <a:spcPts val="600"/>
              </a:spcAft>
              <a:buFont typeface="Arial" panose="020B0604020202020204" pitchFamily="34" charset="0"/>
              <a:buChar char="•"/>
            </a:pPr>
            <a:r>
              <a:rPr lang="en-US" sz="1300" b="1" dirty="0">
                <a:solidFill>
                  <a:srgbClr val="000000"/>
                </a:solidFill>
              </a:rPr>
              <a:t>Navigation</a:t>
            </a:r>
            <a:r>
              <a:rPr lang="en-US" sz="1300" dirty="0">
                <a:solidFill>
                  <a:srgbClr val="000000"/>
                </a:solidFill>
              </a:rPr>
              <a:t> : GERE AR Invoice Processing &lt;OU&gt; </a:t>
            </a:r>
            <a:r>
              <a:rPr lang="en-US" sz="1300" dirty="0">
                <a:solidFill>
                  <a:srgbClr val="000000"/>
                </a:solidFill>
                <a:sym typeface="Wingdings" panose="05000000000000000000" pitchFamily="2" charset="2"/>
              </a:rPr>
              <a:t></a:t>
            </a:r>
            <a:r>
              <a:rPr lang="en-US" sz="1300" dirty="0">
                <a:solidFill>
                  <a:srgbClr val="000000"/>
                </a:solidFill>
              </a:rPr>
              <a:t> Transactions </a:t>
            </a:r>
            <a:r>
              <a:rPr lang="en-US" sz="1300" dirty="0">
                <a:solidFill>
                  <a:srgbClr val="000000"/>
                </a:solidFill>
                <a:sym typeface="Wingdings" panose="05000000000000000000" pitchFamily="2" charset="2"/>
              </a:rPr>
              <a:t></a:t>
            </a:r>
            <a:r>
              <a:rPr lang="en-US" sz="1300" dirty="0">
                <a:solidFill>
                  <a:srgbClr val="000000"/>
                </a:solidFill>
              </a:rPr>
              <a:t> Transactions</a:t>
            </a:r>
            <a:r>
              <a:rPr lang="en-US" sz="1300" dirty="0">
                <a:solidFill>
                  <a:srgbClr val="000000"/>
                </a:solidFill>
                <a:sym typeface="Wingdings" panose="05000000000000000000" pitchFamily="2" charset="2"/>
              </a:rPr>
              <a:t></a:t>
            </a:r>
            <a:r>
              <a:rPr lang="en-US" sz="1300" dirty="0">
                <a:solidFill>
                  <a:srgbClr val="000000"/>
                </a:solidFill>
              </a:rPr>
              <a:t> Search Invoice# </a:t>
            </a:r>
            <a:r>
              <a:rPr lang="en-US" sz="1300" dirty="0">
                <a:solidFill>
                  <a:srgbClr val="000000"/>
                </a:solidFill>
                <a:sym typeface="Wingdings" panose="05000000000000000000" pitchFamily="2" charset="2"/>
              </a:rPr>
              <a:t></a:t>
            </a:r>
            <a:r>
              <a:rPr lang="en-US" sz="1300" dirty="0">
                <a:solidFill>
                  <a:srgbClr val="000000"/>
                </a:solidFill>
              </a:rPr>
              <a:t>Click on Actions </a:t>
            </a:r>
            <a:r>
              <a:rPr lang="en-US" sz="1300" dirty="0">
                <a:solidFill>
                  <a:srgbClr val="000000"/>
                </a:solidFill>
                <a:sym typeface="Wingdings" panose="05000000000000000000" pitchFamily="2" charset="2"/>
              </a:rPr>
              <a:t></a:t>
            </a:r>
            <a:r>
              <a:rPr lang="en-US" sz="1300" dirty="0">
                <a:solidFill>
                  <a:srgbClr val="000000"/>
                </a:solidFill>
              </a:rPr>
              <a:t> ‘AR Factoring Status</a:t>
            </a:r>
            <a:r>
              <a:rPr lang="en-US" sz="1300" b="1" i="1" dirty="0">
                <a:solidFill>
                  <a:srgbClr val="000000"/>
                </a:solidFill>
              </a:rPr>
              <a:t>’</a:t>
            </a:r>
            <a:r>
              <a:rPr lang="hu-HU" sz="1300" b="1" i="1" dirty="0">
                <a:solidFill>
                  <a:srgbClr val="000000"/>
                </a:solidFill>
              </a:rPr>
              <a:t> (also manual update is eligible here)</a:t>
            </a:r>
          </a:p>
          <a:p>
            <a:pPr lvl="0">
              <a:lnSpc>
                <a:spcPct val="90000"/>
              </a:lnSpc>
              <a:spcAft>
                <a:spcPts val="600"/>
              </a:spcAft>
            </a:pPr>
            <a:endParaRPr lang="hu-HU" sz="1400" dirty="0">
              <a:solidFill>
                <a:srgbClr val="000000"/>
              </a:solidFill>
            </a:endParaRPr>
          </a:p>
          <a:p>
            <a:pPr>
              <a:lnSpc>
                <a:spcPct val="120000"/>
              </a:lnSpc>
              <a:spcAft>
                <a:spcPts val="600"/>
              </a:spcAft>
            </a:pPr>
            <a:r>
              <a:rPr lang="hu-HU" sz="1400" b="1" dirty="0"/>
              <a:t>Technical Documentum/CDD</a:t>
            </a:r>
            <a:r>
              <a:rPr lang="hu-HU" sz="1200" b="1" dirty="0"/>
              <a:t>: </a:t>
            </a:r>
            <a:r>
              <a:rPr lang="en-US" sz="1400" dirty="0"/>
              <a:t>GERE AR Factoring Status Update Program</a:t>
            </a:r>
          </a:p>
          <a:p>
            <a:pPr>
              <a:lnSpc>
                <a:spcPct val="120000"/>
              </a:lnSpc>
              <a:spcAft>
                <a:spcPts val="600"/>
              </a:spcAft>
            </a:pPr>
            <a:endParaRPr lang="hu-HU" sz="1200" b="1" dirty="0"/>
          </a:p>
          <a:p>
            <a:pPr>
              <a:lnSpc>
                <a:spcPct val="90000"/>
              </a:lnSpc>
              <a:spcAft>
                <a:spcPts val="600"/>
              </a:spcAft>
            </a:pPr>
            <a:r>
              <a:rPr lang="hu-HU" sz="1200" b="1" dirty="0">
                <a:sym typeface="Wingdings" panose="05000000000000000000" pitchFamily="2" charset="2"/>
              </a:rPr>
              <a:t>AR Factoring Status Program: a scheduled program to update </a:t>
            </a:r>
            <a:r>
              <a:rPr lang="en-US" sz="1200" dirty="0"/>
              <a:t>AR Factoring Status </a:t>
            </a:r>
            <a:r>
              <a:rPr lang="hu-HU" sz="1200" dirty="0"/>
              <a:t>GRC</a:t>
            </a:r>
          </a:p>
          <a:p>
            <a:pPr>
              <a:lnSpc>
                <a:spcPct val="90000"/>
              </a:lnSpc>
              <a:spcAft>
                <a:spcPts val="600"/>
              </a:spcAft>
            </a:pPr>
            <a:r>
              <a:rPr lang="hu-HU" sz="1200" b="1" dirty="0">
                <a:sym typeface="Wingdings" panose="05000000000000000000" pitchFamily="2" charset="2"/>
              </a:rPr>
              <a:t>Logic:</a:t>
            </a:r>
          </a:p>
          <a:p>
            <a:r>
              <a:rPr lang="en-US" sz="1200" dirty="0">
                <a:latin typeface="Calibri" panose="020F0502020204030204" pitchFamily="34" charset="0"/>
                <a:ea typeface="Times New Roman" panose="02020603050405020304" pitchFamily="18" charset="0"/>
                <a:cs typeface="Times New Roman" panose="02020603050405020304" pitchFamily="18" charset="0"/>
              </a:rPr>
              <a:t>Custom AR program to insert AR Factoring Status GRC with following values when AR to</a:t>
            </a:r>
            <a:r>
              <a:rPr lang="en-US" sz="1200" dirty="0">
                <a:latin typeface="GE Inspira"/>
                <a:ea typeface="Times New Roman" panose="02020603050405020304" pitchFamily="18" charset="0"/>
                <a:cs typeface="Times New Roman" panose="02020603050405020304" pitchFamily="18" charset="0"/>
              </a:rPr>
              <a:t> </a:t>
            </a:r>
            <a:r>
              <a:rPr lang="en-US" sz="1200" dirty="0">
                <a:latin typeface="Calibri" panose="020F0502020204030204" pitchFamily="34" charset="0"/>
                <a:ea typeface="Times New Roman" panose="02020603050405020304" pitchFamily="18" charset="0"/>
                <a:cs typeface="Times New Roman" panose="02020603050405020304" pitchFamily="18" charset="0"/>
              </a:rPr>
              <a:t>GECARS forward feed is sent:</a:t>
            </a:r>
          </a:p>
          <a:p>
            <a:pPr marL="457200" marR="0">
              <a:spcBef>
                <a:spcPts val="0"/>
              </a:spcBef>
              <a:spcAft>
                <a:spcPts val="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marL="342900" marR="0" lvl="0" indent="-342900">
              <a:lnSpc>
                <a:spcPct val="120000"/>
              </a:lnSpc>
              <a:spcBef>
                <a:spcPts val="0"/>
              </a:spcBef>
              <a:spcAft>
                <a:spcPts val="0"/>
              </a:spcAft>
              <a:buFont typeface="Symbol" panose="05050102010706020507" pitchFamily="18" charset="2"/>
              <a:buChar char=""/>
            </a:pPr>
            <a:r>
              <a:rPr lang="en-US" sz="1200" dirty="0">
                <a:latin typeface="Calibri" panose="020F0502020204030204" pitchFamily="34" charset="0"/>
                <a:ea typeface="Times New Roman" panose="02020603050405020304" pitchFamily="18" charset="0"/>
                <a:cs typeface="Times New Roman" panose="02020603050405020304" pitchFamily="18" charset="0"/>
              </a:rPr>
              <a:t>O</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riginal AR Type – Update it based on AR to GECARS forward feed query</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0000"/>
              </a:lnSpc>
              <a:spcBef>
                <a:spcPts val="0"/>
              </a:spcBef>
              <a:spcAft>
                <a:spcPts val="0"/>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Current AR Type – not to be updated</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0000"/>
              </a:lnSpc>
              <a:spcBef>
                <a:spcPts val="0"/>
              </a:spcBef>
              <a:spcAft>
                <a:spcPts val="0"/>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AR Type Status – Extracted for AR Type XX &lt;Original AR Type&gt;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0000"/>
              </a:lnSpc>
              <a:spcBef>
                <a:spcPts val="0"/>
              </a:spcBef>
              <a:spcAft>
                <a:spcPts val="0"/>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Date Last Extracted – put the extraction date as in GECARS placeholder/system date</a:t>
            </a:r>
            <a:endParaRPr lang="hu-HU"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endParaRPr>
          </a:p>
          <a:p>
            <a:pPr marL="342900" marR="0" lvl="0" indent="-342900">
              <a:lnSpc>
                <a:spcPct val="120000"/>
              </a:lnSpc>
              <a:spcBef>
                <a:spcPts val="0"/>
              </a:spcBef>
              <a:spcAft>
                <a:spcPts val="0"/>
              </a:spcAft>
              <a:buFont typeface="Symbol" panose="05050102010706020507" pitchFamily="18" charset="2"/>
              <a:buChar char=""/>
            </a:pP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pPr>
            <a:r>
              <a:rPr lang="en-US"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The program is dependent on the GECARS SOA Forward Feed(For GECARS OU ) and GERE AR   GRC Update Program for Non GECARS OUs(for Non GECARS OUs) to update the AR Invoice Additional Attributes GRC which enables the </a:t>
            </a:r>
            <a:r>
              <a:rPr lang="en-US" sz="1200" dirty="0">
                <a:latin typeface="Calibri" panose="020F0502020204030204" pitchFamily="34" charset="0"/>
                <a:ea typeface="Times New Roman" panose="02020603050405020304" pitchFamily="18" charset="0"/>
                <a:cs typeface="Times New Roman" panose="02020603050405020304" pitchFamily="18" charset="0"/>
              </a:rPr>
              <a:t>AR Factoring Status GRC</a:t>
            </a:r>
            <a:endParaRPr lang="hu-HU"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pPr>
            <a:endParaRPr lang="hu-HU" sz="1200" dirty="0">
              <a:latin typeface="Calibri" panose="020F0502020204030204" pitchFamily="34" charset="0"/>
              <a:ea typeface="Times New Roman" panose="02020603050405020304" pitchFamily="18" charset="0"/>
              <a:cs typeface="Times New Roman" panose="02020603050405020304" pitchFamily="18" charset="0"/>
            </a:endParaRPr>
          </a:p>
          <a:p>
            <a:pPr lvl="0" indent="-228600">
              <a:lnSpc>
                <a:spcPct val="90000"/>
              </a:lnSpc>
              <a:spcAft>
                <a:spcPts val="600"/>
              </a:spcAft>
              <a:buFont typeface="Arial" panose="020B0604020202020204" pitchFamily="34" charset="0"/>
              <a:buChar char="•"/>
            </a:pPr>
            <a:endParaRPr lang="en-US" sz="1300" i="1" dirty="0">
              <a:solidFill>
                <a:srgbClr val="000000"/>
              </a:solidFill>
            </a:endParaRPr>
          </a:p>
          <a:p>
            <a:pPr indent="-228600">
              <a:lnSpc>
                <a:spcPct val="90000"/>
              </a:lnSpc>
              <a:spcAft>
                <a:spcPts val="600"/>
              </a:spcAft>
              <a:buFont typeface="Arial" panose="020B0604020202020204" pitchFamily="34" charset="0"/>
              <a:buChar char="•"/>
            </a:pPr>
            <a:endParaRPr lang="en-US" sz="1300" dirty="0">
              <a:solidFill>
                <a:srgbClr val="000000"/>
              </a:solidFill>
            </a:endParaRPr>
          </a:p>
        </p:txBody>
      </p:sp>
      <p:sp>
        <p:nvSpPr>
          <p:cNvPr id="4" name="Footer Placeholder 3">
            <a:extLst>
              <a:ext uri="{FF2B5EF4-FFF2-40B4-BE49-F238E27FC236}">
                <a16:creationId xmlns:a16="http://schemas.microsoft.com/office/drawing/2014/main" id="{50B77495-C414-4987-A29F-C0801276C63A}"/>
              </a:ext>
            </a:extLst>
          </p:cNvPr>
          <p:cNvSpPr>
            <a:spLocks noGrp="1"/>
          </p:cNvSpPr>
          <p:nvPr>
            <p:ph type="ftr" sz="quarter" idx="11"/>
          </p:nvPr>
        </p:nvSpPr>
        <p:spPr>
          <a:xfrm>
            <a:off x="805661" y="6223702"/>
            <a:ext cx="6584750" cy="314067"/>
          </a:xfrm>
        </p:spPr>
        <p:txBody>
          <a:bodyPr vert="horz" lIns="91440" tIns="45720" rIns="91440" bIns="45720" rtlCol="0" anchor="ctr">
            <a:normAutofit/>
          </a:bodyPr>
          <a:lstStyle/>
          <a:p>
            <a:pPr>
              <a:spcAft>
                <a:spcPts val="600"/>
              </a:spcAft>
              <a:defRPr/>
            </a:pPr>
            <a:r>
              <a:rPr lang="en-US" sz="1100" kern="1200" dirty="0">
                <a:solidFill>
                  <a:srgbClr val="898989"/>
                </a:solidFill>
                <a:latin typeface="Calibri" panose="020F0502020204030204"/>
                <a:ea typeface="+mn-ea"/>
                <a:cs typeface="+mn-cs"/>
              </a:rPr>
              <a:t>Presentation Title</a:t>
            </a:r>
          </a:p>
        </p:txBody>
      </p:sp>
      <p:sp>
        <p:nvSpPr>
          <p:cNvPr id="3" name="Date Placeholder 2">
            <a:extLst>
              <a:ext uri="{FF2B5EF4-FFF2-40B4-BE49-F238E27FC236}">
                <a16:creationId xmlns:a16="http://schemas.microsoft.com/office/drawing/2014/main" id="{022091B9-E3C6-4240-97D3-93B45702B5D9}"/>
              </a:ext>
            </a:extLst>
          </p:cNvPr>
          <p:cNvSpPr>
            <a:spLocks noGrp="1"/>
          </p:cNvSpPr>
          <p:nvPr>
            <p:ph type="dt" sz="half" idx="10"/>
          </p:nvPr>
        </p:nvSpPr>
        <p:spPr>
          <a:xfrm>
            <a:off x="7554138" y="6223702"/>
            <a:ext cx="3108065" cy="314067"/>
          </a:xfrm>
        </p:spPr>
        <p:txBody>
          <a:bodyPr vert="horz" lIns="91440" tIns="45720" rIns="91440" bIns="45720" rtlCol="0" anchor="ctr">
            <a:normAutofit/>
          </a:bodyPr>
          <a:lstStyle/>
          <a:p>
            <a:pPr>
              <a:spcAft>
                <a:spcPts val="600"/>
              </a:spcAft>
              <a:defRPr/>
            </a:pPr>
            <a:fld id="{9AC9EBFE-5BA1-460F-BE92-8CF5579A714B}" type="datetime4">
              <a:rPr lang="en-US" sz="1100">
                <a:solidFill>
                  <a:srgbClr val="FFFFFF"/>
                </a:solidFill>
                <a:latin typeface="Calibri" panose="020F0502020204030204"/>
              </a:rPr>
              <a:pPr>
                <a:spcAft>
                  <a:spcPts val="600"/>
                </a:spcAft>
                <a:defRPr/>
              </a:pPr>
              <a:t>January 22, 2021</a:t>
            </a:fld>
            <a:endParaRPr lang="en-US" sz="1100">
              <a:solidFill>
                <a:srgbClr val="FFFFFF"/>
              </a:solidFill>
              <a:latin typeface="Calibri" panose="020F0502020204030204"/>
            </a:endParaRPr>
          </a:p>
        </p:txBody>
      </p:sp>
      <p:sp>
        <p:nvSpPr>
          <p:cNvPr id="5" name="Slide Number Placeholder 4">
            <a:extLst>
              <a:ext uri="{FF2B5EF4-FFF2-40B4-BE49-F238E27FC236}">
                <a16:creationId xmlns:a16="http://schemas.microsoft.com/office/drawing/2014/main" id="{B4B21207-5094-4DAA-8CD5-F8B0A37BCB37}"/>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defRPr/>
            </a:pPr>
            <a:fld id="{00E6A5BD-C011-4A45-AA3A-201790FB7F2B}" type="slidenum">
              <a:rPr lang="en-US" sz="1100">
                <a:solidFill>
                  <a:srgbClr val="FFFFFF"/>
                </a:solidFill>
                <a:latin typeface="Calibri" panose="020F0502020204030204"/>
              </a:rPr>
              <a:pPr>
                <a:spcAft>
                  <a:spcPts val="600"/>
                </a:spcAft>
                <a:defRPr/>
              </a:pPr>
              <a:t>28</a:t>
            </a:fld>
            <a:endParaRPr lang="en-US" sz="1100">
              <a:solidFill>
                <a:srgbClr val="FFFFFF"/>
              </a:solidFill>
              <a:latin typeface="Calibri" panose="020F0502020204030204"/>
            </a:endParaRPr>
          </a:p>
        </p:txBody>
      </p:sp>
    </p:spTree>
    <p:extLst>
      <p:ext uri="{BB962C8B-B14F-4D97-AF65-F5344CB8AC3E}">
        <p14:creationId xmlns:p14="http://schemas.microsoft.com/office/powerpoint/2010/main" val="762250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C536-9CCD-47A8-9D87-E061C47907E6}"/>
              </a:ext>
            </a:extLst>
          </p:cNvPr>
          <p:cNvSpPr>
            <a:spLocks noGrp="1"/>
          </p:cNvSpPr>
          <p:nvPr>
            <p:ph type="title"/>
          </p:nvPr>
        </p:nvSpPr>
        <p:spPr>
          <a:xfrm>
            <a:off x="633275" y="341355"/>
            <a:ext cx="8997696" cy="914400"/>
          </a:xfrm>
        </p:spPr>
        <p:txBody>
          <a:bodyPr/>
          <a:lstStyle/>
          <a:p>
            <a:r>
              <a:rPr lang="hu-HU" dirty="0"/>
              <a:t>Factoring webADI to update Trx type</a:t>
            </a:r>
            <a:endParaRPr lang="en-US" dirty="0"/>
          </a:p>
        </p:txBody>
      </p:sp>
      <p:sp>
        <p:nvSpPr>
          <p:cNvPr id="3" name="Date Placeholder 2">
            <a:extLst>
              <a:ext uri="{FF2B5EF4-FFF2-40B4-BE49-F238E27FC236}">
                <a16:creationId xmlns:a16="http://schemas.microsoft.com/office/drawing/2014/main" id="{618AD38F-0324-48E6-9719-7F2AA910C049}"/>
              </a:ext>
            </a:extLst>
          </p:cNvPr>
          <p:cNvSpPr>
            <a:spLocks noGrp="1"/>
          </p:cNvSpPr>
          <p:nvPr>
            <p:ph type="dt" sz="half" idx="10"/>
          </p:nvPr>
        </p:nvSpPr>
        <p:spPr/>
        <p:txBody>
          <a:bodyPr/>
          <a:lstStyle/>
          <a:p>
            <a:fld id="{9AC9EBFE-5BA1-460F-BE92-8CF5579A714B}" type="datetime4">
              <a:rPr lang="en-US" smtClean="0"/>
              <a:t>January 22, 2021</a:t>
            </a:fld>
            <a:endParaRPr lang="en-CA"/>
          </a:p>
        </p:txBody>
      </p:sp>
      <p:sp>
        <p:nvSpPr>
          <p:cNvPr id="4" name="Footer Placeholder 3">
            <a:extLst>
              <a:ext uri="{FF2B5EF4-FFF2-40B4-BE49-F238E27FC236}">
                <a16:creationId xmlns:a16="http://schemas.microsoft.com/office/drawing/2014/main" id="{DD70D71F-AF67-48CB-ADB2-469EFA55E172}"/>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2F245CC5-692C-4A99-A149-501F067948DD}"/>
              </a:ext>
            </a:extLst>
          </p:cNvPr>
          <p:cNvSpPr>
            <a:spLocks noGrp="1"/>
          </p:cNvSpPr>
          <p:nvPr>
            <p:ph type="sldNum" sz="quarter" idx="12"/>
          </p:nvPr>
        </p:nvSpPr>
        <p:spPr/>
        <p:txBody>
          <a:bodyPr/>
          <a:lstStyle/>
          <a:p>
            <a:fld id="{00E6A5BD-C011-4A45-AA3A-201790FB7F2B}" type="slidenum">
              <a:rPr lang="en-CA" smtClean="0"/>
              <a:t>29</a:t>
            </a:fld>
            <a:endParaRPr lang="en-CA"/>
          </a:p>
        </p:txBody>
      </p:sp>
      <p:sp>
        <p:nvSpPr>
          <p:cNvPr id="6" name="Rectangle 5">
            <a:extLst>
              <a:ext uri="{FF2B5EF4-FFF2-40B4-BE49-F238E27FC236}">
                <a16:creationId xmlns:a16="http://schemas.microsoft.com/office/drawing/2014/main" id="{B33764D6-6F5E-4814-83EC-9CF44C5F821F}"/>
              </a:ext>
            </a:extLst>
          </p:cNvPr>
          <p:cNvSpPr/>
          <p:nvPr/>
        </p:nvSpPr>
        <p:spPr>
          <a:xfrm>
            <a:off x="679393" y="1568469"/>
            <a:ext cx="6096000" cy="3139321"/>
          </a:xfrm>
          <a:prstGeom prst="rect">
            <a:avLst/>
          </a:prstGeom>
        </p:spPr>
        <p:txBody>
          <a:bodyPr>
            <a:spAutoFit/>
          </a:bodyPr>
          <a:lstStyle/>
          <a:p>
            <a:r>
              <a:rPr lang="en-US" dirty="0"/>
              <a:t>possible combinations which can be allowed for the AR Type change: </a:t>
            </a:r>
          </a:p>
          <a:p>
            <a:r>
              <a:rPr lang="en-US" dirty="0"/>
              <a:t>•	108 -&gt;101</a:t>
            </a:r>
          </a:p>
          <a:p>
            <a:r>
              <a:rPr lang="en-US" dirty="0"/>
              <a:t>•	101-&gt;108</a:t>
            </a:r>
          </a:p>
          <a:p>
            <a:r>
              <a:rPr lang="en-US" dirty="0"/>
              <a:t>•	38-&gt;30</a:t>
            </a:r>
          </a:p>
          <a:p>
            <a:r>
              <a:rPr lang="en-US" dirty="0"/>
              <a:t>•	30-&gt;38</a:t>
            </a:r>
          </a:p>
          <a:p>
            <a:r>
              <a:rPr lang="en-US" dirty="0"/>
              <a:t>38: non-progress billing factoring ineligible</a:t>
            </a:r>
          </a:p>
          <a:p>
            <a:r>
              <a:rPr lang="en-US" dirty="0"/>
              <a:t>30: non-progress billing factoring eligible -&gt; for factoring</a:t>
            </a:r>
          </a:p>
          <a:p>
            <a:r>
              <a:rPr lang="en-US" dirty="0"/>
              <a:t>101: progress billing factoring eligible -&gt; for factoring</a:t>
            </a:r>
          </a:p>
          <a:p>
            <a:r>
              <a:rPr lang="en-US" dirty="0"/>
              <a:t>108: progress billing factoring ineligible</a:t>
            </a:r>
            <a:endParaRPr lang="hu-HU" dirty="0"/>
          </a:p>
          <a:p>
            <a:endParaRPr lang="en-US" dirty="0"/>
          </a:p>
        </p:txBody>
      </p:sp>
    </p:spTree>
    <p:extLst>
      <p:ext uri="{BB962C8B-B14F-4D97-AF65-F5344CB8AC3E}">
        <p14:creationId xmlns:p14="http://schemas.microsoft.com/office/powerpoint/2010/main" val="307921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CCCB-B18C-41E4-B38E-0093E579C06B}"/>
              </a:ext>
            </a:extLst>
          </p:cNvPr>
          <p:cNvSpPr>
            <a:spLocks noGrp="1"/>
          </p:cNvSpPr>
          <p:nvPr>
            <p:ph type="title"/>
          </p:nvPr>
        </p:nvSpPr>
        <p:spPr/>
        <p:txBody>
          <a:bodyPr/>
          <a:lstStyle/>
          <a:p>
            <a:r>
              <a:rPr lang="hu-HU" dirty="0"/>
              <a:t>I2C BOX Folders</a:t>
            </a:r>
            <a:endParaRPr lang="en-US" dirty="0"/>
          </a:p>
        </p:txBody>
      </p:sp>
      <p:sp>
        <p:nvSpPr>
          <p:cNvPr id="3" name="Date Placeholder 2">
            <a:extLst>
              <a:ext uri="{FF2B5EF4-FFF2-40B4-BE49-F238E27FC236}">
                <a16:creationId xmlns:a16="http://schemas.microsoft.com/office/drawing/2014/main" id="{F545FDE8-37FD-46E2-872D-F2C972A0C94E}"/>
              </a:ext>
            </a:extLst>
          </p:cNvPr>
          <p:cNvSpPr>
            <a:spLocks noGrp="1"/>
          </p:cNvSpPr>
          <p:nvPr>
            <p:ph type="dt" sz="half" idx="10"/>
          </p:nvPr>
        </p:nvSpPr>
        <p:spPr/>
        <p:txBody>
          <a:bodyPr/>
          <a:lstStyle/>
          <a:p>
            <a:fld id="{66CA7FD2-EEE1-4653-A3ED-EC06E26685F5}" type="datetime4">
              <a:rPr lang="en-US" smtClean="0"/>
              <a:t>January 22, 2021</a:t>
            </a:fld>
            <a:endParaRPr lang="en-CA"/>
          </a:p>
        </p:txBody>
      </p:sp>
      <p:sp>
        <p:nvSpPr>
          <p:cNvPr id="4" name="Footer Placeholder 3">
            <a:extLst>
              <a:ext uri="{FF2B5EF4-FFF2-40B4-BE49-F238E27FC236}">
                <a16:creationId xmlns:a16="http://schemas.microsoft.com/office/drawing/2014/main" id="{4FA25A7E-B79C-455B-893A-3E28C75E90B2}"/>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30B47092-A201-4420-BFD5-1577F537271D}"/>
              </a:ext>
            </a:extLst>
          </p:cNvPr>
          <p:cNvSpPr>
            <a:spLocks noGrp="1"/>
          </p:cNvSpPr>
          <p:nvPr>
            <p:ph type="sldNum" sz="quarter" idx="12"/>
          </p:nvPr>
        </p:nvSpPr>
        <p:spPr/>
        <p:txBody>
          <a:bodyPr/>
          <a:lstStyle/>
          <a:p>
            <a:fld id="{00E6A5BD-C011-4A45-AA3A-201790FB7F2B}" type="slidenum">
              <a:rPr lang="en-CA" smtClean="0"/>
              <a:t>3</a:t>
            </a:fld>
            <a:endParaRPr lang="en-CA"/>
          </a:p>
        </p:txBody>
      </p:sp>
      <p:sp>
        <p:nvSpPr>
          <p:cNvPr id="7" name="Content Placeholder 6">
            <a:extLst>
              <a:ext uri="{FF2B5EF4-FFF2-40B4-BE49-F238E27FC236}">
                <a16:creationId xmlns:a16="http://schemas.microsoft.com/office/drawing/2014/main" id="{0943AD36-A7F4-41A4-8775-A7BD318A8537}"/>
              </a:ext>
            </a:extLst>
          </p:cNvPr>
          <p:cNvSpPr>
            <a:spLocks noGrp="1"/>
          </p:cNvSpPr>
          <p:nvPr>
            <p:ph sz="quarter" idx="14"/>
          </p:nvPr>
        </p:nvSpPr>
        <p:spPr>
          <a:xfrm>
            <a:off x="1593850" y="1521085"/>
            <a:ext cx="9004300" cy="4343400"/>
          </a:xfrm>
        </p:spPr>
        <p:txBody>
          <a:bodyPr/>
          <a:lstStyle/>
          <a:p>
            <a:r>
              <a:rPr lang="hu-HU" dirty="0"/>
              <a:t>Technical documentums/CDDs:</a:t>
            </a:r>
          </a:p>
          <a:p>
            <a:pPr marL="0" indent="0">
              <a:buNone/>
            </a:pPr>
            <a:r>
              <a:rPr lang="en-US" u="sng" dirty="0">
                <a:hlinkClick r:id="rId2"/>
              </a:rPr>
              <a:t>https://ge.ent.box.com/folder/8203290085</a:t>
            </a:r>
            <a:endParaRPr lang="hu-HU" u="sng" dirty="0"/>
          </a:p>
          <a:p>
            <a:r>
              <a:rPr lang="hu-HU" dirty="0"/>
              <a:t>Training materials/SOPs:</a:t>
            </a:r>
          </a:p>
          <a:p>
            <a:pPr marL="0" indent="0">
              <a:buNone/>
            </a:pPr>
            <a:r>
              <a:rPr lang="en-US" u="sng" dirty="0">
                <a:hlinkClick r:id="rId3"/>
              </a:rPr>
              <a:t>https://ge.box.com/s/bpmcp7lror8nnbej8hxr81g6l448qfw5</a:t>
            </a:r>
            <a:endParaRPr lang="hu-HU" dirty="0"/>
          </a:p>
          <a:p>
            <a:pPr marL="0" indent="0">
              <a:buNone/>
            </a:pPr>
            <a:endParaRPr lang="en-US" dirty="0"/>
          </a:p>
        </p:txBody>
      </p:sp>
    </p:spTree>
    <p:extLst>
      <p:ext uri="{BB962C8B-B14F-4D97-AF65-F5344CB8AC3E}">
        <p14:creationId xmlns:p14="http://schemas.microsoft.com/office/powerpoint/2010/main" val="2523232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30F691-4318-47B4-B4E7-70033972E6E5}"/>
              </a:ext>
            </a:extLst>
          </p:cNvPr>
          <p:cNvSpPr>
            <a:spLocks noGrp="1"/>
          </p:cNvSpPr>
          <p:nvPr>
            <p:ph type="title"/>
          </p:nvPr>
        </p:nvSpPr>
        <p:spPr/>
        <p:txBody>
          <a:bodyPr/>
          <a:lstStyle/>
          <a:p>
            <a:pPr algn="ctr"/>
            <a:r>
              <a:rPr lang="hu-HU" dirty="0"/>
              <a:t>Invoice Print</a:t>
            </a:r>
            <a:endParaRPr lang="en-US" dirty="0"/>
          </a:p>
        </p:txBody>
      </p:sp>
      <p:sp>
        <p:nvSpPr>
          <p:cNvPr id="3" name="Date Placeholder 2">
            <a:extLst>
              <a:ext uri="{FF2B5EF4-FFF2-40B4-BE49-F238E27FC236}">
                <a16:creationId xmlns:a16="http://schemas.microsoft.com/office/drawing/2014/main" id="{A6D3DDF7-22A4-42E1-A491-0F33A27872F9}"/>
              </a:ext>
            </a:extLst>
          </p:cNvPr>
          <p:cNvSpPr>
            <a:spLocks noGrp="1"/>
          </p:cNvSpPr>
          <p:nvPr>
            <p:ph type="dt" sz="half" idx="10"/>
          </p:nvPr>
        </p:nvSpPr>
        <p:spPr/>
        <p:txBody>
          <a:bodyPr/>
          <a:lstStyle/>
          <a:p>
            <a:fld id="{9AC9EBFE-5BA1-460F-BE92-8CF5579A714B}" type="datetime4">
              <a:rPr lang="en-US" smtClean="0"/>
              <a:t>January 22, 2021</a:t>
            </a:fld>
            <a:endParaRPr lang="en-CA"/>
          </a:p>
        </p:txBody>
      </p:sp>
      <p:sp>
        <p:nvSpPr>
          <p:cNvPr id="4" name="Footer Placeholder 3">
            <a:extLst>
              <a:ext uri="{FF2B5EF4-FFF2-40B4-BE49-F238E27FC236}">
                <a16:creationId xmlns:a16="http://schemas.microsoft.com/office/drawing/2014/main" id="{5A6367A7-D225-4DF4-A432-ABE8F11181DF}"/>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BCB954BF-C643-4173-95C0-DF5376C3A4D2}"/>
              </a:ext>
            </a:extLst>
          </p:cNvPr>
          <p:cNvSpPr>
            <a:spLocks noGrp="1"/>
          </p:cNvSpPr>
          <p:nvPr>
            <p:ph type="sldNum" sz="quarter" idx="12"/>
          </p:nvPr>
        </p:nvSpPr>
        <p:spPr/>
        <p:txBody>
          <a:bodyPr/>
          <a:lstStyle/>
          <a:p>
            <a:fld id="{00E6A5BD-C011-4A45-AA3A-201790FB7F2B}" type="slidenum">
              <a:rPr lang="en-CA" smtClean="0"/>
              <a:t>30</a:t>
            </a:fld>
            <a:endParaRPr lang="en-CA"/>
          </a:p>
        </p:txBody>
      </p:sp>
    </p:spTree>
    <p:extLst>
      <p:ext uri="{BB962C8B-B14F-4D97-AF65-F5344CB8AC3E}">
        <p14:creationId xmlns:p14="http://schemas.microsoft.com/office/powerpoint/2010/main" val="4276731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2D39D1E-A4E9-4D24-937C-D71176119818}"/>
              </a:ext>
            </a:extLst>
          </p:cNvPr>
          <p:cNvSpPr>
            <a:spLocks noGrp="1"/>
          </p:cNvSpPr>
          <p:nvPr>
            <p:ph type="dt" sz="half" idx="10"/>
          </p:nvPr>
        </p:nvSpPr>
        <p:spPr/>
        <p:txBody>
          <a:bodyPr/>
          <a:lstStyle/>
          <a:p>
            <a:fld id="{D36516F6-A097-4E38-8A59-185C4D2E3785}" type="datetime4">
              <a:rPr lang="en-US" smtClean="0"/>
              <a:t>January 22, 2021</a:t>
            </a:fld>
            <a:endParaRPr lang="en-CA"/>
          </a:p>
        </p:txBody>
      </p:sp>
      <p:sp>
        <p:nvSpPr>
          <p:cNvPr id="4" name="Footer Placeholder 3">
            <a:extLst>
              <a:ext uri="{FF2B5EF4-FFF2-40B4-BE49-F238E27FC236}">
                <a16:creationId xmlns:a16="http://schemas.microsoft.com/office/drawing/2014/main" id="{F250A44F-ED9C-4EBD-A06F-22BD8B170260}"/>
              </a:ext>
            </a:extLst>
          </p:cNvPr>
          <p:cNvSpPr>
            <a:spLocks noGrp="1"/>
          </p:cNvSpPr>
          <p:nvPr>
            <p:ph type="ftr" sz="quarter" idx="11"/>
          </p:nvPr>
        </p:nvSpPr>
        <p:spPr/>
        <p:txBody>
          <a:bodyPr/>
          <a:lstStyle/>
          <a:p>
            <a:r>
              <a:rPr lang="en-CA"/>
              <a:t>Presentation Title</a:t>
            </a:r>
            <a:endParaRPr lang="en-CA" dirty="0"/>
          </a:p>
        </p:txBody>
      </p:sp>
      <p:sp>
        <p:nvSpPr>
          <p:cNvPr id="5" name="Slide Number Placeholder 4">
            <a:extLst>
              <a:ext uri="{FF2B5EF4-FFF2-40B4-BE49-F238E27FC236}">
                <a16:creationId xmlns:a16="http://schemas.microsoft.com/office/drawing/2014/main" id="{C78A2ABD-65E0-4DE4-9291-2ADEE4C754EF}"/>
              </a:ext>
            </a:extLst>
          </p:cNvPr>
          <p:cNvSpPr>
            <a:spLocks noGrp="1"/>
          </p:cNvSpPr>
          <p:nvPr>
            <p:ph type="sldNum" sz="quarter" idx="12"/>
          </p:nvPr>
        </p:nvSpPr>
        <p:spPr/>
        <p:txBody>
          <a:bodyPr/>
          <a:lstStyle/>
          <a:p>
            <a:fld id="{00E6A5BD-C011-4A45-AA3A-201790FB7F2B}" type="slidenum">
              <a:rPr lang="en-CA" smtClean="0"/>
              <a:pPr/>
              <a:t>31</a:t>
            </a:fld>
            <a:endParaRPr lang="en-CA"/>
          </a:p>
        </p:txBody>
      </p:sp>
      <p:sp>
        <p:nvSpPr>
          <p:cNvPr id="8" name="Content Placeholder 7">
            <a:extLst>
              <a:ext uri="{FF2B5EF4-FFF2-40B4-BE49-F238E27FC236}">
                <a16:creationId xmlns:a16="http://schemas.microsoft.com/office/drawing/2014/main" id="{D6662F35-CCB6-40A2-8CDC-37BB89B26457}"/>
              </a:ext>
            </a:extLst>
          </p:cNvPr>
          <p:cNvSpPr>
            <a:spLocks noGrp="1"/>
          </p:cNvSpPr>
          <p:nvPr>
            <p:ph sz="quarter" idx="14"/>
          </p:nvPr>
        </p:nvSpPr>
        <p:spPr>
          <a:xfrm>
            <a:off x="257175" y="0"/>
            <a:ext cx="11486459" cy="6248399"/>
          </a:xfrm>
        </p:spPr>
        <p:txBody>
          <a:bodyPr/>
          <a:lstStyle/>
          <a:p>
            <a:pPr marL="0" indent="0">
              <a:buNone/>
            </a:pPr>
            <a:r>
              <a:rPr lang="en-US" sz="1400" dirty="0">
                <a:latin typeface="GE Inspira"/>
                <a:ea typeface="Times New Roman" panose="02020603050405020304" pitchFamily="18" charset="0"/>
                <a:cs typeface="GE Inspira"/>
              </a:rPr>
              <a:t>“</a:t>
            </a:r>
            <a:r>
              <a:rPr lang="en-US" sz="1400" dirty="0">
                <a:latin typeface="GE Inspira"/>
                <a:ea typeface="Times New Roman" panose="02020603050405020304" pitchFamily="18" charset="0"/>
                <a:cs typeface="Times New Roman" panose="02020603050405020304" pitchFamily="18" charset="0"/>
              </a:rPr>
              <a:t>GE AR Customer Invoice XML Report</a:t>
            </a:r>
            <a:r>
              <a:rPr lang="hu-HU" sz="1400" dirty="0">
                <a:latin typeface="GE Inspira"/>
                <a:ea typeface="Times New Roman" panose="02020603050405020304" pitchFamily="18" charset="0"/>
                <a:cs typeface="Times New Roman" panose="02020603050405020304" pitchFamily="18" charset="0"/>
              </a:rPr>
              <a:t>” </a:t>
            </a:r>
          </a:p>
          <a:p>
            <a:pPr marL="0" indent="0">
              <a:buNone/>
            </a:pPr>
            <a:r>
              <a:rPr lang="hu-HU" sz="1100" b="1" dirty="0">
                <a:latin typeface="GE Inspira"/>
                <a:ea typeface="Times New Roman" panose="02020603050405020304" pitchFamily="18" charset="0"/>
                <a:cs typeface="Times New Roman" panose="02020603050405020304" pitchFamily="18" charset="0"/>
              </a:rPr>
              <a:t>Technical doc/CDD</a:t>
            </a:r>
            <a:r>
              <a:rPr lang="hu-HU" sz="1100" dirty="0">
                <a:latin typeface="GE Inspira"/>
                <a:ea typeface="Times New Roman" panose="02020603050405020304" pitchFamily="18" charset="0"/>
                <a:cs typeface="Times New Roman" panose="02020603050405020304" pitchFamily="18" charset="0"/>
              </a:rPr>
              <a:t>: „WA – Global_CF250_Tax_RPT_Invoice Print_2016_11”</a:t>
            </a:r>
          </a:p>
          <a:p>
            <a:pPr marL="0" indent="0">
              <a:buNone/>
            </a:pPr>
            <a:r>
              <a:rPr lang="en-US" sz="1050" b="1" dirty="0">
                <a:latin typeface="GE Inspira"/>
                <a:ea typeface="Times New Roman" panose="02020603050405020304" pitchFamily="18" charset="0"/>
                <a:cs typeface="Times New Roman" panose="02020603050405020304" pitchFamily="18" charset="0"/>
              </a:rPr>
              <a:t>Responsibility:</a:t>
            </a:r>
            <a:r>
              <a:rPr lang="en-US" sz="1050" dirty="0">
                <a:latin typeface="GE Inspira"/>
                <a:ea typeface="Times New Roman" panose="02020603050405020304" pitchFamily="18" charset="0"/>
                <a:cs typeface="Times New Roman" panose="02020603050405020304" pitchFamily="18" charset="0"/>
              </a:rPr>
              <a:t> AR Super User </a:t>
            </a:r>
            <a:r>
              <a:rPr lang="hu-HU" sz="1050" dirty="0">
                <a:latin typeface="GE Inspira"/>
                <a:ea typeface="Times New Roman" panose="02020603050405020304" pitchFamily="18" charset="0"/>
                <a:cs typeface="Times New Roman" panose="02020603050405020304" pitchFamily="18" charset="0"/>
              </a:rPr>
              <a:t>OR AR Scheduled Jobs – can run/or schedule... Inserted as part of AutoInvoice Import program too</a:t>
            </a:r>
          </a:p>
          <a:p>
            <a:r>
              <a:rPr lang="en-US" sz="1050" dirty="0"/>
              <a:t>Only the completed Invoices and Credit Memo’s would be picked up for printing.</a:t>
            </a:r>
          </a:p>
          <a:p>
            <a:pPr lvl="0"/>
            <a:r>
              <a:rPr lang="en-US" sz="1050" dirty="0"/>
              <a:t>The Program needs to be able to select the appropriate template format for each Country.</a:t>
            </a:r>
          </a:p>
          <a:p>
            <a:pPr lvl="0"/>
            <a:r>
              <a:rPr lang="en-US" sz="1050" dirty="0"/>
              <a:t>For deriving the label name, program should correctly map the combination of template name (Derived from Tax set up under Legal Entity set up) &amp; country and Label in the lookup (GE_INV_PRNT_LBL)</a:t>
            </a:r>
          </a:p>
          <a:p>
            <a:pPr marL="0" indent="0">
              <a:buNone/>
            </a:pPr>
            <a:r>
              <a:rPr lang="en-US" sz="1400" dirty="0" err="1">
                <a:latin typeface="GE Inspira"/>
                <a:ea typeface="Times New Roman" panose="02020603050405020304" pitchFamily="18" charset="0"/>
                <a:cs typeface="GE Inspira"/>
              </a:rPr>
              <a:t>Dependenc</a:t>
            </a:r>
            <a:r>
              <a:rPr lang="hu-HU" sz="1400" dirty="0">
                <a:latin typeface="GE Inspira"/>
                <a:ea typeface="Times New Roman" panose="02020603050405020304" pitchFamily="18" charset="0"/>
                <a:cs typeface="GE Inspira"/>
              </a:rPr>
              <a:t>ies:</a:t>
            </a:r>
          </a:p>
          <a:p>
            <a:pPr marL="0" indent="0">
              <a:buNone/>
            </a:pPr>
            <a:r>
              <a:rPr lang="en-US" sz="1050" dirty="0">
                <a:latin typeface="GE Inspira"/>
                <a:ea typeface="Times New Roman" panose="02020603050405020304" pitchFamily="18" charset="0"/>
                <a:cs typeface="GE Inspira"/>
              </a:rPr>
              <a:t>‘GE AR VAT Reporting </a:t>
            </a:r>
            <a:r>
              <a:rPr lang="en-US" sz="1050" dirty="0" err="1">
                <a:latin typeface="GE Inspira"/>
                <a:ea typeface="Times New Roman" panose="02020603050405020304" pitchFamily="18" charset="0"/>
                <a:cs typeface="GE Inspira"/>
              </a:rPr>
              <a:t>Curr</a:t>
            </a:r>
            <a:r>
              <a:rPr lang="en-US" sz="1050" dirty="0">
                <a:latin typeface="GE Inspira"/>
                <a:ea typeface="Times New Roman" panose="02020603050405020304" pitchFamily="18" charset="0"/>
                <a:cs typeface="GE Inspira"/>
              </a:rPr>
              <a:t> Conv’ program </a:t>
            </a:r>
            <a:r>
              <a:rPr lang="hu-HU" sz="1050" dirty="0">
                <a:latin typeface="GE Inspira"/>
                <a:ea typeface="Times New Roman" panose="02020603050405020304" pitchFamily="18" charset="0"/>
                <a:cs typeface="GE Inspira"/>
              </a:rPr>
              <a:t> &amp; </a:t>
            </a:r>
            <a:r>
              <a:rPr lang="en-US" sz="1050" dirty="0">
                <a:latin typeface="GE Inspira"/>
                <a:ea typeface="Times New Roman" panose="02020603050405020304" pitchFamily="18" charset="0"/>
                <a:cs typeface="GE Inspira"/>
              </a:rPr>
              <a:t>look-up ‘GE_INV_PRNT_LBL</a:t>
            </a:r>
            <a:r>
              <a:rPr lang="hu-HU" sz="1050" dirty="0">
                <a:latin typeface="GE Inspira"/>
                <a:ea typeface="Times New Roman" panose="02020603050405020304" pitchFamily="18" charset="0"/>
                <a:cs typeface="GE Inspira"/>
              </a:rPr>
              <a:t>”</a:t>
            </a:r>
            <a:r>
              <a:rPr lang="en-US" sz="1050" dirty="0">
                <a:latin typeface="GE Inspira"/>
                <a:ea typeface="Times New Roman" panose="02020603050405020304" pitchFamily="18" charset="0"/>
                <a:cs typeface="GE Inspira"/>
              </a:rPr>
              <a:t> </a:t>
            </a:r>
            <a:endParaRPr lang="hu-HU" sz="1050" b="1" dirty="0">
              <a:latin typeface="GE Inspira"/>
            </a:endParaRPr>
          </a:p>
          <a:p>
            <a:pPr marL="0" indent="0">
              <a:buNone/>
            </a:pPr>
            <a:r>
              <a:rPr lang="en-US" sz="1050" b="1" dirty="0"/>
              <a:t>GERE AR Setup (Global)&gt; Setup &gt; System &gt; </a:t>
            </a:r>
            <a:r>
              <a:rPr lang="en-US" sz="1050" b="1" dirty="0" err="1"/>
              <a:t>Quickcodes</a:t>
            </a:r>
            <a:r>
              <a:rPr lang="en-US" sz="1050" b="1" dirty="0"/>
              <a:t> &gt; Receivables </a:t>
            </a:r>
            <a:endParaRPr lang="hu-HU" sz="1050" b="1" dirty="0"/>
          </a:p>
          <a:p>
            <a:pPr marL="0" indent="0">
              <a:buNone/>
            </a:pPr>
            <a:r>
              <a:rPr lang="hu-HU" sz="1400" dirty="0">
                <a:solidFill>
                  <a:srgbClr val="000000"/>
                </a:solidFill>
                <a:latin typeface="GE Inspira"/>
              </a:rPr>
              <a:t>„</a:t>
            </a:r>
            <a:r>
              <a:rPr lang="en-US" sz="1050" dirty="0">
                <a:solidFill>
                  <a:srgbClr val="000000"/>
                </a:solidFill>
                <a:latin typeface="GE Inspira"/>
              </a:rPr>
              <a:t>GE_INV_PRNT_LBL</a:t>
            </a:r>
            <a:r>
              <a:rPr lang="en-US" sz="1050" dirty="0"/>
              <a:t> </a:t>
            </a:r>
            <a:r>
              <a:rPr lang="hu-HU" sz="1050" dirty="0"/>
              <a:t>„ – master lookup ... </a:t>
            </a:r>
            <a:r>
              <a:rPr lang="en-US" sz="1050" dirty="0">
                <a:latin typeface="GE Inspira"/>
                <a:ea typeface="Times New Roman" panose="02020603050405020304" pitchFamily="18" charset="0"/>
                <a:cs typeface="Times New Roman" panose="02020603050405020304" pitchFamily="18" charset="0"/>
              </a:rPr>
              <a:t>contains the label code and the label text is derived based on the country</a:t>
            </a:r>
            <a:endParaRPr lang="hu-HU" sz="1050" b="1" dirty="0"/>
          </a:p>
          <a:p>
            <a:pPr marL="0" indent="0">
              <a:buNone/>
            </a:pPr>
            <a:r>
              <a:rPr lang="en-US" sz="1200" dirty="0"/>
              <a:t> </a:t>
            </a:r>
            <a:r>
              <a:rPr lang="hu-HU" sz="1200" b="1" u="sng" dirty="0"/>
              <a:t>AR to Documentum integration</a:t>
            </a:r>
            <a:r>
              <a:rPr lang="hu-HU" sz="1200" dirty="0"/>
              <a:t> </a:t>
            </a:r>
            <a:r>
              <a:rPr lang="hu-HU" sz="1600" dirty="0"/>
              <a:t>– </a:t>
            </a:r>
            <a:r>
              <a:rPr lang="hu-HU" sz="1050" dirty="0"/>
              <a:t>middleware is SOA </a:t>
            </a:r>
            <a:r>
              <a:rPr lang="hu-HU" sz="1050" i="1" dirty="0"/>
              <a:t>(called by DARE program)</a:t>
            </a:r>
          </a:p>
          <a:p>
            <a:pPr marL="0" indent="0">
              <a:buNone/>
            </a:pPr>
            <a:r>
              <a:rPr lang="hu-HU" sz="1050" i="1" dirty="0"/>
              <a:t>Stage Documentum: </a:t>
            </a:r>
            <a:r>
              <a:rPr lang="hu-HU" sz="1050" i="1" dirty="0">
                <a:hlinkClick r:id="rId2"/>
              </a:rPr>
              <a:t>https://qa-edms.pw.ge.com/dctmfinance/component/main</a:t>
            </a:r>
            <a:r>
              <a:rPr lang="hu-HU" sz="1050" i="1" dirty="0"/>
              <a:t> </a:t>
            </a:r>
          </a:p>
          <a:p>
            <a:pPr marL="0" indent="0">
              <a:buNone/>
            </a:pPr>
            <a:r>
              <a:rPr lang="hu-HU" sz="1050" dirty="0"/>
              <a:t>Technical doc/CDD: </a:t>
            </a:r>
            <a:r>
              <a:rPr lang="hu-HU" sz="1050" i="1" dirty="0"/>
              <a:t>„GEPW_CDD_AR_INT_AR Invoice to Documentum Store”</a:t>
            </a:r>
          </a:p>
          <a:p>
            <a:pPr marL="0">
              <a:spcBef>
                <a:spcPts val="0"/>
              </a:spcBef>
            </a:pPr>
            <a:r>
              <a:rPr lang="en-US" sz="1050" b="1" dirty="0">
                <a:latin typeface="GE Inspira"/>
                <a:ea typeface="Times New Roman" panose="02020603050405020304" pitchFamily="18" charset="0"/>
                <a:cs typeface="Times New Roman" panose="02020603050405020304" pitchFamily="18" charset="0"/>
              </a:rPr>
              <a:t>Concurrent Request Name: </a:t>
            </a:r>
            <a:r>
              <a:rPr lang="en-US" sz="1050" dirty="0">
                <a:latin typeface="GE Inspira"/>
                <a:ea typeface="Times New Roman" panose="02020603050405020304" pitchFamily="18" charset="0"/>
                <a:cs typeface="GE Inspira"/>
              </a:rPr>
              <a:t>GE AR Invoices to Documentum Store</a:t>
            </a:r>
            <a:endParaRPr lang="en-US" sz="1050" dirty="0">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600"/>
              </a:spcBef>
              <a:spcAft>
                <a:spcPts val="600"/>
              </a:spcAft>
            </a:pPr>
            <a:r>
              <a:rPr lang="en-US" sz="1050" b="1" dirty="0">
                <a:latin typeface="GE Inspira"/>
                <a:ea typeface="Times New Roman" panose="02020603050405020304" pitchFamily="18" charset="0"/>
                <a:cs typeface="Times New Roman" panose="02020603050405020304" pitchFamily="18" charset="0"/>
              </a:rPr>
              <a:t>Responsibility:</a:t>
            </a:r>
            <a:r>
              <a:rPr lang="en-US" sz="1050" dirty="0">
                <a:latin typeface="GE Inspira"/>
                <a:ea typeface="Times New Roman" panose="02020603050405020304" pitchFamily="18" charset="0"/>
                <a:cs typeface="Times New Roman" panose="02020603050405020304" pitchFamily="18" charset="0"/>
              </a:rPr>
              <a:t> AR Super User (Program should be available to all AR Super User Responsibilities across Operating Units)</a:t>
            </a:r>
            <a:endParaRPr lang="en-US" sz="1050" dirty="0">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600"/>
              </a:spcBef>
              <a:spcAft>
                <a:spcPts val="600"/>
              </a:spcAft>
            </a:pPr>
            <a:r>
              <a:rPr lang="en-US" sz="1050" b="1" dirty="0">
                <a:latin typeface="GE Inspira"/>
                <a:ea typeface="Times New Roman" panose="02020603050405020304" pitchFamily="18" charset="0"/>
                <a:cs typeface="Times New Roman" panose="02020603050405020304" pitchFamily="18" charset="0"/>
              </a:rPr>
              <a:t>Frequency and timing of report run:</a:t>
            </a:r>
            <a:r>
              <a:rPr lang="en-US" sz="1050" dirty="0">
                <a:latin typeface="GE Inspira"/>
                <a:ea typeface="Times New Roman" panose="02020603050405020304" pitchFamily="18" charset="0"/>
                <a:cs typeface="Times New Roman" panose="02020603050405020304" pitchFamily="18" charset="0"/>
              </a:rPr>
              <a:t> Scheduled as part of the AR Auto-Invoice Request Set after the invoice print program</a:t>
            </a:r>
            <a:endParaRPr lang="hu-HU" sz="1050" dirty="0">
              <a:latin typeface="GE Inspira"/>
              <a:ea typeface="Times New Roman" panose="02020603050405020304" pitchFamily="18" charset="0"/>
              <a:cs typeface="Times New Roman" panose="02020603050405020304" pitchFamily="18" charset="0"/>
            </a:endParaRPr>
          </a:p>
          <a:p>
            <a:pPr marL="0" marR="0">
              <a:spcBef>
                <a:spcPts val="600"/>
              </a:spcBef>
              <a:spcAft>
                <a:spcPts val="600"/>
              </a:spcAft>
            </a:pPr>
            <a:r>
              <a:rPr lang="hu-HU" sz="1050" dirty="0">
                <a:latin typeface="GE Inspira"/>
                <a:ea typeface="Times New Roman" panose="02020603050405020304" pitchFamily="18" charset="0"/>
                <a:cs typeface="Times New Roman" panose="02020603050405020304" pitchFamily="18" charset="0"/>
              </a:rPr>
              <a:t>Stores  INTernal &amp; EXTernal prints</a:t>
            </a:r>
          </a:p>
          <a:p>
            <a:pPr marL="0" marR="0">
              <a:spcBef>
                <a:spcPts val="600"/>
              </a:spcBef>
              <a:spcAft>
                <a:spcPts val="600"/>
              </a:spcAft>
            </a:pPr>
            <a:r>
              <a:rPr lang="hu-HU" sz="1050" dirty="0">
                <a:latin typeface="GE Inspira"/>
                <a:ea typeface="Times New Roman" panose="02020603050405020304" pitchFamily="18" charset="0"/>
                <a:cs typeface="Times New Roman" panose="02020603050405020304" pitchFamily="18" charset="0"/>
              </a:rPr>
              <a:t>Multiple upload of same documentum is not allowed</a:t>
            </a:r>
          </a:p>
          <a:p>
            <a:pPr marL="0" marR="0">
              <a:spcBef>
                <a:spcPts val="600"/>
              </a:spcBef>
              <a:spcAft>
                <a:spcPts val="600"/>
              </a:spcAft>
            </a:pPr>
            <a:r>
              <a:rPr lang="hu-HU" sz="1050" dirty="0">
                <a:latin typeface="GE Inspira"/>
                <a:ea typeface="Times New Roman" panose="02020603050405020304" pitchFamily="18" charset="0"/>
                <a:cs typeface="Times New Roman" panose="02020603050405020304" pitchFamily="18" charset="0"/>
              </a:rPr>
              <a:t>Dependencies: transactions should have been successfully interfaced to AR module, Invoice Print program should have been successfully completed</a:t>
            </a:r>
          </a:p>
          <a:p>
            <a:pPr marL="0" marR="0">
              <a:spcBef>
                <a:spcPts val="600"/>
              </a:spcBef>
              <a:spcAft>
                <a:spcPts val="600"/>
              </a:spcAft>
            </a:pPr>
            <a:r>
              <a:rPr lang="hu-HU" sz="1050" dirty="0">
                <a:latin typeface="GE Inspira"/>
                <a:ea typeface="Times New Roman" panose="02020603050405020304" pitchFamily="18" charset="0"/>
                <a:cs typeface="Times New Roman" panose="02020603050405020304" pitchFamily="18" charset="0"/>
              </a:rPr>
              <a:t>Once successful load to Documentum, </a:t>
            </a:r>
            <a:r>
              <a:rPr lang="en-US" sz="1050" dirty="0">
                <a:latin typeface="GE Inspira"/>
                <a:ea typeface="Times New Roman" panose="02020603050405020304" pitchFamily="18" charset="0"/>
                <a:cs typeface="Times New Roman" panose="02020603050405020304" pitchFamily="18" charset="0"/>
              </a:rPr>
              <a:t>URL is </a:t>
            </a:r>
            <a:r>
              <a:rPr lang="en-US" sz="1050" dirty="0" err="1">
                <a:latin typeface="GE Inspira"/>
                <a:ea typeface="Times New Roman" panose="02020603050405020304" pitchFamily="18" charset="0"/>
                <a:cs typeface="Times New Roman" panose="02020603050405020304" pitchFamily="18" charset="0"/>
              </a:rPr>
              <a:t>sen</a:t>
            </a:r>
            <a:r>
              <a:rPr lang="hu-HU" sz="1050" dirty="0">
                <a:latin typeface="GE Inspira"/>
                <a:ea typeface="Times New Roman" panose="02020603050405020304" pitchFamily="18" charset="0"/>
                <a:cs typeface="Times New Roman" panose="02020603050405020304" pitchFamily="18" charset="0"/>
              </a:rPr>
              <a:t>t</a:t>
            </a:r>
            <a:r>
              <a:rPr lang="en-US" sz="1050" dirty="0">
                <a:latin typeface="GE Inspira"/>
                <a:ea typeface="Times New Roman" panose="02020603050405020304" pitchFamily="18" charset="0"/>
                <a:cs typeface="Times New Roman" panose="02020603050405020304" pitchFamily="18" charset="0"/>
              </a:rPr>
              <a:t> by Documentum as Ack</a:t>
            </a:r>
            <a:r>
              <a:rPr lang="hu-HU" sz="1050" dirty="0">
                <a:latin typeface="GE Inspira"/>
                <a:ea typeface="Times New Roman" panose="02020603050405020304" pitchFamily="18" charset="0"/>
                <a:cs typeface="Times New Roman" panose="02020603050405020304" pitchFamily="18" charset="0"/>
              </a:rPr>
              <a:t>n</a:t>
            </a:r>
            <a:r>
              <a:rPr lang="en-US" sz="1050" dirty="0" err="1">
                <a:latin typeface="GE Inspira"/>
                <a:ea typeface="Times New Roman" panose="02020603050405020304" pitchFamily="18" charset="0"/>
                <a:cs typeface="Times New Roman" panose="02020603050405020304" pitchFamily="18" charset="0"/>
              </a:rPr>
              <a:t>owledg</a:t>
            </a:r>
            <a:r>
              <a:rPr lang="hu-HU" sz="1050" dirty="0">
                <a:latin typeface="GE Inspira"/>
                <a:ea typeface="Times New Roman" panose="02020603050405020304" pitchFamily="18" charset="0"/>
                <a:cs typeface="Times New Roman" panose="02020603050405020304" pitchFamily="18" charset="0"/>
              </a:rPr>
              <a:t>e</a:t>
            </a:r>
            <a:r>
              <a:rPr lang="en-US" sz="1050" dirty="0" err="1">
                <a:latin typeface="GE Inspira"/>
                <a:ea typeface="Times New Roman" panose="02020603050405020304" pitchFamily="18" charset="0"/>
                <a:cs typeface="Times New Roman" panose="02020603050405020304" pitchFamily="18" charset="0"/>
              </a:rPr>
              <a:t>ment</a:t>
            </a:r>
            <a:r>
              <a:rPr lang="en-US" sz="1050" dirty="0">
                <a:latin typeface="GE Inspira"/>
                <a:ea typeface="Times New Roman" panose="02020603050405020304" pitchFamily="18" charset="0"/>
                <a:cs typeface="Times New Roman" panose="02020603050405020304" pitchFamily="18" charset="0"/>
              </a:rPr>
              <a:t> </a:t>
            </a:r>
            <a:r>
              <a:rPr lang="hu-HU" sz="1050" dirty="0">
                <a:latin typeface="GE Inspira"/>
                <a:ea typeface="Times New Roman" panose="02020603050405020304" pitchFamily="18" charset="0"/>
                <a:cs typeface="Times New Roman" panose="02020603050405020304" pitchFamily="18" charset="0"/>
              </a:rPr>
              <a:t>stored on AR Invoice header under Attachment</a:t>
            </a:r>
            <a:endParaRPr lang="en-US" sz="105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2000" i="1" dirty="0"/>
          </a:p>
        </p:txBody>
      </p:sp>
    </p:spTree>
    <p:extLst>
      <p:ext uri="{BB962C8B-B14F-4D97-AF65-F5344CB8AC3E}">
        <p14:creationId xmlns:p14="http://schemas.microsoft.com/office/powerpoint/2010/main" val="391009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30F691-4318-47B4-B4E7-70033972E6E5}"/>
              </a:ext>
            </a:extLst>
          </p:cNvPr>
          <p:cNvSpPr>
            <a:spLocks noGrp="1"/>
          </p:cNvSpPr>
          <p:nvPr>
            <p:ph type="title"/>
          </p:nvPr>
        </p:nvSpPr>
        <p:spPr/>
        <p:txBody>
          <a:bodyPr/>
          <a:lstStyle/>
          <a:p>
            <a:pPr algn="ctr"/>
            <a:r>
              <a:rPr lang="hu-HU" dirty="0"/>
              <a:t>Cash application &amp; adjustments</a:t>
            </a:r>
            <a:endParaRPr lang="en-US" dirty="0"/>
          </a:p>
        </p:txBody>
      </p:sp>
      <p:sp>
        <p:nvSpPr>
          <p:cNvPr id="3" name="Date Placeholder 2">
            <a:extLst>
              <a:ext uri="{FF2B5EF4-FFF2-40B4-BE49-F238E27FC236}">
                <a16:creationId xmlns:a16="http://schemas.microsoft.com/office/drawing/2014/main" id="{A6D3DDF7-22A4-42E1-A491-0F33A27872F9}"/>
              </a:ext>
            </a:extLst>
          </p:cNvPr>
          <p:cNvSpPr>
            <a:spLocks noGrp="1"/>
          </p:cNvSpPr>
          <p:nvPr>
            <p:ph type="dt" sz="half" idx="10"/>
          </p:nvPr>
        </p:nvSpPr>
        <p:spPr/>
        <p:txBody>
          <a:bodyPr/>
          <a:lstStyle/>
          <a:p>
            <a:fld id="{9AC9EBFE-5BA1-460F-BE92-8CF5579A714B}" type="datetime4">
              <a:rPr lang="en-US" smtClean="0"/>
              <a:t>January 22, 2021</a:t>
            </a:fld>
            <a:endParaRPr lang="en-CA"/>
          </a:p>
        </p:txBody>
      </p:sp>
      <p:sp>
        <p:nvSpPr>
          <p:cNvPr id="4" name="Footer Placeholder 3">
            <a:extLst>
              <a:ext uri="{FF2B5EF4-FFF2-40B4-BE49-F238E27FC236}">
                <a16:creationId xmlns:a16="http://schemas.microsoft.com/office/drawing/2014/main" id="{5A6367A7-D225-4DF4-A432-ABE8F11181DF}"/>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BCB954BF-C643-4173-95C0-DF5376C3A4D2}"/>
              </a:ext>
            </a:extLst>
          </p:cNvPr>
          <p:cNvSpPr>
            <a:spLocks noGrp="1"/>
          </p:cNvSpPr>
          <p:nvPr>
            <p:ph type="sldNum" sz="quarter" idx="12"/>
          </p:nvPr>
        </p:nvSpPr>
        <p:spPr/>
        <p:txBody>
          <a:bodyPr/>
          <a:lstStyle/>
          <a:p>
            <a:fld id="{00E6A5BD-C011-4A45-AA3A-201790FB7F2B}" type="slidenum">
              <a:rPr lang="en-CA" smtClean="0"/>
              <a:t>32</a:t>
            </a:fld>
            <a:endParaRPr lang="en-CA"/>
          </a:p>
        </p:txBody>
      </p:sp>
    </p:spTree>
    <p:extLst>
      <p:ext uri="{BB962C8B-B14F-4D97-AF65-F5344CB8AC3E}">
        <p14:creationId xmlns:p14="http://schemas.microsoft.com/office/powerpoint/2010/main" val="2787105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BC4140-ACE7-49B1-ABD4-11B26019425A}"/>
              </a:ext>
            </a:extLst>
          </p:cNvPr>
          <p:cNvSpPr>
            <a:spLocks noGrp="1"/>
          </p:cNvSpPr>
          <p:nvPr>
            <p:ph type="title"/>
          </p:nvPr>
        </p:nvSpPr>
        <p:spPr>
          <a:xfrm>
            <a:off x="5144812" y="187651"/>
            <a:ext cx="1799824" cy="914400"/>
          </a:xfrm>
        </p:spPr>
        <p:txBody>
          <a:bodyPr/>
          <a:lstStyle/>
          <a:p>
            <a:r>
              <a:rPr lang="hu-HU" dirty="0"/>
              <a:t>Setups</a:t>
            </a:r>
            <a:endParaRPr lang="en-US" dirty="0"/>
          </a:p>
        </p:txBody>
      </p:sp>
      <p:sp>
        <p:nvSpPr>
          <p:cNvPr id="3" name="Date Placeholder 2">
            <a:extLst>
              <a:ext uri="{FF2B5EF4-FFF2-40B4-BE49-F238E27FC236}">
                <a16:creationId xmlns:a16="http://schemas.microsoft.com/office/drawing/2014/main" id="{8C4D32FE-80FD-481F-AC83-175539D92533}"/>
              </a:ext>
            </a:extLst>
          </p:cNvPr>
          <p:cNvSpPr>
            <a:spLocks noGrp="1"/>
          </p:cNvSpPr>
          <p:nvPr>
            <p:ph type="dt" sz="half" idx="10"/>
          </p:nvPr>
        </p:nvSpPr>
        <p:spPr/>
        <p:txBody>
          <a:bodyPr/>
          <a:lstStyle/>
          <a:p>
            <a:fld id="{D36516F6-A097-4E38-8A59-185C4D2E3785}" type="datetime4">
              <a:rPr lang="en-US" smtClean="0"/>
              <a:t>January 22, 2021</a:t>
            </a:fld>
            <a:endParaRPr lang="en-CA"/>
          </a:p>
        </p:txBody>
      </p:sp>
      <p:sp>
        <p:nvSpPr>
          <p:cNvPr id="4" name="Footer Placeholder 3">
            <a:extLst>
              <a:ext uri="{FF2B5EF4-FFF2-40B4-BE49-F238E27FC236}">
                <a16:creationId xmlns:a16="http://schemas.microsoft.com/office/drawing/2014/main" id="{42F81251-C34E-4B35-A719-FE31325D62D8}"/>
              </a:ext>
            </a:extLst>
          </p:cNvPr>
          <p:cNvSpPr>
            <a:spLocks noGrp="1"/>
          </p:cNvSpPr>
          <p:nvPr>
            <p:ph type="ftr" sz="quarter" idx="11"/>
          </p:nvPr>
        </p:nvSpPr>
        <p:spPr/>
        <p:txBody>
          <a:bodyPr/>
          <a:lstStyle/>
          <a:p>
            <a:r>
              <a:rPr lang="en-CA"/>
              <a:t>Presentation Title</a:t>
            </a:r>
            <a:endParaRPr lang="en-CA" dirty="0"/>
          </a:p>
        </p:txBody>
      </p:sp>
      <p:sp>
        <p:nvSpPr>
          <p:cNvPr id="5" name="Slide Number Placeholder 4">
            <a:extLst>
              <a:ext uri="{FF2B5EF4-FFF2-40B4-BE49-F238E27FC236}">
                <a16:creationId xmlns:a16="http://schemas.microsoft.com/office/drawing/2014/main" id="{54EECD3C-BAA7-4DB4-AFE4-F5E4BC3C2D9E}"/>
              </a:ext>
            </a:extLst>
          </p:cNvPr>
          <p:cNvSpPr>
            <a:spLocks noGrp="1"/>
          </p:cNvSpPr>
          <p:nvPr>
            <p:ph type="sldNum" sz="quarter" idx="12"/>
          </p:nvPr>
        </p:nvSpPr>
        <p:spPr/>
        <p:txBody>
          <a:bodyPr/>
          <a:lstStyle/>
          <a:p>
            <a:fld id="{00E6A5BD-C011-4A45-AA3A-201790FB7F2B}" type="slidenum">
              <a:rPr lang="en-CA" smtClean="0"/>
              <a:pPr/>
              <a:t>33</a:t>
            </a:fld>
            <a:endParaRPr lang="en-CA"/>
          </a:p>
        </p:txBody>
      </p:sp>
      <p:sp>
        <p:nvSpPr>
          <p:cNvPr id="10" name="Rectangle 9">
            <a:extLst>
              <a:ext uri="{FF2B5EF4-FFF2-40B4-BE49-F238E27FC236}">
                <a16:creationId xmlns:a16="http://schemas.microsoft.com/office/drawing/2014/main" id="{1CA2FB5D-9356-45D7-9A25-96683209F39D}"/>
              </a:ext>
            </a:extLst>
          </p:cNvPr>
          <p:cNvSpPr/>
          <p:nvPr/>
        </p:nvSpPr>
        <p:spPr>
          <a:xfrm>
            <a:off x="824053" y="1400598"/>
            <a:ext cx="6135141" cy="646331"/>
          </a:xfrm>
          <a:prstGeom prst="rect">
            <a:avLst/>
          </a:prstGeom>
        </p:spPr>
        <p:txBody>
          <a:bodyPr wrap="none">
            <a:spAutoFit/>
          </a:bodyPr>
          <a:lstStyle/>
          <a:p>
            <a:r>
              <a:rPr lang="hu-HU" b="1" dirty="0">
                <a:solidFill>
                  <a:srgbClr val="000000"/>
                </a:solidFill>
                <a:latin typeface="GE Inspira"/>
              </a:rPr>
              <a:t>Receivable Activities:</a:t>
            </a:r>
          </a:p>
          <a:p>
            <a:r>
              <a:rPr lang="en-US" b="1" dirty="0">
                <a:solidFill>
                  <a:srgbClr val="000000"/>
                </a:solidFill>
                <a:latin typeface="GE Inspira"/>
              </a:rPr>
              <a:t>GERE AR Setup (Global)&gt;Setup&gt;Receipts&gt;Receivable Activities</a:t>
            </a:r>
            <a:r>
              <a:rPr lang="en-US" dirty="0"/>
              <a:t> </a:t>
            </a:r>
          </a:p>
        </p:txBody>
      </p:sp>
      <p:sp>
        <p:nvSpPr>
          <p:cNvPr id="11" name="Rectangle 10">
            <a:extLst>
              <a:ext uri="{FF2B5EF4-FFF2-40B4-BE49-F238E27FC236}">
                <a16:creationId xmlns:a16="http://schemas.microsoft.com/office/drawing/2014/main" id="{57222BCA-A5A3-465D-8553-A4BE67210DA2}"/>
              </a:ext>
            </a:extLst>
          </p:cNvPr>
          <p:cNvSpPr/>
          <p:nvPr/>
        </p:nvSpPr>
        <p:spPr>
          <a:xfrm>
            <a:off x="824053" y="2345476"/>
            <a:ext cx="5687583" cy="646331"/>
          </a:xfrm>
          <a:prstGeom prst="rect">
            <a:avLst/>
          </a:prstGeom>
        </p:spPr>
        <p:txBody>
          <a:bodyPr wrap="none">
            <a:spAutoFit/>
          </a:bodyPr>
          <a:lstStyle/>
          <a:p>
            <a:r>
              <a:rPr lang="hu-HU" b="1" dirty="0">
                <a:solidFill>
                  <a:srgbClr val="000000"/>
                </a:solidFill>
                <a:latin typeface="GE Inspira"/>
              </a:rPr>
              <a:t>Define Bank:</a:t>
            </a:r>
          </a:p>
          <a:p>
            <a:r>
              <a:rPr lang="en-US" b="1" dirty="0">
                <a:solidFill>
                  <a:srgbClr val="000000"/>
                </a:solidFill>
                <a:latin typeface="GE Inspira"/>
              </a:rPr>
              <a:t>GERE CE Bank </a:t>
            </a:r>
            <a:r>
              <a:rPr lang="en-US" b="1" dirty="0" err="1">
                <a:solidFill>
                  <a:srgbClr val="000000"/>
                </a:solidFill>
                <a:latin typeface="GE Inspira"/>
              </a:rPr>
              <a:t>Maintanance</a:t>
            </a:r>
            <a:r>
              <a:rPr lang="en-US" b="1" dirty="0">
                <a:solidFill>
                  <a:srgbClr val="000000"/>
                </a:solidFill>
                <a:latin typeface="GE Inspira"/>
              </a:rPr>
              <a:t>  --&gt; Setup --&gt; Banks --&gt; Banks</a:t>
            </a:r>
            <a:r>
              <a:rPr lang="en-US" dirty="0"/>
              <a:t> </a:t>
            </a:r>
          </a:p>
        </p:txBody>
      </p:sp>
      <p:sp>
        <p:nvSpPr>
          <p:cNvPr id="12" name="Rectangle 11">
            <a:extLst>
              <a:ext uri="{FF2B5EF4-FFF2-40B4-BE49-F238E27FC236}">
                <a16:creationId xmlns:a16="http://schemas.microsoft.com/office/drawing/2014/main" id="{609CBE9E-5CE3-4D7A-8933-5092E11DAB83}"/>
              </a:ext>
            </a:extLst>
          </p:cNvPr>
          <p:cNvSpPr/>
          <p:nvPr/>
        </p:nvSpPr>
        <p:spPr>
          <a:xfrm>
            <a:off x="824053" y="3013559"/>
            <a:ext cx="10919581" cy="3416320"/>
          </a:xfrm>
          <a:prstGeom prst="rect">
            <a:avLst/>
          </a:prstGeom>
        </p:spPr>
        <p:txBody>
          <a:bodyPr wrap="square">
            <a:spAutoFit/>
          </a:bodyPr>
          <a:lstStyle/>
          <a:p>
            <a:r>
              <a:rPr lang="hu-HU" b="1" dirty="0">
                <a:solidFill>
                  <a:srgbClr val="000000"/>
                </a:solidFill>
                <a:latin typeface="GE Inspira"/>
              </a:rPr>
              <a:t>Receipt Classes:</a:t>
            </a:r>
          </a:p>
          <a:p>
            <a:r>
              <a:rPr lang="en-US" b="1" dirty="0">
                <a:solidFill>
                  <a:srgbClr val="000000"/>
                </a:solidFill>
                <a:latin typeface="GE Inspira"/>
              </a:rPr>
              <a:t>GERE AR Setup (Global)&gt;Setup&gt;Receipts&gt;Receipt Classes</a:t>
            </a:r>
            <a:r>
              <a:rPr lang="en-US" dirty="0"/>
              <a:t> </a:t>
            </a:r>
            <a:endParaRPr lang="hu-HU" dirty="0"/>
          </a:p>
          <a:p>
            <a:endParaRPr lang="hu-HU" dirty="0"/>
          </a:p>
          <a:p>
            <a:r>
              <a:rPr lang="hu-HU" b="1" dirty="0">
                <a:solidFill>
                  <a:srgbClr val="000000"/>
                </a:solidFill>
                <a:latin typeface="GE Inspira"/>
              </a:rPr>
              <a:t>Approval limit:</a:t>
            </a:r>
          </a:p>
          <a:p>
            <a:r>
              <a:rPr lang="en-US" b="1" dirty="0">
                <a:solidFill>
                  <a:srgbClr val="000000"/>
                </a:solidFill>
                <a:latin typeface="GE Inspira"/>
              </a:rPr>
              <a:t>GERE AR Setup (Global)&gt;Setup&gt;Transactions&gt; Approval Limits</a:t>
            </a:r>
            <a:endParaRPr lang="hu-HU" b="1" dirty="0">
              <a:solidFill>
                <a:srgbClr val="000000"/>
              </a:solidFill>
              <a:latin typeface="GE Inspira"/>
            </a:endParaRPr>
          </a:p>
          <a:p>
            <a:endParaRPr lang="hu-HU" b="1" dirty="0">
              <a:solidFill>
                <a:srgbClr val="000000"/>
              </a:solidFill>
              <a:latin typeface="GE Inspira"/>
            </a:endParaRPr>
          </a:p>
          <a:p>
            <a:r>
              <a:rPr lang="hu-HU" b="1" dirty="0">
                <a:solidFill>
                  <a:srgbClr val="000000"/>
                </a:solidFill>
                <a:latin typeface="GE Inspira"/>
              </a:rPr>
              <a:t>Progress Billing to Progress Collection reclass</a:t>
            </a:r>
            <a:r>
              <a:rPr lang="en-US" b="1" dirty="0">
                <a:solidFill>
                  <a:srgbClr val="000000"/>
                </a:solidFill>
                <a:latin typeface="GE Inspira"/>
              </a:rPr>
              <a:t> </a:t>
            </a:r>
            <a:r>
              <a:rPr lang="hu-HU" b="1" dirty="0">
                <a:solidFill>
                  <a:srgbClr val="000000"/>
                </a:solidFill>
                <a:latin typeface="GE Inspira"/>
              </a:rPr>
              <a:t>- </a:t>
            </a:r>
            <a:r>
              <a:rPr lang="en-US" dirty="0">
                <a:solidFill>
                  <a:srgbClr val="000000"/>
                </a:solidFill>
                <a:latin typeface="GE Inspira"/>
              </a:rPr>
              <a:t>This logic is only applicable for receipts which are applied to progress billed type of transactions</a:t>
            </a:r>
            <a:r>
              <a:rPr lang="hu-HU" dirty="0">
                <a:solidFill>
                  <a:srgbClr val="000000"/>
                </a:solidFill>
                <a:latin typeface="GE Inspira"/>
              </a:rPr>
              <a:t> </a:t>
            </a:r>
          </a:p>
          <a:p>
            <a:r>
              <a:rPr lang="hu-HU" dirty="0">
                <a:solidFill>
                  <a:srgbClr val="000000"/>
                </a:solidFill>
                <a:latin typeface="GE Inspira"/>
              </a:rPr>
              <a:t>(note: PBPC reclass could be handled in PA module as well bypassing AR solution... In that case reclass would happen in PA </a:t>
            </a:r>
            <a:r>
              <a:rPr lang="en-IN" dirty="0">
                <a:solidFill>
                  <a:srgbClr val="000000"/>
                </a:solidFill>
                <a:latin typeface="GE Inspira"/>
              </a:rPr>
              <a:t>as part of month end closing. </a:t>
            </a:r>
            <a:r>
              <a:rPr lang="hu-HU" dirty="0">
                <a:solidFill>
                  <a:srgbClr val="000000"/>
                </a:solidFill>
                <a:latin typeface="GE Inspira"/>
              </a:rPr>
              <a:t>There is an automation </a:t>
            </a:r>
            <a:r>
              <a:rPr lang="en-IN" dirty="0">
                <a:solidFill>
                  <a:srgbClr val="000000"/>
                </a:solidFill>
                <a:latin typeface="GE Inspira"/>
              </a:rPr>
              <a:t>process in PA to reclass PB to PC (by checking collection details)  and PC to UBR (if more revenue booked)</a:t>
            </a:r>
            <a:endParaRPr lang="hu-HU" dirty="0">
              <a:solidFill>
                <a:srgbClr val="000000"/>
              </a:solidFill>
              <a:latin typeface="GE Inspira"/>
            </a:endParaRPr>
          </a:p>
          <a:p>
            <a:r>
              <a:rPr lang="hu-HU" b="1" dirty="0">
                <a:solidFill>
                  <a:srgbClr val="000000"/>
                </a:solidFill>
                <a:latin typeface="GE Inspira"/>
              </a:rPr>
              <a:t>AR Technical doc/CDD</a:t>
            </a:r>
            <a:r>
              <a:rPr lang="hu-HU" dirty="0">
                <a:solidFill>
                  <a:srgbClr val="000000"/>
                </a:solidFill>
                <a:latin typeface="GE Inspira"/>
              </a:rPr>
              <a:t>: </a:t>
            </a:r>
            <a:r>
              <a:rPr lang="en-US" dirty="0"/>
              <a:t>GEPW_CDD_INT AR Progress Billing Reclassification to Progress Collection</a:t>
            </a:r>
            <a:endParaRPr lang="en-US" dirty="0">
              <a:solidFill>
                <a:srgbClr val="000000"/>
              </a:solidFill>
              <a:latin typeface="GE Inspira"/>
            </a:endParaRPr>
          </a:p>
        </p:txBody>
      </p:sp>
      <p:sp>
        <p:nvSpPr>
          <p:cNvPr id="7" name="TextBox 6">
            <a:extLst>
              <a:ext uri="{FF2B5EF4-FFF2-40B4-BE49-F238E27FC236}">
                <a16:creationId xmlns:a16="http://schemas.microsoft.com/office/drawing/2014/main" id="{67388D3C-510E-419E-9221-C58BD222E08C}"/>
              </a:ext>
            </a:extLst>
          </p:cNvPr>
          <p:cNvSpPr txBox="1"/>
          <p:nvPr/>
        </p:nvSpPr>
        <p:spPr>
          <a:xfrm>
            <a:off x="409575" y="1101094"/>
            <a:ext cx="7562850" cy="184666"/>
          </a:xfrm>
          <a:prstGeom prst="rect">
            <a:avLst/>
          </a:prstGeom>
          <a:noFill/>
        </p:spPr>
        <p:txBody>
          <a:bodyPr wrap="square" lIns="0" tIns="0" rIns="0" bIns="0" rtlCol="0">
            <a:spAutoFit/>
          </a:bodyPr>
          <a:lstStyle/>
          <a:p>
            <a:pPr lvl="1">
              <a:lnSpc>
                <a:spcPct val="100000"/>
              </a:lnSpc>
            </a:pPr>
            <a:r>
              <a:rPr lang="hu-HU" sz="1200" b="1" i="1" dirty="0">
                <a:highlight>
                  <a:srgbClr val="FFFF00"/>
                </a:highlight>
              </a:rPr>
              <a:t>Advice: check BR100 for better understanding on below list of setups</a:t>
            </a:r>
          </a:p>
        </p:txBody>
      </p:sp>
    </p:spTree>
    <p:extLst>
      <p:ext uri="{BB962C8B-B14F-4D97-AF65-F5344CB8AC3E}">
        <p14:creationId xmlns:p14="http://schemas.microsoft.com/office/powerpoint/2010/main" val="1684786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30F691-4318-47B4-B4E7-70033972E6E5}"/>
              </a:ext>
            </a:extLst>
          </p:cNvPr>
          <p:cNvSpPr>
            <a:spLocks noGrp="1"/>
          </p:cNvSpPr>
          <p:nvPr>
            <p:ph type="title"/>
          </p:nvPr>
        </p:nvSpPr>
        <p:spPr/>
        <p:txBody>
          <a:bodyPr/>
          <a:lstStyle/>
          <a:p>
            <a:pPr algn="ctr"/>
            <a:r>
              <a:rPr lang="hu-HU" dirty="0"/>
              <a:t>Bad Debt provisioning</a:t>
            </a:r>
            <a:endParaRPr lang="en-US" dirty="0"/>
          </a:p>
        </p:txBody>
      </p:sp>
      <p:sp>
        <p:nvSpPr>
          <p:cNvPr id="3" name="Date Placeholder 2">
            <a:extLst>
              <a:ext uri="{FF2B5EF4-FFF2-40B4-BE49-F238E27FC236}">
                <a16:creationId xmlns:a16="http://schemas.microsoft.com/office/drawing/2014/main" id="{A6D3DDF7-22A4-42E1-A491-0F33A27872F9}"/>
              </a:ext>
            </a:extLst>
          </p:cNvPr>
          <p:cNvSpPr>
            <a:spLocks noGrp="1"/>
          </p:cNvSpPr>
          <p:nvPr>
            <p:ph type="dt" sz="half" idx="10"/>
          </p:nvPr>
        </p:nvSpPr>
        <p:spPr/>
        <p:txBody>
          <a:bodyPr/>
          <a:lstStyle/>
          <a:p>
            <a:fld id="{9AC9EBFE-5BA1-460F-BE92-8CF5579A714B}" type="datetime4">
              <a:rPr lang="en-US" smtClean="0"/>
              <a:t>January 22, 2021</a:t>
            </a:fld>
            <a:endParaRPr lang="en-CA"/>
          </a:p>
        </p:txBody>
      </p:sp>
      <p:sp>
        <p:nvSpPr>
          <p:cNvPr id="4" name="Footer Placeholder 3">
            <a:extLst>
              <a:ext uri="{FF2B5EF4-FFF2-40B4-BE49-F238E27FC236}">
                <a16:creationId xmlns:a16="http://schemas.microsoft.com/office/drawing/2014/main" id="{5A6367A7-D225-4DF4-A432-ABE8F11181DF}"/>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BCB954BF-C643-4173-95C0-DF5376C3A4D2}"/>
              </a:ext>
            </a:extLst>
          </p:cNvPr>
          <p:cNvSpPr>
            <a:spLocks noGrp="1"/>
          </p:cNvSpPr>
          <p:nvPr>
            <p:ph type="sldNum" sz="quarter" idx="12"/>
          </p:nvPr>
        </p:nvSpPr>
        <p:spPr/>
        <p:txBody>
          <a:bodyPr/>
          <a:lstStyle/>
          <a:p>
            <a:fld id="{00E6A5BD-C011-4A45-AA3A-201790FB7F2B}" type="slidenum">
              <a:rPr lang="en-CA" smtClean="0"/>
              <a:t>34</a:t>
            </a:fld>
            <a:endParaRPr lang="en-CA"/>
          </a:p>
        </p:txBody>
      </p:sp>
    </p:spTree>
    <p:extLst>
      <p:ext uri="{BB962C8B-B14F-4D97-AF65-F5344CB8AC3E}">
        <p14:creationId xmlns:p14="http://schemas.microsoft.com/office/powerpoint/2010/main" val="4077820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95CEAA-0C4F-46DB-B8A9-22018BB2871A}"/>
              </a:ext>
            </a:extLst>
          </p:cNvPr>
          <p:cNvSpPr>
            <a:spLocks noGrp="1"/>
          </p:cNvSpPr>
          <p:nvPr>
            <p:ph type="title"/>
          </p:nvPr>
        </p:nvSpPr>
        <p:spPr/>
        <p:txBody>
          <a:bodyPr/>
          <a:lstStyle/>
          <a:p>
            <a:r>
              <a:rPr lang="hu-HU" dirty="0"/>
              <a:t>Scope</a:t>
            </a:r>
            <a:endParaRPr lang="en-US" dirty="0"/>
          </a:p>
        </p:txBody>
      </p:sp>
      <p:sp>
        <p:nvSpPr>
          <p:cNvPr id="3" name="Date Placeholder 2">
            <a:extLst>
              <a:ext uri="{FF2B5EF4-FFF2-40B4-BE49-F238E27FC236}">
                <a16:creationId xmlns:a16="http://schemas.microsoft.com/office/drawing/2014/main" id="{17C8A26F-7E13-4F62-B750-49AA98580BFF}"/>
              </a:ext>
            </a:extLst>
          </p:cNvPr>
          <p:cNvSpPr>
            <a:spLocks noGrp="1"/>
          </p:cNvSpPr>
          <p:nvPr>
            <p:ph type="dt" sz="half" idx="10"/>
          </p:nvPr>
        </p:nvSpPr>
        <p:spPr/>
        <p:txBody>
          <a:bodyPr/>
          <a:lstStyle/>
          <a:p>
            <a:fld id="{D36516F6-A097-4E38-8A59-185C4D2E3785}" type="datetime4">
              <a:rPr lang="en-US" smtClean="0"/>
              <a:t>January 22, 2021</a:t>
            </a:fld>
            <a:endParaRPr lang="en-CA"/>
          </a:p>
        </p:txBody>
      </p:sp>
      <p:sp>
        <p:nvSpPr>
          <p:cNvPr id="4" name="Footer Placeholder 3">
            <a:extLst>
              <a:ext uri="{FF2B5EF4-FFF2-40B4-BE49-F238E27FC236}">
                <a16:creationId xmlns:a16="http://schemas.microsoft.com/office/drawing/2014/main" id="{61151621-99F1-4359-B884-712A8C4F128D}"/>
              </a:ext>
            </a:extLst>
          </p:cNvPr>
          <p:cNvSpPr>
            <a:spLocks noGrp="1"/>
          </p:cNvSpPr>
          <p:nvPr>
            <p:ph type="ftr" sz="quarter" idx="11"/>
          </p:nvPr>
        </p:nvSpPr>
        <p:spPr/>
        <p:txBody>
          <a:bodyPr/>
          <a:lstStyle/>
          <a:p>
            <a:r>
              <a:rPr lang="en-CA"/>
              <a:t>Presentation Title</a:t>
            </a:r>
            <a:endParaRPr lang="en-CA" dirty="0"/>
          </a:p>
        </p:txBody>
      </p:sp>
      <p:sp>
        <p:nvSpPr>
          <p:cNvPr id="5" name="Slide Number Placeholder 4">
            <a:extLst>
              <a:ext uri="{FF2B5EF4-FFF2-40B4-BE49-F238E27FC236}">
                <a16:creationId xmlns:a16="http://schemas.microsoft.com/office/drawing/2014/main" id="{E1706507-4BFA-4D90-AEFE-8DE88ED25404}"/>
              </a:ext>
            </a:extLst>
          </p:cNvPr>
          <p:cNvSpPr>
            <a:spLocks noGrp="1"/>
          </p:cNvSpPr>
          <p:nvPr>
            <p:ph type="sldNum" sz="quarter" idx="12"/>
          </p:nvPr>
        </p:nvSpPr>
        <p:spPr/>
        <p:txBody>
          <a:bodyPr/>
          <a:lstStyle/>
          <a:p>
            <a:fld id="{00E6A5BD-C011-4A45-AA3A-201790FB7F2B}" type="slidenum">
              <a:rPr lang="en-CA" smtClean="0"/>
              <a:pPr/>
              <a:t>35</a:t>
            </a:fld>
            <a:endParaRPr lang="en-CA"/>
          </a:p>
        </p:txBody>
      </p:sp>
      <p:sp>
        <p:nvSpPr>
          <p:cNvPr id="8" name="Content Placeholder 7">
            <a:extLst>
              <a:ext uri="{FF2B5EF4-FFF2-40B4-BE49-F238E27FC236}">
                <a16:creationId xmlns:a16="http://schemas.microsoft.com/office/drawing/2014/main" id="{E110E07C-0BC7-425F-A60B-F779D3A18F36}"/>
              </a:ext>
            </a:extLst>
          </p:cNvPr>
          <p:cNvSpPr>
            <a:spLocks noGrp="1"/>
          </p:cNvSpPr>
          <p:nvPr>
            <p:ph sz="quarter" idx="14"/>
          </p:nvPr>
        </p:nvSpPr>
        <p:spPr>
          <a:xfrm>
            <a:off x="1627188" y="1041621"/>
            <a:ext cx="9004300" cy="5148867"/>
          </a:xfrm>
        </p:spPr>
        <p:txBody>
          <a:bodyPr/>
          <a:lstStyle/>
          <a:p>
            <a:pPr lvl="0"/>
            <a:r>
              <a:rPr lang="en-US" sz="2000" dirty="0"/>
              <a:t>External(GECARS settlement system – External AR Accounts) items (Internal is excluded) </a:t>
            </a:r>
            <a:endParaRPr lang="hu-HU" sz="2000" dirty="0"/>
          </a:p>
          <a:p>
            <a:pPr lvl="0"/>
            <a:r>
              <a:rPr lang="en-US" sz="2000" dirty="0"/>
              <a:t>CM is not considered, if there is a CM issued to an invoice, but not get applied then the impacted INV due</a:t>
            </a:r>
          </a:p>
          <a:p>
            <a:r>
              <a:rPr lang="en-US" sz="2000" dirty="0"/>
              <a:t>RACES BDR solution are taking in consideration Services/Other invoices from 90+days</a:t>
            </a:r>
          </a:p>
        </p:txBody>
      </p:sp>
      <p:graphicFrame>
        <p:nvGraphicFramePr>
          <p:cNvPr id="9" name="Table 8">
            <a:extLst>
              <a:ext uri="{FF2B5EF4-FFF2-40B4-BE49-F238E27FC236}">
                <a16:creationId xmlns:a16="http://schemas.microsoft.com/office/drawing/2014/main" id="{44B5CF3B-8909-4D29-8864-B4C53DBAE145}"/>
              </a:ext>
            </a:extLst>
          </p:cNvPr>
          <p:cNvGraphicFramePr>
            <a:graphicFrameLocks noGrp="1"/>
          </p:cNvGraphicFramePr>
          <p:nvPr>
            <p:extLst>
              <p:ext uri="{D42A27DB-BD31-4B8C-83A1-F6EECF244321}">
                <p14:modId xmlns:p14="http://schemas.microsoft.com/office/powerpoint/2010/main" val="1365650353"/>
              </p:ext>
            </p:extLst>
          </p:nvPr>
        </p:nvGraphicFramePr>
        <p:xfrm>
          <a:off x="1810329" y="3290232"/>
          <a:ext cx="4040505" cy="1483360"/>
        </p:xfrm>
        <a:graphic>
          <a:graphicData uri="http://schemas.openxmlformats.org/drawingml/2006/table">
            <a:tbl>
              <a:tblPr firstRow="1" bandRow="1">
                <a:tableStyleId>{073A0DAA-6AF3-43AB-8588-CEC1D06C72B9}</a:tableStyleId>
              </a:tblPr>
              <a:tblGrid>
                <a:gridCol w="1346835">
                  <a:extLst>
                    <a:ext uri="{9D8B030D-6E8A-4147-A177-3AD203B41FA5}">
                      <a16:colId xmlns:a16="http://schemas.microsoft.com/office/drawing/2014/main" val="1335441946"/>
                    </a:ext>
                  </a:extLst>
                </a:gridCol>
                <a:gridCol w="1007746">
                  <a:extLst>
                    <a:ext uri="{9D8B030D-6E8A-4147-A177-3AD203B41FA5}">
                      <a16:colId xmlns:a16="http://schemas.microsoft.com/office/drawing/2014/main" val="2404711589"/>
                    </a:ext>
                  </a:extLst>
                </a:gridCol>
                <a:gridCol w="1685924">
                  <a:extLst>
                    <a:ext uri="{9D8B030D-6E8A-4147-A177-3AD203B41FA5}">
                      <a16:colId xmlns:a16="http://schemas.microsoft.com/office/drawing/2014/main" val="2596215801"/>
                    </a:ext>
                  </a:extLst>
                </a:gridCol>
              </a:tblGrid>
              <a:tr h="370840">
                <a:tc>
                  <a:txBody>
                    <a:bodyPr/>
                    <a:lstStyle/>
                    <a:p>
                      <a:r>
                        <a:rPr lang="en-US" sz="1050" dirty="0"/>
                        <a:t>From Days</a:t>
                      </a:r>
                    </a:p>
                  </a:txBody>
                  <a:tcPr/>
                </a:tc>
                <a:tc>
                  <a:txBody>
                    <a:bodyPr/>
                    <a:lstStyle/>
                    <a:p>
                      <a:r>
                        <a:rPr lang="en-US" sz="1050" dirty="0"/>
                        <a:t>To Days</a:t>
                      </a:r>
                    </a:p>
                  </a:txBody>
                  <a:tcPr/>
                </a:tc>
                <a:tc>
                  <a:txBody>
                    <a:bodyPr/>
                    <a:lstStyle/>
                    <a:p>
                      <a:r>
                        <a:rPr lang="en-US" sz="1050" dirty="0"/>
                        <a:t>Percent</a:t>
                      </a:r>
                    </a:p>
                  </a:txBody>
                  <a:tcPr/>
                </a:tc>
                <a:extLst>
                  <a:ext uri="{0D108BD9-81ED-4DB2-BD59-A6C34878D82A}">
                    <a16:rowId xmlns:a16="http://schemas.microsoft.com/office/drawing/2014/main" val="1343261305"/>
                  </a:ext>
                </a:extLst>
              </a:tr>
              <a:tr h="370840">
                <a:tc>
                  <a:txBody>
                    <a:bodyPr/>
                    <a:lstStyle/>
                    <a:p>
                      <a:r>
                        <a:rPr lang="en-US" sz="1050" dirty="0"/>
                        <a:t>91</a:t>
                      </a:r>
                    </a:p>
                  </a:txBody>
                  <a:tcPr/>
                </a:tc>
                <a:tc>
                  <a:txBody>
                    <a:bodyPr/>
                    <a:lstStyle/>
                    <a:p>
                      <a:r>
                        <a:rPr lang="en-US" sz="1050" dirty="0"/>
                        <a:t>180</a:t>
                      </a:r>
                    </a:p>
                  </a:txBody>
                  <a:tcPr/>
                </a:tc>
                <a:tc>
                  <a:txBody>
                    <a:bodyPr/>
                    <a:lstStyle/>
                    <a:p>
                      <a:r>
                        <a:rPr lang="en-US" sz="1050" dirty="0"/>
                        <a:t>20</a:t>
                      </a:r>
                    </a:p>
                  </a:txBody>
                  <a:tcPr/>
                </a:tc>
                <a:extLst>
                  <a:ext uri="{0D108BD9-81ED-4DB2-BD59-A6C34878D82A}">
                    <a16:rowId xmlns:a16="http://schemas.microsoft.com/office/drawing/2014/main" val="3709026907"/>
                  </a:ext>
                </a:extLst>
              </a:tr>
              <a:tr h="370840">
                <a:tc>
                  <a:txBody>
                    <a:bodyPr/>
                    <a:lstStyle/>
                    <a:p>
                      <a:r>
                        <a:rPr lang="en-US" sz="1050" dirty="0"/>
                        <a:t>181</a:t>
                      </a:r>
                    </a:p>
                  </a:txBody>
                  <a:tcPr/>
                </a:tc>
                <a:tc>
                  <a:txBody>
                    <a:bodyPr/>
                    <a:lstStyle/>
                    <a:p>
                      <a:r>
                        <a:rPr lang="en-US" sz="1050" dirty="0"/>
                        <a:t>360</a:t>
                      </a:r>
                    </a:p>
                  </a:txBody>
                  <a:tcPr/>
                </a:tc>
                <a:tc>
                  <a:txBody>
                    <a:bodyPr/>
                    <a:lstStyle/>
                    <a:p>
                      <a:r>
                        <a:rPr lang="en-US" sz="1050" dirty="0"/>
                        <a:t>30</a:t>
                      </a:r>
                    </a:p>
                  </a:txBody>
                  <a:tcPr/>
                </a:tc>
                <a:extLst>
                  <a:ext uri="{0D108BD9-81ED-4DB2-BD59-A6C34878D82A}">
                    <a16:rowId xmlns:a16="http://schemas.microsoft.com/office/drawing/2014/main" val="4253552437"/>
                  </a:ext>
                </a:extLst>
              </a:tr>
              <a:tr h="370840">
                <a:tc>
                  <a:txBody>
                    <a:bodyPr/>
                    <a:lstStyle/>
                    <a:p>
                      <a:r>
                        <a:rPr lang="en-US" sz="1050" dirty="0"/>
                        <a:t>360</a:t>
                      </a:r>
                    </a:p>
                  </a:txBody>
                  <a:tcPr/>
                </a:tc>
                <a:tc>
                  <a:txBody>
                    <a:bodyPr/>
                    <a:lstStyle/>
                    <a:p>
                      <a:endParaRPr lang="en-US" sz="1050" dirty="0"/>
                    </a:p>
                  </a:txBody>
                  <a:tcPr/>
                </a:tc>
                <a:tc>
                  <a:txBody>
                    <a:bodyPr/>
                    <a:lstStyle/>
                    <a:p>
                      <a:r>
                        <a:rPr lang="en-US" sz="1050" dirty="0"/>
                        <a:t>100</a:t>
                      </a:r>
                    </a:p>
                  </a:txBody>
                  <a:tcPr/>
                </a:tc>
                <a:extLst>
                  <a:ext uri="{0D108BD9-81ED-4DB2-BD59-A6C34878D82A}">
                    <a16:rowId xmlns:a16="http://schemas.microsoft.com/office/drawing/2014/main" val="2452971940"/>
                  </a:ext>
                </a:extLst>
              </a:tr>
            </a:tbl>
          </a:graphicData>
        </a:graphic>
      </p:graphicFrame>
      <p:sp>
        <p:nvSpPr>
          <p:cNvPr id="10" name="Rectangle 9">
            <a:extLst>
              <a:ext uri="{FF2B5EF4-FFF2-40B4-BE49-F238E27FC236}">
                <a16:creationId xmlns:a16="http://schemas.microsoft.com/office/drawing/2014/main" id="{8898A3DA-7AB3-4B6B-950D-423205D7D97C}"/>
              </a:ext>
            </a:extLst>
          </p:cNvPr>
          <p:cNvSpPr/>
          <p:nvPr/>
        </p:nvSpPr>
        <p:spPr>
          <a:xfrm>
            <a:off x="1659952" y="4948057"/>
            <a:ext cx="9753628" cy="1323439"/>
          </a:xfrm>
          <a:prstGeom prst="rect">
            <a:avLst/>
          </a:prstGeom>
        </p:spPr>
        <p:txBody>
          <a:bodyPr wrap="square">
            <a:spAutoFit/>
          </a:bodyPr>
          <a:lstStyle/>
          <a:p>
            <a:r>
              <a:rPr lang="en-US" sz="2000" b="1" dirty="0">
                <a:solidFill>
                  <a:schemeClr val="accent2"/>
                </a:solidFill>
              </a:rPr>
              <a:t>GERE AR Setup (Global)&gt; Setup &gt; System &gt; </a:t>
            </a:r>
            <a:r>
              <a:rPr lang="en-US" sz="2000" b="1" dirty="0" err="1">
                <a:solidFill>
                  <a:schemeClr val="accent2"/>
                </a:solidFill>
              </a:rPr>
              <a:t>Quickcodes</a:t>
            </a:r>
            <a:r>
              <a:rPr lang="en-US" sz="2000" b="1" dirty="0">
                <a:solidFill>
                  <a:schemeClr val="accent2"/>
                </a:solidFill>
              </a:rPr>
              <a:t> &gt; Receivables</a:t>
            </a:r>
            <a:endParaRPr lang="hu-HU" sz="2000" b="1" dirty="0">
              <a:solidFill>
                <a:schemeClr val="accent2"/>
              </a:solidFill>
            </a:endParaRPr>
          </a:p>
          <a:p>
            <a:pPr marL="342900" indent="-342900">
              <a:buFontTx/>
              <a:buChar char="-"/>
            </a:pPr>
            <a:r>
              <a:rPr lang="hu-HU" sz="2000" dirty="0">
                <a:solidFill>
                  <a:schemeClr val="accent2"/>
                </a:solidFill>
              </a:rPr>
              <a:t>Exclude Equipment CoCo</a:t>
            </a:r>
            <a:r>
              <a:rPr lang="en-US" sz="2000" dirty="0">
                <a:solidFill>
                  <a:schemeClr val="accent2"/>
                </a:solidFill>
              </a:rPr>
              <a:t> </a:t>
            </a:r>
            <a:endParaRPr lang="hu-HU" sz="2000" dirty="0">
              <a:solidFill>
                <a:schemeClr val="accent2"/>
              </a:solidFill>
            </a:endParaRPr>
          </a:p>
          <a:p>
            <a:pPr marL="342900" indent="-342900">
              <a:buFontTx/>
              <a:buChar char="-"/>
            </a:pPr>
            <a:endParaRPr lang="hu-HU" sz="2000" dirty="0">
              <a:solidFill>
                <a:schemeClr val="accent2"/>
              </a:solidFill>
            </a:endParaRPr>
          </a:p>
          <a:p>
            <a:r>
              <a:rPr lang="hu-HU" sz="2000" b="1" dirty="0">
                <a:solidFill>
                  <a:schemeClr val="accent2"/>
                </a:solidFill>
              </a:rPr>
              <a:t>Technical doc/CDD: </a:t>
            </a:r>
            <a:r>
              <a:rPr lang="hu-HU" sz="2000" dirty="0">
                <a:solidFill>
                  <a:schemeClr val="accent2"/>
                </a:solidFill>
              </a:rPr>
              <a:t>GEPW_CDD_EXT_AR Bad Debt Provisioning</a:t>
            </a:r>
            <a:endParaRPr lang="en-US" sz="2000" dirty="0">
              <a:solidFill>
                <a:schemeClr val="accent2"/>
              </a:solidFill>
            </a:endParaRPr>
          </a:p>
        </p:txBody>
      </p:sp>
    </p:spTree>
    <p:extLst>
      <p:ext uri="{BB962C8B-B14F-4D97-AF65-F5344CB8AC3E}">
        <p14:creationId xmlns:p14="http://schemas.microsoft.com/office/powerpoint/2010/main" val="2288234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Services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1969647"/>
              </p:ext>
            </p:extLst>
          </p:nvPr>
        </p:nvGraphicFramePr>
        <p:xfrm>
          <a:off x="2085975" y="1233700"/>
          <a:ext cx="7764462" cy="4346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0D558541-60C9-42A2-8392-FF12533A6B7A}" type="slidenum">
              <a:rPr lang="en-US" smtClean="0"/>
              <a:pPr/>
              <a:t>36</a:t>
            </a:fld>
            <a:endParaRPr lang="en-US"/>
          </a:p>
        </p:txBody>
      </p:sp>
    </p:spTree>
    <p:extLst>
      <p:ext uri="{BB962C8B-B14F-4D97-AF65-F5344CB8AC3E}">
        <p14:creationId xmlns:p14="http://schemas.microsoft.com/office/powerpoint/2010/main" val="3484970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769" y="93270"/>
            <a:ext cx="8352156" cy="1021002"/>
          </a:xfrm>
        </p:spPr>
        <p:txBody>
          <a:bodyPr/>
          <a:lstStyle/>
          <a:p>
            <a:r>
              <a:rPr lang="en-US" dirty="0"/>
              <a:t>Accounting - Services</a:t>
            </a:r>
          </a:p>
        </p:txBody>
      </p:sp>
      <p:sp>
        <p:nvSpPr>
          <p:cNvPr id="5" name="Slide Number Placeholder 4"/>
          <p:cNvSpPr>
            <a:spLocks noGrp="1"/>
          </p:cNvSpPr>
          <p:nvPr>
            <p:ph type="sldNum" sz="quarter" idx="12"/>
          </p:nvPr>
        </p:nvSpPr>
        <p:spPr/>
        <p:txBody>
          <a:bodyPr/>
          <a:lstStyle/>
          <a:p>
            <a:fld id="{0D558541-60C9-42A2-8392-FF12533A6B7A}" type="slidenum">
              <a:rPr lang="en-US" smtClean="0"/>
              <a:t>37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6206013"/>
              </p:ext>
            </p:extLst>
          </p:nvPr>
        </p:nvGraphicFramePr>
        <p:xfrm>
          <a:off x="1903095" y="897803"/>
          <a:ext cx="8231505" cy="3448431"/>
        </p:xfrm>
        <a:graphic>
          <a:graphicData uri="http://schemas.openxmlformats.org/drawingml/2006/table">
            <a:tbl>
              <a:tblPr firstRow="1" bandRow="1">
                <a:tableStyleId>{073A0DAA-6AF3-43AB-8588-CEC1D06C72B9}</a:tableStyleId>
              </a:tblPr>
              <a:tblGrid>
                <a:gridCol w="1733473">
                  <a:extLst>
                    <a:ext uri="{9D8B030D-6E8A-4147-A177-3AD203B41FA5}">
                      <a16:colId xmlns:a16="http://schemas.microsoft.com/office/drawing/2014/main" val="970587902"/>
                    </a:ext>
                  </a:extLst>
                </a:gridCol>
                <a:gridCol w="3831033">
                  <a:extLst>
                    <a:ext uri="{9D8B030D-6E8A-4147-A177-3AD203B41FA5}">
                      <a16:colId xmlns:a16="http://schemas.microsoft.com/office/drawing/2014/main" val="1733665076"/>
                    </a:ext>
                  </a:extLst>
                </a:gridCol>
                <a:gridCol w="2666999">
                  <a:extLst>
                    <a:ext uri="{9D8B030D-6E8A-4147-A177-3AD203B41FA5}">
                      <a16:colId xmlns:a16="http://schemas.microsoft.com/office/drawing/2014/main" val="2668341816"/>
                    </a:ext>
                  </a:extLst>
                </a:gridCol>
              </a:tblGrid>
              <a:tr h="0">
                <a:tc>
                  <a:txBody>
                    <a:bodyPr/>
                    <a:lstStyle/>
                    <a:p>
                      <a:r>
                        <a:rPr lang="en-US" dirty="0"/>
                        <a:t>Segment</a:t>
                      </a:r>
                    </a:p>
                  </a:txBody>
                  <a:tcPr/>
                </a:tc>
                <a:tc>
                  <a:txBody>
                    <a:bodyPr/>
                    <a:lstStyle/>
                    <a:p>
                      <a:r>
                        <a:rPr lang="en-US" dirty="0"/>
                        <a:t>Derivation/Value</a:t>
                      </a:r>
                    </a:p>
                  </a:txBody>
                  <a:tcPr/>
                </a:tc>
                <a:tc>
                  <a:txBody>
                    <a:bodyPr/>
                    <a:lstStyle/>
                    <a:p>
                      <a:r>
                        <a:rPr lang="en-US" dirty="0"/>
                        <a:t>Description</a:t>
                      </a:r>
                    </a:p>
                  </a:txBody>
                  <a:tcPr/>
                </a:tc>
                <a:extLst>
                  <a:ext uri="{0D108BD9-81ED-4DB2-BD59-A6C34878D82A}">
                    <a16:rowId xmlns:a16="http://schemas.microsoft.com/office/drawing/2014/main" val="3447112664"/>
                  </a:ext>
                </a:extLst>
              </a:tr>
              <a:tr h="308119">
                <a:tc>
                  <a:txBody>
                    <a:bodyPr/>
                    <a:lstStyle/>
                    <a:p>
                      <a:r>
                        <a:rPr lang="en-US" sz="1400" dirty="0"/>
                        <a:t>Company Code</a:t>
                      </a:r>
                    </a:p>
                  </a:txBody>
                  <a:tcPr/>
                </a:tc>
                <a:tc>
                  <a:txBody>
                    <a:bodyPr/>
                    <a:lstStyle/>
                    <a:p>
                      <a:r>
                        <a:rPr lang="en-US" sz="1100" kern="1200" dirty="0">
                          <a:effectLst/>
                        </a:rPr>
                        <a:t>Revenue Account Company Code for the invoice</a:t>
                      </a:r>
                      <a:endParaRPr lang="en-US" sz="1100" kern="1200" dirty="0">
                        <a:solidFill>
                          <a:schemeClr val="dk1"/>
                        </a:solidFill>
                        <a:effectLst/>
                        <a:latin typeface="+mn-lt"/>
                        <a:ea typeface="+mn-ea"/>
                        <a:cs typeface="+mn-cs"/>
                      </a:endParaRPr>
                    </a:p>
                  </a:txBody>
                  <a:tcPr/>
                </a:tc>
                <a:tc>
                  <a:txBody>
                    <a:bodyPr/>
                    <a:lstStyle/>
                    <a:p>
                      <a:r>
                        <a:rPr lang="en-US" sz="1100" kern="1200" dirty="0">
                          <a:solidFill>
                            <a:schemeClr val="dk1"/>
                          </a:solidFill>
                          <a:effectLst/>
                          <a:latin typeface="+mn-lt"/>
                          <a:ea typeface="+mn-ea"/>
                          <a:cs typeface="+mn-cs"/>
                        </a:rPr>
                        <a:t>PR2W for Australia, PR2X for Japan, PRCE for Thailand</a:t>
                      </a:r>
                    </a:p>
                  </a:txBody>
                  <a:tcPr/>
                </a:tc>
                <a:extLst>
                  <a:ext uri="{0D108BD9-81ED-4DB2-BD59-A6C34878D82A}">
                    <a16:rowId xmlns:a16="http://schemas.microsoft.com/office/drawing/2014/main" val="3988404806"/>
                  </a:ext>
                </a:extLst>
              </a:tr>
              <a:tr h="190741">
                <a:tc>
                  <a:txBody>
                    <a:bodyPr/>
                    <a:lstStyle/>
                    <a:p>
                      <a:r>
                        <a:rPr lang="en-US" sz="1400" dirty="0"/>
                        <a:t>Natural</a:t>
                      </a:r>
                      <a:r>
                        <a:rPr lang="en-US" sz="1400" baseline="0" dirty="0"/>
                        <a:t> Account</a:t>
                      </a:r>
                      <a:endParaRPr lang="en-US" sz="1400" dirty="0"/>
                    </a:p>
                  </a:txBody>
                  <a:tcPr/>
                </a:tc>
                <a:tc>
                  <a:txBody>
                    <a:bodyPr/>
                    <a:lstStyle/>
                    <a:p>
                      <a:pPr marL="0" marR="0" algn="just">
                        <a:spcBef>
                          <a:spcPts val="0"/>
                        </a:spcBef>
                        <a:spcAft>
                          <a:spcPts val="0"/>
                        </a:spcAft>
                      </a:pPr>
                      <a:r>
                        <a:rPr lang="en-US" sz="1100" kern="1200" dirty="0">
                          <a:effectLst/>
                        </a:rPr>
                        <a:t>Debit Entry: 5330104000</a:t>
                      </a:r>
                    </a:p>
                    <a:p>
                      <a:pPr marL="0" marR="0" algn="just">
                        <a:spcBef>
                          <a:spcPts val="0"/>
                        </a:spcBef>
                        <a:spcAft>
                          <a:spcPts val="0"/>
                        </a:spcAft>
                      </a:pPr>
                      <a:r>
                        <a:rPr lang="en-US" sz="1100" kern="1200" dirty="0">
                          <a:effectLst/>
                        </a:rPr>
                        <a:t>Credit Entry: 1090102000</a:t>
                      </a:r>
                      <a:endParaRPr lang="en-US" sz="1100" kern="1200" dirty="0">
                        <a:solidFill>
                          <a:schemeClr val="dk1"/>
                        </a:solidFill>
                        <a:effectLst/>
                        <a:latin typeface="+mn-lt"/>
                        <a:ea typeface="+mn-ea"/>
                        <a:cs typeface="+mn-cs"/>
                      </a:endParaRPr>
                    </a:p>
                  </a:txBody>
                  <a:tcPr marL="68580" marR="68580" marT="0" marB="0"/>
                </a:tc>
                <a:tc>
                  <a:txBody>
                    <a:bodyPr/>
                    <a:lstStyle/>
                    <a:p>
                      <a:r>
                        <a:rPr lang="en-US" sz="1100" kern="1200" dirty="0">
                          <a:effectLst/>
                        </a:rPr>
                        <a:t>Provision for Receivable Losses (Variable)</a:t>
                      </a:r>
                    </a:p>
                    <a:p>
                      <a:r>
                        <a:rPr lang="en-US" sz="1100" kern="1200" dirty="0">
                          <a:effectLst/>
                        </a:rPr>
                        <a:t>A/R-Reserve-Current-</a:t>
                      </a:r>
                      <a:r>
                        <a:rPr lang="en-US" sz="1100" kern="1200" dirty="0" err="1">
                          <a:effectLst/>
                        </a:rPr>
                        <a:t>CYChg</a:t>
                      </a:r>
                      <a:endParaRPr lang="en-US" sz="1100" kern="1200" dirty="0">
                        <a:solidFill>
                          <a:schemeClr val="dk1"/>
                        </a:solidFill>
                        <a:effectLst/>
                        <a:latin typeface="+mn-lt"/>
                        <a:ea typeface="+mn-ea"/>
                        <a:cs typeface="+mn-cs"/>
                      </a:endParaRPr>
                    </a:p>
                  </a:txBody>
                  <a:tcPr/>
                </a:tc>
                <a:extLst>
                  <a:ext uri="{0D108BD9-81ED-4DB2-BD59-A6C34878D82A}">
                    <a16:rowId xmlns:a16="http://schemas.microsoft.com/office/drawing/2014/main" val="1039563739"/>
                  </a:ext>
                </a:extLst>
              </a:tr>
              <a:tr h="146723">
                <a:tc>
                  <a:txBody>
                    <a:bodyPr/>
                    <a:lstStyle/>
                    <a:p>
                      <a:r>
                        <a:rPr lang="en-US" sz="1400" dirty="0"/>
                        <a:t>Trading Partner</a:t>
                      </a:r>
                    </a:p>
                  </a:txBody>
                  <a:tcPr/>
                </a:tc>
                <a:tc>
                  <a:txBody>
                    <a:bodyPr/>
                    <a:lstStyle/>
                    <a:p>
                      <a:r>
                        <a:rPr lang="en-US" sz="1100" kern="1200" dirty="0">
                          <a:effectLst/>
                        </a:rPr>
                        <a:t>0000</a:t>
                      </a:r>
                      <a:endParaRPr lang="en-US" sz="1100" kern="1200" dirty="0">
                        <a:solidFill>
                          <a:schemeClr val="dk1"/>
                        </a:solidFill>
                        <a:effectLst/>
                        <a:latin typeface="+mn-lt"/>
                        <a:ea typeface="+mn-ea"/>
                        <a:cs typeface="+mn-cs"/>
                      </a:endParaRPr>
                    </a:p>
                  </a:txBody>
                  <a:tcPr/>
                </a:tc>
                <a:tc>
                  <a:txBody>
                    <a:bodyPr/>
                    <a:lstStyle/>
                    <a:p>
                      <a:endParaRPr lang="en-US" sz="1100" kern="1200" dirty="0">
                        <a:solidFill>
                          <a:schemeClr val="dk1"/>
                        </a:solidFill>
                        <a:effectLst/>
                        <a:latin typeface="+mn-lt"/>
                        <a:ea typeface="+mn-ea"/>
                        <a:cs typeface="+mn-cs"/>
                      </a:endParaRPr>
                    </a:p>
                  </a:txBody>
                  <a:tcPr/>
                </a:tc>
                <a:extLst>
                  <a:ext uri="{0D108BD9-81ED-4DB2-BD59-A6C34878D82A}">
                    <a16:rowId xmlns:a16="http://schemas.microsoft.com/office/drawing/2014/main" val="1025146795"/>
                  </a:ext>
                </a:extLst>
              </a:tr>
              <a:tr h="220085">
                <a:tc>
                  <a:txBody>
                    <a:bodyPr/>
                    <a:lstStyle/>
                    <a:p>
                      <a:r>
                        <a:rPr lang="en-US" sz="1400" dirty="0"/>
                        <a:t>Cost Center</a:t>
                      </a:r>
                    </a:p>
                  </a:txBody>
                  <a:tcPr/>
                </a:tc>
                <a:tc>
                  <a:txBody>
                    <a:bodyPr/>
                    <a:lstStyle/>
                    <a:p>
                      <a:pPr marL="0" marR="0" algn="just">
                        <a:spcBef>
                          <a:spcPts val="0"/>
                        </a:spcBef>
                        <a:spcAft>
                          <a:spcPts val="0"/>
                        </a:spcAft>
                      </a:pPr>
                      <a:r>
                        <a:rPr lang="en-US" sz="1100" kern="1200" dirty="0">
                          <a:effectLst/>
                        </a:rPr>
                        <a:t>Debit Entry: PWV160</a:t>
                      </a:r>
                    </a:p>
                    <a:p>
                      <a:pPr marL="0" marR="0" algn="just">
                        <a:spcBef>
                          <a:spcPts val="0"/>
                        </a:spcBef>
                        <a:spcAft>
                          <a:spcPts val="0"/>
                        </a:spcAft>
                      </a:pPr>
                      <a:r>
                        <a:rPr lang="en-US" sz="1100" kern="1200" dirty="0">
                          <a:effectLst/>
                        </a:rPr>
                        <a:t>Credit Entry: 000000</a:t>
                      </a:r>
                      <a:endParaRPr lang="en-US" sz="1100" kern="1200" dirty="0">
                        <a:solidFill>
                          <a:schemeClr val="dk1"/>
                        </a:solidFill>
                        <a:effectLst/>
                        <a:latin typeface="+mn-lt"/>
                        <a:ea typeface="+mn-ea"/>
                        <a:cs typeface="+mn-cs"/>
                      </a:endParaRPr>
                    </a:p>
                  </a:txBody>
                  <a:tcPr/>
                </a:tc>
                <a:tc>
                  <a:txBody>
                    <a:bodyPr/>
                    <a:lstStyle/>
                    <a:p>
                      <a:r>
                        <a:rPr lang="en-US" sz="1100" kern="1200" dirty="0">
                          <a:effectLst/>
                        </a:rPr>
                        <a:t>Services - Services Operations </a:t>
                      </a:r>
                      <a:endParaRPr lang="en-US" sz="1100" kern="1200" dirty="0">
                        <a:solidFill>
                          <a:schemeClr val="dk1"/>
                        </a:solidFill>
                        <a:effectLst/>
                        <a:latin typeface="+mn-lt"/>
                        <a:ea typeface="+mn-ea"/>
                        <a:cs typeface="+mn-cs"/>
                      </a:endParaRPr>
                    </a:p>
                  </a:txBody>
                  <a:tcPr/>
                </a:tc>
                <a:extLst>
                  <a:ext uri="{0D108BD9-81ED-4DB2-BD59-A6C34878D82A}">
                    <a16:rowId xmlns:a16="http://schemas.microsoft.com/office/drawing/2014/main" val="1382882276"/>
                  </a:ext>
                </a:extLst>
              </a:tr>
              <a:tr h="308119">
                <a:tc>
                  <a:txBody>
                    <a:bodyPr/>
                    <a:lstStyle/>
                    <a:p>
                      <a:r>
                        <a:rPr lang="en-US" sz="1400" dirty="0"/>
                        <a:t>Geography</a:t>
                      </a:r>
                    </a:p>
                  </a:txBody>
                  <a:tcPr/>
                </a:tc>
                <a:tc>
                  <a:txBody>
                    <a:bodyPr/>
                    <a:lstStyle/>
                    <a:p>
                      <a:r>
                        <a:rPr lang="en-US" sz="1100" kern="1200" dirty="0">
                          <a:effectLst/>
                        </a:rPr>
                        <a:t>Debit Entry: AUS for Australia, JPN for Japan, THA for Thailand</a:t>
                      </a:r>
                    </a:p>
                    <a:p>
                      <a:r>
                        <a:rPr lang="en-US" sz="1100" kern="1200" dirty="0">
                          <a:effectLst/>
                        </a:rPr>
                        <a:t>Credit Entry: 000</a:t>
                      </a:r>
                      <a:endParaRPr lang="en-US" sz="1100" kern="1200" dirty="0">
                        <a:solidFill>
                          <a:schemeClr val="dk1"/>
                        </a:solidFill>
                        <a:effectLst/>
                        <a:latin typeface="+mn-lt"/>
                        <a:ea typeface="+mn-ea"/>
                        <a:cs typeface="+mn-cs"/>
                      </a:endParaRPr>
                    </a:p>
                  </a:txBody>
                  <a:tcPr/>
                </a:tc>
                <a:tc>
                  <a:txBody>
                    <a:bodyPr/>
                    <a:lstStyle/>
                    <a:p>
                      <a:endParaRPr lang="en-US" sz="1100" kern="1200" dirty="0">
                        <a:solidFill>
                          <a:schemeClr val="dk1"/>
                        </a:solidFill>
                        <a:effectLst/>
                        <a:latin typeface="+mn-lt"/>
                        <a:ea typeface="+mn-ea"/>
                        <a:cs typeface="+mn-cs"/>
                      </a:endParaRPr>
                    </a:p>
                  </a:txBody>
                  <a:tcPr/>
                </a:tc>
                <a:extLst>
                  <a:ext uri="{0D108BD9-81ED-4DB2-BD59-A6C34878D82A}">
                    <a16:rowId xmlns:a16="http://schemas.microsoft.com/office/drawing/2014/main" val="512678896"/>
                  </a:ext>
                </a:extLst>
              </a:tr>
              <a:tr h="220085">
                <a:tc>
                  <a:txBody>
                    <a:bodyPr/>
                    <a:lstStyle/>
                    <a:p>
                      <a:r>
                        <a:rPr lang="en-US" sz="1400" dirty="0"/>
                        <a:t>Project</a:t>
                      </a:r>
                    </a:p>
                  </a:txBody>
                  <a:tcPr/>
                </a:tc>
                <a:tc>
                  <a:txBody>
                    <a:bodyPr/>
                    <a:lstStyle/>
                    <a:p>
                      <a:r>
                        <a:rPr lang="en-US" sz="1100" kern="1200" dirty="0">
                          <a:effectLst/>
                        </a:rPr>
                        <a:t>Debit Entry: PW00000001</a:t>
                      </a:r>
                    </a:p>
                    <a:p>
                      <a:r>
                        <a:rPr lang="en-US" sz="1100" kern="1200" dirty="0">
                          <a:effectLst/>
                        </a:rPr>
                        <a:t>Credit Entry: 0000000000</a:t>
                      </a:r>
                      <a:endParaRPr lang="en-US" sz="1100" kern="1200" dirty="0">
                        <a:solidFill>
                          <a:schemeClr val="dk1"/>
                        </a:solidFill>
                        <a:effectLst/>
                        <a:latin typeface="+mn-lt"/>
                        <a:ea typeface="+mn-ea"/>
                        <a:cs typeface="+mn-cs"/>
                      </a:endParaRPr>
                    </a:p>
                  </a:txBody>
                  <a:tcPr/>
                </a:tc>
                <a:tc>
                  <a:txBody>
                    <a:bodyPr/>
                    <a:lstStyle/>
                    <a:p>
                      <a:r>
                        <a:rPr lang="en-US" sz="1100" kern="1200" dirty="0">
                          <a:effectLst/>
                        </a:rPr>
                        <a:t>Other</a:t>
                      </a:r>
                      <a:endParaRPr lang="en-US" sz="1100" kern="1200" dirty="0">
                        <a:solidFill>
                          <a:schemeClr val="dk1"/>
                        </a:solidFill>
                        <a:effectLst/>
                        <a:latin typeface="+mn-lt"/>
                        <a:ea typeface="+mn-ea"/>
                        <a:cs typeface="+mn-cs"/>
                      </a:endParaRPr>
                    </a:p>
                  </a:txBody>
                  <a:tcPr/>
                </a:tc>
                <a:extLst>
                  <a:ext uri="{0D108BD9-81ED-4DB2-BD59-A6C34878D82A}">
                    <a16:rowId xmlns:a16="http://schemas.microsoft.com/office/drawing/2014/main" val="125192815"/>
                  </a:ext>
                </a:extLst>
              </a:tr>
              <a:tr h="146723">
                <a:tc>
                  <a:txBody>
                    <a:bodyPr/>
                    <a:lstStyle/>
                    <a:p>
                      <a:r>
                        <a:rPr lang="en-US" sz="1400" dirty="0"/>
                        <a:t>Ref</a:t>
                      </a:r>
                    </a:p>
                  </a:txBody>
                  <a:tcPr/>
                </a:tc>
                <a:tc>
                  <a:txBody>
                    <a:bodyPr/>
                    <a:lstStyle/>
                    <a:p>
                      <a:r>
                        <a:rPr lang="en-US" sz="1100" kern="1200" dirty="0">
                          <a:effectLst/>
                        </a:rPr>
                        <a:t>000000</a:t>
                      </a:r>
                      <a:endParaRPr lang="en-US" sz="1100" kern="1200" dirty="0">
                        <a:solidFill>
                          <a:schemeClr val="dk1"/>
                        </a:solidFill>
                        <a:effectLst/>
                        <a:latin typeface="+mn-lt"/>
                        <a:ea typeface="+mn-ea"/>
                        <a:cs typeface="+mn-cs"/>
                      </a:endParaRPr>
                    </a:p>
                  </a:txBody>
                  <a:tcPr/>
                </a:tc>
                <a:tc>
                  <a:txBody>
                    <a:bodyPr/>
                    <a:lstStyle/>
                    <a:p>
                      <a:endParaRPr lang="en-US" sz="1100" kern="1200" dirty="0">
                        <a:solidFill>
                          <a:schemeClr val="dk1"/>
                        </a:solidFill>
                        <a:effectLst/>
                        <a:latin typeface="+mn-lt"/>
                        <a:ea typeface="+mn-ea"/>
                        <a:cs typeface="+mn-cs"/>
                      </a:endParaRPr>
                    </a:p>
                  </a:txBody>
                  <a:tcPr/>
                </a:tc>
                <a:extLst>
                  <a:ext uri="{0D108BD9-81ED-4DB2-BD59-A6C34878D82A}">
                    <a16:rowId xmlns:a16="http://schemas.microsoft.com/office/drawing/2014/main" val="1854565565"/>
                  </a:ext>
                </a:extLst>
              </a:tr>
              <a:tr h="220085">
                <a:tc>
                  <a:txBody>
                    <a:bodyPr/>
                    <a:lstStyle/>
                    <a:p>
                      <a:r>
                        <a:rPr lang="en-US" sz="1400" dirty="0"/>
                        <a:t>Product Line</a:t>
                      </a:r>
                    </a:p>
                  </a:txBody>
                  <a:tcPr/>
                </a:tc>
                <a:tc>
                  <a:txBody>
                    <a:bodyPr/>
                    <a:lstStyle/>
                    <a:p>
                      <a:r>
                        <a:rPr lang="en-US" sz="1100" kern="1200" dirty="0">
                          <a:effectLst/>
                        </a:rPr>
                        <a:t>Debit Entry: PW9000</a:t>
                      </a:r>
                    </a:p>
                    <a:p>
                      <a:r>
                        <a:rPr lang="en-US" sz="1100" kern="1200" dirty="0">
                          <a:effectLst/>
                        </a:rPr>
                        <a:t>Credit Entry: 000000</a:t>
                      </a:r>
                      <a:endParaRPr lang="en-US" sz="1100" kern="1200" dirty="0">
                        <a:solidFill>
                          <a:schemeClr val="dk1"/>
                        </a:solidFill>
                        <a:effectLst/>
                        <a:latin typeface="+mn-lt"/>
                        <a:ea typeface="+mn-ea"/>
                        <a:cs typeface="+mn-cs"/>
                      </a:endParaRPr>
                    </a:p>
                  </a:txBody>
                  <a:tcPr/>
                </a:tc>
                <a:tc>
                  <a:txBody>
                    <a:bodyPr/>
                    <a:lstStyle/>
                    <a:p>
                      <a:r>
                        <a:rPr lang="en-US" sz="1100" kern="1200" dirty="0">
                          <a:effectLst/>
                        </a:rPr>
                        <a:t>Other</a:t>
                      </a:r>
                      <a:endParaRPr lang="en-US" sz="1100" kern="1200" dirty="0">
                        <a:solidFill>
                          <a:schemeClr val="dk1"/>
                        </a:solidFill>
                        <a:effectLst/>
                        <a:latin typeface="+mn-lt"/>
                        <a:ea typeface="+mn-ea"/>
                        <a:cs typeface="+mn-cs"/>
                      </a:endParaRPr>
                    </a:p>
                  </a:txBody>
                  <a:tcPr/>
                </a:tc>
                <a:extLst>
                  <a:ext uri="{0D108BD9-81ED-4DB2-BD59-A6C34878D82A}">
                    <a16:rowId xmlns:a16="http://schemas.microsoft.com/office/drawing/2014/main" val="304440129"/>
                  </a:ext>
                </a:extLst>
              </a:tr>
            </a:tbl>
          </a:graphicData>
        </a:graphic>
      </p:graphicFrame>
      <p:graphicFrame>
        <p:nvGraphicFramePr>
          <p:cNvPr id="8" name="Table 7"/>
          <p:cNvGraphicFramePr>
            <a:graphicFrameLocks noGrp="1"/>
          </p:cNvGraphicFramePr>
          <p:nvPr/>
        </p:nvGraphicFramePr>
        <p:xfrm>
          <a:off x="1903095" y="4346234"/>
          <a:ext cx="8231505" cy="1579499"/>
        </p:xfrm>
        <a:graphic>
          <a:graphicData uri="http://schemas.openxmlformats.org/drawingml/2006/table">
            <a:tbl>
              <a:tblPr firstRow="1" bandRow="1">
                <a:tableStyleId>{073A0DAA-6AF3-43AB-8588-CEC1D06C72B9}</a:tableStyleId>
              </a:tblPr>
              <a:tblGrid>
                <a:gridCol w="1211582">
                  <a:extLst>
                    <a:ext uri="{9D8B030D-6E8A-4147-A177-3AD203B41FA5}">
                      <a16:colId xmlns:a16="http://schemas.microsoft.com/office/drawing/2014/main" val="440679516"/>
                    </a:ext>
                  </a:extLst>
                </a:gridCol>
                <a:gridCol w="3657600">
                  <a:extLst>
                    <a:ext uri="{9D8B030D-6E8A-4147-A177-3AD203B41FA5}">
                      <a16:colId xmlns:a16="http://schemas.microsoft.com/office/drawing/2014/main" val="1157903792"/>
                    </a:ext>
                  </a:extLst>
                </a:gridCol>
                <a:gridCol w="3362323">
                  <a:extLst>
                    <a:ext uri="{9D8B030D-6E8A-4147-A177-3AD203B41FA5}">
                      <a16:colId xmlns:a16="http://schemas.microsoft.com/office/drawing/2014/main" val="3821608324"/>
                    </a:ext>
                  </a:extLst>
                </a:gridCol>
              </a:tblGrid>
              <a:tr h="237772">
                <a:tc>
                  <a:txBody>
                    <a:bodyPr/>
                    <a:lstStyle/>
                    <a:p>
                      <a:r>
                        <a:rPr lang="en-US" dirty="0"/>
                        <a:t>Ledger</a:t>
                      </a:r>
                    </a:p>
                  </a:txBody>
                  <a:tcPr/>
                </a:tc>
                <a:tc>
                  <a:txBody>
                    <a:bodyPr/>
                    <a:lstStyle/>
                    <a:p>
                      <a:r>
                        <a:rPr lang="en-US" dirty="0"/>
                        <a:t>Dr.</a:t>
                      </a:r>
                    </a:p>
                  </a:txBody>
                  <a:tcPr/>
                </a:tc>
                <a:tc>
                  <a:txBody>
                    <a:bodyPr/>
                    <a:lstStyle/>
                    <a:p>
                      <a:r>
                        <a:rPr lang="en-US" dirty="0"/>
                        <a:t>Cr.</a:t>
                      </a:r>
                    </a:p>
                  </a:txBody>
                  <a:tcPr/>
                </a:tc>
                <a:extLst>
                  <a:ext uri="{0D108BD9-81ED-4DB2-BD59-A6C34878D82A}">
                    <a16:rowId xmlns:a16="http://schemas.microsoft.com/office/drawing/2014/main" val="1241794802"/>
                  </a:ext>
                </a:extLst>
              </a:tr>
              <a:tr h="416101">
                <a:tc>
                  <a:txBody>
                    <a:bodyPr/>
                    <a:lstStyle/>
                    <a:p>
                      <a:r>
                        <a:rPr lang="en-US" sz="1400" kern="1200" dirty="0"/>
                        <a:t>Australia</a:t>
                      </a:r>
                      <a:endParaRPr lang="en-US" sz="1400" kern="1200" dirty="0">
                        <a:solidFill>
                          <a:schemeClr val="dk1"/>
                        </a:solidFill>
                        <a:latin typeface="+mn-lt"/>
                        <a:ea typeface="+mn-ea"/>
                        <a:cs typeface="+mn-cs"/>
                      </a:endParaRPr>
                    </a:p>
                  </a:txBody>
                  <a:tcPr/>
                </a:tc>
                <a:tc>
                  <a:txBody>
                    <a:bodyPr/>
                    <a:lstStyle/>
                    <a:p>
                      <a:r>
                        <a:rPr lang="en-US" sz="1100" kern="1200" dirty="0">
                          <a:effectLst/>
                        </a:rPr>
                        <a:t>PR2W-5330104000-0000-PWV160-DEU-PW00000001-000000-PW9000-P-000000000-000000</a:t>
                      </a:r>
                      <a:endParaRPr lang="en-US" sz="1100" kern="1200" dirty="0">
                        <a:solidFill>
                          <a:schemeClr val="dk1"/>
                        </a:solidFill>
                        <a:effectLst/>
                        <a:latin typeface="+mn-lt"/>
                        <a:ea typeface="+mn-ea"/>
                        <a:cs typeface="+mn-cs"/>
                      </a:endParaRPr>
                    </a:p>
                  </a:txBody>
                  <a:tcPr/>
                </a:tc>
                <a:tc>
                  <a:txBody>
                    <a:bodyPr/>
                    <a:lstStyle/>
                    <a:p>
                      <a:r>
                        <a:rPr lang="en-US" sz="1100" kern="1200" dirty="0">
                          <a:effectLst/>
                        </a:rPr>
                        <a:t>PR2W-1090102000-0000-000000-000-PW00000001-000000-PW9000-P-000000000-000000</a:t>
                      </a:r>
                      <a:endParaRPr lang="en-US" sz="1100" kern="1200" dirty="0">
                        <a:solidFill>
                          <a:schemeClr val="dk1"/>
                        </a:solidFill>
                        <a:effectLst/>
                        <a:latin typeface="+mn-lt"/>
                        <a:ea typeface="+mn-ea"/>
                        <a:cs typeface="+mn-cs"/>
                      </a:endParaRPr>
                    </a:p>
                  </a:txBody>
                  <a:tcPr/>
                </a:tc>
                <a:extLst>
                  <a:ext uri="{0D108BD9-81ED-4DB2-BD59-A6C34878D82A}">
                    <a16:rowId xmlns:a16="http://schemas.microsoft.com/office/drawing/2014/main" val="3859330739"/>
                  </a:ext>
                </a:extLst>
              </a:tr>
              <a:tr h="416101">
                <a:tc>
                  <a:txBody>
                    <a:bodyPr/>
                    <a:lstStyle/>
                    <a:p>
                      <a:r>
                        <a:rPr lang="en-US" sz="1400" kern="1200" dirty="0"/>
                        <a:t>Japan</a:t>
                      </a: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effectLst/>
                        </a:rPr>
                        <a:t>PR2X-5330104000-0000-PWV160-ESP-PW00000001-000000-PW9000-P-000000000-000000</a:t>
                      </a:r>
                      <a:endParaRPr lang="en-US" sz="11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effectLst/>
                        </a:rPr>
                        <a:t>PR2X-1090102000-0000-PWV160-ESP-0000000000-000000-000000-P-000000000-000000</a:t>
                      </a:r>
                      <a:endParaRPr lang="en-US" sz="1100" kern="1200" dirty="0">
                        <a:solidFill>
                          <a:schemeClr val="dk1"/>
                        </a:solidFill>
                        <a:effectLst/>
                        <a:latin typeface="+mn-lt"/>
                        <a:ea typeface="+mn-ea"/>
                        <a:cs typeface="+mn-cs"/>
                      </a:endParaRPr>
                    </a:p>
                  </a:txBody>
                  <a:tcPr/>
                </a:tc>
                <a:extLst>
                  <a:ext uri="{0D108BD9-81ED-4DB2-BD59-A6C34878D82A}">
                    <a16:rowId xmlns:a16="http://schemas.microsoft.com/office/drawing/2014/main" val="55557250"/>
                  </a:ext>
                </a:extLst>
              </a:tr>
              <a:tr h="416101">
                <a:tc>
                  <a:txBody>
                    <a:bodyPr/>
                    <a:lstStyle/>
                    <a:p>
                      <a:r>
                        <a:rPr lang="en-US" sz="1400" kern="1200" dirty="0">
                          <a:solidFill>
                            <a:schemeClr val="dk1"/>
                          </a:solidFill>
                          <a:latin typeface="+mn-lt"/>
                          <a:ea typeface="+mn-ea"/>
                          <a:cs typeface="+mn-cs"/>
                        </a:rPr>
                        <a:t>Thailand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effectLst/>
                        </a:rPr>
                        <a:t>PRCE-5330104000-0000-PWV160-ESP-PW00000001-000000-PW9000-P-000000000-000000</a:t>
                      </a:r>
                      <a:endParaRPr lang="en-US" sz="11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effectLst/>
                        </a:rPr>
                        <a:t>PRCE-1090102000-0000-PWV160-ESP-0000000000-000000-000000-P-000000000-000000</a:t>
                      </a:r>
                      <a:endParaRPr lang="en-US" sz="1100" kern="1200" dirty="0">
                        <a:solidFill>
                          <a:schemeClr val="dk1"/>
                        </a:solidFill>
                        <a:effectLst/>
                        <a:latin typeface="+mn-lt"/>
                        <a:ea typeface="+mn-ea"/>
                        <a:cs typeface="+mn-cs"/>
                      </a:endParaRPr>
                    </a:p>
                  </a:txBody>
                  <a:tcPr/>
                </a:tc>
                <a:extLst>
                  <a:ext uri="{0D108BD9-81ED-4DB2-BD59-A6C34878D82A}">
                    <a16:rowId xmlns:a16="http://schemas.microsoft.com/office/drawing/2014/main" val="3157821457"/>
                  </a:ext>
                </a:extLst>
              </a:tr>
            </a:tbl>
          </a:graphicData>
        </a:graphic>
      </p:graphicFrame>
      <p:sp>
        <p:nvSpPr>
          <p:cNvPr id="9" name="TextBox 8"/>
          <p:cNvSpPr txBox="1"/>
          <p:nvPr/>
        </p:nvSpPr>
        <p:spPr>
          <a:xfrm>
            <a:off x="1939192" y="6012395"/>
            <a:ext cx="5402581" cy="161583"/>
          </a:xfrm>
          <a:prstGeom prst="rect">
            <a:avLst/>
          </a:prstGeom>
          <a:noFill/>
        </p:spPr>
        <p:txBody>
          <a:bodyPr wrap="square" lIns="0" tIns="0" rIns="0" bIns="0" rtlCol="0">
            <a:spAutoFit/>
          </a:bodyPr>
          <a:lstStyle/>
          <a:p>
            <a:r>
              <a:rPr lang="en-US" sz="1050" dirty="0"/>
              <a:t>*Posted to both Primary and Secondary ledgers</a:t>
            </a:r>
          </a:p>
        </p:txBody>
      </p:sp>
    </p:spTree>
    <p:extLst>
      <p:ext uri="{BB962C8B-B14F-4D97-AF65-F5344CB8AC3E}">
        <p14:creationId xmlns:p14="http://schemas.microsoft.com/office/powerpoint/2010/main" val="3960459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30F691-4318-47B4-B4E7-70033972E6E5}"/>
              </a:ext>
            </a:extLst>
          </p:cNvPr>
          <p:cNvSpPr>
            <a:spLocks noGrp="1"/>
          </p:cNvSpPr>
          <p:nvPr>
            <p:ph type="title"/>
          </p:nvPr>
        </p:nvSpPr>
        <p:spPr/>
        <p:txBody>
          <a:bodyPr/>
          <a:lstStyle/>
          <a:p>
            <a:pPr algn="ctr"/>
            <a:r>
              <a:rPr lang="hu-HU" dirty="0"/>
              <a:t>Parts Revenue Recognition</a:t>
            </a:r>
            <a:br>
              <a:rPr lang="hu-HU" dirty="0"/>
            </a:br>
            <a:r>
              <a:rPr lang="hu-HU" sz="3200" i="1" dirty="0"/>
              <a:t>for External PARTS Invoices</a:t>
            </a:r>
            <a:endParaRPr lang="en-US" sz="3200" i="1" dirty="0"/>
          </a:p>
        </p:txBody>
      </p:sp>
      <p:sp>
        <p:nvSpPr>
          <p:cNvPr id="3" name="Date Placeholder 2">
            <a:extLst>
              <a:ext uri="{FF2B5EF4-FFF2-40B4-BE49-F238E27FC236}">
                <a16:creationId xmlns:a16="http://schemas.microsoft.com/office/drawing/2014/main" id="{A6D3DDF7-22A4-42E1-A491-0F33A27872F9}"/>
              </a:ext>
            </a:extLst>
          </p:cNvPr>
          <p:cNvSpPr>
            <a:spLocks noGrp="1"/>
          </p:cNvSpPr>
          <p:nvPr>
            <p:ph type="dt" sz="half" idx="10"/>
          </p:nvPr>
        </p:nvSpPr>
        <p:spPr/>
        <p:txBody>
          <a:bodyPr/>
          <a:lstStyle/>
          <a:p>
            <a:fld id="{9AC9EBFE-5BA1-460F-BE92-8CF5579A714B}" type="datetime4">
              <a:rPr lang="en-US" smtClean="0"/>
              <a:t>January 22, 2021</a:t>
            </a:fld>
            <a:endParaRPr lang="en-CA"/>
          </a:p>
        </p:txBody>
      </p:sp>
      <p:sp>
        <p:nvSpPr>
          <p:cNvPr id="4" name="Footer Placeholder 3">
            <a:extLst>
              <a:ext uri="{FF2B5EF4-FFF2-40B4-BE49-F238E27FC236}">
                <a16:creationId xmlns:a16="http://schemas.microsoft.com/office/drawing/2014/main" id="{5A6367A7-D225-4DF4-A432-ABE8F11181DF}"/>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BCB954BF-C643-4173-95C0-DF5376C3A4D2}"/>
              </a:ext>
            </a:extLst>
          </p:cNvPr>
          <p:cNvSpPr>
            <a:spLocks noGrp="1"/>
          </p:cNvSpPr>
          <p:nvPr>
            <p:ph type="sldNum" sz="quarter" idx="12"/>
          </p:nvPr>
        </p:nvSpPr>
        <p:spPr/>
        <p:txBody>
          <a:bodyPr/>
          <a:lstStyle/>
          <a:p>
            <a:fld id="{00E6A5BD-C011-4A45-AA3A-201790FB7F2B}" type="slidenum">
              <a:rPr lang="en-CA" smtClean="0"/>
              <a:t>38</a:t>
            </a:fld>
            <a:endParaRPr lang="en-CA"/>
          </a:p>
        </p:txBody>
      </p:sp>
    </p:spTree>
    <p:extLst>
      <p:ext uri="{BB962C8B-B14F-4D97-AF65-F5344CB8AC3E}">
        <p14:creationId xmlns:p14="http://schemas.microsoft.com/office/powerpoint/2010/main" val="2506463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D42C4B-E2C4-412F-A6A6-91D3392555D9}"/>
              </a:ext>
            </a:extLst>
          </p:cNvPr>
          <p:cNvSpPr>
            <a:spLocks noGrp="1"/>
          </p:cNvSpPr>
          <p:nvPr>
            <p:ph type="title"/>
          </p:nvPr>
        </p:nvSpPr>
        <p:spPr>
          <a:xfrm>
            <a:off x="4139608" y="219456"/>
            <a:ext cx="6485275" cy="340525"/>
          </a:xfrm>
        </p:spPr>
        <p:txBody>
          <a:bodyPr/>
          <a:lstStyle/>
          <a:p>
            <a:r>
              <a:rPr lang="hu-HU" dirty="0"/>
              <a:t>Scope - overview</a:t>
            </a:r>
            <a:endParaRPr lang="en-US" dirty="0"/>
          </a:p>
        </p:txBody>
      </p:sp>
      <p:sp>
        <p:nvSpPr>
          <p:cNvPr id="3" name="Date Placeholder 2">
            <a:extLst>
              <a:ext uri="{FF2B5EF4-FFF2-40B4-BE49-F238E27FC236}">
                <a16:creationId xmlns:a16="http://schemas.microsoft.com/office/drawing/2014/main" id="{B1CDF1CD-DBCE-4ECF-807A-2B16A4E9B25F}"/>
              </a:ext>
            </a:extLst>
          </p:cNvPr>
          <p:cNvSpPr>
            <a:spLocks noGrp="1"/>
          </p:cNvSpPr>
          <p:nvPr>
            <p:ph type="dt" sz="half" idx="10"/>
          </p:nvPr>
        </p:nvSpPr>
        <p:spPr/>
        <p:txBody>
          <a:bodyPr/>
          <a:lstStyle/>
          <a:p>
            <a:fld id="{D36516F6-A097-4E38-8A59-185C4D2E3785}" type="datetime4">
              <a:rPr lang="en-US" smtClean="0"/>
              <a:t>January 22, 2021</a:t>
            </a:fld>
            <a:endParaRPr lang="en-CA"/>
          </a:p>
        </p:txBody>
      </p:sp>
      <p:sp>
        <p:nvSpPr>
          <p:cNvPr id="4" name="Footer Placeholder 3">
            <a:extLst>
              <a:ext uri="{FF2B5EF4-FFF2-40B4-BE49-F238E27FC236}">
                <a16:creationId xmlns:a16="http://schemas.microsoft.com/office/drawing/2014/main" id="{D0FF372B-1BCB-43DB-A7F5-76DE1F2963A8}"/>
              </a:ext>
            </a:extLst>
          </p:cNvPr>
          <p:cNvSpPr>
            <a:spLocks noGrp="1"/>
          </p:cNvSpPr>
          <p:nvPr>
            <p:ph type="ftr" sz="quarter" idx="11"/>
          </p:nvPr>
        </p:nvSpPr>
        <p:spPr/>
        <p:txBody>
          <a:bodyPr/>
          <a:lstStyle/>
          <a:p>
            <a:r>
              <a:rPr lang="en-CA"/>
              <a:t>Presentation Title</a:t>
            </a:r>
            <a:endParaRPr lang="en-CA" dirty="0"/>
          </a:p>
        </p:txBody>
      </p:sp>
      <p:sp>
        <p:nvSpPr>
          <p:cNvPr id="5" name="Slide Number Placeholder 4">
            <a:extLst>
              <a:ext uri="{FF2B5EF4-FFF2-40B4-BE49-F238E27FC236}">
                <a16:creationId xmlns:a16="http://schemas.microsoft.com/office/drawing/2014/main" id="{C89BD89D-5F37-49E8-8C98-3311CC86273E}"/>
              </a:ext>
            </a:extLst>
          </p:cNvPr>
          <p:cNvSpPr>
            <a:spLocks noGrp="1"/>
          </p:cNvSpPr>
          <p:nvPr>
            <p:ph type="sldNum" sz="quarter" idx="12"/>
          </p:nvPr>
        </p:nvSpPr>
        <p:spPr/>
        <p:txBody>
          <a:bodyPr/>
          <a:lstStyle/>
          <a:p>
            <a:fld id="{00E6A5BD-C011-4A45-AA3A-201790FB7F2B}" type="slidenum">
              <a:rPr lang="en-CA" smtClean="0"/>
              <a:pPr/>
              <a:t>39</a:t>
            </a:fld>
            <a:endParaRPr lang="en-CA"/>
          </a:p>
        </p:txBody>
      </p:sp>
      <p:sp>
        <p:nvSpPr>
          <p:cNvPr id="8" name="Content Placeholder 7">
            <a:extLst>
              <a:ext uri="{FF2B5EF4-FFF2-40B4-BE49-F238E27FC236}">
                <a16:creationId xmlns:a16="http://schemas.microsoft.com/office/drawing/2014/main" id="{DCA2BF4E-2CF8-41DE-B16D-3BA1BB784D9B}"/>
              </a:ext>
            </a:extLst>
          </p:cNvPr>
          <p:cNvSpPr>
            <a:spLocks noGrp="1"/>
          </p:cNvSpPr>
          <p:nvPr>
            <p:ph sz="quarter" idx="14"/>
          </p:nvPr>
        </p:nvSpPr>
        <p:spPr>
          <a:xfrm>
            <a:off x="432391" y="652131"/>
            <a:ext cx="11440632" cy="5538358"/>
          </a:xfrm>
        </p:spPr>
        <p:txBody>
          <a:bodyPr/>
          <a:lstStyle/>
          <a:p>
            <a:pPr marL="0" indent="0">
              <a:buNone/>
            </a:pPr>
            <a:r>
              <a:rPr lang="hu-HU" sz="1200" b="1" dirty="0"/>
              <a:t>Setups:</a:t>
            </a:r>
          </a:p>
          <a:p>
            <a:pPr marL="0" indent="0">
              <a:buNone/>
            </a:pPr>
            <a:r>
              <a:rPr lang="en-US" sz="1200" b="1" dirty="0"/>
              <a:t>GERE AR Setup (Global)&gt; Setup &gt; System &gt; </a:t>
            </a:r>
            <a:r>
              <a:rPr lang="en-US" sz="1200" b="1" dirty="0" err="1"/>
              <a:t>Quickcodes</a:t>
            </a:r>
            <a:r>
              <a:rPr lang="en-US" sz="1200" b="1" dirty="0"/>
              <a:t> &gt; Receivables</a:t>
            </a:r>
            <a:endParaRPr lang="hu-HU" sz="1200" b="1" dirty="0"/>
          </a:p>
          <a:p>
            <a:pPr marL="0" indent="0">
              <a:buNone/>
            </a:pPr>
            <a:r>
              <a:rPr lang="en-US" sz="1200" dirty="0"/>
              <a:t>GERE_OM_TYPES_FOR_DEF_REV_RPT</a:t>
            </a:r>
            <a:r>
              <a:rPr lang="hu-HU" sz="1200" dirty="0"/>
              <a:t> - </a:t>
            </a:r>
            <a:r>
              <a:rPr lang="en-US" sz="1200" dirty="0"/>
              <a:t>List of OM Order types which will be used in GERE Deferred Rev COGS Transaction Details Report</a:t>
            </a:r>
            <a:endParaRPr lang="hu-HU" sz="1200" dirty="0"/>
          </a:p>
          <a:p>
            <a:pPr marL="0" indent="0">
              <a:buNone/>
            </a:pPr>
            <a:r>
              <a:rPr lang="en-US" sz="1200" b="1" dirty="0"/>
              <a:t>GERE AR Setup (Global)&gt; Setup &gt; System &gt; </a:t>
            </a:r>
            <a:r>
              <a:rPr lang="en-US" sz="1200" b="1" dirty="0" err="1"/>
              <a:t>Quickcodes</a:t>
            </a:r>
            <a:r>
              <a:rPr lang="en-US" sz="1200" b="1" dirty="0"/>
              <a:t> &gt; </a:t>
            </a:r>
            <a:r>
              <a:rPr lang="hu-HU" sz="1200" b="1" dirty="0"/>
              <a:t>Print &gt; </a:t>
            </a:r>
            <a:r>
              <a:rPr lang="en-US" sz="1200" b="1" dirty="0"/>
              <a:t>Receivables</a:t>
            </a:r>
            <a:r>
              <a:rPr lang="hu-HU" sz="1200" b="1" dirty="0"/>
              <a:t> &gt; Receivables Lookups</a:t>
            </a:r>
            <a:endParaRPr lang="hu-HU" sz="1200" dirty="0"/>
          </a:p>
          <a:p>
            <a:pPr marL="0" indent="0">
              <a:buNone/>
            </a:pPr>
            <a:r>
              <a:rPr lang="en-US" sz="1200" dirty="0"/>
              <a:t>GERE LAG TBL BY REGION MATRIX</a:t>
            </a:r>
            <a:endParaRPr lang="hu-HU" sz="1200" dirty="0"/>
          </a:p>
          <a:p>
            <a:pPr marL="0" indent="0">
              <a:buNone/>
            </a:pPr>
            <a:r>
              <a:rPr lang="hu-HU" sz="1200" b="1" dirty="0"/>
              <a:t>Report &amp; RevRec program:</a:t>
            </a:r>
          </a:p>
          <a:p>
            <a:pPr marL="0" indent="0">
              <a:buNone/>
            </a:pPr>
            <a:r>
              <a:rPr lang="en-US" sz="1100" b="1" dirty="0"/>
              <a:t>AR Deferred Revenue COGS Transaction Details report</a:t>
            </a:r>
            <a:r>
              <a:rPr lang="en-US" sz="1100" dirty="0"/>
              <a:t> </a:t>
            </a:r>
            <a:r>
              <a:rPr lang="hu-HU" sz="1100" dirty="0"/>
              <a:t> - </a:t>
            </a:r>
            <a:r>
              <a:rPr lang="hu-HU" sz="1100" i="1" dirty="0"/>
              <a:t>GERE AR Invoice Processing </a:t>
            </a:r>
            <a:r>
              <a:rPr lang="hu-HU" sz="1100" i="1" dirty="0">
                <a:sym typeface="Wingdings" panose="05000000000000000000" pitchFamily="2" charset="2"/>
              </a:rPr>
              <a:t> can run adhoc or schedule</a:t>
            </a:r>
            <a:endParaRPr lang="hu-HU" sz="1100" i="1" dirty="0"/>
          </a:p>
          <a:p>
            <a:pPr>
              <a:buFontTx/>
              <a:buChar char="-"/>
            </a:pPr>
            <a:r>
              <a:rPr lang="en-US" sz="1050" dirty="0">
                <a:latin typeface="GE Inspira"/>
                <a:ea typeface="Times New Roman" panose="02020603050405020304" pitchFamily="18" charset="0"/>
                <a:cs typeface="Times New Roman" panose="02020603050405020304" pitchFamily="18" charset="0"/>
              </a:rPr>
              <a:t>will show all External  Parts Sales Order for which Revenue are not recognized yet and the Order status is in Pending Post Billing Status</a:t>
            </a:r>
            <a:r>
              <a:rPr lang="hu-HU" sz="1050" dirty="0">
                <a:latin typeface="GE Inspira"/>
                <a:ea typeface="Times New Roman" panose="02020603050405020304" pitchFamily="18" charset="0"/>
                <a:cs typeface="Times New Roman" panose="02020603050405020304" pitchFamily="18" charset="0"/>
              </a:rPr>
              <a:t> (scedhuled in PROD)</a:t>
            </a:r>
          </a:p>
          <a:p>
            <a:pPr marL="0" indent="0">
              <a:buNone/>
            </a:pPr>
            <a:r>
              <a:rPr lang="en-US" sz="1100" b="1" dirty="0"/>
              <a:t>GERE AR Recognize Revenue for Parts program </a:t>
            </a:r>
            <a:r>
              <a:rPr lang="hu-HU" sz="1050" dirty="0">
                <a:latin typeface="Calibri" panose="020F0502020204030204" pitchFamily="34" charset="0"/>
                <a:ea typeface="Times New Roman" panose="02020603050405020304" pitchFamily="18" charset="0"/>
              </a:rPr>
              <a:t>– </a:t>
            </a:r>
            <a:r>
              <a:rPr lang="hu-HU" sz="1100" i="1" dirty="0">
                <a:latin typeface="Calibri" panose="020F0502020204030204" pitchFamily="34" charset="0"/>
                <a:ea typeface="Times New Roman" panose="02020603050405020304" pitchFamily="18" charset="0"/>
              </a:rPr>
              <a:t>GERE AR Accounting or Scheduled Jobs </a:t>
            </a:r>
            <a:r>
              <a:rPr lang="hu-HU" sz="1100" i="1" dirty="0">
                <a:latin typeface="Calibri" panose="020F0502020204030204" pitchFamily="34" charset="0"/>
                <a:ea typeface="Times New Roman" panose="02020603050405020304" pitchFamily="18" charset="0"/>
                <a:sym typeface="Wingdings" panose="05000000000000000000" pitchFamily="2" charset="2"/>
              </a:rPr>
              <a:t> scheduled program in Production</a:t>
            </a:r>
            <a:endParaRPr lang="hu-HU" sz="1100" i="1" dirty="0">
              <a:latin typeface="Calibri" panose="020F0502020204030204" pitchFamily="34" charset="0"/>
              <a:ea typeface="Times New Roman" panose="02020603050405020304" pitchFamily="18" charset="0"/>
            </a:endParaRPr>
          </a:p>
          <a:p>
            <a:pPr>
              <a:buFontTx/>
              <a:buChar char="-"/>
            </a:pPr>
            <a:r>
              <a:rPr lang="en-US" sz="1050" dirty="0">
                <a:latin typeface="Calibri" panose="020F0502020204030204" pitchFamily="34" charset="0"/>
                <a:ea typeface="Times New Roman" panose="02020603050405020304" pitchFamily="18" charset="0"/>
              </a:rPr>
              <a:t>it is handling the revenue recognition </a:t>
            </a:r>
            <a:r>
              <a:rPr lang="en-US" sz="1050" i="1" dirty="0">
                <a:latin typeface="Calibri" panose="020F0502020204030204" pitchFamily="34" charset="0"/>
                <a:ea typeface="Times New Roman" panose="02020603050405020304" pitchFamily="18" charset="0"/>
              </a:rPr>
              <a:t>(reclass from Unearned Rev to Revenue once the conditions of the program are met (Ship to location of the counterparty, LAG days logic, External Parts SO where Customer Acceptance Revenue Contingency has been applied)</a:t>
            </a:r>
            <a:endParaRPr lang="hu-HU" sz="1050" i="1" dirty="0">
              <a:latin typeface="Calibri" panose="020F0502020204030204" pitchFamily="34" charset="0"/>
              <a:ea typeface="Times New Roman" panose="02020603050405020304" pitchFamily="18" charset="0"/>
            </a:endParaRPr>
          </a:p>
          <a:p>
            <a:pPr>
              <a:buFontTx/>
              <a:buChar char="-"/>
            </a:pPr>
            <a:r>
              <a:rPr lang="hu-HU" sz="1050" i="1" dirty="0">
                <a:latin typeface="Calibri" panose="020F0502020204030204" pitchFamily="34" charset="0"/>
                <a:ea typeface="Times New Roman" panose="02020603050405020304" pitchFamily="18" charset="0"/>
              </a:rPr>
              <a:t>Cost of Goods Sold accounting first recorded under Deferred COGS  </a:t>
            </a:r>
            <a:r>
              <a:rPr lang="hu-HU" sz="1050" i="1" dirty="0">
                <a:latin typeface="Calibri" panose="020F0502020204030204" pitchFamily="34" charset="0"/>
                <a:ea typeface="Times New Roman" panose="02020603050405020304" pitchFamily="18" charset="0"/>
                <a:sym typeface="Wingdings" panose="05000000000000000000" pitchFamily="2" charset="2"/>
              </a:rPr>
              <a:t> </a:t>
            </a:r>
            <a:r>
              <a:rPr lang="en-US" sz="1050" i="1" dirty="0">
                <a:latin typeface="Calibri" panose="020F0502020204030204" pitchFamily="34" charset="0"/>
                <a:ea typeface="Times New Roman" panose="02020603050405020304" pitchFamily="18" charset="0"/>
              </a:rPr>
              <a:t>in PROD COGS Rec</a:t>
            </a:r>
            <a:r>
              <a:rPr lang="hu-HU" sz="1050" i="1" dirty="0">
                <a:latin typeface="Calibri" panose="020F0502020204030204" pitchFamily="34" charset="0"/>
                <a:ea typeface="Times New Roman" panose="02020603050405020304" pitchFamily="18" charset="0"/>
              </a:rPr>
              <a:t>ognition</a:t>
            </a:r>
            <a:r>
              <a:rPr lang="en-US" sz="1050" i="1" dirty="0">
                <a:latin typeface="Calibri" panose="020F0502020204030204" pitchFamily="34" charset="0"/>
                <a:ea typeface="Times New Roman" panose="02020603050405020304" pitchFamily="18" charset="0"/>
              </a:rPr>
              <a:t> program is also scheduled and it would happen the same day when Revenue gets Recognizes</a:t>
            </a:r>
            <a:endParaRPr lang="hu-HU" sz="1050" i="1" dirty="0">
              <a:latin typeface="Calibri" panose="020F0502020204030204" pitchFamily="34" charset="0"/>
              <a:ea typeface="Times New Roman" panose="02020603050405020304" pitchFamily="18" charset="0"/>
            </a:endParaRPr>
          </a:p>
          <a:p>
            <a:pPr>
              <a:buFontTx/>
              <a:buChar char="-"/>
            </a:pPr>
            <a:endParaRPr lang="hu-HU" sz="1050" i="1" dirty="0">
              <a:latin typeface="GE Inspira"/>
              <a:ea typeface="Times New Roman" panose="02020603050405020304" pitchFamily="18" charset="0"/>
              <a:cs typeface="Times New Roman" panose="02020603050405020304" pitchFamily="18" charset="0"/>
            </a:endParaRPr>
          </a:p>
          <a:p>
            <a:pPr marL="342900" lvl="0" indent="-342900">
              <a:spcBef>
                <a:spcPts val="0"/>
              </a:spcBef>
              <a:buFont typeface="Symbol" panose="05050102010706020507" pitchFamily="18" charset="2"/>
              <a:buChar char=""/>
            </a:pPr>
            <a:r>
              <a:rPr lang="en-US" sz="1100" dirty="0">
                <a:latin typeface="Calibri" panose="020F0502020204030204" pitchFamily="34" charset="0"/>
                <a:ea typeface="Calibri" panose="020F0502020204030204" pitchFamily="34" charset="0"/>
              </a:rPr>
              <a:t>Lag days for revenue contingency are setup in lookups:</a:t>
            </a:r>
          </a:p>
          <a:p>
            <a:pPr marL="742950" lvl="1" indent="-285750">
              <a:buFont typeface="Courier New" panose="02070309020205020404" pitchFamily="49" charset="0"/>
              <a:buChar char="o"/>
            </a:pPr>
            <a:r>
              <a:rPr lang="en-GB" sz="1100" dirty="0">
                <a:latin typeface="Calibri" panose="020F0502020204030204" pitchFamily="34" charset="0"/>
                <a:ea typeface="Calibri" panose="020F0502020204030204" pitchFamily="34" charset="0"/>
                <a:cs typeface="Times New Roman" panose="02020603050405020304" pitchFamily="18" charset="0"/>
              </a:rPr>
              <a:t>Within country = 3 days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n-GB" sz="1100" dirty="0">
                <a:latin typeface="Calibri" panose="020F0502020204030204" pitchFamily="34" charset="0"/>
                <a:ea typeface="Calibri" panose="020F0502020204030204" pitchFamily="34" charset="0"/>
                <a:cs typeface="Times New Roman" panose="02020603050405020304" pitchFamily="18" charset="0"/>
              </a:rPr>
              <a:t>Out of country but Within region = 5 days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n-GB" sz="1100" dirty="0">
                <a:latin typeface="Calibri" panose="020F0502020204030204" pitchFamily="34" charset="0"/>
                <a:ea typeface="Calibri" panose="020F0502020204030204" pitchFamily="34" charset="0"/>
                <a:cs typeface="Times New Roman" panose="02020603050405020304" pitchFamily="18" charset="0"/>
              </a:rPr>
              <a:t>Out of region = 18</a:t>
            </a:r>
            <a:r>
              <a:rPr lang="en-GB" sz="1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GB" sz="1100" dirty="0">
                <a:latin typeface="Calibri" panose="020F0502020204030204" pitchFamily="34" charset="0"/>
                <a:ea typeface="Calibri" panose="020F0502020204030204" pitchFamily="34" charset="0"/>
                <a:cs typeface="Times New Roman" panose="02020603050405020304" pitchFamily="18" charset="0"/>
              </a:rPr>
              <a:t>days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n-GB" sz="1100" dirty="0">
                <a:latin typeface="Calibri" panose="020F0502020204030204" pitchFamily="34" charset="0"/>
                <a:ea typeface="Calibri" panose="020F0502020204030204" pitchFamily="34" charset="0"/>
                <a:cs typeface="Times New Roman" panose="02020603050405020304" pitchFamily="18" charset="0"/>
              </a:rPr>
              <a:t>To North Africa = 25</a:t>
            </a:r>
            <a:r>
              <a:rPr lang="en-GB" sz="1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GB" sz="1100" dirty="0">
                <a:latin typeface="Calibri" panose="020F0502020204030204" pitchFamily="34" charset="0"/>
                <a:ea typeface="Calibri" panose="020F0502020204030204" pitchFamily="34" charset="0"/>
                <a:cs typeface="Times New Roman" panose="02020603050405020304" pitchFamily="18" charset="0"/>
              </a:rPr>
              <a:t>days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0"/>
              </a:spcBef>
              <a:buFont typeface="Symbol" panose="05050102010706020507" pitchFamily="18" charset="2"/>
              <a:buChar char=""/>
            </a:pPr>
            <a:r>
              <a:rPr lang="en-US" sz="1100" dirty="0">
                <a:latin typeface="Calibri" panose="020F0502020204030204" pitchFamily="34" charset="0"/>
                <a:ea typeface="Calibri" panose="020F0502020204030204" pitchFamily="34" charset="0"/>
              </a:rPr>
              <a:t>A scheduled program will record customer acceptance of SO line (for external parts sales only) based on the calculation [</a:t>
            </a:r>
            <a:r>
              <a:rPr lang="en-US" sz="1100" b="1" dirty="0">
                <a:latin typeface="Calibri" panose="020F0502020204030204" pitchFamily="34" charset="0"/>
                <a:ea typeface="Calibri" panose="020F0502020204030204" pitchFamily="34" charset="0"/>
              </a:rPr>
              <a:t>System Date</a:t>
            </a:r>
            <a:r>
              <a:rPr lang="en-US" sz="1100" dirty="0">
                <a:latin typeface="Calibri" panose="020F0502020204030204" pitchFamily="34" charset="0"/>
                <a:ea typeface="Calibri" panose="020F0502020204030204" pitchFamily="34" charset="0"/>
              </a:rPr>
              <a:t> Minus </a:t>
            </a:r>
            <a:r>
              <a:rPr lang="en-US" sz="1100" b="1" dirty="0">
                <a:latin typeface="Calibri" panose="020F0502020204030204" pitchFamily="34" charset="0"/>
                <a:ea typeface="Calibri" panose="020F0502020204030204" pitchFamily="34" charset="0"/>
              </a:rPr>
              <a:t>Ship Date</a:t>
            </a:r>
            <a:r>
              <a:rPr lang="en-US" sz="1100" dirty="0">
                <a:latin typeface="Calibri" panose="020F0502020204030204" pitchFamily="34" charset="0"/>
                <a:ea typeface="Calibri" panose="020F0502020204030204" pitchFamily="34" charset="0"/>
              </a:rPr>
              <a:t> </a:t>
            </a:r>
            <a:r>
              <a:rPr lang="en-US" sz="1100" b="1" dirty="0">
                <a:latin typeface="Calibri" panose="020F0502020204030204" pitchFamily="34" charset="0"/>
                <a:ea typeface="Calibri" panose="020F0502020204030204" pitchFamily="34" charset="0"/>
              </a:rPr>
              <a:t>Actual</a:t>
            </a:r>
            <a:r>
              <a:rPr lang="en-US" sz="1100" dirty="0">
                <a:latin typeface="Calibri" panose="020F0502020204030204" pitchFamily="34" charset="0"/>
                <a:ea typeface="Calibri" panose="020F0502020204030204" pitchFamily="34" charset="0"/>
              </a:rPr>
              <a:t> of SO line</a:t>
            </a:r>
            <a:r>
              <a:rPr lang="en-US" sz="1100" b="1" dirty="0">
                <a:latin typeface="Calibri" panose="020F0502020204030204" pitchFamily="34" charset="0"/>
                <a:ea typeface="Calibri" panose="020F0502020204030204" pitchFamily="34" charset="0"/>
              </a:rPr>
              <a:t> &gt;= LAG days</a:t>
            </a:r>
            <a:r>
              <a:rPr lang="en-US" sz="1100" dirty="0">
                <a:latin typeface="Calibri" panose="020F0502020204030204" pitchFamily="34" charset="0"/>
                <a:ea typeface="Calibri" panose="020F0502020204030204" pitchFamily="34" charset="0"/>
              </a:rPr>
              <a:t> ]</a:t>
            </a:r>
          </a:p>
          <a:p>
            <a:pPr>
              <a:buFontTx/>
              <a:buChar char="-"/>
            </a:pPr>
            <a:endParaRPr lang="hu-HU" sz="1050" dirty="0"/>
          </a:p>
          <a:p>
            <a:pPr marL="0" indent="0">
              <a:buNone/>
            </a:pPr>
            <a:endParaRPr lang="en-US" sz="1400" dirty="0"/>
          </a:p>
        </p:txBody>
      </p:sp>
    </p:spTree>
    <p:extLst>
      <p:ext uri="{BB962C8B-B14F-4D97-AF65-F5344CB8AC3E}">
        <p14:creationId xmlns:p14="http://schemas.microsoft.com/office/powerpoint/2010/main" val="181451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
            <a:extLst>
              <a:ext uri="{FF2B5EF4-FFF2-40B4-BE49-F238E27FC236}">
                <a16:creationId xmlns:a16="http://schemas.microsoft.com/office/drawing/2014/main" id="{6790C0B0-30FB-485D-9096-4CD3ED51684D}"/>
              </a:ext>
            </a:extLst>
          </p:cNvPr>
          <p:cNvSpPr>
            <a:spLocks noChangeArrowheads="1"/>
          </p:cNvSpPr>
          <p:nvPr/>
        </p:nvSpPr>
        <p:spPr bwMode="auto">
          <a:xfrm>
            <a:off x="607304" y="880085"/>
            <a:ext cx="11210925" cy="7448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lnSpc>
                <a:spcPct val="90000"/>
              </a:lnSpc>
              <a:spcBef>
                <a:spcPct val="0"/>
              </a:spcBef>
              <a:spcAft>
                <a:spcPts val="600"/>
              </a:spcAft>
              <a:buClrTx/>
              <a:buSzTx/>
              <a:tabLst/>
            </a:pPr>
            <a:r>
              <a:rPr kumimoji="0" lang="en-US" altLang="en-US" sz="3200" b="1" i="0" u="none" strike="noStrike" kern="1200" cap="none" normalizeH="0" baseline="0" dirty="0">
                <a:ln>
                  <a:noFill/>
                </a:ln>
                <a:solidFill>
                  <a:schemeClr val="bg1"/>
                </a:solidFill>
                <a:effectLst/>
                <a:latin typeface="+mj-lt"/>
                <a:ea typeface="+mj-ea"/>
                <a:cs typeface="+mj-cs"/>
              </a:rPr>
              <a:t>A</a:t>
            </a:r>
            <a:r>
              <a:rPr kumimoji="0" lang="en-US" altLang="en-US" sz="3200" b="1" i="0" u="none" strike="noStrike" kern="1200" cap="none" normalizeH="0" baseline="0" dirty="0" bmk="">
                <a:ln>
                  <a:noFill/>
                </a:ln>
                <a:solidFill>
                  <a:schemeClr val="bg1"/>
                </a:solidFill>
                <a:effectLst/>
                <a:latin typeface="+mj-lt"/>
                <a:ea typeface="+mj-ea"/>
                <a:cs typeface="+mj-cs"/>
              </a:rPr>
              <a:t>bbreviation and Terminology</a:t>
            </a:r>
            <a:endParaRPr kumimoji="0" lang="en-US" altLang="en-US" sz="3200" b="1" i="0" u="none" strike="noStrike" kern="1200" cap="none" normalizeH="0" baseline="0" dirty="0">
              <a:ln>
                <a:noFill/>
              </a:ln>
              <a:solidFill>
                <a:schemeClr val="bg1"/>
              </a:solidFill>
              <a:effectLst/>
              <a:latin typeface="+mj-lt"/>
              <a:ea typeface="+mj-ea"/>
              <a:cs typeface="+mj-cs"/>
            </a:endParaRPr>
          </a:p>
          <a:p>
            <a:pPr marL="0" marR="0" lvl="0" indent="0" algn="ctr" fontAlgn="base">
              <a:lnSpc>
                <a:spcPct val="90000"/>
              </a:lnSpc>
              <a:spcBef>
                <a:spcPct val="0"/>
              </a:spcBef>
              <a:spcAft>
                <a:spcPts val="600"/>
              </a:spcAft>
              <a:buClrTx/>
              <a:buSzTx/>
              <a:tabLst/>
            </a:pPr>
            <a:endParaRPr kumimoji="0" lang="en-US" altLang="en-US" sz="3200" b="0" i="0" u="none" strike="noStrike" kern="1200" cap="none" normalizeH="0" baseline="0" dirty="0">
              <a:ln>
                <a:noFill/>
              </a:ln>
              <a:solidFill>
                <a:schemeClr val="bg1"/>
              </a:solidFill>
              <a:effectLst/>
              <a:latin typeface="+mj-lt"/>
              <a:ea typeface="+mj-ea"/>
              <a:cs typeface="+mj-cs"/>
            </a:endParaRPr>
          </a:p>
        </p:txBody>
      </p:sp>
      <p:sp>
        <p:nvSpPr>
          <p:cNvPr id="3" name="Date Placeholder 2">
            <a:extLst>
              <a:ext uri="{FF2B5EF4-FFF2-40B4-BE49-F238E27FC236}">
                <a16:creationId xmlns:a16="http://schemas.microsoft.com/office/drawing/2014/main" id="{7078B05C-2ED6-4ADD-BAB0-6190D5FE4713}"/>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lgn="l">
              <a:spcAft>
                <a:spcPts val="600"/>
              </a:spcAft>
            </a:pPr>
            <a:fld id="{66CA7FD2-EEE1-4653-A3ED-EC06E26685F5}" type="datetime4">
              <a:rPr lang="en-US" smtClean="0">
                <a:solidFill>
                  <a:schemeClr val="tx1">
                    <a:tint val="75000"/>
                  </a:schemeClr>
                </a:solidFill>
              </a:rPr>
              <a:pPr algn="l">
                <a:spcAft>
                  <a:spcPts val="600"/>
                </a:spcAft>
              </a:pPr>
              <a:t>January 22, 2021</a:t>
            </a:fld>
            <a:endParaRPr lang="en-US">
              <a:solidFill>
                <a:schemeClr val="tx1">
                  <a:tint val="75000"/>
                </a:schemeClr>
              </a:solidFill>
            </a:endParaRPr>
          </a:p>
        </p:txBody>
      </p:sp>
      <p:sp>
        <p:nvSpPr>
          <p:cNvPr id="4" name="Footer Placeholder 3">
            <a:extLst>
              <a:ext uri="{FF2B5EF4-FFF2-40B4-BE49-F238E27FC236}">
                <a16:creationId xmlns:a16="http://schemas.microsoft.com/office/drawing/2014/main" id="{6722F3FA-9ED0-4B81-9A7E-23FF89BB2AD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spcAft>
                <a:spcPts val="600"/>
              </a:spcAft>
            </a:pPr>
            <a:r>
              <a:rPr lang="en-US" kern="1200">
                <a:solidFill>
                  <a:schemeClr val="tx1">
                    <a:tint val="75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2E4892AC-911A-4E0F-B25E-F39522491DB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0E6A5BD-C011-4A45-AA3A-201790FB7F2B}" type="slidenum">
              <a:rPr lang="en-US" smtClean="0">
                <a:solidFill>
                  <a:schemeClr val="tx1">
                    <a:tint val="75000"/>
                  </a:schemeClr>
                </a:solidFill>
              </a:rPr>
              <a:pPr>
                <a:spcAft>
                  <a:spcPts val="600"/>
                </a:spcAft>
              </a:pPr>
              <a:t>4</a:t>
            </a:fld>
            <a:endParaRPr lang="en-US">
              <a:solidFill>
                <a:schemeClr val="tx1">
                  <a:tint val="75000"/>
                </a:schemeClr>
              </a:solidFill>
            </a:endParaRPr>
          </a:p>
        </p:txBody>
      </p:sp>
      <p:graphicFrame>
        <p:nvGraphicFramePr>
          <p:cNvPr id="21" name="Content Placeholder 7">
            <a:extLst>
              <a:ext uri="{FF2B5EF4-FFF2-40B4-BE49-F238E27FC236}">
                <a16:creationId xmlns:a16="http://schemas.microsoft.com/office/drawing/2014/main" id="{E42D7AE7-2DE3-4D8F-A617-BB5BD31E68AB}"/>
              </a:ext>
            </a:extLst>
          </p:cNvPr>
          <p:cNvGraphicFramePr>
            <a:graphicFrameLocks noGrp="1"/>
          </p:cNvGraphicFramePr>
          <p:nvPr>
            <p:ph sz="quarter" idx="14"/>
            <p:extLst>
              <p:ext uri="{D42A27DB-BD31-4B8C-83A1-F6EECF244321}">
                <p14:modId xmlns:p14="http://schemas.microsoft.com/office/powerpoint/2010/main" val="2516351456"/>
              </p:ext>
            </p:extLst>
          </p:nvPr>
        </p:nvGraphicFramePr>
        <p:xfrm>
          <a:off x="946205" y="1388303"/>
          <a:ext cx="10726310" cy="5022442"/>
        </p:xfrm>
        <a:graphic>
          <a:graphicData uri="http://schemas.openxmlformats.org/drawingml/2006/table">
            <a:tbl>
              <a:tblPr firstRow="1" firstCol="1" bandRow="1">
                <a:tableStyleId>{B7752061-5463-48E6-A297-43E0E91C0267}</a:tableStyleId>
              </a:tblPr>
              <a:tblGrid>
                <a:gridCol w="855631">
                  <a:extLst>
                    <a:ext uri="{9D8B030D-6E8A-4147-A177-3AD203B41FA5}">
                      <a16:colId xmlns:a16="http://schemas.microsoft.com/office/drawing/2014/main" val="2510998655"/>
                    </a:ext>
                  </a:extLst>
                </a:gridCol>
                <a:gridCol w="2988407">
                  <a:extLst>
                    <a:ext uri="{9D8B030D-6E8A-4147-A177-3AD203B41FA5}">
                      <a16:colId xmlns:a16="http://schemas.microsoft.com/office/drawing/2014/main" val="3708266524"/>
                    </a:ext>
                  </a:extLst>
                </a:gridCol>
                <a:gridCol w="6882272">
                  <a:extLst>
                    <a:ext uri="{9D8B030D-6E8A-4147-A177-3AD203B41FA5}">
                      <a16:colId xmlns:a16="http://schemas.microsoft.com/office/drawing/2014/main" val="2664316984"/>
                    </a:ext>
                  </a:extLst>
                </a:gridCol>
              </a:tblGrid>
              <a:tr h="204940">
                <a:tc>
                  <a:txBody>
                    <a:bodyPr/>
                    <a:lstStyle/>
                    <a:p>
                      <a:pPr marL="0" marR="0">
                        <a:spcBef>
                          <a:spcPts val="0"/>
                        </a:spcBef>
                        <a:spcAft>
                          <a:spcPts val="0"/>
                        </a:spcAft>
                      </a:pPr>
                      <a:r>
                        <a:rPr lang="en-US" sz="800">
                          <a:effectLst/>
                        </a:rPr>
                        <a:t>Term</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Full-Form</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Definition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1263438804"/>
                  </a:ext>
                </a:extLst>
              </a:tr>
              <a:tr h="204940">
                <a:tc>
                  <a:txBody>
                    <a:bodyPr/>
                    <a:lstStyle/>
                    <a:p>
                      <a:pPr marL="0" marR="0">
                        <a:spcBef>
                          <a:spcPts val="0"/>
                        </a:spcBef>
                        <a:spcAft>
                          <a:spcPts val="0"/>
                        </a:spcAft>
                      </a:pPr>
                      <a:r>
                        <a:rPr lang="en-US" sz="800">
                          <a:effectLst/>
                        </a:rPr>
                        <a:t>GECARS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GE Core Accounts Receivables System</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A GE System to perform external collections on customer Transactions.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2608348481"/>
                  </a:ext>
                </a:extLst>
              </a:tr>
              <a:tr h="204940">
                <a:tc>
                  <a:txBody>
                    <a:bodyPr/>
                    <a:lstStyle/>
                    <a:p>
                      <a:pPr marL="0" marR="0">
                        <a:spcBef>
                          <a:spcPts val="0"/>
                        </a:spcBef>
                        <a:spcAft>
                          <a:spcPts val="0"/>
                        </a:spcAft>
                      </a:pPr>
                      <a:r>
                        <a:rPr lang="en-US" sz="800">
                          <a:effectLst/>
                        </a:rPr>
                        <a:t>AR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Account Receivables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Oracle Applications Account Receivable Module.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3662198216"/>
                  </a:ext>
                </a:extLst>
              </a:tr>
              <a:tr h="455892">
                <a:tc>
                  <a:txBody>
                    <a:bodyPr/>
                    <a:lstStyle/>
                    <a:p>
                      <a:pPr marL="0" marR="0">
                        <a:spcBef>
                          <a:spcPts val="0"/>
                        </a:spcBef>
                        <a:spcAft>
                          <a:spcPts val="0"/>
                        </a:spcAft>
                      </a:pPr>
                      <a:r>
                        <a:rPr lang="en-US" sz="800">
                          <a:effectLst/>
                        </a:rPr>
                        <a:t>LE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Legal Entity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dirty="0">
                          <a:effectLst/>
                        </a:rPr>
                        <a:t>A particular &amp; discrete party created under the laws of a geopolitical territory &amp; legally capable of entering into contracts, suing &amp; being sued.   Typically consists of 1 or more Statutory Entity Offices, Departments, &amp; Transaction Entities.  GE Policy requires geographic &amp; employee benefit platform purity for most Statutory Entities (but there are exceptions for GEII &amp; GEIOC)</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3669728355"/>
                  </a:ext>
                </a:extLst>
              </a:tr>
              <a:tr h="330417">
                <a:tc>
                  <a:txBody>
                    <a:bodyPr/>
                    <a:lstStyle/>
                    <a:p>
                      <a:pPr marL="0" marR="0">
                        <a:spcBef>
                          <a:spcPts val="0"/>
                        </a:spcBef>
                        <a:spcAft>
                          <a:spcPts val="0"/>
                        </a:spcAft>
                      </a:pPr>
                      <a:r>
                        <a:rPr lang="en-US" sz="800">
                          <a:effectLst/>
                        </a:rPr>
                        <a:t> </a:t>
                      </a:r>
                      <a:endParaRPr lang="en-US" sz="1000">
                        <a:effectLst/>
                      </a:endParaRPr>
                    </a:p>
                    <a:p>
                      <a:pPr marL="0" marR="0">
                        <a:spcBef>
                          <a:spcPts val="0"/>
                        </a:spcBef>
                        <a:spcAft>
                          <a:spcPts val="0"/>
                        </a:spcAft>
                      </a:pPr>
                      <a:r>
                        <a:rPr lang="en-US" sz="800">
                          <a:effectLst/>
                        </a:rPr>
                        <a:t>CC</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 </a:t>
                      </a:r>
                      <a:endParaRPr lang="en-US" sz="1000">
                        <a:effectLst/>
                      </a:endParaRPr>
                    </a:p>
                    <a:p>
                      <a:pPr marL="0" marR="0">
                        <a:spcBef>
                          <a:spcPts val="0"/>
                        </a:spcBef>
                        <a:spcAft>
                          <a:spcPts val="0"/>
                        </a:spcAft>
                      </a:pPr>
                      <a:r>
                        <a:rPr lang="en-US" sz="800">
                          <a:effectLst/>
                        </a:rPr>
                        <a:t>Company Code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Company Code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4230883257"/>
                  </a:ext>
                </a:extLst>
              </a:tr>
              <a:tr h="330417">
                <a:tc>
                  <a:txBody>
                    <a:bodyPr/>
                    <a:lstStyle/>
                    <a:p>
                      <a:pPr marL="0" marR="0">
                        <a:spcBef>
                          <a:spcPts val="0"/>
                        </a:spcBef>
                        <a:spcAft>
                          <a:spcPts val="0"/>
                        </a:spcAft>
                      </a:pPr>
                      <a:r>
                        <a:rPr lang="en-US" sz="800">
                          <a:effectLst/>
                        </a:rPr>
                        <a:t>DFF</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Descriptive Fled Fields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Configurable Fields in Oracle to hold additional information in Attributes. These DFF’s are assigned to different forms like Transactions, Customer Address etc.</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4127295576"/>
                  </a:ext>
                </a:extLst>
              </a:tr>
              <a:tr h="330417">
                <a:tc>
                  <a:txBody>
                    <a:bodyPr/>
                    <a:lstStyle/>
                    <a:p>
                      <a:pPr marL="0" marR="0">
                        <a:spcBef>
                          <a:spcPts val="0"/>
                        </a:spcBef>
                        <a:spcAft>
                          <a:spcPts val="0"/>
                        </a:spcAft>
                      </a:pPr>
                      <a:r>
                        <a:rPr lang="en-US" sz="800">
                          <a:effectLst/>
                        </a:rPr>
                        <a:t>EAI</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Enterprise Application Integration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Enterprise application integration is an integration framework composed of a collection of technologies and services which form a </a:t>
                      </a:r>
                      <a:r>
                        <a:rPr lang="en-US" sz="800" u="none" strike="noStrike">
                          <a:effectLst/>
                          <a:hlinkClick r:id="rId2" tooltip="Middleware (distributed applications)"/>
                        </a:rPr>
                        <a:t>middleware</a:t>
                      </a:r>
                      <a:r>
                        <a:rPr lang="en-US" sz="800">
                          <a:effectLst/>
                        </a:rPr>
                        <a:t> to enable integration of systems and applications across the enterprise.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3069776637"/>
                  </a:ext>
                </a:extLst>
              </a:tr>
              <a:tr h="330417">
                <a:tc>
                  <a:txBody>
                    <a:bodyPr/>
                    <a:lstStyle/>
                    <a:p>
                      <a:pPr marL="0" marR="0">
                        <a:spcBef>
                          <a:spcPts val="0"/>
                        </a:spcBef>
                        <a:spcAft>
                          <a:spcPts val="0"/>
                        </a:spcAft>
                      </a:pPr>
                      <a:r>
                        <a:rPr lang="en-US" sz="800">
                          <a:effectLst/>
                        </a:rPr>
                        <a:t>GRC</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Governance, Risk and Compliance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Oracle EBS Controls Governor Tool. Focuses on Access, Configuration, Preventative and Transactional controls for ERP.  Supports ESGAP standardization and simplification model.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642061237"/>
                  </a:ext>
                </a:extLst>
              </a:tr>
              <a:tr h="204940">
                <a:tc>
                  <a:txBody>
                    <a:bodyPr/>
                    <a:lstStyle/>
                    <a:p>
                      <a:pPr marL="0" marR="0">
                        <a:spcBef>
                          <a:spcPts val="0"/>
                        </a:spcBef>
                        <a:spcAft>
                          <a:spcPts val="0"/>
                        </a:spcAft>
                      </a:pPr>
                      <a:r>
                        <a:rPr lang="en-US" sz="800">
                          <a:effectLst/>
                        </a:rPr>
                        <a:t>CTQ</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Critical to Quality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Key process or product qualifications required to meet customr’s needs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3190458764"/>
                  </a:ext>
                </a:extLst>
              </a:tr>
              <a:tr h="204940">
                <a:tc>
                  <a:txBody>
                    <a:bodyPr/>
                    <a:lstStyle/>
                    <a:p>
                      <a:pPr marL="0" marR="0">
                        <a:spcBef>
                          <a:spcPts val="0"/>
                        </a:spcBef>
                        <a:spcAft>
                          <a:spcPts val="0"/>
                        </a:spcAft>
                      </a:pPr>
                      <a:r>
                        <a:rPr lang="en-US" sz="800">
                          <a:effectLst/>
                        </a:rPr>
                        <a:t>IC</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Investment Codes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Set up in GECARS at Management Entity level of the business. Investment code (IC) drives E-reports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477650467"/>
                  </a:ext>
                </a:extLst>
              </a:tr>
              <a:tr h="330417">
                <a:tc>
                  <a:txBody>
                    <a:bodyPr/>
                    <a:lstStyle/>
                    <a:p>
                      <a:pPr marL="0" marR="0">
                        <a:spcBef>
                          <a:spcPts val="0"/>
                        </a:spcBef>
                        <a:spcAft>
                          <a:spcPts val="0"/>
                        </a:spcAft>
                      </a:pPr>
                      <a:r>
                        <a:rPr lang="en-US" sz="800">
                          <a:effectLst/>
                        </a:rPr>
                        <a:t>BCO</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Billing Component Code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Set up in GECARS at the legal entity level of the business. Billing Component Code (BCO) is usedby GECARS to identify to which business the transaction belongs to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4114046296"/>
                  </a:ext>
                </a:extLst>
              </a:tr>
              <a:tr h="214456">
                <a:tc>
                  <a:txBody>
                    <a:bodyPr/>
                    <a:lstStyle/>
                    <a:p>
                      <a:pPr marL="0" marR="0">
                        <a:spcBef>
                          <a:spcPts val="0"/>
                        </a:spcBef>
                        <a:spcAft>
                          <a:spcPts val="0"/>
                        </a:spcAft>
                      </a:pPr>
                      <a:r>
                        <a:rPr lang="en-US" sz="800">
                          <a:effectLst/>
                        </a:rPr>
                        <a:t>BOP</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Balance of Plant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lnSpc>
                          <a:spcPct val="115000"/>
                        </a:lnSpc>
                        <a:spcBef>
                          <a:spcPts val="0"/>
                        </a:spcBef>
                        <a:spcAft>
                          <a:spcPts val="0"/>
                        </a:spcAft>
                      </a:pPr>
                      <a:r>
                        <a:rPr lang="en-US" sz="800">
                          <a:effectLst/>
                        </a:rPr>
                        <a:t>Thermal term for emissions monitoring systems.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2385005093"/>
                  </a:ext>
                </a:extLst>
              </a:tr>
              <a:tr h="204940">
                <a:tc>
                  <a:txBody>
                    <a:bodyPr/>
                    <a:lstStyle/>
                    <a:p>
                      <a:pPr marL="0" marR="0">
                        <a:spcBef>
                          <a:spcPts val="0"/>
                        </a:spcBef>
                        <a:spcAft>
                          <a:spcPts val="0"/>
                        </a:spcAft>
                      </a:pPr>
                      <a:r>
                        <a:rPr lang="en-US" sz="800">
                          <a:effectLst/>
                        </a:rPr>
                        <a:t>eFCM</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Financial Contract Management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Thermal term for legacy billing system.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2014559729"/>
                  </a:ext>
                </a:extLst>
              </a:tr>
              <a:tr h="349239">
                <a:tc>
                  <a:txBody>
                    <a:bodyPr/>
                    <a:lstStyle/>
                    <a:p>
                      <a:pPr marL="0" marR="0">
                        <a:spcBef>
                          <a:spcPts val="0"/>
                        </a:spcBef>
                        <a:spcAft>
                          <a:spcPts val="0"/>
                        </a:spcAft>
                      </a:pPr>
                      <a:r>
                        <a:rPr lang="en-US" sz="800">
                          <a:effectLst/>
                        </a:rPr>
                        <a:t>GPO</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dirty="0">
                          <a:effectLst/>
                        </a:rPr>
                        <a:t>Global Projects Organization</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lnSpc>
                          <a:spcPct val="115000"/>
                        </a:lnSpc>
                        <a:spcBef>
                          <a:spcPts val="0"/>
                        </a:spcBef>
                        <a:spcAft>
                          <a:spcPts val="0"/>
                        </a:spcAft>
                      </a:pPr>
                      <a:r>
                        <a:rPr lang="en-US" sz="800">
                          <a:effectLst/>
                        </a:rPr>
                        <a:t>Thermal’s  Projects business</a:t>
                      </a:r>
                      <a:endParaRPr lang="en-US" sz="1000">
                        <a:effectLst/>
                      </a:endParaRPr>
                    </a:p>
                    <a:p>
                      <a:pPr marL="0" marR="0">
                        <a:spcBef>
                          <a:spcPts val="0"/>
                        </a:spcBef>
                        <a:spcAft>
                          <a:spcPts val="0"/>
                        </a:spcAft>
                      </a:pPr>
                      <a:r>
                        <a:rPr lang="en-US" sz="800">
                          <a:effectLst/>
                        </a:rPr>
                        <a:t>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3178550405"/>
                  </a:ext>
                </a:extLst>
              </a:tr>
              <a:tr h="214456">
                <a:tc>
                  <a:txBody>
                    <a:bodyPr/>
                    <a:lstStyle/>
                    <a:p>
                      <a:pPr marL="0" marR="0">
                        <a:spcBef>
                          <a:spcPts val="0"/>
                        </a:spcBef>
                        <a:spcAft>
                          <a:spcPts val="0"/>
                        </a:spcAft>
                      </a:pPr>
                      <a:r>
                        <a:rPr lang="en-US" sz="800">
                          <a:effectLst/>
                        </a:rPr>
                        <a:t>PSP</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dirty="0">
                          <a:effectLst/>
                        </a:rPr>
                        <a:t>Performance Service Project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lnSpc>
                          <a:spcPct val="115000"/>
                        </a:lnSpc>
                        <a:spcBef>
                          <a:spcPts val="0"/>
                        </a:spcBef>
                        <a:spcAft>
                          <a:spcPts val="0"/>
                        </a:spcAft>
                      </a:pPr>
                      <a:r>
                        <a:rPr lang="en-US" sz="800">
                          <a:effectLst/>
                        </a:rPr>
                        <a:t>PGS service offering business.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4085504539"/>
                  </a:ext>
                </a:extLst>
              </a:tr>
              <a:tr h="204940">
                <a:tc>
                  <a:txBody>
                    <a:bodyPr/>
                    <a:lstStyle/>
                    <a:p>
                      <a:pPr marL="0" marR="0">
                        <a:spcBef>
                          <a:spcPts val="0"/>
                        </a:spcBef>
                        <a:spcAft>
                          <a:spcPts val="0"/>
                        </a:spcAft>
                      </a:pPr>
                      <a:r>
                        <a:rPr lang="en-US" sz="800">
                          <a:effectLst/>
                        </a:rPr>
                        <a:t>SOA</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dirty="0">
                          <a:effectLst/>
                        </a:rPr>
                        <a:t>Service oriented architecture</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a:effectLst/>
                        </a:rPr>
                        <a:t>Architecture of middleware software used to transport data between systems.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3917944500"/>
                  </a:ext>
                </a:extLst>
              </a:tr>
              <a:tr h="204940">
                <a:tc>
                  <a:txBody>
                    <a:bodyPr/>
                    <a:lstStyle/>
                    <a:p>
                      <a:pPr marL="0" marR="0">
                        <a:spcBef>
                          <a:spcPts val="0"/>
                        </a:spcBef>
                        <a:spcAft>
                          <a:spcPts val="0"/>
                        </a:spcAft>
                      </a:pPr>
                      <a:r>
                        <a:rPr lang="en-US" sz="800">
                          <a:effectLst/>
                        </a:rPr>
                        <a:t>OFM</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dirty="0">
                          <a:effectLst/>
                        </a:rPr>
                        <a:t>Oracle Fusion Middleware</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en-US" sz="800" dirty="0">
                          <a:effectLst/>
                        </a:rPr>
                        <a:t>One of the many middleware solutions available in the market.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extLst>
                  <a:ext uri="{0D108BD9-81ED-4DB2-BD59-A6C34878D82A}">
                    <a16:rowId xmlns:a16="http://schemas.microsoft.com/office/drawing/2014/main" val="1924124609"/>
                  </a:ext>
                </a:extLst>
              </a:tr>
              <a:tr h="298000">
                <a:tc>
                  <a:txBody>
                    <a:bodyPr/>
                    <a:lstStyle/>
                    <a:p>
                      <a:pPr marL="0" marR="0">
                        <a:spcBef>
                          <a:spcPts val="0"/>
                        </a:spcBef>
                        <a:spcAft>
                          <a:spcPts val="0"/>
                        </a:spcAft>
                      </a:pPr>
                      <a:r>
                        <a:rPr lang="hu-HU" sz="1000" dirty="0">
                          <a:effectLst/>
                          <a:latin typeface="Calibri" panose="020F0502020204030204" pitchFamily="34" charset="0"/>
                          <a:ea typeface="Times New Roman" panose="02020603050405020304" pitchFamily="18" charset="0"/>
                          <a:cs typeface="Times New Roman" panose="02020603050405020304" pitchFamily="18" charset="0"/>
                        </a:rPr>
                        <a:t>PB</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spcBef>
                          <a:spcPts val="0"/>
                        </a:spcBef>
                        <a:spcAft>
                          <a:spcPts val="0"/>
                        </a:spcAft>
                      </a:pPr>
                      <a:r>
                        <a:rPr lang="hu-HU" sz="800" kern="1200" dirty="0">
                          <a:solidFill>
                            <a:schemeClr val="accent2"/>
                          </a:solidFill>
                          <a:effectLst/>
                          <a:latin typeface="+mn-lt"/>
                          <a:ea typeface="+mn-ea"/>
                          <a:cs typeface="+mn-cs"/>
                        </a:rPr>
                        <a:t>Progress Billing</a:t>
                      </a:r>
                      <a:endParaRPr lang="en-US" sz="800" kern="1200" dirty="0">
                        <a:solidFill>
                          <a:schemeClr val="accent2"/>
                        </a:solidFill>
                        <a:effectLst/>
                        <a:latin typeface="+mn-lt"/>
                        <a:ea typeface="+mn-ea"/>
                        <a:cs typeface="+mn-cs"/>
                      </a:endParaRPr>
                    </a:p>
                  </a:txBody>
                  <a:tcPr marL="23959" marR="23959" marT="23959" marB="23959"/>
                </a:tc>
                <a:tc>
                  <a:txBody>
                    <a:bodyPr/>
                    <a:lstStyle/>
                    <a:p>
                      <a:pPr marL="0" marR="0">
                        <a:spcBef>
                          <a:spcPts val="0"/>
                        </a:spcBef>
                        <a:spcAft>
                          <a:spcPts val="0"/>
                        </a:spcAft>
                      </a:pPr>
                      <a:r>
                        <a:rPr lang="en-US" sz="800" kern="1200" dirty="0">
                          <a:solidFill>
                            <a:schemeClr val="accent2"/>
                          </a:solidFill>
                          <a:effectLst/>
                          <a:latin typeface="+mn-lt"/>
                          <a:ea typeface="+mn-ea"/>
                          <a:cs typeface="+mn-cs"/>
                        </a:rPr>
                        <a:t>A series of invoices prepared at different stages in the process of a major project, in order to seek payment for the percentage of work completed</a:t>
                      </a:r>
                    </a:p>
                  </a:txBody>
                  <a:tcPr marL="23959" marR="23959" marT="23959" marB="23959"/>
                </a:tc>
                <a:extLst>
                  <a:ext uri="{0D108BD9-81ED-4DB2-BD59-A6C34878D82A}">
                    <a16:rowId xmlns:a16="http://schemas.microsoft.com/office/drawing/2014/main" val="1865441100"/>
                  </a:ext>
                </a:extLst>
              </a:tr>
              <a:tr h="143913">
                <a:tc>
                  <a:txBody>
                    <a:bodyPr/>
                    <a:lstStyle/>
                    <a:p>
                      <a:pPr marL="0" marR="0">
                        <a:spcBef>
                          <a:spcPts val="0"/>
                        </a:spcBef>
                        <a:spcAft>
                          <a:spcPts val="0"/>
                        </a:spcAft>
                      </a:pPr>
                      <a:r>
                        <a:rPr lang="hu-HU" sz="1000" dirty="0">
                          <a:effectLst/>
                          <a:latin typeface="Calibri" panose="020F0502020204030204" pitchFamily="34" charset="0"/>
                          <a:ea typeface="Times New Roman" panose="02020603050405020304" pitchFamily="18" charset="0"/>
                          <a:cs typeface="Times New Roman" panose="02020603050405020304" pitchFamily="18" charset="0"/>
                        </a:rPr>
                        <a:t>BAM</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3959" marR="23959" marT="23959" marB="23959"/>
                </a:tc>
                <a:tc>
                  <a:txBody>
                    <a:bodyPr/>
                    <a:lstStyle/>
                    <a:p>
                      <a:pPr marL="0" marR="0" algn="l" defTabSz="914400" rtl="0" eaLnBrk="1" latinLnBrk="0" hangingPunct="1">
                        <a:lnSpc>
                          <a:spcPct val="99000"/>
                        </a:lnSpc>
                        <a:spcBef>
                          <a:spcPts val="0"/>
                        </a:spcBef>
                        <a:spcAft>
                          <a:spcPts val="0"/>
                        </a:spcAft>
                      </a:pPr>
                      <a:r>
                        <a:rPr lang="en-US" sz="800" kern="1200" dirty="0">
                          <a:solidFill>
                            <a:schemeClr val="accent2"/>
                          </a:solidFill>
                          <a:effectLst/>
                          <a:latin typeface="+mn-lt"/>
                          <a:ea typeface="+mn-ea"/>
                          <a:cs typeface="+mn-cs"/>
                        </a:rPr>
                        <a:t>Business Application Monitoring</a:t>
                      </a:r>
                    </a:p>
                  </a:txBody>
                  <a:tcPr marL="23959" marR="23959" marT="23959" marB="23959"/>
                </a:tc>
                <a:tc>
                  <a:txBody>
                    <a:bodyPr/>
                    <a:lstStyle/>
                    <a:p>
                      <a:pPr marL="0" marR="0">
                        <a:spcBef>
                          <a:spcPts val="0"/>
                        </a:spcBef>
                        <a:spcAft>
                          <a:spcPts val="0"/>
                        </a:spcAft>
                      </a:pPr>
                      <a:r>
                        <a:rPr lang="en-US" sz="800" kern="1200" dirty="0">
                          <a:solidFill>
                            <a:schemeClr val="accent2"/>
                          </a:solidFill>
                          <a:effectLst/>
                          <a:latin typeface="+mn-lt"/>
                          <a:ea typeface="+mn-ea"/>
                          <a:cs typeface="+mn-cs"/>
                        </a:rPr>
                        <a:t>Reporting Tool in SOA to report the status of transaction</a:t>
                      </a:r>
                    </a:p>
                  </a:txBody>
                  <a:tcPr marL="23959" marR="23959" marT="23959" marB="23959"/>
                </a:tc>
                <a:extLst>
                  <a:ext uri="{0D108BD9-81ED-4DB2-BD59-A6C34878D82A}">
                    <a16:rowId xmlns:a16="http://schemas.microsoft.com/office/drawing/2014/main" val="2952947756"/>
                  </a:ext>
                </a:extLst>
              </a:tr>
            </a:tbl>
          </a:graphicData>
        </a:graphic>
      </p:graphicFrame>
    </p:spTree>
    <p:extLst>
      <p:ext uri="{BB962C8B-B14F-4D97-AF65-F5344CB8AC3E}">
        <p14:creationId xmlns:p14="http://schemas.microsoft.com/office/powerpoint/2010/main" val="3107305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30F691-4318-47B4-B4E7-70033972E6E5}"/>
              </a:ext>
            </a:extLst>
          </p:cNvPr>
          <p:cNvSpPr>
            <a:spLocks noGrp="1"/>
          </p:cNvSpPr>
          <p:nvPr>
            <p:ph type="title"/>
          </p:nvPr>
        </p:nvSpPr>
        <p:spPr/>
        <p:txBody>
          <a:bodyPr/>
          <a:lstStyle/>
          <a:p>
            <a:pPr algn="ctr"/>
            <a:r>
              <a:rPr lang="hu-HU" dirty="0"/>
              <a:t>AR Reports</a:t>
            </a:r>
            <a:endParaRPr lang="en-US" dirty="0"/>
          </a:p>
        </p:txBody>
      </p:sp>
      <p:sp>
        <p:nvSpPr>
          <p:cNvPr id="3" name="Date Placeholder 2">
            <a:extLst>
              <a:ext uri="{FF2B5EF4-FFF2-40B4-BE49-F238E27FC236}">
                <a16:creationId xmlns:a16="http://schemas.microsoft.com/office/drawing/2014/main" id="{A6D3DDF7-22A4-42E1-A491-0F33A27872F9}"/>
              </a:ext>
            </a:extLst>
          </p:cNvPr>
          <p:cNvSpPr>
            <a:spLocks noGrp="1"/>
          </p:cNvSpPr>
          <p:nvPr>
            <p:ph type="dt" sz="half" idx="10"/>
          </p:nvPr>
        </p:nvSpPr>
        <p:spPr/>
        <p:txBody>
          <a:bodyPr/>
          <a:lstStyle/>
          <a:p>
            <a:fld id="{9AC9EBFE-5BA1-460F-BE92-8CF5579A714B}" type="datetime4">
              <a:rPr lang="en-US" smtClean="0"/>
              <a:t>January 22, 2021</a:t>
            </a:fld>
            <a:endParaRPr lang="en-CA"/>
          </a:p>
        </p:txBody>
      </p:sp>
      <p:sp>
        <p:nvSpPr>
          <p:cNvPr id="4" name="Footer Placeholder 3">
            <a:extLst>
              <a:ext uri="{FF2B5EF4-FFF2-40B4-BE49-F238E27FC236}">
                <a16:creationId xmlns:a16="http://schemas.microsoft.com/office/drawing/2014/main" id="{5A6367A7-D225-4DF4-A432-ABE8F11181DF}"/>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BCB954BF-C643-4173-95C0-DF5376C3A4D2}"/>
              </a:ext>
            </a:extLst>
          </p:cNvPr>
          <p:cNvSpPr>
            <a:spLocks noGrp="1"/>
          </p:cNvSpPr>
          <p:nvPr>
            <p:ph type="sldNum" sz="quarter" idx="12"/>
          </p:nvPr>
        </p:nvSpPr>
        <p:spPr/>
        <p:txBody>
          <a:bodyPr/>
          <a:lstStyle/>
          <a:p>
            <a:fld id="{00E6A5BD-C011-4A45-AA3A-201790FB7F2B}" type="slidenum">
              <a:rPr lang="en-CA" smtClean="0"/>
              <a:t>40</a:t>
            </a:fld>
            <a:endParaRPr lang="en-CA"/>
          </a:p>
        </p:txBody>
      </p:sp>
    </p:spTree>
    <p:extLst>
      <p:ext uri="{BB962C8B-B14F-4D97-AF65-F5344CB8AC3E}">
        <p14:creationId xmlns:p14="http://schemas.microsoft.com/office/powerpoint/2010/main" val="3278760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C5B0EE-F604-468F-B7A1-BFE61A345FE4}"/>
              </a:ext>
            </a:extLst>
          </p:cNvPr>
          <p:cNvSpPr>
            <a:spLocks noGrp="1"/>
          </p:cNvSpPr>
          <p:nvPr>
            <p:ph type="title"/>
          </p:nvPr>
        </p:nvSpPr>
        <p:spPr/>
        <p:txBody>
          <a:bodyPr/>
          <a:lstStyle/>
          <a:p>
            <a:pPr algn="ctr"/>
            <a:r>
              <a:rPr lang="hu-HU" dirty="0"/>
              <a:t>AR Reports</a:t>
            </a:r>
            <a:endParaRPr lang="en-US" dirty="0"/>
          </a:p>
        </p:txBody>
      </p:sp>
      <p:sp>
        <p:nvSpPr>
          <p:cNvPr id="3" name="Date Placeholder 2">
            <a:extLst>
              <a:ext uri="{FF2B5EF4-FFF2-40B4-BE49-F238E27FC236}">
                <a16:creationId xmlns:a16="http://schemas.microsoft.com/office/drawing/2014/main" id="{CBEDF7DD-86F4-469A-80A4-0B1CD417F892}"/>
              </a:ext>
            </a:extLst>
          </p:cNvPr>
          <p:cNvSpPr>
            <a:spLocks noGrp="1"/>
          </p:cNvSpPr>
          <p:nvPr>
            <p:ph type="dt" sz="half" idx="10"/>
          </p:nvPr>
        </p:nvSpPr>
        <p:spPr/>
        <p:txBody>
          <a:bodyPr/>
          <a:lstStyle/>
          <a:p>
            <a:fld id="{D36516F6-A097-4E38-8A59-185C4D2E3785}" type="datetime4">
              <a:rPr lang="en-US" smtClean="0"/>
              <a:t>January 22, 2021</a:t>
            </a:fld>
            <a:endParaRPr lang="en-CA"/>
          </a:p>
        </p:txBody>
      </p:sp>
      <p:sp>
        <p:nvSpPr>
          <p:cNvPr id="4" name="Footer Placeholder 3">
            <a:extLst>
              <a:ext uri="{FF2B5EF4-FFF2-40B4-BE49-F238E27FC236}">
                <a16:creationId xmlns:a16="http://schemas.microsoft.com/office/drawing/2014/main" id="{3171761B-4090-4640-BBC8-1A3C5F778F11}"/>
              </a:ext>
            </a:extLst>
          </p:cNvPr>
          <p:cNvSpPr>
            <a:spLocks noGrp="1"/>
          </p:cNvSpPr>
          <p:nvPr>
            <p:ph type="ftr" sz="quarter" idx="11"/>
          </p:nvPr>
        </p:nvSpPr>
        <p:spPr/>
        <p:txBody>
          <a:bodyPr/>
          <a:lstStyle/>
          <a:p>
            <a:r>
              <a:rPr lang="en-CA"/>
              <a:t>Presentation Title</a:t>
            </a:r>
            <a:endParaRPr lang="en-CA" dirty="0"/>
          </a:p>
        </p:txBody>
      </p:sp>
      <p:sp>
        <p:nvSpPr>
          <p:cNvPr id="5" name="Slide Number Placeholder 4">
            <a:extLst>
              <a:ext uri="{FF2B5EF4-FFF2-40B4-BE49-F238E27FC236}">
                <a16:creationId xmlns:a16="http://schemas.microsoft.com/office/drawing/2014/main" id="{117F9F8B-9C6A-4B3F-B9D3-4C9171E621A1}"/>
              </a:ext>
            </a:extLst>
          </p:cNvPr>
          <p:cNvSpPr>
            <a:spLocks noGrp="1"/>
          </p:cNvSpPr>
          <p:nvPr>
            <p:ph type="sldNum" sz="quarter" idx="12"/>
          </p:nvPr>
        </p:nvSpPr>
        <p:spPr/>
        <p:txBody>
          <a:bodyPr/>
          <a:lstStyle/>
          <a:p>
            <a:fld id="{00E6A5BD-C011-4A45-AA3A-201790FB7F2B}" type="slidenum">
              <a:rPr lang="en-CA" smtClean="0"/>
              <a:pPr/>
              <a:t>41</a:t>
            </a:fld>
            <a:endParaRPr lang="en-CA"/>
          </a:p>
        </p:txBody>
      </p:sp>
      <p:sp>
        <p:nvSpPr>
          <p:cNvPr id="8" name="Content Placeholder 7">
            <a:extLst>
              <a:ext uri="{FF2B5EF4-FFF2-40B4-BE49-F238E27FC236}">
                <a16:creationId xmlns:a16="http://schemas.microsoft.com/office/drawing/2014/main" id="{37A2A4EA-94EB-463C-A224-7D29C5D0C34E}"/>
              </a:ext>
            </a:extLst>
          </p:cNvPr>
          <p:cNvSpPr>
            <a:spLocks noGrp="1"/>
          </p:cNvSpPr>
          <p:nvPr>
            <p:ph sz="quarter" idx="14"/>
          </p:nvPr>
        </p:nvSpPr>
        <p:spPr>
          <a:xfrm>
            <a:off x="779228" y="1648305"/>
            <a:ext cx="10964406" cy="4343400"/>
          </a:xfrm>
        </p:spPr>
        <p:txBody>
          <a:bodyPr/>
          <a:lstStyle/>
          <a:p>
            <a:pPr>
              <a:spcBef>
                <a:spcPts val="0"/>
              </a:spcBef>
            </a:pPr>
            <a:endParaRPr lang="en-US" dirty="0"/>
          </a:p>
          <a:p>
            <a:pPr marL="1143000" marR="0" lvl="2" indent="-228600">
              <a:lnSpc>
                <a:spcPct val="150000"/>
              </a:lnSpc>
              <a:spcBef>
                <a:spcPts val="0"/>
              </a:spcBef>
              <a:spcAft>
                <a:spcPts val="0"/>
              </a:spcAft>
              <a:buFont typeface="Wingdings" panose="05000000000000000000" pitchFamily="2" charset="2"/>
              <a:buChar char=""/>
            </a:pPr>
            <a:r>
              <a:rPr lang="en-US" dirty="0">
                <a:latin typeface="Calibri" panose="020F0502020204030204" pitchFamily="34" charset="0"/>
                <a:ea typeface="Times New Roman" panose="02020603050405020304" pitchFamily="18" charset="0"/>
              </a:rPr>
              <a:t>AR Outstanding Receivables Status report -</a:t>
            </a:r>
            <a:r>
              <a:rPr lang="en-US" i="1" dirty="0">
                <a:latin typeface="Calibri" panose="020F0502020204030204" pitchFamily="34" charset="0"/>
                <a:ea typeface="Times New Roman" panose="02020603050405020304" pitchFamily="18" charset="0"/>
              </a:rPr>
              <a:t> open items aging report</a:t>
            </a:r>
            <a:endParaRPr lang="en-US" dirty="0">
              <a:latin typeface="Calibri" panose="020F0502020204030204" pitchFamily="34" charset="0"/>
              <a:ea typeface="Calibri" panose="020F0502020204030204" pitchFamily="34" charset="0"/>
            </a:endParaRPr>
          </a:p>
          <a:p>
            <a:pPr marL="1143000" marR="0" lvl="2" indent="-228600">
              <a:lnSpc>
                <a:spcPct val="150000"/>
              </a:lnSpc>
              <a:spcBef>
                <a:spcPts val="0"/>
              </a:spcBef>
              <a:spcAft>
                <a:spcPts val="0"/>
              </a:spcAft>
              <a:buFont typeface="Wingdings" panose="05000000000000000000" pitchFamily="2" charset="2"/>
              <a:buChar char=""/>
            </a:pPr>
            <a:r>
              <a:rPr lang="en-US" dirty="0">
                <a:latin typeface="Calibri" panose="020F0502020204030204" pitchFamily="34" charset="0"/>
                <a:ea typeface="Times New Roman" panose="02020603050405020304" pitchFamily="18" charset="0"/>
              </a:rPr>
              <a:t>AR Sales Report - </a:t>
            </a:r>
            <a:r>
              <a:rPr lang="en-US" i="1" dirty="0">
                <a:latin typeface="Calibri" panose="020F0502020204030204" pitchFamily="34" charset="0"/>
                <a:ea typeface="Times New Roman" panose="02020603050405020304" pitchFamily="18" charset="0"/>
              </a:rPr>
              <a:t>invoice summary level</a:t>
            </a:r>
            <a:endParaRPr lang="hu-HU" i="1" dirty="0">
              <a:latin typeface="Calibri" panose="020F0502020204030204" pitchFamily="34" charset="0"/>
              <a:ea typeface="Times New Roman" panose="02020603050405020304" pitchFamily="18" charset="0"/>
            </a:endParaRPr>
          </a:p>
          <a:p>
            <a:pPr marL="1143000" marR="0" lvl="2" indent="-228600">
              <a:lnSpc>
                <a:spcPct val="150000"/>
              </a:lnSpc>
              <a:spcBef>
                <a:spcPts val="0"/>
              </a:spcBef>
              <a:spcAft>
                <a:spcPts val="0"/>
              </a:spcAft>
              <a:buFont typeface="Wingdings" panose="05000000000000000000" pitchFamily="2" charset="2"/>
              <a:buChar char=""/>
            </a:pPr>
            <a:r>
              <a:rPr lang="en-US" dirty="0">
                <a:latin typeface="Calibri" panose="020F0502020204030204" pitchFamily="34" charset="0"/>
                <a:ea typeface="Times New Roman" panose="02020603050405020304" pitchFamily="18" charset="0"/>
              </a:rPr>
              <a:t>AR Invoice Listing - </a:t>
            </a:r>
            <a:r>
              <a:rPr lang="en-US" i="1" dirty="0">
                <a:latin typeface="Calibri" panose="020F0502020204030204" pitchFamily="34" charset="0"/>
                <a:ea typeface="Times New Roman" panose="02020603050405020304" pitchFamily="18" charset="0"/>
              </a:rPr>
              <a:t>invoice line item level</a:t>
            </a:r>
            <a:endParaRPr lang="hu-HU" i="1" dirty="0">
              <a:latin typeface="Calibri" panose="020F0502020204030204" pitchFamily="34" charset="0"/>
              <a:ea typeface="Times New Roman" panose="02020603050405020304" pitchFamily="18" charset="0"/>
            </a:endParaRPr>
          </a:p>
          <a:p>
            <a:pPr marL="1143000" marR="0" lvl="2" indent="-228600">
              <a:lnSpc>
                <a:spcPct val="150000"/>
              </a:lnSpc>
              <a:spcBef>
                <a:spcPts val="0"/>
              </a:spcBef>
              <a:spcAft>
                <a:spcPts val="1200"/>
              </a:spcAft>
              <a:buFont typeface="Wingdings" panose="05000000000000000000" pitchFamily="2" charset="2"/>
              <a:buChar char=""/>
            </a:pPr>
            <a:r>
              <a:rPr lang="en-US" dirty="0">
                <a:latin typeface="Calibri" panose="020F0502020204030204" pitchFamily="34" charset="0"/>
                <a:ea typeface="Times New Roman" panose="02020603050405020304" pitchFamily="18" charset="0"/>
              </a:rPr>
              <a:t>AR Receipt Listing - </a:t>
            </a:r>
            <a:r>
              <a:rPr lang="en-US" i="1" dirty="0">
                <a:latin typeface="Calibri" panose="020F0502020204030204" pitchFamily="34" charset="0"/>
                <a:ea typeface="Times New Roman" panose="02020603050405020304" pitchFamily="18" charset="0"/>
              </a:rPr>
              <a:t>applied &amp; unapplied/unidentified receipts</a:t>
            </a:r>
            <a:endParaRPr lang="en-US" dirty="0">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365203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30F691-4318-47B4-B4E7-70033972E6E5}"/>
              </a:ext>
            </a:extLst>
          </p:cNvPr>
          <p:cNvSpPr>
            <a:spLocks noGrp="1"/>
          </p:cNvSpPr>
          <p:nvPr>
            <p:ph type="title"/>
          </p:nvPr>
        </p:nvSpPr>
        <p:spPr/>
        <p:txBody>
          <a:bodyPr/>
          <a:lstStyle/>
          <a:p>
            <a:pPr algn="ctr"/>
            <a:r>
              <a:rPr lang="hu-HU" dirty="0"/>
              <a:t>AR Closing activities</a:t>
            </a:r>
            <a:endParaRPr lang="en-US" dirty="0"/>
          </a:p>
        </p:txBody>
      </p:sp>
      <p:sp>
        <p:nvSpPr>
          <p:cNvPr id="3" name="Date Placeholder 2">
            <a:extLst>
              <a:ext uri="{FF2B5EF4-FFF2-40B4-BE49-F238E27FC236}">
                <a16:creationId xmlns:a16="http://schemas.microsoft.com/office/drawing/2014/main" id="{A6D3DDF7-22A4-42E1-A491-0F33A27872F9}"/>
              </a:ext>
            </a:extLst>
          </p:cNvPr>
          <p:cNvSpPr>
            <a:spLocks noGrp="1"/>
          </p:cNvSpPr>
          <p:nvPr>
            <p:ph type="dt" sz="half" idx="10"/>
          </p:nvPr>
        </p:nvSpPr>
        <p:spPr/>
        <p:txBody>
          <a:bodyPr/>
          <a:lstStyle/>
          <a:p>
            <a:fld id="{9AC9EBFE-5BA1-460F-BE92-8CF5579A714B}" type="datetime4">
              <a:rPr lang="en-US" smtClean="0"/>
              <a:t>January 22, 2021</a:t>
            </a:fld>
            <a:endParaRPr lang="en-CA"/>
          </a:p>
        </p:txBody>
      </p:sp>
      <p:sp>
        <p:nvSpPr>
          <p:cNvPr id="4" name="Footer Placeholder 3">
            <a:extLst>
              <a:ext uri="{FF2B5EF4-FFF2-40B4-BE49-F238E27FC236}">
                <a16:creationId xmlns:a16="http://schemas.microsoft.com/office/drawing/2014/main" id="{5A6367A7-D225-4DF4-A432-ABE8F11181DF}"/>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BCB954BF-C643-4173-95C0-DF5376C3A4D2}"/>
              </a:ext>
            </a:extLst>
          </p:cNvPr>
          <p:cNvSpPr>
            <a:spLocks noGrp="1"/>
          </p:cNvSpPr>
          <p:nvPr>
            <p:ph type="sldNum" sz="quarter" idx="12"/>
          </p:nvPr>
        </p:nvSpPr>
        <p:spPr/>
        <p:txBody>
          <a:bodyPr/>
          <a:lstStyle/>
          <a:p>
            <a:fld id="{00E6A5BD-C011-4A45-AA3A-201790FB7F2B}" type="slidenum">
              <a:rPr lang="en-CA" smtClean="0"/>
              <a:t>42</a:t>
            </a:fld>
            <a:endParaRPr lang="en-CA"/>
          </a:p>
        </p:txBody>
      </p:sp>
    </p:spTree>
    <p:extLst>
      <p:ext uri="{BB962C8B-B14F-4D97-AF65-F5344CB8AC3E}">
        <p14:creationId xmlns:p14="http://schemas.microsoft.com/office/powerpoint/2010/main" val="3465384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8B9D104-F903-439B-97E6-37D6FAD1BA9B}"/>
              </a:ext>
            </a:extLst>
          </p:cNvPr>
          <p:cNvSpPr>
            <a:spLocks noGrp="1"/>
          </p:cNvSpPr>
          <p:nvPr>
            <p:ph type="title"/>
          </p:nvPr>
        </p:nvSpPr>
        <p:spPr>
          <a:xfrm>
            <a:off x="3990974" y="219456"/>
            <a:ext cx="6633909" cy="448056"/>
          </a:xfrm>
        </p:spPr>
        <p:txBody>
          <a:bodyPr/>
          <a:lstStyle/>
          <a:p>
            <a:r>
              <a:rPr lang="en-US" dirty="0"/>
              <a:t>Closing Steps</a:t>
            </a:r>
          </a:p>
        </p:txBody>
      </p:sp>
      <p:sp>
        <p:nvSpPr>
          <p:cNvPr id="3" name="Date Placeholder 2">
            <a:extLst>
              <a:ext uri="{FF2B5EF4-FFF2-40B4-BE49-F238E27FC236}">
                <a16:creationId xmlns:a16="http://schemas.microsoft.com/office/drawing/2014/main" id="{E129AF94-776C-42C0-A894-7B332C7B4BF0}"/>
              </a:ext>
            </a:extLst>
          </p:cNvPr>
          <p:cNvSpPr>
            <a:spLocks noGrp="1"/>
          </p:cNvSpPr>
          <p:nvPr>
            <p:ph type="dt" sz="half" idx="10"/>
          </p:nvPr>
        </p:nvSpPr>
        <p:spPr/>
        <p:txBody>
          <a:bodyPr/>
          <a:lstStyle/>
          <a:p>
            <a:fld id="{D36516F6-A097-4E38-8A59-185C4D2E3785}" type="datetime4">
              <a:rPr lang="en-US" smtClean="0"/>
              <a:t>January 22, 2021</a:t>
            </a:fld>
            <a:endParaRPr lang="en-CA"/>
          </a:p>
        </p:txBody>
      </p:sp>
      <p:sp>
        <p:nvSpPr>
          <p:cNvPr id="4" name="Footer Placeholder 3">
            <a:extLst>
              <a:ext uri="{FF2B5EF4-FFF2-40B4-BE49-F238E27FC236}">
                <a16:creationId xmlns:a16="http://schemas.microsoft.com/office/drawing/2014/main" id="{3E23D917-F4A7-4148-A1B8-7466709A0605}"/>
              </a:ext>
            </a:extLst>
          </p:cNvPr>
          <p:cNvSpPr>
            <a:spLocks noGrp="1"/>
          </p:cNvSpPr>
          <p:nvPr>
            <p:ph type="ftr" sz="quarter" idx="11"/>
          </p:nvPr>
        </p:nvSpPr>
        <p:spPr/>
        <p:txBody>
          <a:bodyPr/>
          <a:lstStyle/>
          <a:p>
            <a:r>
              <a:rPr lang="en-CA"/>
              <a:t>Presentation Title</a:t>
            </a:r>
            <a:endParaRPr lang="en-CA" dirty="0"/>
          </a:p>
        </p:txBody>
      </p:sp>
      <p:sp>
        <p:nvSpPr>
          <p:cNvPr id="5" name="Slide Number Placeholder 4">
            <a:extLst>
              <a:ext uri="{FF2B5EF4-FFF2-40B4-BE49-F238E27FC236}">
                <a16:creationId xmlns:a16="http://schemas.microsoft.com/office/drawing/2014/main" id="{FB403595-DD90-4E4A-BB8C-D6F6FBDF1D7C}"/>
              </a:ext>
            </a:extLst>
          </p:cNvPr>
          <p:cNvSpPr>
            <a:spLocks noGrp="1"/>
          </p:cNvSpPr>
          <p:nvPr>
            <p:ph type="sldNum" sz="quarter" idx="12"/>
          </p:nvPr>
        </p:nvSpPr>
        <p:spPr/>
        <p:txBody>
          <a:bodyPr/>
          <a:lstStyle/>
          <a:p>
            <a:fld id="{00E6A5BD-C011-4A45-AA3A-201790FB7F2B}" type="slidenum">
              <a:rPr lang="en-CA" smtClean="0"/>
              <a:pPr/>
              <a:t>43</a:t>
            </a:fld>
            <a:endParaRPr lang="en-CA"/>
          </a:p>
        </p:txBody>
      </p:sp>
      <p:sp>
        <p:nvSpPr>
          <p:cNvPr id="8" name="Content Placeholder 7">
            <a:extLst>
              <a:ext uri="{FF2B5EF4-FFF2-40B4-BE49-F238E27FC236}">
                <a16:creationId xmlns:a16="http://schemas.microsoft.com/office/drawing/2014/main" id="{227C8F4E-D6D8-4F72-B8E5-478E61C4A5A0}"/>
              </a:ext>
            </a:extLst>
          </p:cNvPr>
          <p:cNvSpPr>
            <a:spLocks noGrp="1"/>
          </p:cNvSpPr>
          <p:nvPr>
            <p:ph sz="quarter" idx="14"/>
          </p:nvPr>
        </p:nvSpPr>
        <p:spPr>
          <a:xfrm>
            <a:off x="933449" y="762000"/>
            <a:ext cx="10658475" cy="5428488"/>
          </a:xfrm>
        </p:spPr>
        <p:txBody>
          <a:bodyPr/>
          <a:lstStyle/>
          <a:p>
            <a:pPr marL="0" indent="0">
              <a:buNone/>
            </a:pPr>
            <a:r>
              <a:rPr lang="hu-HU" sz="1200" dirty="0"/>
              <a:t>1. </a:t>
            </a:r>
            <a:r>
              <a:rPr lang="en-US" sz="1200" dirty="0"/>
              <a:t>Auto Invoice Interface Check</a:t>
            </a:r>
            <a:r>
              <a:rPr lang="hu-HU" sz="1200" dirty="0"/>
              <a:t> - </a:t>
            </a:r>
            <a:r>
              <a:rPr lang="en-US" sz="1200" b="1" dirty="0">
                <a:latin typeface="Calibri" panose="020F0502020204030204" pitchFamily="34" charset="0"/>
                <a:ea typeface="Times New Roman" panose="02020603050405020304" pitchFamily="18" charset="0"/>
                <a:cs typeface="Times New Roman" panose="02020603050405020304" pitchFamily="18" charset="0"/>
              </a:rPr>
              <a:t>GERE % AR Invoice Processing (GERE_OU_XX_XX )</a:t>
            </a:r>
            <a:endParaRPr lang="hu-HU" sz="1200" b="1" dirty="0">
              <a:latin typeface="Calibri" panose="020F0502020204030204" pitchFamily="34" charset="0"/>
              <a:cs typeface="Times New Roman" panose="02020603050405020304" pitchFamily="18" charset="0"/>
            </a:endParaRPr>
          </a:p>
          <a:p>
            <a:pPr marL="0" indent="0">
              <a:buNone/>
            </a:pPr>
            <a:r>
              <a:rPr lang="en-US" sz="1200" dirty="0"/>
              <a:t>2.</a:t>
            </a:r>
            <a:r>
              <a:rPr lang="hu-HU" sz="1200" dirty="0"/>
              <a:t> </a:t>
            </a:r>
            <a:r>
              <a:rPr lang="en-US" sz="1200" dirty="0"/>
              <a:t>Import Transaction/lines available in the AR Interface</a:t>
            </a:r>
            <a:r>
              <a:rPr lang="hu-HU" sz="1200" dirty="0"/>
              <a:t> - </a:t>
            </a:r>
            <a:r>
              <a:rPr lang="en-US" sz="1200" b="1" dirty="0">
                <a:latin typeface="Calibri" panose="020F0502020204030204" pitchFamily="34" charset="0"/>
                <a:ea typeface="Times New Roman" panose="02020603050405020304" pitchFamily="18" charset="0"/>
                <a:cs typeface="Times New Roman" panose="02020603050405020304" pitchFamily="18" charset="0"/>
              </a:rPr>
              <a:t>GERE % AR Invoice Processing (GERE_OU_XX_XX )</a:t>
            </a:r>
            <a:endParaRPr lang="hu-HU" sz="1200" b="1"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hu-HU" sz="1200" dirty="0">
                <a:latin typeface="Calibri" panose="020F0502020204030204" pitchFamily="34" charset="0"/>
                <a:ea typeface="Times New Roman" panose="02020603050405020304" pitchFamily="18" charset="0"/>
                <a:cs typeface="Times New Roman" panose="02020603050405020304" pitchFamily="18" charset="0"/>
              </a:rPr>
              <a:t>- </a:t>
            </a:r>
            <a:r>
              <a:rPr lang="hu-HU" sz="1200" i="1" dirty="0">
                <a:latin typeface="Calibri" panose="020F0502020204030204" pitchFamily="34" charset="0"/>
                <a:ea typeface="Times New Roman" panose="02020603050405020304" pitchFamily="18" charset="0"/>
                <a:cs typeface="Times New Roman" panose="02020603050405020304" pitchFamily="18" charset="0"/>
              </a:rPr>
              <a:t>A</a:t>
            </a:r>
            <a:r>
              <a:rPr lang="en-US" sz="1200" i="1" dirty="0" err="1">
                <a:latin typeface="Calibri" panose="020F0502020204030204" pitchFamily="34" charset="0"/>
                <a:ea typeface="Times New Roman" panose="02020603050405020304" pitchFamily="18" charset="0"/>
                <a:cs typeface="Times New Roman" panose="02020603050405020304" pitchFamily="18" charset="0"/>
              </a:rPr>
              <a:t>pplicable</a:t>
            </a:r>
            <a:r>
              <a:rPr lang="en-US" sz="1200" i="1" dirty="0">
                <a:latin typeface="Calibri" panose="020F0502020204030204" pitchFamily="34" charset="0"/>
                <a:ea typeface="Times New Roman" panose="02020603050405020304" pitchFamily="18" charset="0"/>
                <a:cs typeface="Times New Roman" panose="02020603050405020304" pitchFamily="18" charset="0"/>
              </a:rPr>
              <a:t> only if you find unprocessed, stuck transactions in Step # 1 related to closing period. If there are no stuck records, you can proceed directly to Step # 3</a:t>
            </a:r>
            <a:endParaRPr lang="en-US" sz="1200" b="1" i="1" dirty="0"/>
          </a:p>
          <a:p>
            <a:pPr marL="0" indent="0">
              <a:buNone/>
            </a:pPr>
            <a:r>
              <a:rPr lang="en-US" sz="1200" dirty="0"/>
              <a:t>3.</a:t>
            </a:r>
            <a:r>
              <a:rPr lang="hu-HU" sz="1200" dirty="0"/>
              <a:t> </a:t>
            </a:r>
            <a:r>
              <a:rPr lang="en-US" sz="1200" dirty="0"/>
              <a:t>Incomplete Invoice Report</a:t>
            </a:r>
            <a:r>
              <a:rPr lang="hu-HU" sz="1200" dirty="0"/>
              <a:t> - </a:t>
            </a:r>
            <a:r>
              <a:rPr lang="en-US" sz="1200" b="1" dirty="0">
                <a:latin typeface="Calibri" panose="020F0502020204030204" pitchFamily="34" charset="0"/>
                <a:ea typeface="Times New Roman" panose="02020603050405020304" pitchFamily="18" charset="0"/>
                <a:cs typeface="Times New Roman" panose="02020603050405020304" pitchFamily="18" charset="0"/>
              </a:rPr>
              <a:t>GERE % AR Invoice Processing (GERE_OU_XX_XX )</a:t>
            </a:r>
            <a:endParaRPr lang="en-US" sz="1200" dirty="0"/>
          </a:p>
          <a:p>
            <a:pPr marL="0" indent="0">
              <a:buNone/>
            </a:pPr>
            <a:r>
              <a:rPr lang="en-US" sz="1200" dirty="0"/>
              <a:t>4.</a:t>
            </a:r>
            <a:r>
              <a:rPr lang="hu-HU" sz="1200" dirty="0"/>
              <a:t> </a:t>
            </a:r>
            <a:r>
              <a:rPr lang="en-US" sz="1200" dirty="0"/>
              <a:t>AR Transactions Not Processed to IBS Settlement</a:t>
            </a:r>
            <a:r>
              <a:rPr lang="hu-HU" sz="1200" dirty="0"/>
              <a:t> – AR Invoice - </a:t>
            </a:r>
            <a:r>
              <a:rPr lang="en-US" sz="1200" b="1" dirty="0">
                <a:latin typeface="Calibri" panose="020F0502020204030204" pitchFamily="34" charset="0"/>
                <a:ea typeface="Times New Roman" panose="02020603050405020304" pitchFamily="18" charset="0"/>
                <a:cs typeface="Times New Roman" panose="02020603050405020304" pitchFamily="18" charset="0"/>
              </a:rPr>
              <a:t>GERE % AR Invoice Processing (GERE_OU_XX_XX )</a:t>
            </a:r>
            <a:endParaRPr lang="en-US" sz="1200" dirty="0"/>
          </a:p>
          <a:p>
            <a:pPr marL="0" indent="0">
              <a:buNone/>
            </a:pPr>
            <a:r>
              <a:rPr lang="hu-HU" sz="1200" dirty="0"/>
              <a:t>5. </a:t>
            </a:r>
            <a:r>
              <a:rPr lang="en-US" sz="1200" dirty="0"/>
              <a:t>IBS </a:t>
            </a:r>
            <a:r>
              <a:rPr lang="en-US" sz="1200" dirty="0" err="1"/>
              <a:t>Backfeed</a:t>
            </a:r>
            <a:r>
              <a:rPr lang="en-US" sz="1200" dirty="0"/>
              <a:t> Status</a:t>
            </a:r>
            <a:r>
              <a:rPr lang="hu-HU" sz="1200" dirty="0"/>
              <a:t> - </a:t>
            </a:r>
            <a:r>
              <a:rPr lang="hu-HU" sz="1200" b="1" dirty="0">
                <a:latin typeface="Calibri" panose="020F0502020204030204" pitchFamily="34" charset="0"/>
                <a:cs typeface="Times New Roman" panose="02020603050405020304" pitchFamily="18" charset="0"/>
              </a:rPr>
              <a:t>SOA DIVE Dashboard</a:t>
            </a:r>
          </a:p>
          <a:p>
            <a:pPr marL="0" indent="0">
              <a:buNone/>
            </a:pPr>
            <a:r>
              <a:rPr lang="hu-HU" sz="1200" dirty="0"/>
              <a:t>6. </a:t>
            </a:r>
            <a:r>
              <a:rPr lang="en-US" sz="1200" dirty="0"/>
              <a:t>Unposted Items Report</a:t>
            </a:r>
            <a:r>
              <a:rPr lang="hu-HU" sz="1200" dirty="0"/>
              <a:t> - </a:t>
            </a:r>
            <a:r>
              <a:rPr lang="en-US" sz="1200" b="1" dirty="0">
                <a:latin typeface="Calibri" panose="020F0502020204030204" pitchFamily="34" charset="0"/>
                <a:ea typeface="Times New Roman" panose="02020603050405020304" pitchFamily="18" charset="0"/>
                <a:cs typeface="Times New Roman" panose="02020603050405020304" pitchFamily="18" charset="0"/>
              </a:rPr>
              <a:t>GERE % AR Invoice Processing (GERE_OU_XX_XX )</a:t>
            </a:r>
            <a:endParaRPr lang="hu-HU" sz="1200" dirty="0"/>
          </a:p>
          <a:p>
            <a:pPr marL="0" indent="0">
              <a:buNone/>
            </a:pPr>
            <a:r>
              <a:rPr lang="en-US" sz="1200" dirty="0"/>
              <a:t>7.</a:t>
            </a:r>
            <a:r>
              <a:rPr lang="hu-HU" sz="1200" dirty="0"/>
              <a:t> </a:t>
            </a:r>
            <a:r>
              <a:rPr lang="en-US" sz="1200" dirty="0"/>
              <a:t>Subledger Period Close Exception Report</a:t>
            </a:r>
            <a:r>
              <a:rPr lang="hu-HU" sz="1200" dirty="0"/>
              <a:t> - </a:t>
            </a:r>
            <a:r>
              <a:rPr lang="en-US" sz="1200" b="1" dirty="0">
                <a:latin typeface="Calibri" panose="020F0502020204030204" pitchFamily="34" charset="0"/>
                <a:cs typeface="Times New Roman" panose="02020603050405020304" pitchFamily="18" charset="0"/>
              </a:rPr>
              <a:t>GERE % AR </a:t>
            </a:r>
            <a:r>
              <a:rPr lang="hu-HU" sz="1200" b="1" dirty="0">
                <a:latin typeface="Calibri" panose="020F0502020204030204" pitchFamily="34" charset="0"/>
                <a:cs typeface="Times New Roman" panose="02020603050405020304" pitchFamily="18" charset="0"/>
              </a:rPr>
              <a:t>Accounting </a:t>
            </a:r>
            <a:r>
              <a:rPr lang="en-US" sz="1200" b="1" dirty="0">
                <a:latin typeface="Calibri" panose="020F0502020204030204" pitchFamily="34" charset="0"/>
                <a:cs typeface="Times New Roman" panose="02020603050405020304" pitchFamily="18" charset="0"/>
              </a:rPr>
              <a:t>(OU_GERE_XX_XX) </a:t>
            </a:r>
            <a:r>
              <a:rPr lang="en-US" sz="1200" dirty="0"/>
              <a:t>	</a:t>
            </a:r>
            <a:endParaRPr lang="hu-HU" sz="1200" dirty="0"/>
          </a:p>
          <a:p>
            <a:pPr marL="0" indent="0">
              <a:buNone/>
            </a:pPr>
            <a:r>
              <a:rPr lang="en-US" sz="1200" dirty="0"/>
              <a:t>8.</a:t>
            </a:r>
            <a:r>
              <a:rPr lang="hu-HU" sz="1200" dirty="0"/>
              <a:t> </a:t>
            </a:r>
            <a:r>
              <a:rPr lang="en-US" sz="1200" dirty="0"/>
              <a:t>AR to GL Reconciliation Report</a:t>
            </a:r>
            <a:r>
              <a:rPr lang="hu-HU" sz="1200" dirty="0"/>
              <a:t> - </a:t>
            </a:r>
            <a:r>
              <a:rPr lang="en-US" sz="1200" b="1" dirty="0">
                <a:latin typeface="Calibri" panose="020F0502020204030204" pitchFamily="34" charset="0"/>
                <a:cs typeface="Times New Roman" panose="02020603050405020304" pitchFamily="18" charset="0"/>
              </a:rPr>
              <a:t>GERE % AR </a:t>
            </a:r>
            <a:r>
              <a:rPr lang="hu-HU" sz="1200" b="1" dirty="0">
                <a:latin typeface="Calibri" panose="020F0502020204030204" pitchFamily="34" charset="0"/>
                <a:cs typeface="Times New Roman" panose="02020603050405020304" pitchFamily="18" charset="0"/>
              </a:rPr>
              <a:t>Accounting </a:t>
            </a:r>
            <a:r>
              <a:rPr lang="en-US" sz="1200" b="1" dirty="0">
                <a:latin typeface="Calibri" panose="020F0502020204030204" pitchFamily="34" charset="0"/>
                <a:cs typeface="Times New Roman" panose="02020603050405020304" pitchFamily="18" charset="0"/>
              </a:rPr>
              <a:t>(OU_GERE_XX_XX) </a:t>
            </a:r>
            <a:endParaRPr lang="hu-HU" sz="1200" b="1" dirty="0">
              <a:latin typeface="Calibri" panose="020F0502020204030204" pitchFamily="34" charset="0"/>
              <a:cs typeface="Times New Roman" panose="02020603050405020304" pitchFamily="18" charset="0"/>
            </a:endParaRPr>
          </a:p>
          <a:p>
            <a:pPr marL="0" indent="0">
              <a:buNone/>
            </a:pPr>
            <a:r>
              <a:rPr lang="en-US" sz="1200" dirty="0"/>
              <a:t>9.</a:t>
            </a:r>
            <a:r>
              <a:rPr lang="hu-HU" sz="1200" dirty="0"/>
              <a:t> </a:t>
            </a:r>
            <a:r>
              <a:rPr lang="en-US" sz="1200" dirty="0"/>
              <a:t>AR Outstanding Receivables Status Report</a:t>
            </a:r>
            <a:r>
              <a:rPr lang="hu-HU" sz="1200" dirty="0"/>
              <a:t> -</a:t>
            </a:r>
            <a:r>
              <a:rPr lang="en-US" sz="1200" b="1" dirty="0">
                <a:latin typeface="Calibri" panose="020F0502020204030204" pitchFamily="34" charset="0"/>
                <a:ea typeface="Times New Roman" panose="02020603050405020304" pitchFamily="18" charset="0"/>
                <a:cs typeface="Times New Roman" panose="02020603050405020304" pitchFamily="18" charset="0"/>
              </a:rPr>
              <a:t>GERE % AR Invoice Processing (GERE_OU_XX_XX )</a:t>
            </a:r>
            <a:endParaRPr lang="hu-HU" sz="1200" dirty="0"/>
          </a:p>
          <a:p>
            <a:pPr marL="0" indent="0">
              <a:buNone/>
            </a:pPr>
            <a:r>
              <a:rPr lang="en-US" sz="1200" dirty="0"/>
              <a:t>10.  Close AR Period</a:t>
            </a:r>
            <a:r>
              <a:rPr lang="hu-HU" sz="1200" dirty="0"/>
              <a:t> - </a:t>
            </a:r>
            <a:r>
              <a:rPr lang="en-US" sz="1200" b="1" dirty="0">
                <a:latin typeface="Calibri" panose="020F0502020204030204" pitchFamily="34" charset="0"/>
                <a:cs typeface="Times New Roman" panose="02020603050405020304" pitchFamily="18" charset="0"/>
              </a:rPr>
              <a:t>GERE % AR </a:t>
            </a:r>
            <a:r>
              <a:rPr lang="hu-HU" sz="1200" b="1" dirty="0">
                <a:latin typeface="Calibri" panose="020F0502020204030204" pitchFamily="34" charset="0"/>
                <a:cs typeface="Times New Roman" panose="02020603050405020304" pitchFamily="18" charset="0"/>
              </a:rPr>
              <a:t>Accounting </a:t>
            </a:r>
            <a:r>
              <a:rPr lang="en-US" sz="1200" b="1" dirty="0">
                <a:latin typeface="Calibri" panose="020F0502020204030204" pitchFamily="34" charset="0"/>
                <a:cs typeface="Times New Roman" panose="02020603050405020304" pitchFamily="18" charset="0"/>
              </a:rPr>
              <a:t>(OU_GERE_XX_XX) </a:t>
            </a:r>
          </a:p>
          <a:p>
            <a:pPr marL="0" indent="0">
              <a:buNone/>
            </a:pPr>
            <a:r>
              <a:rPr lang="en-US" sz="1200" dirty="0"/>
              <a:t>11. Open next AR </a:t>
            </a:r>
            <a:r>
              <a:rPr lang="en-US" sz="1200" dirty="0" err="1"/>
              <a:t>Perio</a:t>
            </a:r>
            <a:r>
              <a:rPr lang="hu-HU" sz="1200" dirty="0"/>
              <a:t>d - </a:t>
            </a:r>
            <a:r>
              <a:rPr lang="en-US" sz="1200" b="1" dirty="0">
                <a:latin typeface="Calibri" panose="020F0502020204030204" pitchFamily="34" charset="0"/>
                <a:cs typeface="Times New Roman" panose="02020603050405020304" pitchFamily="18" charset="0"/>
              </a:rPr>
              <a:t>GERE % AR </a:t>
            </a:r>
            <a:r>
              <a:rPr lang="hu-HU" sz="1200" b="1" dirty="0">
                <a:latin typeface="Calibri" panose="020F0502020204030204" pitchFamily="34" charset="0"/>
                <a:cs typeface="Times New Roman" panose="02020603050405020304" pitchFamily="18" charset="0"/>
              </a:rPr>
              <a:t>Accounting </a:t>
            </a:r>
            <a:r>
              <a:rPr lang="en-US" sz="1200" b="1" dirty="0">
                <a:latin typeface="Calibri" panose="020F0502020204030204" pitchFamily="34" charset="0"/>
                <a:cs typeface="Times New Roman" panose="02020603050405020304" pitchFamily="18" charset="0"/>
              </a:rPr>
              <a:t>(OU_GERE_XX_XX) </a:t>
            </a:r>
            <a:endParaRPr lang="hu-HU" sz="1200" b="1" dirty="0">
              <a:latin typeface="Calibri" panose="020F0502020204030204" pitchFamily="34" charset="0"/>
              <a:cs typeface="Times New Roman" panose="02020603050405020304" pitchFamily="18" charset="0"/>
            </a:endParaRPr>
          </a:p>
          <a:p>
            <a:pPr marL="0" indent="0">
              <a:buNone/>
            </a:pPr>
            <a:endParaRPr lang="hu-HU" sz="1200" b="1" dirty="0">
              <a:latin typeface="Calibri" panose="020F0502020204030204" pitchFamily="34" charset="0"/>
              <a:cs typeface="Times New Roman" panose="02020603050405020304" pitchFamily="18" charset="0"/>
            </a:endParaRPr>
          </a:p>
          <a:p>
            <a:pPr marL="0" indent="0">
              <a:buNone/>
            </a:pPr>
            <a:r>
              <a:rPr lang="en-US" sz="1200" b="1" dirty="0">
                <a:latin typeface="GE Inspira Book"/>
                <a:ea typeface="Times New Roman" panose="02020603050405020304" pitchFamily="18" charset="0"/>
                <a:cs typeface="Times New Roman" panose="02020603050405020304" pitchFamily="18" charset="0"/>
              </a:rPr>
              <a:t>Schedule program for Deferred Revenue Account reconciliation activity</a:t>
            </a:r>
            <a:r>
              <a:rPr lang="hu-HU" sz="1200" b="1" dirty="0">
                <a:latin typeface="GE Inspira Book"/>
                <a:ea typeface="Times New Roman" panose="02020603050405020304" pitchFamily="18" charset="0"/>
                <a:cs typeface="Times New Roman" panose="02020603050405020304" pitchFamily="18" charset="0"/>
              </a:rPr>
              <a:t> – if period is closing before LCD+1 need manual run</a:t>
            </a:r>
          </a:p>
          <a:p>
            <a:pPr marL="0" indent="0">
              <a:buNone/>
            </a:pPr>
            <a:r>
              <a:rPr lang="en-US" sz="1200" dirty="0">
                <a:latin typeface="Calibri" panose="020F0502020204030204" pitchFamily="34" charset="0"/>
                <a:ea typeface="Times New Roman" panose="02020603050405020304" pitchFamily="18" charset="0"/>
                <a:cs typeface="Times New Roman" panose="02020603050405020304" pitchFamily="18" charset="0"/>
              </a:rPr>
              <a:t>‘</a:t>
            </a:r>
            <a:r>
              <a:rPr lang="en-US" sz="1200" i="1" dirty="0">
                <a:latin typeface="Calibri" panose="020F0502020204030204" pitchFamily="34" charset="0"/>
                <a:ea typeface="Times New Roman" panose="02020603050405020304" pitchFamily="18" charset="0"/>
                <a:cs typeface="Times New Roman" panose="02020603050405020304" pitchFamily="18" charset="0"/>
              </a:rPr>
              <a:t>GERE Deferred Rev COGS Transaction Details Report’</a:t>
            </a:r>
            <a:r>
              <a:rPr lang="en-US" sz="1200" dirty="0">
                <a:latin typeface="Calibri" panose="020F0502020204030204" pitchFamily="34" charset="0"/>
                <a:ea typeface="Times New Roman" panose="02020603050405020304" pitchFamily="18" charset="0"/>
                <a:cs typeface="Times New Roman" panose="02020603050405020304" pitchFamily="18" charset="0"/>
              </a:rPr>
              <a:t> helps to report AR Invoices for which Revenue has not been recognized and to reconcile Deferred Revenue Account for Parts Sales</a:t>
            </a:r>
            <a:endParaRPr lang="hu-HU" sz="1200" b="1" dirty="0">
              <a:latin typeface="GE Inspira Book"/>
              <a:ea typeface="Times New Roman" panose="02020603050405020304" pitchFamily="18" charset="0"/>
              <a:cs typeface="Times New Roman" panose="02020603050405020304" pitchFamily="18" charset="0"/>
            </a:endParaRPr>
          </a:p>
          <a:p>
            <a:pPr marL="0" indent="0">
              <a:buNone/>
            </a:pPr>
            <a:endParaRPr lang="en-US" sz="1200" b="1"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2165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277EA-4168-4CF1-99C4-BFE13CB4D3FC}"/>
              </a:ext>
            </a:extLst>
          </p:cNvPr>
          <p:cNvSpPr>
            <a:spLocks noGrp="1"/>
          </p:cNvSpPr>
          <p:nvPr>
            <p:ph type="title"/>
          </p:nvPr>
        </p:nvSpPr>
        <p:spPr>
          <a:xfrm>
            <a:off x="1597152" y="50292"/>
            <a:ext cx="8997696" cy="338328"/>
          </a:xfrm>
        </p:spPr>
        <p:txBody>
          <a:bodyPr/>
          <a:lstStyle/>
          <a:p>
            <a:pPr algn="ctr"/>
            <a:r>
              <a:rPr lang="hu-HU" sz="2000" dirty="0"/>
              <a:t>Auto-Invoice Import Program</a:t>
            </a:r>
            <a:endParaRPr lang="en-US" sz="2000" dirty="0"/>
          </a:p>
        </p:txBody>
      </p:sp>
      <p:sp>
        <p:nvSpPr>
          <p:cNvPr id="3" name="Date Placeholder 2">
            <a:extLst>
              <a:ext uri="{FF2B5EF4-FFF2-40B4-BE49-F238E27FC236}">
                <a16:creationId xmlns:a16="http://schemas.microsoft.com/office/drawing/2014/main" id="{B7CC7ED1-9884-44F1-A337-E5B3FF638E78}"/>
              </a:ext>
            </a:extLst>
          </p:cNvPr>
          <p:cNvSpPr>
            <a:spLocks noGrp="1"/>
          </p:cNvSpPr>
          <p:nvPr>
            <p:ph type="dt" sz="half" idx="10"/>
          </p:nvPr>
        </p:nvSpPr>
        <p:spPr/>
        <p:txBody>
          <a:bodyPr/>
          <a:lstStyle/>
          <a:p>
            <a:fld id="{66CA7FD2-EEE1-4653-A3ED-EC06E26685F5}" type="datetime4">
              <a:rPr lang="en-US" smtClean="0"/>
              <a:t>January 22, 2021</a:t>
            </a:fld>
            <a:endParaRPr lang="en-CA"/>
          </a:p>
        </p:txBody>
      </p:sp>
      <p:sp>
        <p:nvSpPr>
          <p:cNvPr id="4" name="Footer Placeholder 3">
            <a:extLst>
              <a:ext uri="{FF2B5EF4-FFF2-40B4-BE49-F238E27FC236}">
                <a16:creationId xmlns:a16="http://schemas.microsoft.com/office/drawing/2014/main" id="{7791DB27-29A0-453E-B68E-B046746A729A}"/>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F235C0C0-180B-40B5-9CEA-03FCDA3B8060}"/>
              </a:ext>
            </a:extLst>
          </p:cNvPr>
          <p:cNvSpPr>
            <a:spLocks noGrp="1"/>
          </p:cNvSpPr>
          <p:nvPr>
            <p:ph type="sldNum" sz="quarter" idx="12"/>
          </p:nvPr>
        </p:nvSpPr>
        <p:spPr/>
        <p:txBody>
          <a:bodyPr/>
          <a:lstStyle/>
          <a:p>
            <a:fld id="{00E6A5BD-C011-4A45-AA3A-201790FB7F2B}" type="slidenum">
              <a:rPr lang="en-CA" smtClean="0"/>
              <a:t>44</a:t>
            </a:fld>
            <a:endParaRPr lang="en-CA"/>
          </a:p>
        </p:txBody>
      </p:sp>
      <p:sp>
        <p:nvSpPr>
          <p:cNvPr id="6" name="Text Placeholder 5">
            <a:extLst>
              <a:ext uri="{FF2B5EF4-FFF2-40B4-BE49-F238E27FC236}">
                <a16:creationId xmlns:a16="http://schemas.microsoft.com/office/drawing/2014/main" id="{3FB16488-BFD3-4E2E-8EE4-5FEA0A660104}"/>
              </a:ext>
            </a:extLst>
          </p:cNvPr>
          <p:cNvSpPr>
            <a:spLocks noGrp="1"/>
          </p:cNvSpPr>
          <p:nvPr>
            <p:ph type="body" sz="quarter" idx="13"/>
          </p:nvPr>
        </p:nvSpPr>
        <p:spPr>
          <a:xfrm>
            <a:off x="304799" y="539032"/>
            <a:ext cx="11438835" cy="338328"/>
          </a:xfrm>
        </p:spPr>
        <p:txBody>
          <a:bodyPr/>
          <a:lstStyle/>
          <a:p>
            <a:r>
              <a:rPr lang="en-US" b="0" dirty="0">
                <a:latin typeface="GE Inspira"/>
                <a:ea typeface="Times New Roman" panose="02020603050405020304" pitchFamily="18" charset="0"/>
                <a:cs typeface="Times New Roman" panose="02020603050405020304" pitchFamily="18" charset="0"/>
              </a:rPr>
              <a:t>Order Management and Project Accounting are the Oracle Sources which will interface eligible invoice lines to the Accounts Receivable module to create an AR transaction. Lines will sit in the AR interface table until the overall Auto Invoice Program runs</a:t>
            </a:r>
            <a:endParaRPr lang="en-US" b="0" dirty="0"/>
          </a:p>
        </p:txBody>
      </p:sp>
      <p:sp>
        <p:nvSpPr>
          <p:cNvPr id="7" name="Content Placeholder 6">
            <a:extLst>
              <a:ext uri="{FF2B5EF4-FFF2-40B4-BE49-F238E27FC236}">
                <a16:creationId xmlns:a16="http://schemas.microsoft.com/office/drawing/2014/main" id="{4FCC3448-1DFE-4035-919F-CE0ED4FDF575}"/>
              </a:ext>
            </a:extLst>
          </p:cNvPr>
          <p:cNvSpPr>
            <a:spLocks noGrp="1"/>
          </p:cNvSpPr>
          <p:nvPr>
            <p:ph sz="quarter" idx="14"/>
          </p:nvPr>
        </p:nvSpPr>
        <p:spPr>
          <a:xfrm>
            <a:off x="304799" y="1033471"/>
            <a:ext cx="11572875" cy="4791058"/>
          </a:xfrm>
        </p:spPr>
        <p:txBody>
          <a:bodyPr/>
          <a:lstStyle/>
          <a:p>
            <a:pPr marL="342900" indent="-342900">
              <a:buFont typeface="+mj-lt"/>
              <a:buAutoNum type="arabicPeriod"/>
            </a:pPr>
            <a:r>
              <a:rPr lang="en-US" sz="1400" b="1" dirty="0">
                <a:latin typeface="GE Inspira"/>
                <a:ea typeface="Times New Roman" panose="02020603050405020304" pitchFamily="18" charset="0"/>
                <a:cs typeface="Times New Roman" panose="02020603050405020304" pitchFamily="18" charset="0"/>
              </a:rPr>
              <a:t>PRC: Interface Invoices to Receivables</a:t>
            </a:r>
            <a:r>
              <a:rPr lang="hu-HU" sz="1400" b="1" dirty="0">
                <a:latin typeface="GE Inspira"/>
                <a:ea typeface="Times New Roman" panose="02020603050405020304" pitchFamily="18" charset="0"/>
                <a:cs typeface="Times New Roman" panose="02020603050405020304" pitchFamily="18" charset="0"/>
              </a:rPr>
              <a:t> – </a:t>
            </a:r>
            <a:r>
              <a:rPr lang="hu-HU" sz="1400" dirty="0">
                <a:latin typeface="GE Inspira"/>
                <a:ea typeface="Times New Roman" panose="02020603050405020304" pitchFamily="18" charset="0"/>
                <a:cs typeface="Times New Roman" panose="02020603050405020304" pitchFamily="18" charset="0"/>
              </a:rPr>
              <a:t>Interfaces Project transactions from PA module</a:t>
            </a:r>
          </a:p>
          <a:p>
            <a:pPr marL="342900" indent="-342900">
              <a:buFont typeface="+mj-lt"/>
              <a:buAutoNum type="arabicPeriod"/>
            </a:pPr>
            <a:r>
              <a:rPr lang="en-US" sz="1400" b="1" dirty="0"/>
              <a:t>Create Intercompany AR Invoices</a:t>
            </a:r>
            <a:r>
              <a:rPr lang="hu-HU" sz="1400" b="1" dirty="0"/>
              <a:t> - </a:t>
            </a:r>
            <a:r>
              <a:rPr lang="en-US" sz="1400" dirty="0">
                <a:latin typeface="GE Inspira"/>
                <a:ea typeface="Times New Roman" panose="02020603050405020304" pitchFamily="18" charset="0"/>
                <a:cs typeface="Times New Roman" panose="02020603050405020304" pitchFamily="18" charset="0"/>
              </a:rPr>
              <a:t>interfaces Internal Sales Orders from Order Management module </a:t>
            </a:r>
            <a:endParaRPr lang="hu-HU" sz="1400" dirty="0">
              <a:latin typeface="GE Inspira"/>
              <a:ea typeface="Times New Roman" panose="02020603050405020304" pitchFamily="18" charset="0"/>
              <a:cs typeface="Times New Roman" panose="02020603050405020304" pitchFamily="18" charset="0"/>
            </a:endParaRPr>
          </a:p>
          <a:p>
            <a:pPr marL="342900" indent="-342900">
              <a:buFont typeface="+mj-lt"/>
              <a:buAutoNum type="arabicPeriod"/>
            </a:pPr>
            <a:r>
              <a:rPr lang="en-US" sz="1400" b="1" dirty="0">
                <a:latin typeface="GE Inspira"/>
                <a:ea typeface="Times New Roman" panose="02020603050405020304" pitchFamily="18" charset="0"/>
                <a:cs typeface="Times New Roman" panose="02020603050405020304" pitchFamily="18" charset="0"/>
              </a:rPr>
              <a:t>GERE Expense Intercompany PO creation with Freight </a:t>
            </a:r>
            <a:r>
              <a:rPr lang="hu-HU" sz="1400" b="1" dirty="0">
                <a:latin typeface="GE Inspira"/>
                <a:ea typeface="Times New Roman" panose="02020603050405020304" pitchFamily="18" charset="0"/>
                <a:cs typeface="Times New Roman" panose="02020603050405020304" pitchFamily="18" charset="0"/>
              </a:rPr>
              <a:t>- </a:t>
            </a:r>
            <a:r>
              <a:rPr lang="en-US" sz="1400" dirty="0">
                <a:latin typeface="GE Inspira"/>
                <a:ea typeface="Times New Roman" panose="02020603050405020304" pitchFamily="18" charset="0"/>
                <a:cs typeface="Times New Roman" panose="02020603050405020304" pitchFamily="18" charset="0"/>
              </a:rPr>
              <a:t>creates PO for Intercompany sales Orders</a:t>
            </a:r>
            <a:endParaRPr lang="hu-HU" sz="1400" dirty="0">
              <a:latin typeface="GE Inspira"/>
              <a:ea typeface="Times New Roman" panose="02020603050405020304" pitchFamily="18" charset="0"/>
              <a:cs typeface="Times New Roman" panose="02020603050405020304" pitchFamily="18" charset="0"/>
            </a:endParaRPr>
          </a:p>
          <a:p>
            <a:pPr marL="342900" indent="-342900">
              <a:buFont typeface="+mj-lt"/>
              <a:buAutoNum type="arabicPeriod"/>
            </a:pPr>
            <a:r>
              <a:rPr lang="en-US" sz="1400" b="1" dirty="0">
                <a:latin typeface="GE Inspira"/>
                <a:ea typeface="Times New Roman" panose="02020603050405020304" pitchFamily="18" charset="0"/>
                <a:cs typeface="Times New Roman" panose="02020603050405020304" pitchFamily="18" charset="0"/>
              </a:rPr>
              <a:t>GERE AR Interface Update Program</a:t>
            </a:r>
            <a:r>
              <a:rPr lang="hu-HU" sz="1400" b="1" dirty="0">
                <a:latin typeface="GE Inspira"/>
                <a:ea typeface="Times New Roman" panose="02020603050405020304" pitchFamily="18" charset="0"/>
                <a:cs typeface="Times New Roman" panose="02020603050405020304" pitchFamily="18" charset="0"/>
              </a:rPr>
              <a:t> - </a:t>
            </a:r>
            <a:r>
              <a:rPr lang="en-US" sz="1400" dirty="0">
                <a:latin typeface="GE Inspira"/>
                <a:ea typeface="Times New Roman" panose="02020603050405020304" pitchFamily="18" charset="0"/>
                <a:cs typeface="Times New Roman" panose="02020603050405020304" pitchFamily="18" charset="0"/>
              </a:rPr>
              <a:t>updates the particular set of Invoice and Credit memo attributes in the AR interface table</a:t>
            </a:r>
            <a:r>
              <a:rPr lang="hu-HU" sz="1400" dirty="0">
                <a:latin typeface="GE Inspira"/>
                <a:ea typeface="Times New Roman" panose="02020603050405020304" pitchFamily="18" charset="0"/>
                <a:cs typeface="Times New Roman" panose="02020603050405020304" pitchFamily="18" charset="0"/>
              </a:rPr>
              <a:t> </a:t>
            </a:r>
            <a:r>
              <a:rPr lang="hu-HU" sz="1400" i="1" dirty="0">
                <a:latin typeface="GE Inspira"/>
                <a:ea typeface="Times New Roman" panose="02020603050405020304" pitchFamily="18" charset="0"/>
                <a:cs typeface="Times New Roman" panose="02020603050405020304" pitchFamily="18" charset="0"/>
              </a:rPr>
              <a:t>(</a:t>
            </a:r>
            <a:r>
              <a:rPr lang="en-US" altLang="en-US" sz="1400" i="1" dirty="0">
                <a:latin typeface="GE Inspira"/>
                <a:cs typeface="Times New Roman" panose="02020603050405020304" pitchFamily="18" charset="0"/>
              </a:rPr>
              <a:t>summarizes the line records for Intercompany invoices</a:t>
            </a:r>
            <a:r>
              <a:rPr lang="hu-HU" altLang="en-US" sz="1400" i="1" dirty="0">
                <a:latin typeface="GE Inspira"/>
                <a:cs typeface="Times New Roman" panose="02020603050405020304" pitchFamily="18" charset="0"/>
              </a:rPr>
              <a:t>, based on Shipt to inv.org)</a:t>
            </a:r>
            <a:endParaRPr lang="en-US" sz="1400" i="1" dirty="0">
              <a:latin typeface="GE Inspira"/>
              <a:cs typeface="Times New Roman" panose="02020603050405020304" pitchFamily="18" charset="0"/>
            </a:endParaRPr>
          </a:p>
          <a:p>
            <a:pPr marL="342900" indent="-342900">
              <a:buFont typeface="+mj-lt"/>
              <a:buAutoNum type="arabicPeriod"/>
            </a:pPr>
            <a:r>
              <a:rPr lang="en-US" sz="1400" b="1" dirty="0">
                <a:latin typeface="GE Inspira"/>
                <a:ea typeface="Times New Roman" panose="02020603050405020304" pitchFamily="18" charset="0"/>
                <a:cs typeface="Times New Roman" panose="02020603050405020304" pitchFamily="18" charset="0"/>
              </a:rPr>
              <a:t>GE AR Restrict Transactions Missing VAT Exchange Rate</a:t>
            </a:r>
            <a:r>
              <a:rPr lang="en-US" sz="1400" dirty="0">
                <a:latin typeface="GE Inspira"/>
                <a:ea typeface="Times New Roman" panose="02020603050405020304" pitchFamily="18" charset="0"/>
                <a:cs typeface="Times New Roman" panose="02020603050405020304" pitchFamily="18" charset="0"/>
              </a:rPr>
              <a:t> </a:t>
            </a:r>
            <a:r>
              <a:rPr lang="hu-HU" sz="1400" dirty="0">
                <a:latin typeface="GE Inspira"/>
                <a:ea typeface="Times New Roman" panose="02020603050405020304" pitchFamily="18" charset="0"/>
                <a:cs typeface="Times New Roman" panose="02020603050405020304" pitchFamily="18" charset="0"/>
              </a:rPr>
              <a:t>- </a:t>
            </a:r>
            <a:r>
              <a:rPr lang="en-US" sz="1400" dirty="0">
                <a:latin typeface="GE Inspira"/>
                <a:ea typeface="Times New Roman" panose="02020603050405020304" pitchFamily="18" charset="0"/>
                <a:cs typeface="Times New Roman" panose="02020603050405020304" pitchFamily="18" charset="0"/>
              </a:rPr>
              <a:t>rejects the transactions missing Official VAT exchange rate in AR Interface itself to prevent transactions import in AR</a:t>
            </a:r>
            <a:endParaRPr lang="hu-HU" sz="1400" dirty="0">
              <a:latin typeface="GE Inspira"/>
              <a:ea typeface="Times New Roman" panose="02020603050405020304" pitchFamily="18" charset="0"/>
              <a:cs typeface="Times New Roman" panose="02020603050405020304" pitchFamily="18" charset="0"/>
            </a:endParaRPr>
          </a:p>
          <a:p>
            <a:pPr marL="342900" indent="-342900">
              <a:buFont typeface="+mj-lt"/>
              <a:buAutoNum type="arabicPeriod"/>
            </a:pPr>
            <a:r>
              <a:rPr lang="en-US" sz="1400" b="1" dirty="0" err="1">
                <a:latin typeface="GE Inspira"/>
                <a:ea typeface="Times New Roman" panose="02020603050405020304" pitchFamily="18" charset="0"/>
                <a:cs typeface="Times New Roman" panose="02020603050405020304" pitchFamily="18" charset="0"/>
              </a:rPr>
              <a:t>Autoinvoice</a:t>
            </a:r>
            <a:r>
              <a:rPr lang="en-US" sz="1400" b="1" dirty="0">
                <a:latin typeface="GE Inspira"/>
                <a:ea typeface="Times New Roman" panose="02020603050405020304" pitchFamily="18" charset="0"/>
                <a:cs typeface="Times New Roman" panose="02020603050405020304" pitchFamily="18" charset="0"/>
              </a:rPr>
              <a:t> Master Program</a:t>
            </a:r>
            <a:r>
              <a:rPr lang="hu-HU" sz="1400" b="1" dirty="0">
                <a:latin typeface="GE Inspira"/>
                <a:ea typeface="Times New Roman" panose="02020603050405020304" pitchFamily="18" charset="0"/>
                <a:cs typeface="Times New Roman" panose="02020603050405020304" pitchFamily="18" charset="0"/>
              </a:rPr>
              <a:t> - </a:t>
            </a:r>
            <a:r>
              <a:rPr lang="en-US" sz="1400" dirty="0">
                <a:latin typeface="GE Inspira"/>
                <a:ea typeface="Times New Roman" panose="02020603050405020304" pitchFamily="18" charset="0"/>
                <a:cs typeface="Times New Roman" panose="02020603050405020304" pitchFamily="18" charset="0"/>
              </a:rPr>
              <a:t>imports the Transactions into AR from the Receivables interface</a:t>
            </a:r>
            <a:r>
              <a:rPr lang="hu-HU" sz="1400" dirty="0">
                <a:latin typeface="GE Inspira"/>
                <a:ea typeface="Times New Roman" panose="02020603050405020304" pitchFamily="18" charset="0"/>
                <a:cs typeface="Times New Roman" panose="02020603050405020304" pitchFamily="18" charset="0"/>
              </a:rPr>
              <a:t> (Select PA)</a:t>
            </a:r>
          </a:p>
          <a:p>
            <a:pPr marL="342900" indent="-342900">
              <a:buFont typeface="+mj-lt"/>
              <a:buAutoNum type="arabicPeriod"/>
            </a:pPr>
            <a:r>
              <a:rPr lang="en-US" sz="1400" b="1" dirty="0">
                <a:latin typeface="GE Inspira"/>
                <a:ea typeface="Times New Roman" panose="02020603050405020304" pitchFamily="18" charset="0"/>
                <a:cs typeface="Times New Roman" panose="02020603050405020304" pitchFamily="18" charset="0"/>
              </a:rPr>
              <a:t>PRC: Tieback Invoices from Receivables</a:t>
            </a:r>
            <a:r>
              <a:rPr lang="hu-HU" sz="1400" b="1" dirty="0">
                <a:latin typeface="GE Inspira"/>
                <a:ea typeface="Times New Roman" panose="02020603050405020304" pitchFamily="18" charset="0"/>
                <a:cs typeface="Times New Roman" panose="02020603050405020304" pitchFamily="18" charset="0"/>
              </a:rPr>
              <a:t> - </a:t>
            </a:r>
            <a:r>
              <a:rPr lang="en-US" altLang="en-US" sz="1400" dirty="0">
                <a:latin typeface="GE Inspira"/>
                <a:cs typeface="Times New Roman" panose="02020603050405020304" pitchFamily="18" charset="0"/>
              </a:rPr>
              <a:t>tie back AR invoice number with PA Draft Number</a:t>
            </a:r>
            <a:r>
              <a:rPr lang="hu-HU" altLang="en-US" sz="1400" dirty="0">
                <a:latin typeface="GE Inspira"/>
                <a:cs typeface="Times New Roman" panose="02020603050405020304" pitchFamily="18" charset="0"/>
              </a:rPr>
              <a:t> (PA Team will be able to identify AR Inv# from PA module itself)…</a:t>
            </a:r>
            <a:r>
              <a:rPr lang="en-US" sz="1400" dirty="0">
                <a:latin typeface="GE Inspira"/>
                <a:cs typeface="Times New Roman" panose="02020603050405020304" pitchFamily="18" charset="0"/>
              </a:rPr>
              <a:t>update </a:t>
            </a:r>
            <a:r>
              <a:rPr lang="en-US" sz="1400" dirty="0">
                <a:latin typeface="GE Inspira"/>
                <a:ea typeface="Times New Roman" panose="02020603050405020304" pitchFamily="18" charset="0"/>
                <a:cs typeface="Times New Roman" panose="02020603050405020304" pitchFamily="18" charset="0"/>
              </a:rPr>
              <a:t>the status of PA transactions back to Project Accounting</a:t>
            </a:r>
            <a:endParaRPr lang="hu-HU" sz="1400" dirty="0">
              <a:latin typeface="GE Inspira"/>
              <a:ea typeface="Times New Roman" panose="02020603050405020304" pitchFamily="18" charset="0"/>
              <a:cs typeface="Times New Roman" panose="02020603050405020304" pitchFamily="18" charset="0"/>
            </a:endParaRPr>
          </a:p>
          <a:p>
            <a:pPr marL="342900" indent="-342900">
              <a:buFont typeface="+mj-lt"/>
              <a:buAutoNum type="arabicPeriod"/>
            </a:pPr>
            <a:r>
              <a:rPr lang="en-US" sz="1400" b="1" dirty="0" err="1">
                <a:latin typeface="GE Inspira"/>
                <a:ea typeface="Times New Roman" panose="02020603050405020304" pitchFamily="18" charset="0"/>
                <a:cs typeface="Times New Roman" panose="02020603050405020304" pitchFamily="18" charset="0"/>
              </a:rPr>
              <a:t>Autoinvoice</a:t>
            </a:r>
            <a:r>
              <a:rPr lang="en-US" sz="1400" b="1" dirty="0">
                <a:latin typeface="GE Inspira"/>
                <a:ea typeface="Times New Roman" panose="02020603050405020304" pitchFamily="18" charset="0"/>
                <a:cs typeface="Times New Roman" panose="02020603050405020304" pitchFamily="18" charset="0"/>
              </a:rPr>
              <a:t> Master Program</a:t>
            </a:r>
            <a:r>
              <a:rPr lang="hu-HU" sz="1400" b="1" dirty="0">
                <a:latin typeface="GE Inspira"/>
                <a:ea typeface="Times New Roman" panose="02020603050405020304" pitchFamily="18" charset="0"/>
                <a:cs typeface="Times New Roman" panose="02020603050405020304" pitchFamily="18" charset="0"/>
              </a:rPr>
              <a:t> - </a:t>
            </a:r>
            <a:r>
              <a:rPr lang="en-US" sz="1400" dirty="0">
                <a:latin typeface="GE Inspira"/>
                <a:ea typeface="Times New Roman" panose="02020603050405020304" pitchFamily="18" charset="0"/>
                <a:cs typeface="Times New Roman" panose="02020603050405020304" pitchFamily="18" charset="0"/>
              </a:rPr>
              <a:t>imports the Transactions into AR from the Receivables interface</a:t>
            </a:r>
            <a:r>
              <a:rPr lang="hu-HU" sz="1400" dirty="0">
                <a:latin typeface="GE Inspira"/>
                <a:ea typeface="Times New Roman" panose="02020603050405020304" pitchFamily="18" charset="0"/>
                <a:cs typeface="Times New Roman" panose="02020603050405020304" pitchFamily="18" charset="0"/>
              </a:rPr>
              <a:t> (Select OM)</a:t>
            </a:r>
          </a:p>
          <a:p>
            <a:pPr marL="342900" indent="-342900">
              <a:buFont typeface="+mj-lt"/>
              <a:buAutoNum type="arabicPeriod"/>
            </a:pPr>
            <a:r>
              <a:rPr lang="en-US" sz="1400" b="1" dirty="0">
                <a:latin typeface="GE Inspira"/>
                <a:ea typeface="Times New Roman" panose="02020603050405020304" pitchFamily="18" charset="0"/>
                <a:cs typeface="Times New Roman" panose="02020603050405020304" pitchFamily="18" charset="0"/>
              </a:rPr>
              <a:t>Create Accounting</a:t>
            </a:r>
            <a:r>
              <a:rPr lang="hu-HU" sz="1400" b="1" dirty="0">
                <a:latin typeface="GE Inspira"/>
                <a:ea typeface="Times New Roman" panose="02020603050405020304" pitchFamily="18" charset="0"/>
                <a:cs typeface="Times New Roman" panose="02020603050405020304" pitchFamily="18" charset="0"/>
              </a:rPr>
              <a:t> - </a:t>
            </a:r>
            <a:r>
              <a:rPr lang="en-US" sz="1400" dirty="0">
                <a:latin typeface="GE Inspira"/>
                <a:ea typeface="Times New Roman" panose="02020603050405020304" pitchFamily="18" charset="0"/>
                <a:cs typeface="Times New Roman" panose="02020603050405020304" pitchFamily="18" charset="0"/>
              </a:rPr>
              <a:t>generates the Accounting for the successfully imported transactions and transfer them to General Ledger</a:t>
            </a:r>
            <a:endParaRPr lang="hu-HU" sz="1400" dirty="0">
              <a:latin typeface="GE Inspira"/>
              <a:ea typeface="Times New Roman" panose="02020603050405020304" pitchFamily="18" charset="0"/>
              <a:cs typeface="Times New Roman" panose="02020603050405020304" pitchFamily="18" charset="0"/>
            </a:endParaRPr>
          </a:p>
          <a:p>
            <a:pPr marL="342900" indent="-342900">
              <a:buFont typeface="+mj-lt"/>
              <a:buAutoNum type="arabicPeriod"/>
            </a:pPr>
            <a:r>
              <a:rPr lang="en-US" sz="1400" b="1" dirty="0">
                <a:latin typeface="GE Inspira"/>
                <a:ea typeface="Times New Roman" panose="02020603050405020304" pitchFamily="18" charset="0"/>
                <a:cs typeface="Times New Roman" panose="02020603050405020304" pitchFamily="18" charset="0"/>
              </a:rPr>
              <a:t>GE AR VAT Reporting </a:t>
            </a:r>
            <a:r>
              <a:rPr lang="en-US" sz="1400" b="1" dirty="0" err="1">
                <a:latin typeface="GE Inspira"/>
                <a:ea typeface="Times New Roman" panose="02020603050405020304" pitchFamily="18" charset="0"/>
                <a:cs typeface="Times New Roman" panose="02020603050405020304" pitchFamily="18" charset="0"/>
              </a:rPr>
              <a:t>Curr</a:t>
            </a:r>
            <a:r>
              <a:rPr lang="en-US" sz="1400" b="1" dirty="0">
                <a:latin typeface="GE Inspira"/>
                <a:ea typeface="Times New Roman" panose="02020603050405020304" pitchFamily="18" charset="0"/>
                <a:cs typeface="Times New Roman" panose="02020603050405020304" pitchFamily="18" charset="0"/>
              </a:rPr>
              <a:t> Conv Program</a:t>
            </a:r>
            <a:r>
              <a:rPr lang="hu-HU" sz="1400" b="1" dirty="0">
                <a:latin typeface="GE Inspira"/>
                <a:ea typeface="Times New Roman" panose="02020603050405020304" pitchFamily="18" charset="0"/>
                <a:cs typeface="Times New Roman" panose="02020603050405020304" pitchFamily="18" charset="0"/>
              </a:rPr>
              <a:t> - </a:t>
            </a:r>
            <a:r>
              <a:rPr lang="en-US" sz="1400" dirty="0">
                <a:latin typeface="GE Inspira"/>
                <a:ea typeface="Times New Roman" panose="02020603050405020304" pitchFamily="18" charset="0"/>
                <a:cs typeface="Times New Roman" panose="02020603050405020304" pitchFamily="18" charset="0"/>
              </a:rPr>
              <a:t>automatically updates AR Transaction attributes at the transaction header and distribution level, which are being used by the invoice print program</a:t>
            </a:r>
          </a:p>
          <a:p>
            <a:pPr marL="342900" indent="-342900">
              <a:buFont typeface="+mj-lt"/>
              <a:buAutoNum type="arabicPeriod"/>
            </a:pPr>
            <a:r>
              <a:rPr lang="en-US" sz="1400" b="1" dirty="0">
                <a:latin typeface="GE Inspira"/>
                <a:ea typeface="Times New Roman" panose="02020603050405020304" pitchFamily="18" charset="0"/>
                <a:cs typeface="Times New Roman" panose="02020603050405020304" pitchFamily="18" charset="0"/>
              </a:rPr>
              <a:t>GE AR Invoice Print and Documentum Filter Program</a:t>
            </a:r>
            <a:r>
              <a:rPr lang="hu-HU" sz="1400" b="1" dirty="0">
                <a:latin typeface="GE Inspira"/>
                <a:ea typeface="Times New Roman" panose="02020603050405020304" pitchFamily="18" charset="0"/>
                <a:cs typeface="Times New Roman" panose="02020603050405020304" pitchFamily="18" charset="0"/>
              </a:rPr>
              <a:t> - </a:t>
            </a:r>
            <a:r>
              <a:rPr lang="en-US" sz="1400" dirty="0">
                <a:latin typeface="GE Inspira"/>
                <a:ea typeface="Times New Roman" panose="02020603050405020304" pitchFamily="18" charset="0"/>
                <a:cs typeface="Times New Roman" panose="02020603050405020304" pitchFamily="18" charset="0"/>
              </a:rPr>
              <a:t>creates the PDF files for all new AR transactions created during that particular auto invoice run and sends it over to Documentum for archiving</a:t>
            </a:r>
          </a:p>
          <a:p>
            <a:endParaRPr lang="en-US" sz="1400" dirty="0">
              <a:latin typeface="GE Inspira"/>
              <a:ea typeface="Times New Roman" panose="02020603050405020304" pitchFamily="18" charset="0"/>
              <a:cs typeface="Times New Roman" panose="02020603050405020304" pitchFamily="18" charset="0"/>
            </a:endParaRPr>
          </a:p>
          <a:p>
            <a:endParaRPr lang="hu-HU" sz="1400" b="1" dirty="0">
              <a:latin typeface="GE Inspira"/>
              <a:ea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3733721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484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30F691-4318-47B4-B4E7-70033972E6E5}"/>
              </a:ext>
            </a:extLst>
          </p:cNvPr>
          <p:cNvSpPr>
            <a:spLocks noGrp="1"/>
          </p:cNvSpPr>
          <p:nvPr>
            <p:ph type="title"/>
          </p:nvPr>
        </p:nvSpPr>
        <p:spPr/>
        <p:txBody>
          <a:bodyPr/>
          <a:lstStyle/>
          <a:p>
            <a:pPr algn="ctr"/>
            <a:r>
              <a:rPr lang="hu-HU" dirty="0"/>
              <a:t>CustomerConnect – Limit Access</a:t>
            </a:r>
            <a:endParaRPr lang="en-US" dirty="0"/>
          </a:p>
        </p:txBody>
      </p:sp>
      <p:sp>
        <p:nvSpPr>
          <p:cNvPr id="3" name="Date Placeholder 2">
            <a:extLst>
              <a:ext uri="{FF2B5EF4-FFF2-40B4-BE49-F238E27FC236}">
                <a16:creationId xmlns:a16="http://schemas.microsoft.com/office/drawing/2014/main" id="{A6D3DDF7-22A4-42E1-A491-0F33A27872F9}"/>
              </a:ext>
            </a:extLst>
          </p:cNvPr>
          <p:cNvSpPr>
            <a:spLocks noGrp="1"/>
          </p:cNvSpPr>
          <p:nvPr>
            <p:ph type="dt" sz="half" idx="10"/>
          </p:nvPr>
        </p:nvSpPr>
        <p:spPr/>
        <p:txBody>
          <a:bodyPr/>
          <a:lstStyle/>
          <a:p>
            <a:fld id="{9AC9EBFE-5BA1-460F-BE92-8CF5579A714B}" type="datetime4">
              <a:rPr lang="en-US" smtClean="0"/>
              <a:t>January 22, 2021</a:t>
            </a:fld>
            <a:endParaRPr lang="en-CA"/>
          </a:p>
        </p:txBody>
      </p:sp>
      <p:sp>
        <p:nvSpPr>
          <p:cNvPr id="4" name="Footer Placeholder 3">
            <a:extLst>
              <a:ext uri="{FF2B5EF4-FFF2-40B4-BE49-F238E27FC236}">
                <a16:creationId xmlns:a16="http://schemas.microsoft.com/office/drawing/2014/main" id="{5A6367A7-D225-4DF4-A432-ABE8F11181DF}"/>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BCB954BF-C643-4173-95C0-DF5376C3A4D2}"/>
              </a:ext>
            </a:extLst>
          </p:cNvPr>
          <p:cNvSpPr>
            <a:spLocks noGrp="1"/>
          </p:cNvSpPr>
          <p:nvPr>
            <p:ph type="sldNum" sz="quarter" idx="12"/>
          </p:nvPr>
        </p:nvSpPr>
        <p:spPr/>
        <p:txBody>
          <a:bodyPr/>
          <a:lstStyle/>
          <a:p>
            <a:fld id="{00E6A5BD-C011-4A45-AA3A-201790FB7F2B}" type="slidenum">
              <a:rPr lang="en-CA" smtClean="0"/>
              <a:t>5</a:t>
            </a:fld>
            <a:endParaRPr lang="en-CA"/>
          </a:p>
        </p:txBody>
      </p:sp>
    </p:spTree>
    <p:extLst>
      <p:ext uri="{BB962C8B-B14F-4D97-AF65-F5344CB8AC3E}">
        <p14:creationId xmlns:p14="http://schemas.microsoft.com/office/powerpoint/2010/main" val="179890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E140-1ACA-48E1-A449-7F6A43637D9D}"/>
              </a:ext>
            </a:extLst>
          </p:cNvPr>
          <p:cNvSpPr>
            <a:spLocks noGrp="1"/>
          </p:cNvSpPr>
          <p:nvPr>
            <p:ph type="title"/>
          </p:nvPr>
        </p:nvSpPr>
        <p:spPr>
          <a:xfrm>
            <a:off x="1463040" y="210312"/>
            <a:ext cx="10944453" cy="914400"/>
          </a:xfrm>
        </p:spPr>
        <p:txBody>
          <a:bodyPr/>
          <a:lstStyle/>
          <a:p>
            <a:r>
              <a:rPr lang="hu-HU" dirty="0"/>
              <a:t>CustomerConnect – AR Customer Maintenance</a:t>
            </a:r>
            <a:endParaRPr lang="en-US" dirty="0"/>
          </a:p>
        </p:txBody>
      </p:sp>
      <p:sp>
        <p:nvSpPr>
          <p:cNvPr id="3" name="Date Placeholder 2">
            <a:extLst>
              <a:ext uri="{FF2B5EF4-FFF2-40B4-BE49-F238E27FC236}">
                <a16:creationId xmlns:a16="http://schemas.microsoft.com/office/drawing/2014/main" id="{4E4BA85F-E7E1-4973-BC4B-0F8C4858F9E9}"/>
              </a:ext>
            </a:extLst>
          </p:cNvPr>
          <p:cNvSpPr>
            <a:spLocks noGrp="1"/>
          </p:cNvSpPr>
          <p:nvPr>
            <p:ph type="dt" sz="half" idx="10"/>
          </p:nvPr>
        </p:nvSpPr>
        <p:spPr/>
        <p:txBody>
          <a:bodyPr/>
          <a:lstStyle/>
          <a:p>
            <a:fld id="{66CA7FD2-EEE1-4653-A3ED-EC06E26685F5}" type="datetime4">
              <a:rPr lang="en-US" smtClean="0"/>
              <a:t>January 22, 2021</a:t>
            </a:fld>
            <a:endParaRPr lang="en-CA"/>
          </a:p>
        </p:txBody>
      </p:sp>
      <p:sp>
        <p:nvSpPr>
          <p:cNvPr id="4" name="Footer Placeholder 3">
            <a:extLst>
              <a:ext uri="{FF2B5EF4-FFF2-40B4-BE49-F238E27FC236}">
                <a16:creationId xmlns:a16="http://schemas.microsoft.com/office/drawing/2014/main" id="{007B176C-1A06-4018-91B5-CB3C9AFFCEA7}"/>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E0AB4A0-2C1E-454D-B0D2-9EFDE540ADC4}"/>
              </a:ext>
            </a:extLst>
          </p:cNvPr>
          <p:cNvSpPr>
            <a:spLocks noGrp="1"/>
          </p:cNvSpPr>
          <p:nvPr>
            <p:ph type="sldNum" sz="quarter" idx="12"/>
          </p:nvPr>
        </p:nvSpPr>
        <p:spPr/>
        <p:txBody>
          <a:bodyPr/>
          <a:lstStyle/>
          <a:p>
            <a:fld id="{00E6A5BD-C011-4A45-AA3A-201790FB7F2B}" type="slidenum">
              <a:rPr lang="en-CA" smtClean="0"/>
              <a:t>6</a:t>
            </a:fld>
            <a:endParaRPr lang="en-CA"/>
          </a:p>
        </p:txBody>
      </p:sp>
      <p:sp>
        <p:nvSpPr>
          <p:cNvPr id="7" name="Content Placeholder 6">
            <a:extLst>
              <a:ext uri="{FF2B5EF4-FFF2-40B4-BE49-F238E27FC236}">
                <a16:creationId xmlns:a16="http://schemas.microsoft.com/office/drawing/2014/main" id="{0E05FA6F-5642-476D-BF69-518361FBA443}"/>
              </a:ext>
            </a:extLst>
          </p:cNvPr>
          <p:cNvSpPr>
            <a:spLocks noGrp="1"/>
          </p:cNvSpPr>
          <p:nvPr>
            <p:ph sz="quarter" idx="14"/>
          </p:nvPr>
        </p:nvSpPr>
        <p:spPr>
          <a:xfrm>
            <a:off x="1725434" y="1606164"/>
            <a:ext cx="9255912" cy="3888188"/>
          </a:xfrm>
        </p:spPr>
        <p:txBody>
          <a:bodyPr/>
          <a:lstStyle/>
          <a:p>
            <a:pPr marL="0" indent="0">
              <a:lnSpc>
                <a:spcPct val="100000"/>
              </a:lnSpc>
              <a:buNone/>
            </a:pPr>
            <a:r>
              <a:rPr lang="hu-HU" sz="1200" dirty="0"/>
              <a:t>	</a:t>
            </a:r>
            <a:r>
              <a:rPr lang="hu-HU" sz="1200" b="1" dirty="0"/>
              <a:t>MDM - </a:t>
            </a:r>
            <a:r>
              <a:rPr lang="en-US" sz="1200" i="1" dirty="0"/>
              <a:t>customer addition process for external &amp; internal </a:t>
            </a:r>
            <a:endParaRPr lang="hu-HU" sz="1200" i="1" dirty="0"/>
          </a:p>
          <a:p>
            <a:pPr marL="649224" lvl="1" indent="-457200">
              <a:lnSpc>
                <a:spcPct val="100000"/>
              </a:lnSpc>
              <a:buFont typeface="Wingdings" panose="05000000000000000000" pitchFamily="2" charset="2"/>
              <a:buChar char="§"/>
            </a:pPr>
            <a:r>
              <a:rPr lang="hu-HU" sz="1200" dirty="0"/>
              <a:t>	Subcribe customer </a:t>
            </a:r>
            <a:r>
              <a:rPr lang="en-US" sz="1200" dirty="0"/>
              <a:t>existing internal &amp; external customer Bill To/ Ship To sites to RACES</a:t>
            </a:r>
            <a:endParaRPr lang="hu-HU" sz="1200" dirty="0"/>
          </a:p>
          <a:p>
            <a:pPr marL="649224" lvl="1" indent="-457200">
              <a:lnSpc>
                <a:spcPct val="100000"/>
              </a:lnSpc>
              <a:buFont typeface="Wingdings" panose="05000000000000000000" pitchFamily="2" charset="2"/>
              <a:buChar char="§"/>
            </a:pPr>
            <a:r>
              <a:rPr lang="hu-HU" sz="1200" dirty="0"/>
              <a:t>	Update customer</a:t>
            </a:r>
          </a:p>
          <a:p>
            <a:pPr marL="649224" lvl="1" indent="-457200">
              <a:lnSpc>
                <a:spcPct val="100000"/>
              </a:lnSpc>
              <a:buFont typeface="Wingdings" panose="05000000000000000000" pitchFamily="2" charset="2"/>
              <a:buChar char="§"/>
            </a:pPr>
            <a:r>
              <a:rPr lang="hu-HU" sz="1200" dirty="0"/>
              <a:t>	Add new customer via D&amp;B search </a:t>
            </a:r>
          </a:p>
          <a:p>
            <a:pPr lvl="1">
              <a:lnSpc>
                <a:spcPct val="100000"/>
              </a:lnSpc>
            </a:pPr>
            <a:r>
              <a:rPr lang="hu-HU" sz="1200" dirty="0"/>
              <a:t>	 CC Stage env: </a:t>
            </a:r>
            <a:r>
              <a:rPr lang="en-US" sz="1100" u="sng" dirty="0">
                <a:hlinkClick r:id="rId2"/>
              </a:rPr>
              <a:t>https://stage.customerconnect.ge.com/</a:t>
            </a:r>
            <a:endParaRPr lang="en-US" sz="1100" dirty="0"/>
          </a:p>
          <a:p>
            <a:pPr lvl="1">
              <a:lnSpc>
                <a:spcPct val="100000"/>
              </a:lnSpc>
            </a:pPr>
            <a:endParaRPr lang="hu-HU" sz="1200" dirty="0"/>
          </a:p>
          <a:p>
            <a:pPr marL="649224" lvl="1" indent="-457200">
              <a:lnSpc>
                <a:spcPct val="100000"/>
              </a:lnSpc>
              <a:buFont typeface="Wingdings" panose="05000000000000000000" pitchFamily="2" charset="2"/>
              <a:buChar char="§"/>
            </a:pPr>
            <a:endParaRPr lang="hu-HU" sz="1200" dirty="0"/>
          </a:p>
          <a:p>
            <a:pPr lvl="1">
              <a:lnSpc>
                <a:spcPct val="100000"/>
              </a:lnSpc>
            </a:pPr>
            <a:r>
              <a:rPr lang="hu-HU" sz="1200" dirty="0"/>
              <a:t>	</a:t>
            </a:r>
            <a:r>
              <a:rPr lang="hu-HU" sz="1200" b="1" dirty="0"/>
              <a:t>RACES</a:t>
            </a:r>
            <a:r>
              <a:rPr lang="hu-HU" sz="1200" dirty="0"/>
              <a:t> </a:t>
            </a:r>
            <a:r>
              <a:rPr lang="hu-HU" sz="1200" i="1" dirty="0"/>
              <a:t>– Customer Maintenance (Limit access)</a:t>
            </a:r>
          </a:p>
          <a:p>
            <a:pPr marL="363474" lvl="1" indent="-171450">
              <a:lnSpc>
                <a:spcPct val="100000"/>
              </a:lnSpc>
              <a:buFont typeface="Wingdings" panose="05000000000000000000" pitchFamily="2" charset="2"/>
              <a:buChar char="§"/>
            </a:pPr>
            <a:r>
              <a:rPr lang="en-US" sz="1200" i="1" dirty="0"/>
              <a:t>	</a:t>
            </a:r>
            <a:r>
              <a:rPr lang="hu-HU" sz="1200" dirty="0"/>
              <a:t>Assigned Bill to/Ship to relation </a:t>
            </a:r>
            <a:r>
              <a:rPr lang="hu-HU" sz="1200" i="1" dirty="0"/>
              <a:t>(</a:t>
            </a:r>
            <a:r>
              <a:rPr lang="en-US" sz="1200" i="1" dirty="0"/>
              <a:t>if two different accounts need to be used in the same transaction</a:t>
            </a:r>
            <a:r>
              <a:rPr lang="hu-HU" sz="1200" i="1" dirty="0"/>
              <a:t>)</a:t>
            </a:r>
          </a:p>
          <a:p>
            <a:pPr marL="363474" lvl="1" indent="-171450">
              <a:lnSpc>
                <a:spcPct val="100000"/>
              </a:lnSpc>
              <a:buFont typeface="Wingdings" panose="05000000000000000000" pitchFamily="2" charset="2"/>
              <a:buChar char="§"/>
            </a:pPr>
            <a:r>
              <a:rPr lang="en-US" sz="1200" dirty="0"/>
              <a:t>	Add/ update/ delete customer contact details (contact names, phone#, email address)</a:t>
            </a:r>
            <a:endParaRPr lang="hu-HU" sz="1200" dirty="0"/>
          </a:p>
          <a:p>
            <a:pPr marL="363474" lvl="5" indent="-171450">
              <a:lnSpc>
                <a:spcPct val="100000"/>
              </a:lnSpc>
              <a:buFont typeface="Wingdings" panose="05000000000000000000" pitchFamily="2" charset="2"/>
              <a:buChar char="§"/>
            </a:pPr>
            <a:r>
              <a:rPr lang="hu-HU" sz="100" dirty="0"/>
              <a:t>   </a:t>
            </a:r>
            <a:endParaRPr lang="en-US" sz="200" dirty="0"/>
          </a:p>
          <a:p>
            <a:pPr marL="363474" lvl="1" indent="-171450">
              <a:lnSpc>
                <a:spcPct val="100000"/>
              </a:lnSpc>
              <a:buFont typeface="Wingdings" panose="05000000000000000000" pitchFamily="2" charset="2"/>
              <a:buChar char="§"/>
            </a:pPr>
            <a:r>
              <a:rPr lang="hu-HU" sz="1200" i="1" dirty="0"/>
              <a:t>	</a:t>
            </a:r>
            <a:r>
              <a:rPr lang="hu-HU" sz="1200" dirty="0"/>
              <a:t>Assign Buyer/Seller relation </a:t>
            </a:r>
            <a:r>
              <a:rPr lang="hu-HU" sz="1200" i="1" dirty="0"/>
              <a:t>(Billing interface setup is mandatory)</a:t>
            </a:r>
          </a:p>
          <a:p>
            <a:pPr lvl="1">
              <a:lnSpc>
                <a:spcPct val="100000"/>
              </a:lnSpc>
            </a:pPr>
            <a:r>
              <a:rPr lang="hu-HU" sz="1200" i="1" dirty="0"/>
              <a:t>                                                RACES AR Customer relationship – used for Revenue Accounting (Wdiv/WOB/OOB/External)</a:t>
            </a:r>
          </a:p>
          <a:p>
            <a:pPr lvl="1">
              <a:lnSpc>
                <a:spcPct val="100000"/>
              </a:lnSpc>
            </a:pPr>
            <a:r>
              <a:rPr lang="hu-HU" sz="1200" i="1" dirty="0"/>
              <a:t>                                                Billing interface (IBS – Internal/GECARS – External) – defines Receivables Account </a:t>
            </a:r>
            <a:endParaRPr lang="en-US" sz="800" dirty="0"/>
          </a:p>
          <a:p>
            <a:pPr marL="363474" lvl="1" indent="-171450">
              <a:lnSpc>
                <a:spcPct val="100000"/>
              </a:lnSpc>
              <a:buFont typeface="Wingdings" panose="05000000000000000000" pitchFamily="2" charset="2"/>
              <a:buChar char="§"/>
            </a:pPr>
            <a:r>
              <a:rPr lang="hu-HU" sz="1200" dirty="0"/>
              <a:t>                 Add reverse charge flag </a:t>
            </a:r>
            <a:r>
              <a:rPr lang="hu-HU" sz="1200" i="1" dirty="0"/>
              <a:t>(Header/Site level) ... In case of </a:t>
            </a:r>
            <a:r>
              <a:rPr lang="en-US" sz="1200" i="1" dirty="0"/>
              <a:t>special Tax treatment is required for certain customers</a:t>
            </a:r>
            <a:endParaRPr lang="hu-HU" sz="1200" i="1" dirty="0"/>
          </a:p>
          <a:p>
            <a:pPr marL="363474" lvl="1" indent="-171450">
              <a:lnSpc>
                <a:spcPct val="100000"/>
              </a:lnSpc>
              <a:buFont typeface="Wingdings" panose="05000000000000000000" pitchFamily="2" charset="2"/>
              <a:buChar char="§"/>
            </a:pPr>
            <a:r>
              <a:rPr lang="hu-HU" sz="1200" dirty="0"/>
              <a:t>                 Manual submission of Interface </a:t>
            </a:r>
          </a:p>
          <a:p>
            <a:pPr marL="363474" lvl="1" indent="-171450">
              <a:lnSpc>
                <a:spcPct val="100000"/>
              </a:lnSpc>
              <a:buFont typeface="Wingdings" panose="05000000000000000000" pitchFamily="2" charset="2"/>
              <a:buChar char="v"/>
            </a:pPr>
            <a:r>
              <a:rPr lang="hu-HU" sz="1200" dirty="0"/>
              <a:t>		</a:t>
            </a:r>
            <a:r>
              <a:rPr lang="en-US" sz="1200" i="1" dirty="0"/>
              <a:t>“GES MDM to AR Inbound Request Set”</a:t>
            </a:r>
            <a:endParaRPr lang="hu-HU" sz="1200" i="1" dirty="0"/>
          </a:p>
          <a:p>
            <a:pPr lvl="1">
              <a:lnSpc>
                <a:spcPct val="100000"/>
              </a:lnSpc>
            </a:pPr>
            <a:r>
              <a:rPr lang="hu-HU" sz="1200" i="1" dirty="0"/>
              <a:t>			“GES MDM to AR Interface” </a:t>
            </a:r>
          </a:p>
          <a:p>
            <a:pPr lvl="1">
              <a:lnSpc>
                <a:spcPct val="100000"/>
              </a:lnSpc>
            </a:pPr>
            <a:r>
              <a:rPr lang="hu-HU" sz="1200" i="1" dirty="0"/>
              <a:t>			</a:t>
            </a:r>
            <a:r>
              <a:rPr lang="pt-BR" sz="1200" i="1" dirty="0"/>
              <a:t>“GE AR Customer Site Link Program”</a:t>
            </a:r>
            <a:endParaRPr lang="hu-HU" sz="1200" i="1" dirty="0"/>
          </a:p>
          <a:p>
            <a:pPr marL="363474" lvl="1" indent="-171450">
              <a:lnSpc>
                <a:spcPct val="100000"/>
              </a:lnSpc>
              <a:buFont typeface="Wingdings" panose="05000000000000000000" pitchFamily="2" charset="2"/>
              <a:buChar char="§"/>
            </a:pPr>
            <a:r>
              <a:rPr lang="hu-HU" sz="1200" dirty="0"/>
              <a:t>                 </a:t>
            </a:r>
            <a:r>
              <a:rPr lang="en-US" sz="1200" dirty="0"/>
              <a:t>Allowing Payments across different Legal Entities </a:t>
            </a:r>
            <a:r>
              <a:rPr lang="en-US" sz="1200" i="1" dirty="0"/>
              <a:t>(Payor/Payee relationships)</a:t>
            </a:r>
            <a:endParaRPr lang="hu-HU" sz="1200" i="1" dirty="0"/>
          </a:p>
          <a:p>
            <a:pPr marL="363474" lvl="1" indent="-171450">
              <a:lnSpc>
                <a:spcPct val="100000"/>
              </a:lnSpc>
              <a:buFont typeface="Wingdings" panose="05000000000000000000" pitchFamily="2" charset="2"/>
              <a:buChar char="§"/>
            </a:pPr>
            <a:r>
              <a:rPr lang="hu-HU" sz="1200" dirty="0"/>
              <a:t>                 </a:t>
            </a:r>
            <a:r>
              <a:rPr lang="en-US" sz="1200" dirty="0"/>
              <a:t>Inactivating a Customer Site/Account</a:t>
            </a:r>
            <a:r>
              <a:rPr lang="hu-HU" sz="1200" dirty="0"/>
              <a:t>.... </a:t>
            </a:r>
            <a:r>
              <a:rPr lang="hu-HU" sz="1200" i="1" dirty="0"/>
              <a:t>Inactivation report published by MDM, but not automatically proceed, manual inactivation is needed in ERP</a:t>
            </a:r>
          </a:p>
          <a:p>
            <a:pPr marL="363474" lvl="1" indent="-171450">
              <a:lnSpc>
                <a:spcPct val="100000"/>
              </a:lnSpc>
              <a:buFont typeface="Wingdings" panose="05000000000000000000" pitchFamily="2" charset="2"/>
              <a:buChar char="§"/>
            </a:pPr>
            <a:endParaRPr lang="hu-HU" sz="1200" i="1" dirty="0"/>
          </a:p>
          <a:p>
            <a:pPr marL="363474" lvl="1" indent="-171450">
              <a:lnSpc>
                <a:spcPct val="100000"/>
              </a:lnSpc>
              <a:buFont typeface="Wingdings" panose="05000000000000000000" pitchFamily="2" charset="2"/>
              <a:buChar char="§"/>
            </a:pPr>
            <a:r>
              <a:rPr lang="hu-HU" sz="1200" b="1" i="1" dirty="0"/>
              <a:t>Technical Docs/CDDs:</a:t>
            </a:r>
          </a:p>
          <a:p>
            <a:pPr marL="363474" lvl="1" indent="-171450">
              <a:lnSpc>
                <a:spcPct val="100000"/>
              </a:lnSpc>
              <a:buFont typeface="Wingdings" panose="05000000000000000000" pitchFamily="2" charset="2"/>
              <a:buChar char="Ø"/>
            </a:pPr>
            <a:r>
              <a:rPr lang="en-US" sz="1200" i="1" dirty="0"/>
              <a:t>GE ESGAP Baseline Design</a:t>
            </a:r>
            <a:r>
              <a:rPr lang="hu-HU" sz="1200" i="1" dirty="0"/>
              <a:t> </a:t>
            </a:r>
            <a:r>
              <a:rPr lang="en-US" sz="1200" i="1" dirty="0"/>
              <a:t>P&amp;W Solution Print</a:t>
            </a:r>
            <a:r>
              <a:rPr lang="hu-HU" sz="1200" i="1" dirty="0"/>
              <a:t> </a:t>
            </a:r>
            <a:r>
              <a:rPr lang="en-US" sz="1200" i="1" dirty="0"/>
              <a:t>Symphony</a:t>
            </a:r>
            <a:r>
              <a:rPr lang="hu-HU" sz="1200" i="1" dirty="0"/>
              <a:t> </a:t>
            </a:r>
            <a:r>
              <a:rPr lang="en-US" sz="1200" i="1" dirty="0"/>
              <a:t>Limit Access to Customer Data</a:t>
            </a:r>
            <a:endParaRPr lang="hu-HU" sz="1200" i="1" dirty="0"/>
          </a:p>
          <a:p>
            <a:pPr marL="363474" lvl="1" indent="-171450">
              <a:lnSpc>
                <a:spcPct val="100000"/>
              </a:lnSpc>
              <a:buFont typeface="Wingdings" panose="05000000000000000000" pitchFamily="2" charset="2"/>
              <a:buChar char="Ø"/>
            </a:pPr>
            <a:r>
              <a:rPr lang="hu-HU" sz="1200" i="1" dirty="0"/>
              <a:t>GE ESGAP Baseline DesignP&amp;W Solution PrintSymphonyMDMto Oracle AR Customer Interface</a:t>
            </a:r>
          </a:p>
          <a:p>
            <a:pPr lvl="1">
              <a:lnSpc>
                <a:spcPct val="100000"/>
              </a:lnSpc>
            </a:pPr>
            <a:endParaRPr lang="en-US" sz="1200" i="1" dirty="0"/>
          </a:p>
        </p:txBody>
      </p:sp>
    </p:spTree>
    <p:extLst>
      <p:ext uri="{BB962C8B-B14F-4D97-AF65-F5344CB8AC3E}">
        <p14:creationId xmlns:p14="http://schemas.microsoft.com/office/powerpoint/2010/main" val="177812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30F691-4318-47B4-B4E7-70033972E6E5}"/>
              </a:ext>
            </a:extLst>
          </p:cNvPr>
          <p:cNvSpPr>
            <a:spLocks noGrp="1"/>
          </p:cNvSpPr>
          <p:nvPr>
            <p:ph type="title"/>
          </p:nvPr>
        </p:nvSpPr>
        <p:spPr>
          <a:xfrm>
            <a:off x="850790" y="1649413"/>
            <a:ext cx="9777332" cy="2852737"/>
          </a:xfrm>
        </p:spPr>
        <p:txBody>
          <a:bodyPr/>
          <a:lstStyle/>
          <a:p>
            <a:pPr algn="ctr"/>
            <a:r>
              <a:rPr lang="hu-HU" dirty="0"/>
              <a:t>AR Auto-accounting</a:t>
            </a:r>
            <a:br>
              <a:rPr lang="hu-HU" dirty="0"/>
            </a:br>
            <a:br>
              <a:rPr lang="hu-HU" b="1" dirty="0"/>
            </a:br>
            <a:r>
              <a:rPr lang="hu-HU" sz="1400" b="1" dirty="0"/>
              <a:t>Technical documentum/CDD: </a:t>
            </a:r>
            <a:r>
              <a:rPr lang="en-US" sz="1400" dirty="0"/>
              <a:t>GE Solution</a:t>
            </a:r>
            <a:r>
              <a:rPr lang="hu-HU" sz="1400" dirty="0"/>
              <a:t> </a:t>
            </a:r>
            <a:r>
              <a:rPr lang="en-US" sz="1400" dirty="0"/>
              <a:t>Print</a:t>
            </a:r>
            <a:r>
              <a:rPr lang="hu-HU" sz="1400" dirty="0"/>
              <a:t> </a:t>
            </a:r>
            <a:r>
              <a:rPr lang="en-US" sz="1400" dirty="0"/>
              <a:t>Common CEMLI</a:t>
            </a:r>
            <a:r>
              <a:rPr lang="hu-HU" sz="1400" dirty="0"/>
              <a:t> </a:t>
            </a:r>
            <a:r>
              <a:rPr lang="en-US" sz="1400" dirty="0"/>
              <a:t>Project Symphony</a:t>
            </a:r>
            <a:r>
              <a:rPr lang="hu-HU" sz="1400" dirty="0"/>
              <a:t> </a:t>
            </a:r>
            <a:r>
              <a:rPr lang="en-US" sz="1400" dirty="0"/>
              <a:t>GEPW_CDD_INT AR Global </a:t>
            </a:r>
            <a:r>
              <a:rPr lang="en-US" sz="1400" dirty="0" err="1"/>
              <a:t>AutoAccounting</a:t>
            </a:r>
            <a:br>
              <a:rPr lang="en-US" sz="1400" dirty="0"/>
            </a:br>
            <a:br>
              <a:rPr lang="hu-HU" dirty="0"/>
            </a:br>
            <a:endParaRPr lang="en-US" dirty="0"/>
          </a:p>
        </p:txBody>
      </p:sp>
      <p:sp>
        <p:nvSpPr>
          <p:cNvPr id="3" name="Date Placeholder 2">
            <a:extLst>
              <a:ext uri="{FF2B5EF4-FFF2-40B4-BE49-F238E27FC236}">
                <a16:creationId xmlns:a16="http://schemas.microsoft.com/office/drawing/2014/main" id="{A6D3DDF7-22A4-42E1-A491-0F33A27872F9}"/>
              </a:ext>
            </a:extLst>
          </p:cNvPr>
          <p:cNvSpPr>
            <a:spLocks noGrp="1"/>
          </p:cNvSpPr>
          <p:nvPr>
            <p:ph type="dt" sz="half" idx="10"/>
          </p:nvPr>
        </p:nvSpPr>
        <p:spPr/>
        <p:txBody>
          <a:bodyPr/>
          <a:lstStyle/>
          <a:p>
            <a:fld id="{9AC9EBFE-5BA1-460F-BE92-8CF5579A714B}" type="datetime4">
              <a:rPr lang="en-US" smtClean="0"/>
              <a:t>January 22, 2021</a:t>
            </a:fld>
            <a:endParaRPr lang="en-CA"/>
          </a:p>
        </p:txBody>
      </p:sp>
      <p:sp>
        <p:nvSpPr>
          <p:cNvPr id="4" name="Footer Placeholder 3">
            <a:extLst>
              <a:ext uri="{FF2B5EF4-FFF2-40B4-BE49-F238E27FC236}">
                <a16:creationId xmlns:a16="http://schemas.microsoft.com/office/drawing/2014/main" id="{5A6367A7-D225-4DF4-A432-ABE8F11181DF}"/>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BCB954BF-C643-4173-95C0-DF5376C3A4D2}"/>
              </a:ext>
            </a:extLst>
          </p:cNvPr>
          <p:cNvSpPr>
            <a:spLocks noGrp="1"/>
          </p:cNvSpPr>
          <p:nvPr>
            <p:ph type="sldNum" sz="quarter" idx="12"/>
          </p:nvPr>
        </p:nvSpPr>
        <p:spPr/>
        <p:txBody>
          <a:bodyPr/>
          <a:lstStyle/>
          <a:p>
            <a:fld id="{00E6A5BD-C011-4A45-AA3A-201790FB7F2B}" type="slidenum">
              <a:rPr lang="en-CA" smtClean="0"/>
              <a:t>7</a:t>
            </a:fld>
            <a:endParaRPr lang="en-CA"/>
          </a:p>
        </p:txBody>
      </p:sp>
    </p:spTree>
    <p:extLst>
      <p:ext uri="{BB962C8B-B14F-4D97-AF65-F5344CB8AC3E}">
        <p14:creationId xmlns:p14="http://schemas.microsoft.com/office/powerpoint/2010/main" val="110957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934" y="71841"/>
            <a:ext cx="8352156" cy="640089"/>
          </a:xfrm>
        </p:spPr>
        <p:txBody>
          <a:bodyPr/>
          <a:lstStyle/>
          <a:p>
            <a:r>
              <a:rPr lang="en-US" b="1" dirty="0">
                <a:latin typeface="Calibri" panose="020F0502020204030204" pitchFamily="34" charset="0"/>
              </a:rPr>
              <a:t>Account Segment Derivation</a:t>
            </a:r>
          </a:p>
        </p:txBody>
      </p:sp>
      <p:sp>
        <p:nvSpPr>
          <p:cNvPr id="6" name="Slide Number Placeholder 5"/>
          <p:cNvSpPr>
            <a:spLocks noGrp="1"/>
          </p:cNvSpPr>
          <p:nvPr>
            <p:ph type="sldNum" sz="quarter" idx="12"/>
          </p:nvPr>
        </p:nvSpPr>
        <p:spPr/>
        <p:txBody>
          <a:bodyPr/>
          <a:lstStyle/>
          <a:p>
            <a:fld id="{0D558541-60C9-42A2-8392-FF12533A6B7A}" type="slidenum">
              <a:rPr lang="en-US" smtClean="0"/>
              <a:pPr/>
              <a:t>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889130780"/>
              </p:ext>
            </p:extLst>
          </p:nvPr>
        </p:nvGraphicFramePr>
        <p:xfrm>
          <a:off x="1705237" y="711931"/>
          <a:ext cx="8655313" cy="5763149"/>
        </p:xfrm>
        <a:graphic>
          <a:graphicData uri="http://schemas.openxmlformats.org/drawingml/2006/table">
            <a:tbl>
              <a:tblPr firstRow="1" bandRow="1">
                <a:tableStyleId>{5C22544A-7EE6-4342-B048-85BDC9FD1C3A}</a:tableStyleId>
              </a:tblPr>
              <a:tblGrid>
                <a:gridCol w="2163829">
                  <a:extLst>
                    <a:ext uri="{9D8B030D-6E8A-4147-A177-3AD203B41FA5}">
                      <a16:colId xmlns:a16="http://schemas.microsoft.com/office/drawing/2014/main" val="2035892542"/>
                    </a:ext>
                  </a:extLst>
                </a:gridCol>
                <a:gridCol w="2530386">
                  <a:extLst>
                    <a:ext uri="{9D8B030D-6E8A-4147-A177-3AD203B41FA5}">
                      <a16:colId xmlns:a16="http://schemas.microsoft.com/office/drawing/2014/main" val="3173311684"/>
                    </a:ext>
                  </a:extLst>
                </a:gridCol>
                <a:gridCol w="204715">
                  <a:extLst>
                    <a:ext uri="{9D8B030D-6E8A-4147-A177-3AD203B41FA5}">
                      <a16:colId xmlns:a16="http://schemas.microsoft.com/office/drawing/2014/main" val="2043081009"/>
                    </a:ext>
                  </a:extLst>
                </a:gridCol>
                <a:gridCol w="2603060">
                  <a:extLst>
                    <a:ext uri="{9D8B030D-6E8A-4147-A177-3AD203B41FA5}">
                      <a16:colId xmlns:a16="http://schemas.microsoft.com/office/drawing/2014/main" val="891497008"/>
                    </a:ext>
                  </a:extLst>
                </a:gridCol>
                <a:gridCol w="1153323">
                  <a:extLst>
                    <a:ext uri="{9D8B030D-6E8A-4147-A177-3AD203B41FA5}">
                      <a16:colId xmlns:a16="http://schemas.microsoft.com/office/drawing/2014/main" val="1220696325"/>
                    </a:ext>
                  </a:extLst>
                </a:gridCol>
              </a:tblGrid>
              <a:tr h="257720">
                <a:tc>
                  <a:txBody>
                    <a:bodyPr/>
                    <a:lstStyle/>
                    <a:p>
                      <a:pPr algn="l" fontAlgn="t"/>
                      <a:r>
                        <a:rPr lang="en-US" sz="1600" b="1" i="0" u="none" strike="noStrike" dirty="0">
                          <a:solidFill>
                            <a:schemeClr val="bg1"/>
                          </a:solidFill>
                          <a:effectLst/>
                          <a:latin typeface="Calibri" panose="020F0502020204030204" pitchFamily="34" charset="0"/>
                        </a:rPr>
                        <a:t>Chart Of Account</a:t>
                      </a:r>
                    </a:p>
                  </a:txBody>
                  <a:tcPr marL="9525" marR="9525" marT="9525" marB="0"/>
                </a:tc>
                <a:tc gridSpan="2">
                  <a:txBody>
                    <a:bodyPr/>
                    <a:lstStyle/>
                    <a:p>
                      <a:pPr algn="l" fontAlgn="t"/>
                      <a:r>
                        <a:rPr lang="en-US" sz="1600" b="1" i="0" u="none" strike="noStrike" dirty="0">
                          <a:solidFill>
                            <a:schemeClr val="bg1"/>
                          </a:solidFill>
                          <a:effectLst/>
                          <a:latin typeface="Calibri" panose="020F0502020204030204" pitchFamily="34" charset="0"/>
                        </a:rPr>
                        <a:t>Receivable Class</a:t>
                      </a:r>
                    </a:p>
                  </a:txBody>
                  <a:tcPr marL="9525" marR="9525" marT="9525" marB="0"/>
                </a:tc>
                <a:tc hMerge="1">
                  <a:txBody>
                    <a:bodyPr/>
                    <a:lstStyle/>
                    <a:p>
                      <a:pPr algn="l" fontAlgn="t"/>
                      <a:endParaRPr lang="en-US" sz="1600" b="1" i="0" u="none" strike="noStrike" dirty="0">
                        <a:solidFill>
                          <a:schemeClr val="bg1"/>
                        </a:solidFill>
                        <a:effectLst/>
                        <a:latin typeface="Calibri" panose="020F0502020204030204" pitchFamily="34" charset="0"/>
                      </a:endParaRPr>
                    </a:p>
                  </a:txBody>
                  <a:tcPr marL="9525" marR="9525" marT="9525" marB="0"/>
                </a:tc>
                <a:tc>
                  <a:txBody>
                    <a:bodyPr/>
                    <a:lstStyle/>
                    <a:p>
                      <a:pPr algn="l" fontAlgn="t"/>
                      <a:r>
                        <a:rPr lang="en-US" sz="1600" b="1" i="0" u="none" strike="noStrike" dirty="0">
                          <a:solidFill>
                            <a:schemeClr val="bg1"/>
                          </a:solidFill>
                          <a:effectLst/>
                          <a:latin typeface="Calibri" panose="020F0502020204030204" pitchFamily="34" charset="0"/>
                        </a:rPr>
                        <a:t>Revenue Class</a:t>
                      </a:r>
                    </a:p>
                  </a:txBody>
                  <a:tcPr marL="9525" marR="9525" marT="9525" marB="0"/>
                </a:tc>
                <a:tc>
                  <a:txBody>
                    <a:bodyPr/>
                    <a:lstStyle/>
                    <a:p>
                      <a:pPr algn="l" fontAlgn="t"/>
                      <a:r>
                        <a:rPr lang="en-US" sz="1600" b="1" i="0" u="none" strike="noStrike" dirty="0">
                          <a:solidFill>
                            <a:schemeClr val="bg1"/>
                          </a:solidFill>
                          <a:effectLst/>
                          <a:latin typeface="Calibri" panose="020F0502020204030204" pitchFamily="34" charset="0"/>
                        </a:rPr>
                        <a:t>Tax Class</a:t>
                      </a:r>
                    </a:p>
                  </a:txBody>
                  <a:tcPr marL="9525" marR="9525" marT="9525" marB="0"/>
                </a:tc>
                <a:extLst>
                  <a:ext uri="{0D108BD9-81ED-4DB2-BD59-A6C34878D82A}">
                    <a16:rowId xmlns:a16="http://schemas.microsoft.com/office/drawing/2014/main" val="433811022"/>
                  </a:ext>
                </a:extLst>
              </a:tr>
              <a:tr h="323458">
                <a:tc>
                  <a:txBody>
                    <a:bodyPr/>
                    <a:lstStyle/>
                    <a:p>
                      <a:pPr algn="l" fontAlgn="t"/>
                      <a:r>
                        <a:rPr lang="en-US" sz="1400" b="0" i="0" u="none" strike="noStrike" dirty="0">
                          <a:solidFill>
                            <a:srgbClr val="000000"/>
                          </a:solidFill>
                          <a:effectLst/>
                          <a:latin typeface="Calibri" panose="020F0502020204030204" pitchFamily="34" charset="0"/>
                        </a:rPr>
                        <a:t>Company Code(4)</a:t>
                      </a:r>
                    </a:p>
                  </a:txBody>
                  <a:tcPr marL="9525" marR="9525" marT="9525" marB="0"/>
                </a:tc>
                <a:tc gridSpan="4">
                  <a:txBody>
                    <a:bodyPr/>
                    <a:lstStyle/>
                    <a:p>
                      <a:pPr algn="ctr" fontAlgn="t"/>
                      <a:r>
                        <a:rPr lang="en-US" sz="1400" b="0" i="0" u="none" strike="noStrike" dirty="0">
                          <a:solidFill>
                            <a:srgbClr val="000000"/>
                          </a:solidFill>
                          <a:effectLst/>
                          <a:latin typeface="Calibri" panose="020F0502020204030204" pitchFamily="34" charset="0"/>
                        </a:rPr>
                        <a:t>Order Line/Inventory Org</a:t>
                      </a:r>
                    </a:p>
                  </a:txBody>
                  <a:tcPr marL="9525" marR="9525" marT="9525" marB="0"/>
                </a:tc>
                <a:tc hMerge="1">
                  <a:txBody>
                    <a:bodyPr/>
                    <a:lstStyle/>
                    <a:p>
                      <a:endParaRPr lang="en-US"/>
                    </a:p>
                  </a:txBody>
                  <a:tcPr/>
                </a:tc>
                <a:tc hMerge="1">
                  <a:txBody>
                    <a:bodyPr/>
                    <a:lstStyle/>
                    <a:p>
                      <a:pPr algn="l" fontAlgn="t"/>
                      <a:endParaRPr lang="en-US" sz="1200" b="0" i="0" u="none" strike="noStrike" dirty="0">
                        <a:solidFill>
                          <a:srgbClr val="000000"/>
                        </a:solidFill>
                        <a:effectLst/>
                        <a:latin typeface="Calibri" panose="020F0502020204030204" pitchFamily="34" charset="0"/>
                      </a:endParaRPr>
                    </a:p>
                  </a:txBody>
                  <a:tcPr marL="9525" marR="9525" marT="9525" marB="0"/>
                </a:tc>
                <a:tc hMerge="1">
                  <a:txBody>
                    <a:bodyPr/>
                    <a:lstStyle/>
                    <a:p>
                      <a:pPr algn="l" fontAlgn="t"/>
                      <a:endParaRPr lang="en-US" sz="12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813454753"/>
                  </a:ext>
                </a:extLst>
              </a:tr>
              <a:tr h="1308702">
                <a:tc>
                  <a:txBody>
                    <a:bodyPr/>
                    <a:lstStyle/>
                    <a:p>
                      <a:pPr algn="l" fontAlgn="t"/>
                      <a:r>
                        <a:rPr lang="en-US" sz="1400" b="0" i="0" u="none" strike="noStrike" dirty="0">
                          <a:solidFill>
                            <a:srgbClr val="000000"/>
                          </a:solidFill>
                          <a:effectLst/>
                          <a:latin typeface="Calibri" panose="020F0502020204030204" pitchFamily="34" charset="0"/>
                        </a:rPr>
                        <a:t>Natural Account(10)</a:t>
                      </a:r>
                    </a:p>
                  </a:txBody>
                  <a:tcPr marL="9525" marR="9525" marT="9525" marB="0"/>
                </a:tc>
                <a:tc gridSpan="3">
                  <a:txBody>
                    <a:bodyPr/>
                    <a:lstStyle/>
                    <a:p>
                      <a:pPr algn="l" fontAlgn="t"/>
                      <a:r>
                        <a:rPr lang="en-US" sz="1400" b="0" i="0" u="none" strike="noStrike" dirty="0">
                          <a:solidFill>
                            <a:srgbClr val="000000"/>
                          </a:solidFill>
                          <a:effectLst/>
                          <a:latin typeface="Calibri" panose="020F0502020204030204" pitchFamily="34" charset="0"/>
                        </a:rPr>
                        <a:t>Look-up defined to derive natural account on basis of</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1&gt; Billing Settlement method  (GECARS/IBS)</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2&gt; Customer Relationship Type (External, WOB</a:t>
                      </a:r>
                      <a:r>
                        <a:rPr lang="en-US" sz="1400" b="0" i="0" u="none" strike="noStrike" baseline="0" dirty="0">
                          <a:solidFill>
                            <a:srgbClr val="000000"/>
                          </a:solidFill>
                          <a:effectLst/>
                          <a:latin typeface="Calibri" panose="020F0502020204030204" pitchFamily="34" charset="0"/>
                        </a:rPr>
                        <a:t> etc.)</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3&gt; Nature of Transaction (Domestic/Export)</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4&gt; Type of Transaction  (Product/Services)</a:t>
                      </a:r>
                    </a:p>
                    <a:p>
                      <a:pPr algn="l" fontAlgn="t"/>
                      <a:r>
                        <a:rPr lang="en-US" sz="1400" b="0" i="0" u="none" strike="noStrike" dirty="0">
                          <a:solidFill>
                            <a:srgbClr val="000000"/>
                          </a:solidFill>
                          <a:effectLst/>
                          <a:latin typeface="Calibri" panose="020F0502020204030204" pitchFamily="34" charset="0"/>
                        </a:rPr>
                        <a:t>(Please refer to next slide)</a:t>
                      </a:r>
                    </a:p>
                  </a:txBody>
                  <a:tcPr marL="9525" marR="9525" marT="9525" marB="0"/>
                </a:tc>
                <a:tc hMerge="1">
                  <a:txBody>
                    <a:bodyPr/>
                    <a:lstStyle/>
                    <a:p>
                      <a:endParaRPr lang="en-US"/>
                    </a:p>
                  </a:txBody>
                  <a:tcPr/>
                </a:tc>
                <a:tc hMerge="1">
                  <a:txBody>
                    <a:bodyPr/>
                    <a:lstStyle/>
                    <a:p>
                      <a:pPr algn="l" fontAlgn="t"/>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400" b="0" i="0" u="none" strike="noStrike">
                          <a:solidFill>
                            <a:srgbClr val="000000"/>
                          </a:solidFill>
                          <a:effectLst/>
                          <a:latin typeface="Calibri" panose="020F0502020204030204" pitchFamily="34" charset="0"/>
                        </a:rPr>
                        <a:t>Tax Code</a:t>
                      </a:r>
                    </a:p>
                  </a:txBody>
                  <a:tcPr marL="9525" marR="9525" marT="9525" marB="0"/>
                </a:tc>
                <a:extLst>
                  <a:ext uri="{0D108BD9-81ED-4DB2-BD59-A6C34878D82A}">
                    <a16:rowId xmlns:a16="http://schemas.microsoft.com/office/drawing/2014/main" val="2652785215"/>
                  </a:ext>
                </a:extLst>
              </a:tr>
              <a:tr h="349481">
                <a:tc>
                  <a:txBody>
                    <a:bodyPr/>
                    <a:lstStyle/>
                    <a:p>
                      <a:pPr algn="l" fontAlgn="t"/>
                      <a:r>
                        <a:rPr lang="en-US" sz="1400" b="0" i="0" u="none" strike="noStrike" dirty="0">
                          <a:solidFill>
                            <a:srgbClr val="000000"/>
                          </a:solidFill>
                          <a:effectLst/>
                          <a:latin typeface="Calibri" panose="020F0502020204030204" pitchFamily="34" charset="0"/>
                        </a:rPr>
                        <a:t>Trading Partner(4) </a:t>
                      </a:r>
                    </a:p>
                  </a:txBody>
                  <a:tcPr marL="9525" marR="9525" marT="9525" marB="0"/>
                </a:tc>
                <a:tc gridSpan="3">
                  <a:txBody>
                    <a:bodyPr/>
                    <a:lstStyle/>
                    <a:p>
                      <a:pPr algn="l" fontAlgn="t"/>
                      <a:r>
                        <a:rPr lang="en-US" sz="1400" b="0" i="0" u="none" strike="noStrike" dirty="0">
                          <a:solidFill>
                            <a:srgbClr val="000000"/>
                          </a:solidFill>
                          <a:effectLst/>
                          <a:latin typeface="Calibri" panose="020F0502020204030204" pitchFamily="34" charset="0"/>
                        </a:rPr>
                        <a:t>From Transaction or from source system</a:t>
                      </a:r>
                    </a:p>
                  </a:txBody>
                  <a:tcPr marL="9525" marR="9525" marT="9525" marB="0"/>
                </a:tc>
                <a:tc hMerge="1">
                  <a:txBody>
                    <a:bodyPr/>
                    <a:lstStyle/>
                    <a:p>
                      <a:endParaRPr lang="en-US"/>
                    </a:p>
                  </a:txBody>
                  <a:tcPr/>
                </a:tc>
                <a:tc hMerge="1">
                  <a:txBody>
                    <a:bodyPr/>
                    <a:lstStyle/>
                    <a:p>
                      <a:pPr algn="l" fontAlgn="t"/>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400" b="0" i="0" u="none" strike="noStrike">
                          <a:solidFill>
                            <a:srgbClr val="000000"/>
                          </a:solidFill>
                          <a:effectLst/>
                          <a:latin typeface="Calibri" panose="020F0502020204030204" pitchFamily="34" charset="0"/>
                        </a:rPr>
                        <a:t>Tax Code</a:t>
                      </a:r>
                    </a:p>
                  </a:txBody>
                  <a:tcPr marL="9525" marR="9525" marT="9525" marB="0"/>
                </a:tc>
                <a:extLst>
                  <a:ext uri="{0D108BD9-81ED-4DB2-BD59-A6C34878D82A}">
                    <a16:rowId xmlns:a16="http://schemas.microsoft.com/office/drawing/2014/main" val="2461374477"/>
                  </a:ext>
                </a:extLst>
              </a:tr>
              <a:tr h="875895">
                <a:tc>
                  <a:txBody>
                    <a:bodyPr/>
                    <a:lstStyle/>
                    <a:p>
                      <a:pPr algn="l" fontAlgn="t"/>
                      <a:r>
                        <a:rPr lang="en-US" sz="1400" b="0" i="0" u="none" strike="noStrike" dirty="0">
                          <a:solidFill>
                            <a:srgbClr val="000000"/>
                          </a:solidFill>
                          <a:effectLst/>
                          <a:latin typeface="Calibri" panose="020F0502020204030204" pitchFamily="34" charset="0"/>
                        </a:rPr>
                        <a:t>Cost Center(6)</a:t>
                      </a:r>
                    </a:p>
                  </a:txBody>
                  <a:tcPr marL="9525" marR="9525" marT="9525" marB="0"/>
                </a:tc>
                <a:tc>
                  <a:txBody>
                    <a:bodyPr/>
                    <a:lstStyle/>
                    <a:p>
                      <a:pPr algn="l" fontAlgn="t"/>
                      <a:r>
                        <a:rPr lang="en-US" sz="1400" b="0" i="0" u="none" strike="noStrike" dirty="0">
                          <a:solidFill>
                            <a:srgbClr val="000000"/>
                          </a:solidFill>
                          <a:effectLst/>
                          <a:latin typeface="Calibri" panose="020F0502020204030204" pitchFamily="34" charset="0"/>
                        </a:rPr>
                        <a:t>Default from Transaction Type</a:t>
                      </a:r>
                      <a:br>
                        <a:rPr lang="en-US" sz="1400" b="0" i="0" u="none" strike="noStrike" dirty="0">
                          <a:solidFill>
                            <a:srgbClr val="000000"/>
                          </a:solidFill>
                          <a:effectLst/>
                          <a:latin typeface="Calibri" panose="020F0502020204030204" pitchFamily="34" charset="0"/>
                        </a:rPr>
                      </a:br>
                      <a:endParaRPr lang="en-US" sz="1400" b="0" i="0" u="none" strike="noStrike" dirty="0">
                        <a:solidFill>
                          <a:srgbClr val="000000"/>
                        </a:solidFill>
                        <a:effectLst/>
                        <a:latin typeface="Calibri" panose="020F0502020204030204" pitchFamily="34" charset="0"/>
                      </a:endParaRPr>
                    </a:p>
                  </a:txBody>
                  <a:tcPr marL="9525" marR="9525" marT="9525" marB="0"/>
                </a:tc>
                <a:tc gridSpan="2">
                  <a:txBody>
                    <a:bodyPr/>
                    <a:lstStyle/>
                    <a:p>
                      <a:pPr algn="l" fontAlgn="t"/>
                      <a:r>
                        <a:rPr lang="en-US" sz="1400" b="0" i="0" u="none" strike="noStrike" dirty="0">
                          <a:solidFill>
                            <a:srgbClr val="000000"/>
                          </a:solidFill>
                          <a:effectLst/>
                          <a:latin typeface="Calibri" panose="020F0502020204030204" pitchFamily="34" charset="0"/>
                        </a:rPr>
                        <a:t>To be picked from OM source for Indirect transactions. For other transactions default from Transaction Type</a:t>
                      </a:r>
                    </a:p>
                  </a:txBody>
                  <a:tcPr marL="9525" marR="9525" marT="9525" marB="0"/>
                </a:tc>
                <a:tc hMerge="1">
                  <a:txBody>
                    <a:bodyPr/>
                    <a:lstStyle/>
                    <a:p>
                      <a:pPr algn="l" fontAlgn="t"/>
                      <a:r>
                        <a:rPr lang="en-US" sz="1400" b="0" i="0" u="none" strike="noStrike" dirty="0">
                          <a:solidFill>
                            <a:srgbClr val="000000"/>
                          </a:solidFill>
                          <a:effectLst/>
                          <a:latin typeface="Calibri" panose="020F0502020204030204" pitchFamily="34" charset="0"/>
                        </a:rPr>
                        <a:t>From source (</a:t>
                      </a:r>
                      <a:r>
                        <a:rPr lang="en-US" sz="1400" b="0" i="0" u="none" strike="noStrike" dirty="0" err="1">
                          <a:solidFill>
                            <a:srgbClr val="000000"/>
                          </a:solidFill>
                          <a:effectLst/>
                          <a:latin typeface="Calibri" panose="020F0502020204030204" pitchFamily="34" charset="0"/>
                        </a:rPr>
                        <a:t>OMis</a:t>
                      </a:r>
                      <a:r>
                        <a:rPr lang="en-US" sz="1400" b="0" i="0" u="none" strike="noStrike" dirty="0">
                          <a:solidFill>
                            <a:srgbClr val="000000"/>
                          </a:solidFill>
                          <a:effectLst/>
                          <a:latin typeface="Calibri" panose="020F0502020204030204" pitchFamily="34" charset="0"/>
                        </a:rPr>
                        <a:t> not there then default from Transaction Type</a:t>
                      </a:r>
                    </a:p>
                  </a:txBody>
                  <a:tcPr marL="9525" marR="9525" marT="9525" marB="0"/>
                </a:tc>
                <a:tc>
                  <a:txBody>
                    <a:bodyPr/>
                    <a:lstStyle/>
                    <a:p>
                      <a:pPr algn="l" fontAlgn="t"/>
                      <a:r>
                        <a:rPr lang="en-US" sz="1400" b="0" i="0" u="none" strike="noStrike" dirty="0">
                          <a:solidFill>
                            <a:srgbClr val="000000"/>
                          </a:solidFill>
                          <a:effectLst/>
                          <a:latin typeface="Calibri" panose="020F0502020204030204" pitchFamily="34" charset="0"/>
                        </a:rPr>
                        <a:t>Tax Code</a:t>
                      </a:r>
                    </a:p>
                  </a:txBody>
                  <a:tcPr marL="9525" marR="9525" marT="9525" marB="0"/>
                </a:tc>
                <a:extLst>
                  <a:ext uri="{0D108BD9-81ED-4DB2-BD59-A6C34878D82A}">
                    <a16:rowId xmlns:a16="http://schemas.microsoft.com/office/drawing/2014/main" val="1603805166"/>
                  </a:ext>
                </a:extLst>
              </a:tr>
              <a:tr h="875895">
                <a:tc>
                  <a:txBody>
                    <a:bodyPr/>
                    <a:lstStyle/>
                    <a:p>
                      <a:pPr algn="l" fontAlgn="t"/>
                      <a:r>
                        <a:rPr lang="en-US" sz="1400" b="0" i="0" u="none" strike="noStrike" dirty="0">
                          <a:solidFill>
                            <a:srgbClr val="000000"/>
                          </a:solidFill>
                          <a:effectLst/>
                          <a:latin typeface="Calibri" panose="020F0502020204030204" pitchFamily="34" charset="0"/>
                        </a:rPr>
                        <a:t>Geography(3)</a:t>
                      </a:r>
                    </a:p>
                  </a:txBody>
                  <a:tcPr marL="9525" marR="9525" marT="9525" marB="0"/>
                </a:tc>
                <a:tc>
                  <a:txBody>
                    <a:bodyPr/>
                    <a:lstStyle/>
                    <a:p>
                      <a:pPr algn="l" fontAlgn="t"/>
                      <a:r>
                        <a:rPr lang="en-US" sz="1400" b="0" i="0" u="none" strike="noStrike" dirty="0">
                          <a:solidFill>
                            <a:srgbClr val="000000"/>
                          </a:solidFill>
                          <a:effectLst/>
                          <a:latin typeface="Calibri" panose="020F0502020204030204" pitchFamily="34" charset="0"/>
                        </a:rPr>
                        <a:t>Default from Transaction Type</a:t>
                      </a:r>
                    </a:p>
                  </a:txBody>
                  <a:tcPr marL="9525" marR="9525" marT="9525" marB="0"/>
                </a:tc>
                <a:tc gridSpan="2">
                  <a:txBody>
                    <a:bodyPr/>
                    <a:lstStyle/>
                    <a:p>
                      <a:pPr algn="l" fontAlgn="t"/>
                      <a:r>
                        <a:rPr lang="en-US" sz="1400" b="0" i="0" u="none" strike="noStrike" dirty="0">
                          <a:solidFill>
                            <a:srgbClr val="000000"/>
                          </a:solidFill>
                          <a:effectLst/>
                          <a:latin typeface="Calibri" panose="020F0502020204030204" pitchFamily="34" charset="0"/>
                        </a:rPr>
                        <a:t>Customer Ship-To Location. </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For US - the state</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For Canada -  use Province </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else on basis of OU</a:t>
                      </a:r>
                    </a:p>
                  </a:txBody>
                  <a:tcPr marL="9525" marR="9525" marT="9525" marB="0"/>
                </a:tc>
                <a:tc hMerge="1">
                  <a:txBody>
                    <a:bodyPr/>
                    <a:lstStyle/>
                    <a:p>
                      <a:pPr algn="l" fontAlgn="t"/>
                      <a:r>
                        <a:rPr lang="en-US" sz="1400" b="0" i="0" u="none" strike="noStrike" dirty="0">
                          <a:solidFill>
                            <a:srgbClr val="000000"/>
                          </a:solidFill>
                          <a:effectLst/>
                          <a:latin typeface="Calibri" panose="020F0502020204030204" pitchFamily="34" charset="0"/>
                        </a:rPr>
                        <a:t>Customer Ship-To Location. </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For US - the state</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For Canada -  use Province </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else on basis of OU</a:t>
                      </a:r>
                    </a:p>
                  </a:txBody>
                  <a:tcPr marL="9525" marR="9525" marT="9525" marB="0"/>
                </a:tc>
                <a:tc>
                  <a:txBody>
                    <a:bodyPr/>
                    <a:lstStyle/>
                    <a:p>
                      <a:pPr algn="l" fontAlgn="t"/>
                      <a:r>
                        <a:rPr lang="en-US" sz="1400" b="0" i="0" u="none" strike="noStrike">
                          <a:solidFill>
                            <a:srgbClr val="000000"/>
                          </a:solidFill>
                          <a:effectLst/>
                          <a:latin typeface="Calibri" panose="020F0502020204030204" pitchFamily="34" charset="0"/>
                        </a:rPr>
                        <a:t>Tax Code</a:t>
                      </a:r>
                    </a:p>
                  </a:txBody>
                  <a:tcPr marL="9525" marR="9525" marT="9525" marB="0"/>
                </a:tc>
                <a:extLst>
                  <a:ext uri="{0D108BD9-81ED-4DB2-BD59-A6C34878D82A}">
                    <a16:rowId xmlns:a16="http://schemas.microsoft.com/office/drawing/2014/main" val="2936773807"/>
                  </a:ext>
                </a:extLst>
              </a:tr>
              <a:tr h="443087">
                <a:tc>
                  <a:txBody>
                    <a:bodyPr/>
                    <a:lstStyle/>
                    <a:p>
                      <a:pPr algn="l" fontAlgn="t"/>
                      <a:r>
                        <a:rPr lang="en-US" sz="1400" b="0" i="0" u="none" strike="noStrike" dirty="0">
                          <a:solidFill>
                            <a:srgbClr val="000000"/>
                          </a:solidFill>
                          <a:effectLst/>
                          <a:latin typeface="Calibri" panose="020F0502020204030204" pitchFamily="34" charset="0"/>
                        </a:rPr>
                        <a:t>Project(10)</a:t>
                      </a:r>
                    </a:p>
                    <a:p>
                      <a:pPr algn="l" fontAlgn="t"/>
                      <a:endParaRPr lang="en-US" sz="1400" b="0" i="0" u="none" strike="noStrike" dirty="0">
                        <a:solidFill>
                          <a:srgbClr val="000000"/>
                        </a:solidFill>
                        <a:effectLst/>
                        <a:latin typeface="Calibri" panose="020F0502020204030204" pitchFamily="34" charset="0"/>
                      </a:endParaRPr>
                    </a:p>
                  </a:txBody>
                  <a:tcPr marL="9525" marR="9525" marT="9525" marB="0"/>
                </a:tc>
                <a:tc gridSpan="3">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Default from Transaction Type</a:t>
                      </a:r>
                    </a:p>
                  </a:txBody>
                  <a:tcPr marL="9525" marR="9525" marT="9525" marB="0"/>
                </a:tc>
                <a:tc hMerge="1">
                  <a:txBody>
                    <a:bodyPr/>
                    <a:lstStyle/>
                    <a:p>
                      <a:endParaRPr lang="en-US"/>
                    </a:p>
                  </a:txBody>
                  <a:tcPr/>
                </a:tc>
                <a:tc hMerge="1">
                  <a:txBody>
                    <a:bodyPr/>
                    <a:lstStyle/>
                    <a:p>
                      <a:pPr algn="l" fontAlgn="t"/>
                      <a:endParaRPr lang="en-US" sz="1400" b="0" i="0" u="none" strike="noStrike" dirty="0">
                        <a:solidFill>
                          <a:srgbClr val="000000"/>
                        </a:solidFill>
                        <a:effectLst/>
                        <a:latin typeface="Calibri" panose="020F0502020204030204" pitchFamily="34" charset="0"/>
                      </a:endParaRPr>
                    </a:p>
                  </a:txBody>
                  <a:tcPr marL="9525" marR="9525" marT="9525" marB="0"/>
                </a:tc>
                <a:tc rowSpan="6">
                  <a:txBody>
                    <a:bodyPr/>
                    <a:lstStyle/>
                    <a:p>
                      <a:pPr algn="l" fontAlgn="t"/>
                      <a:r>
                        <a:rPr lang="en-US" sz="1400" b="0" i="0" u="none" strike="noStrike" dirty="0">
                          <a:solidFill>
                            <a:srgbClr val="000000"/>
                          </a:solidFill>
                          <a:effectLst/>
                          <a:latin typeface="Calibri" panose="020F0502020204030204" pitchFamily="34" charset="0"/>
                        </a:rPr>
                        <a:t>Tax Code</a:t>
                      </a:r>
                    </a:p>
                  </a:txBody>
                  <a:tcPr marL="9525" marR="9525" marT="9525" marB="0"/>
                </a:tc>
                <a:extLst>
                  <a:ext uri="{0D108BD9-81ED-4DB2-BD59-A6C34878D82A}">
                    <a16:rowId xmlns:a16="http://schemas.microsoft.com/office/drawing/2014/main" val="1136813184"/>
                  </a:ext>
                </a:extLst>
              </a:tr>
              <a:tr h="228375">
                <a:tc>
                  <a:txBody>
                    <a:bodyPr/>
                    <a:lstStyle/>
                    <a:p>
                      <a:pPr algn="l" fontAlgn="t"/>
                      <a:r>
                        <a:rPr lang="en-US" sz="1400" b="0" i="0" u="none" strike="noStrike" dirty="0">
                          <a:solidFill>
                            <a:srgbClr val="000000"/>
                          </a:solidFill>
                          <a:effectLst/>
                          <a:latin typeface="Calibri" panose="020F0502020204030204" pitchFamily="34" charset="0"/>
                        </a:rPr>
                        <a:t>Ref(6)</a:t>
                      </a:r>
                    </a:p>
                  </a:txBody>
                  <a:tcPr marL="9525" marR="9525" marT="9525" marB="0"/>
                </a:tc>
                <a:tc gridSpan="3">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Default from Transaction Type</a:t>
                      </a:r>
                    </a:p>
                  </a:txBody>
                  <a:tcPr marL="9525" marR="9525" marT="9525" marB="0"/>
                </a:tc>
                <a:tc hMerge="1">
                  <a:txBody>
                    <a:bodyPr/>
                    <a:lstStyle/>
                    <a:p>
                      <a:endParaRPr lang="en-US"/>
                    </a:p>
                  </a:txBody>
                  <a:tcPr/>
                </a:tc>
                <a:tc hMerge="1">
                  <a:txBody>
                    <a:bodyPr/>
                    <a:lstStyle/>
                    <a:p>
                      <a:pPr algn="l" fontAlgn="t"/>
                      <a:endParaRPr lang="en-US" sz="1200" b="0" i="0" u="none" strike="noStrike" dirty="0">
                        <a:solidFill>
                          <a:srgbClr val="000000"/>
                        </a:solidFill>
                        <a:effectLst/>
                        <a:latin typeface="Calibri" panose="020F0502020204030204" pitchFamily="34" charset="0"/>
                      </a:endParaRPr>
                    </a:p>
                  </a:txBody>
                  <a:tcPr marL="9525" marR="9525" marT="9525" marB="0"/>
                </a:tc>
                <a:tc vMerge="1">
                  <a:txBody>
                    <a:bodyPr/>
                    <a:lstStyle/>
                    <a:p>
                      <a:pPr algn="l" fontAlgn="t"/>
                      <a:endParaRPr lang="en-US" sz="12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551240935"/>
                  </a:ext>
                </a:extLst>
              </a:tr>
              <a:tr h="228375">
                <a:tc>
                  <a:txBody>
                    <a:bodyPr/>
                    <a:lstStyle/>
                    <a:p>
                      <a:pPr algn="l" fontAlgn="t"/>
                      <a:r>
                        <a:rPr lang="en-US" sz="1400" b="0" i="0" u="none" strike="noStrike" dirty="0">
                          <a:solidFill>
                            <a:srgbClr val="000000"/>
                          </a:solidFill>
                          <a:effectLst/>
                          <a:latin typeface="Calibri" panose="020F0502020204030204" pitchFamily="34" charset="0"/>
                        </a:rPr>
                        <a:t>Product Line(6)</a:t>
                      </a:r>
                    </a:p>
                  </a:txBody>
                  <a:tcPr marL="9525" marR="9525" marT="9525" marB="0"/>
                </a:tc>
                <a:tc gridSpan="3">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Default from Transaction Type</a:t>
                      </a:r>
                    </a:p>
                  </a:txBody>
                  <a:tcPr marL="9525" marR="9525" marT="9525" marB="0"/>
                </a:tc>
                <a:tc hMerge="1">
                  <a:txBody>
                    <a:bodyPr/>
                    <a:lstStyle/>
                    <a:p>
                      <a:endParaRPr lang="en-US"/>
                    </a:p>
                  </a:txBody>
                  <a:tcPr/>
                </a:tc>
                <a:tc hMerge="1">
                  <a:txBody>
                    <a:bodyPr/>
                    <a:lstStyle/>
                    <a:p>
                      <a:pPr algn="l" fontAlgn="t"/>
                      <a:endParaRPr lang="en-US" sz="1200" b="0" i="0" u="none" strike="noStrike" dirty="0">
                        <a:solidFill>
                          <a:srgbClr val="000000"/>
                        </a:solidFill>
                        <a:effectLst/>
                        <a:latin typeface="Calibri" panose="020F0502020204030204" pitchFamily="34" charset="0"/>
                      </a:endParaRPr>
                    </a:p>
                  </a:txBody>
                  <a:tcPr marL="9525" marR="9525" marT="9525" marB="0"/>
                </a:tc>
                <a:tc vMerge="1">
                  <a:txBody>
                    <a:bodyPr/>
                    <a:lstStyle/>
                    <a:p>
                      <a:pPr algn="l" fontAlgn="t"/>
                      <a:endParaRPr lang="en-US" sz="12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849794947"/>
                  </a:ext>
                </a:extLst>
              </a:tr>
              <a:tr h="228375">
                <a:tc>
                  <a:txBody>
                    <a:bodyPr/>
                    <a:lstStyle/>
                    <a:p>
                      <a:r>
                        <a:rPr lang="en-US" sz="1400" b="0" i="0" u="none" strike="noStrike" dirty="0">
                          <a:solidFill>
                            <a:srgbClr val="000000"/>
                          </a:solidFill>
                          <a:effectLst/>
                          <a:latin typeface="Calibri" panose="020F0502020204030204" pitchFamily="34" charset="0"/>
                        </a:rPr>
                        <a:t>Book Type(1)</a:t>
                      </a:r>
                      <a:endParaRPr lang="en-US" dirty="0"/>
                    </a:p>
                  </a:txBody>
                  <a:tcPr marL="9525" marR="9525" marT="9525" marB="0"/>
                </a:tc>
                <a:tc gridSpan="3">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P</a:t>
                      </a:r>
                    </a:p>
                  </a:txBody>
                  <a:tcPr marL="9525" marR="9525" marT="9525" marB="0"/>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428684215"/>
                  </a:ext>
                </a:extLst>
              </a:tr>
              <a:tr h="228375">
                <a:tc>
                  <a:txBody>
                    <a:bodyPr/>
                    <a:lstStyle/>
                    <a:p>
                      <a:pPr algn="l" fontAlgn="t"/>
                      <a:r>
                        <a:rPr lang="en-US" sz="1400" b="0" i="0" u="none" strike="noStrike" dirty="0">
                          <a:solidFill>
                            <a:srgbClr val="000000"/>
                          </a:solidFill>
                          <a:effectLst/>
                          <a:latin typeface="Calibri" panose="020F0502020204030204" pitchFamily="34" charset="0"/>
                        </a:rPr>
                        <a:t>Future 1(9)</a:t>
                      </a:r>
                    </a:p>
                  </a:txBody>
                  <a:tcPr marL="9525" marR="9525" marT="9525" marB="0"/>
                </a:tc>
                <a:tc gridSpan="3">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Default</a:t>
                      </a:r>
                    </a:p>
                  </a:txBody>
                  <a:tcPr marL="9525" marR="9525" marT="9525" marB="0"/>
                </a:tc>
                <a:tc hMerge="1">
                  <a:txBody>
                    <a:bodyPr/>
                    <a:lstStyle/>
                    <a:p>
                      <a:endParaRPr lang="en-US"/>
                    </a:p>
                  </a:txBody>
                  <a:tcPr/>
                </a:tc>
                <a:tc hMerge="1">
                  <a:txBody>
                    <a:bodyPr/>
                    <a:lstStyle/>
                    <a:p>
                      <a:pPr algn="l" fontAlgn="t"/>
                      <a:endParaRPr lang="en-US" sz="1200" b="0" i="0" u="none" strike="noStrike" dirty="0">
                        <a:solidFill>
                          <a:srgbClr val="000000"/>
                        </a:solidFill>
                        <a:effectLst/>
                        <a:latin typeface="Calibri" panose="020F0502020204030204" pitchFamily="34" charset="0"/>
                      </a:endParaRPr>
                    </a:p>
                  </a:txBody>
                  <a:tcPr marL="9525" marR="9525" marT="9525" marB="0"/>
                </a:tc>
                <a:tc vMerge="1">
                  <a:txBody>
                    <a:bodyPr/>
                    <a:lstStyle/>
                    <a:p>
                      <a:pPr algn="l" fontAlgn="t"/>
                      <a:endParaRPr lang="en-US" sz="12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950291571"/>
                  </a:ext>
                </a:extLst>
              </a:tr>
              <a:tr h="415411">
                <a:tc>
                  <a:txBody>
                    <a:bodyPr/>
                    <a:lstStyle/>
                    <a:p>
                      <a:pPr algn="l" fontAlgn="t"/>
                      <a:r>
                        <a:rPr lang="en-US" sz="1400" b="0" i="0" u="none" strike="noStrike" dirty="0">
                          <a:solidFill>
                            <a:srgbClr val="000000"/>
                          </a:solidFill>
                          <a:effectLst/>
                          <a:latin typeface="Calibri" panose="020F0502020204030204" pitchFamily="34" charset="0"/>
                        </a:rPr>
                        <a:t>Future 2(6)</a:t>
                      </a:r>
                    </a:p>
                  </a:txBody>
                  <a:tcPr marL="9525" marR="9525" marT="9525" marB="0"/>
                </a:tc>
                <a:tc gridSpan="3">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Default</a:t>
                      </a:r>
                    </a:p>
                  </a:txBody>
                  <a:tcPr marL="9525" marR="9525" marT="9525" marB="0"/>
                </a:tc>
                <a:tc hMerge="1">
                  <a:txBody>
                    <a:bodyPr/>
                    <a:lstStyle/>
                    <a:p>
                      <a:endParaRPr lang="en-US"/>
                    </a:p>
                  </a:txBody>
                  <a:tcPr/>
                </a:tc>
                <a:tc hMerge="1">
                  <a:txBody>
                    <a:bodyPr/>
                    <a:lstStyle/>
                    <a:p>
                      <a:pPr algn="l" fontAlgn="t"/>
                      <a:endParaRPr lang="en-US" sz="1200" b="0" i="0" u="none" strike="noStrike" dirty="0">
                        <a:solidFill>
                          <a:srgbClr val="000000"/>
                        </a:solidFill>
                        <a:effectLst/>
                        <a:latin typeface="Calibri" panose="020F0502020204030204" pitchFamily="34" charset="0"/>
                      </a:endParaRPr>
                    </a:p>
                  </a:txBody>
                  <a:tcPr marL="9525" marR="9525" marT="9525" marB="0"/>
                </a:tc>
                <a:tc vMerge="1">
                  <a:txBody>
                    <a:bodyPr/>
                    <a:lstStyle/>
                    <a:p>
                      <a:pPr algn="l" fontAlgn="t"/>
                      <a:endParaRPr lang="en-US" sz="12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030829919"/>
                  </a:ext>
                </a:extLst>
              </a:tr>
            </a:tbl>
          </a:graphicData>
        </a:graphic>
      </p:graphicFrame>
    </p:spTree>
    <p:extLst>
      <p:ext uri="{BB962C8B-B14F-4D97-AF65-F5344CB8AC3E}">
        <p14:creationId xmlns:p14="http://schemas.microsoft.com/office/powerpoint/2010/main" val="417386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094" y="212697"/>
            <a:ext cx="8352156" cy="1021002"/>
          </a:xfrm>
        </p:spPr>
        <p:txBody>
          <a:bodyPr/>
          <a:lstStyle/>
          <a:p>
            <a:r>
              <a:rPr lang="en-US" b="1" dirty="0">
                <a:latin typeface="Calibri" panose="020F0502020204030204" pitchFamily="34" charset="0"/>
              </a:rPr>
              <a:t>Driving Factors for Natural Account (Segment2)</a:t>
            </a:r>
          </a:p>
        </p:txBody>
      </p:sp>
      <p:sp>
        <p:nvSpPr>
          <p:cNvPr id="6" name="Slide Number Placeholder 5"/>
          <p:cNvSpPr>
            <a:spLocks noGrp="1"/>
          </p:cNvSpPr>
          <p:nvPr>
            <p:ph type="sldNum" sz="quarter" idx="12"/>
          </p:nvPr>
        </p:nvSpPr>
        <p:spPr/>
        <p:txBody>
          <a:bodyPr/>
          <a:lstStyle/>
          <a:p>
            <a:fld id="{0D558541-60C9-42A2-8392-FF12533A6B7A}" type="slidenum">
              <a:rPr lang="en-US" smtClean="0"/>
              <a:pPr/>
              <a:t>9</a:t>
            </a:fld>
            <a:endParaRPr lang="en-US"/>
          </a:p>
        </p:txBody>
      </p:sp>
      <p:graphicFrame>
        <p:nvGraphicFramePr>
          <p:cNvPr id="8" name="Table 7"/>
          <p:cNvGraphicFramePr>
            <a:graphicFrameLocks noGrp="1"/>
          </p:cNvGraphicFramePr>
          <p:nvPr/>
        </p:nvGraphicFramePr>
        <p:xfrm>
          <a:off x="1780904" y="1233699"/>
          <a:ext cx="8474346" cy="3488287"/>
        </p:xfrm>
        <a:graphic>
          <a:graphicData uri="http://schemas.openxmlformats.org/drawingml/2006/table">
            <a:tbl>
              <a:tblPr firstRow="1" bandRow="1">
                <a:tableStyleId>{5C22544A-7EE6-4342-B048-85BDC9FD1C3A}</a:tableStyleId>
              </a:tblPr>
              <a:tblGrid>
                <a:gridCol w="2824782">
                  <a:extLst>
                    <a:ext uri="{9D8B030D-6E8A-4147-A177-3AD203B41FA5}">
                      <a16:colId xmlns:a16="http://schemas.microsoft.com/office/drawing/2014/main" val="2461979863"/>
                    </a:ext>
                  </a:extLst>
                </a:gridCol>
                <a:gridCol w="2824782">
                  <a:extLst>
                    <a:ext uri="{9D8B030D-6E8A-4147-A177-3AD203B41FA5}">
                      <a16:colId xmlns:a16="http://schemas.microsoft.com/office/drawing/2014/main" val="1250477723"/>
                    </a:ext>
                  </a:extLst>
                </a:gridCol>
                <a:gridCol w="2824782">
                  <a:extLst>
                    <a:ext uri="{9D8B030D-6E8A-4147-A177-3AD203B41FA5}">
                      <a16:colId xmlns:a16="http://schemas.microsoft.com/office/drawing/2014/main" val="2035717143"/>
                    </a:ext>
                  </a:extLst>
                </a:gridCol>
              </a:tblGrid>
              <a:tr h="370840">
                <a:tc>
                  <a:txBody>
                    <a:bodyPr/>
                    <a:lstStyle/>
                    <a:p>
                      <a:pPr algn="ctr" fontAlgn="b"/>
                      <a:r>
                        <a:rPr lang="en-US" sz="1600" b="1" i="1" u="none" strike="noStrike" dirty="0">
                          <a:effectLst/>
                          <a:latin typeface="Calibri" panose="020F0502020204030204" pitchFamily="34" charset="0"/>
                        </a:rPr>
                        <a:t>Accounting Selection Criteria</a:t>
                      </a:r>
                    </a:p>
                    <a:p>
                      <a:pPr algn="ctr" fontAlgn="b"/>
                      <a:endParaRPr lang="en-US" sz="1600" b="1" i="1" u="none" strike="noStrike" dirty="0">
                        <a:solidFill>
                          <a:srgbClr val="000000"/>
                        </a:solidFill>
                        <a:effectLst/>
                        <a:latin typeface="Calibri" panose="020F0502020204030204" pitchFamily="34" charset="0"/>
                      </a:endParaRPr>
                    </a:p>
                  </a:txBody>
                  <a:tcPr marL="9292" marR="9292" marT="9292" marB="0" anchor="b"/>
                </a:tc>
                <a:tc>
                  <a:txBody>
                    <a:bodyPr/>
                    <a:lstStyle/>
                    <a:p>
                      <a:pPr algn="ctr" fontAlgn="b"/>
                      <a:r>
                        <a:rPr lang="en-US" sz="1600" b="1" i="1" u="none" strike="noStrike" dirty="0">
                          <a:effectLst/>
                          <a:latin typeface="Calibri" panose="020F0502020204030204" pitchFamily="34" charset="0"/>
                        </a:rPr>
                        <a:t>Expected Values</a:t>
                      </a:r>
                    </a:p>
                    <a:p>
                      <a:pPr algn="ctr" fontAlgn="b"/>
                      <a:endParaRPr lang="en-US" sz="1600" b="1" i="1" u="none" strike="noStrike" dirty="0">
                        <a:solidFill>
                          <a:srgbClr val="000000"/>
                        </a:solidFill>
                        <a:effectLst/>
                        <a:latin typeface="Calibri" panose="020F0502020204030204" pitchFamily="34" charset="0"/>
                      </a:endParaRPr>
                    </a:p>
                  </a:txBody>
                  <a:tcPr marL="9292" marR="9292" marT="9292" marB="0" anchor="b"/>
                </a:tc>
                <a:tc>
                  <a:txBody>
                    <a:bodyPr/>
                    <a:lstStyle/>
                    <a:p>
                      <a:pPr algn="ctr" fontAlgn="b"/>
                      <a:r>
                        <a:rPr lang="en-US" sz="1600" b="1" i="1" u="none" strike="noStrike" dirty="0">
                          <a:effectLst/>
                          <a:latin typeface="Calibri" panose="020F0502020204030204" pitchFamily="34" charset="0"/>
                        </a:rPr>
                        <a:t>Placeholder in ERP</a:t>
                      </a:r>
                    </a:p>
                    <a:p>
                      <a:pPr algn="ctr" fontAlgn="b"/>
                      <a:endParaRPr lang="en-US" sz="1600" b="1" i="1" u="none" strike="noStrike" dirty="0">
                        <a:solidFill>
                          <a:srgbClr val="000000"/>
                        </a:solidFill>
                        <a:effectLst/>
                        <a:latin typeface="Calibri" panose="020F0502020204030204" pitchFamily="34" charset="0"/>
                      </a:endParaRPr>
                    </a:p>
                  </a:txBody>
                  <a:tcPr marL="9292" marR="9292" marT="9292" marB="0" anchor="b"/>
                </a:tc>
                <a:extLst>
                  <a:ext uri="{0D108BD9-81ED-4DB2-BD59-A6C34878D82A}">
                    <a16:rowId xmlns:a16="http://schemas.microsoft.com/office/drawing/2014/main" val="153384876"/>
                  </a:ext>
                </a:extLst>
              </a:tr>
              <a:tr h="370840">
                <a:tc>
                  <a:txBody>
                    <a:bodyPr/>
                    <a:lstStyle/>
                    <a:p>
                      <a:pPr algn="l" fontAlgn="b"/>
                      <a:r>
                        <a:rPr lang="en-US" sz="1400" u="none" strike="noStrike" dirty="0">
                          <a:effectLst/>
                          <a:latin typeface="Calibri" panose="020F0502020204030204" pitchFamily="34" charset="0"/>
                        </a:rPr>
                        <a:t>Billing Settlement method  </a:t>
                      </a:r>
                      <a:br>
                        <a:rPr lang="en-US" sz="1400" u="none" strike="noStrike" dirty="0">
                          <a:effectLst/>
                          <a:latin typeface="Calibri" panose="020F0502020204030204" pitchFamily="34" charset="0"/>
                        </a:rPr>
                      </a:br>
                      <a:endParaRPr lang="en-US" sz="1400" b="0" i="0" u="none" strike="noStrike" dirty="0">
                        <a:solidFill>
                          <a:srgbClr val="000000"/>
                        </a:solidFill>
                        <a:effectLst/>
                        <a:latin typeface="Calibri" panose="020F0502020204030204" pitchFamily="34" charset="0"/>
                      </a:endParaRPr>
                    </a:p>
                  </a:txBody>
                  <a:tcPr marL="9292" marR="9292" marT="9292" marB="0"/>
                </a:tc>
                <a:tc>
                  <a:txBody>
                    <a:bodyPr/>
                    <a:lstStyle/>
                    <a:p>
                      <a:pPr algn="l" fontAlgn="b"/>
                      <a:r>
                        <a:rPr lang="en-US" sz="1400" u="none" strike="noStrike" dirty="0">
                          <a:effectLst/>
                          <a:latin typeface="Calibri" panose="020F0502020204030204" pitchFamily="34" charset="0"/>
                        </a:rPr>
                        <a:t>IBS/GECARS</a:t>
                      </a:r>
                      <a:br>
                        <a:rPr lang="en-US" sz="1400" u="none" strike="noStrike" dirty="0">
                          <a:effectLst/>
                          <a:latin typeface="Calibri" panose="020F0502020204030204" pitchFamily="34" charset="0"/>
                        </a:rPr>
                      </a:br>
                      <a:endParaRPr lang="en-US" sz="1400" b="0" i="0" u="none" strike="noStrike" dirty="0">
                        <a:solidFill>
                          <a:srgbClr val="000000"/>
                        </a:solidFill>
                        <a:effectLst/>
                        <a:latin typeface="Calibri" panose="020F0502020204030204" pitchFamily="34" charset="0"/>
                      </a:endParaRPr>
                    </a:p>
                  </a:txBody>
                  <a:tcPr marL="9292" marR="9292" marT="9292" marB="0"/>
                </a:tc>
                <a:tc>
                  <a:txBody>
                    <a:bodyPr/>
                    <a:lstStyle/>
                    <a:p>
                      <a:pPr algn="l" fontAlgn="b"/>
                      <a:r>
                        <a:rPr lang="en-US" sz="1400" u="none" strike="noStrike" dirty="0">
                          <a:effectLst/>
                          <a:latin typeface="Calibri" panose="020F0502020204030204" pitchFamily="34" charset="0"/>
                        </a:rPr>
                        <a:t>Customer Bill to site - DFF</a:t>
                      </a:r>
                      <a:endParaRPr lang="en-US" sz="1400" b="0" i="0" u="none" strike="noStrike" dirty="0">
                        <a:solidFill>
                          <a:srgbClr val="000000"/>
                        </a:solidFill>
                        <a:effectLst/>
                        <a:latin typeface="Calibri" panose="020F0502020204030204" pitchFamily="34" charset="0"/>
                      </a:endParaRPr>
                    </a:p>
                  </a:txBody>
                  <a:tcPr marL="9292" marR="9292" marT="9292" marB="0"/>
                </a:tc>
                <a:extLst>
                  <a:ext uri="{0D108BD9-81ED-4DB2-BD59-A6C34878D82A}">
                    <a16:rowId xmlns:a16="http://schemas.microsoft.com/office/drawing/2014/main" val="1480743971"/>
                  </a:ext>
                </a:extLst>
              </a:tr>
              <a:tr h="370840">
                <a:tc>
                  <a:txBody>
                    <a:bodyPr/>
                    <a:lstStyle/>
                    <a:p>
                      <a:pPr algn="l" fontAlgn="b"/>
                      <a:r>
                        <a:rPr lang="en-US" sz="1400" u="none" strike="noStrike" dirty="0">
                          <a:effectLst/>
                          <a:latin typeface="Calibri" panose="020F0502020204030204" pitchFamily="34" charset="0"/>
                        </a:rPr>
                        <a:t>Customer Relationship Type</a:t>
                      </a:r>
                      <a:br>
                        <a:rPr lang="en-US" sz="1400" u="none" strike="noStrike" dirty="0">
                          <a:effectLst/>
                          <a:latin typeface="Calibri" panose="020F0502020204030204" pitchFamily="34" charset="0"/>
                        </a:rPr>
                      </a:br>
                      <a:endParaRPr lang="en-US" sz="1400" b="0" i="0" u="none" strike="noStrike" dirty="0">
                        <a:solidFill>
                          <a:srgbClr val="000000"/>
                        </a:solidFill>
                        <a:effectLst/>
                        <a:latin typeface="Calibri" panose="020F0502020204030204" pitchFamily="34" charset="0"/>
                      </a:endParaRPr>
                    </a:p>
                  </a:txBody>
                  <a:tcPr marL="9292" marR="9292" marT="9292" marB="0"/>
                </a:tc>
                <a:tc>
                  <a:txBody>
                    <a:bodyPr/>
                    <a:lstStyle/>
                    <a:p>
                      <a:pPr algn="l" fontAlgn="b"/>
                      <a:r>
                        <a:rPr lang="en-US" sz="1400" u="none" strike="noStrike" dirty="0">
                          <a:effectLst/>
                          <a:latin typeface="Calibri" panose="020F0502020204030204" pitchFamily="34" charset="0"/>
                        </a:rPr>
                        <a:t>External Customer</a:t>
                      </a:r>
                      <a:br>
                        <a:rPr lang="en-US" sz="1400" u="none" strike="noStrike" dirty="0">
                          <a:effectLst/>
                          <a:latin typeface="Calibri" panose="020F0502020204030204" pitchFamily="34" charset="0"/>
                        </a:rPr>
                      </a:br>
                      <a:r>
                        <a:rPr lang="en-US" sz="1400" u="none" strike="noStrike" dirty="0">
                          <a:effectLst/>
                          <a:latin typeface="Calibri" panose="020F0502020204030204" pitchFamily="34" charset="0"/>
                        </a:rPr>
                        <a:t>WOB – IBS</a:t>
                      </a:r>
                      <a:br>
                        <a:rPr lang="en-US" sz="1400" u="none" strike="noStrike" dirty="0">
                          <a:effectLst/>
                          <a:latin typeface="Calibri" panose="020F0502020204030204" pitchFamily="34" charset="0"/>
                        </a:rPr>
                      </a:br>
                      <a:r>
                        <a:rPr lang="en-US" sz="1400" u="none" strike="noStrike" dirty="0">
                          <a:effectLst/>
                          <a:latin typeface="Calibri" panose="020F0502020204030204" pitchFamily="34" charset="0"/>
                        </a:rPr>
                        <a:t>OOB – IBS</a:t>
                      </a:r>
                      <a:br>
                        <a:rPr lang="en-US" sz="1400" u="none" strike="noStrike" dirty="0">
                          <a:effectLst/>
                          <a:latin typeface="Calibri" panose="020F0502020204030204" pitchFamily="34" charset="0"/>
                        </a:rPr>
                      </a:br>
                      <a:r>
                        <a:rPr lang="en-US" sz="1400" u="none" strike="noStrike" dirty="0">
                          <a:effectLst/>
                          <a:latin typeface="Calibri" panose="020F0502020204030204" pitchFamily="34" charset="0"/>
                        </a:rPr>
                        <a:t>WOS- IBS</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Calibri" panose="020F0502020204030204" pitchFamily="34" charset="0"/>
                          <a:ea typeface="+mn-ea"/>
                          <a:cs typeface="+mn-cs"/>
                        </a:rPr>
                        <a:t>WDIV - IBS</a:t>
                      </a:r>
                    </a:p>
                    <a:p>
                      <a:pPr algn="l" fontAlgn="b"/>
                      <a:endParaRPr lang="en-US" sz="1400" u="none" strike="noStrike" dirty="0">
                        <a:effectLst/>
                        <a:latin typeface="Calibri" panose="020F0502020204030204" pitchFamily="34" charset="0"/>
                      </a:endParaRPr>
                    </a:p>
                    <a:p>
                      <a:pPr algn="l" fontAlgn="b"/>
                      <a:endParaRPr lang="en-US" sz="1400" b="0" i="0" u="none" strike="noStrike" dirty="0">
                        <a:solidFill>
                          <a:srgbClr val="000000"/>
                        </a:solidFill>
                        <a:effectLst/>
                        <a:latin typeface="Calibri" panose="020F0502020204030204" pitchFamily="34" charset="0"/>
                      </a:endParaRPr>
                    </a:p>
                  </a:txBody>
                  <a:tcPr marL="9292" marR="9292" marT="9292" marB="0"/>
                </a:tc>
                <a:tc>
                  <a:txBody>
                    <a:bodyPr/>
                    <a:lstStyle/>
                    <a:p>
                      <a:pPr algn="l" fontAlgn="b"/>
                      <a:r>
                        <a:rPr lang="en-US" sz="1400" u="none" strike="noStrike" dirty="0">
                          <a:effectLst/>
                          <a:latin typeface="Calibri" panose="020F0502020204030204" pitchFamily="34" charset="0"/>
                        </a:rPr>
                        <a:t>Customer Bill to site use</a:t>
                      </a:r>
                      <a:r>
                        <a:rPr lang="en-US" sz="1400" u="none" strike="noStrike" baseline="0" dirty="0">
                          <a:effectLst/>
                          <a:latin typeface="Calibri" panose="020F0502020204030204" pitchFamily="34" charset="0"/>
                        </a:rPr>
                        <a:t> </a:t>
                      </a:r>
                      <a:r>
                        <a:rPr lang="en-US" sz="1400" u="none" strike="noStrike" dirty="0">
                          <a:effectLst/>
                          <a:latin typeface="Calibri" panose="020F0502020204030204" pitchFamily="34" charset="0"/>
                        </a:rPr>
                        <a:t>information DFF</a:t>
                      </a:r>
                      <a:endParaRPr lang="en-US" sz="1400" b="0" i="0" u="none" strike="noStrike" dirty="0">
                        <a:solidFill>
                          <a:srgbClr val="000000"/>
                        </a:solidFill>
                        <a:effectLst/>
                        <a:latin typeface="Calibri" panose="020F0502020204030204" pitchFamily="34" charset="0"/>
                      </a:endParaRPr>
                    </a:p>
                  </a:txBody>
                  <a:tcPr marL="9292" marR="9292" marT="9292" marB="0"/>
                </a:tc>
                <a:extLst>
                  <a:ext uri="{0D108BD9-81ED-4DB2-BD59-A6C34878D82A}">
                    <a16:rowId xmlns:a16="http://schemas.microsoft.com/office/drawing/2014/main" val="401376752"/>
                  </a:ext>
                </a:extLst>
              </a:tr>
              <a:tr h="370840">
                <a:tc>
                  <a:txBody>
                    <a:bodyPr/>
                    <a:lstStyle/>
                    <a:p>
                      <a:pPr algn="l" fontAlgn="b"/>
                      <a:r>
                        <a:rPr lang="en-US" sz="1400" u="none" strike="noStrike" dirty="0">
                          <a:effectLst/>
                          <a:latin typeface="Calibri" panose="020F0502020204030204" pitchFamily="34" charset="0"/>
                        </a:rPr>
                        <a:t>Nature of Transaction</a:t>
                      </a:r>
                      <a:br>
                        <a:rPr lang="en-US" sz="1400" u="none" strike="noStrike" dirty="0">
                          <a:effectLst/>
                          <a:latin typeface="Calibri" panose="020F0502020204030204" pitchFamily="34" charset="0"/>
                        </a:rPr>
                      </a:br>
                      <a:endParaRPr lang="en-US" sz="1400" b="0" i="0" u="none" strike="noStrike" dirty="0">
                        <a:solidFill>
                          <a:srgbClr val="000000"/>
                        </a:solidFill>
                        <a:effectLst/>
                        <a:latin typeface="Calibri" panose="020F0502020204030204" pitchFamily="34" charset="0"/>
                      </a:endParaRPr>
                    </a:p>
                  </a:txBody>
                  <a:tcPr marL="9292" marR="9292" marT="9292" marB="0"/>
                </a:tc>
                <a:tc>
                  <a:txBody>
                    <a:bodyPr/>
                    <a:lstStyle/>
                    <a:p>
                      <a:pPr algn="l" fontAlgn="b"/>
                      <a:r>
                        <a:rPr lang="en-US" sz="1400" u="none" strike="noStrike" dirty="0">
                          <a:effectLst/>
                          <a:latin typeface="Calibri" panose="020F0502020204030204" pitchFamily="34" charset="0"/>
                        </a:rPr>
                        <a:t>Domestic/Export</a:t>
                      </a:r>
                      <a:br>
                        <a:rPr lang="en-US" sz="1400" u="none" strike="noStrike" dirty="0">
                          <a:effectLst/>
                          <a:latin typeface="Calibri" panose="020F0502020204030204" pitchFamily="34" charset="0"/>
                        </a:rPr>
                      </a:br>
                      <a:endParaRPr lang="en-US" sz="1400" b="0" i="0" u="none" strike="noStrike" dirty="0">
                        <a:solidFill>
                          <a:srgbClr val="000000"/>
                        </a:solidFill>
                        <a:effectLst/>
                        <a:latin typeface="Calibri" panose="020F0502020204030204" pitchFamily="34" charset="0"/>
                      </a:endParaRPr>
                    </a:p>
                  </a:txBody>
                  <a:tcPr marL="9292" marR="9292" marT="9292" marB="0"/>
                </a:tc>
                <a:tc>
                  <a:txBody>
                    <a:bodyPr/>
                    <a:lstStyle/>
                    <a:p>
                      <a:pPr algn="l" fontAlgn="b"/>
                      <a:r>
                        <a:rPr lang="en-US" sz="1400" u="none" strike="noStrike" dirty="0">
                          <a:effectLst/>
                          <a:latin typeface="Calibri" panose="020F0502020204030204" pitchFamily="34" charset="0"/>
                        </a:rPr>
                        <a:t>If</a:t>
                      </a:r>
                      <a:r>
                        <a:rPr lang="en-US" sz="1400" u="none" strike="noStrike" baseline="0" dirty="0">
                          <a:effectLst/>
                          <a:latin typeface="Calibri" panose="020F0502020204030204" pitchFamily="34" charset="0"/>
                        </a:rPr>
                        <a:t> </a:t>
                      </a:r>
                      <a:r>
                        <a:rPr lang="en-US" sz="1400" u="none" strike="noStrike" dirty="0">
                          <a:effectLst/>
                          <a:latin typeface="Calibri" panose="020F0502020204030204" pitchFamily="34" charset="0"/>
                        </a:rPr>
                        <a:t>Ship to = OU country then Domestic else</a:t>
                      </a:r>
                      <a:r>
                        <a:rPr lang="en-US" sz="1400" u="none" strike="noStrike" baseline="0" dirty="0">
                          <a:effectLst/>
                          <a:latin typeface="Calibri" panose="020F0502020204030204" pitchFamily="34" charset="0"/>
                        </a:rPr>
                        <a:t> export</a:t>
                      </a:r>
                    </a:p>
                    <a:p>
                      <a:pPr algn="l" fontAlgn="b"/>
                      <a:endParaRPr lang="en-US" sz="1400" b="0" i="0" u="none" strike="noStrike" dirty="0">
                        <a:solidFill>
                          <a:srgbClr val="000000"/>
                        </a:solidFill>
                        <a:effectLst/>
                        <a:latin typeface="Calibri" panose="020F0502020204030204" pitchFamily="34" charset="0"/>
                      </a:endParaRPr>
                    </a:p>
                  </a:txBody>
                  <a:tcPr marL="9292" marR="9292" marT="9292" marB="0"/>
                </a:tc>
                <a:extLst>
                  <a:ext uri="{0D108BD9-81ED-4DB2-BD59-A6C34878D82A}">
                    <a16:rowId xmlns:a16="http://schemas.microsoft.com/office/drawing/2014/main" val="1028610903"/>
                  </a:ext>
                </a:extLst>
              </a:tr>
              <a:tr h="370840">
                <a:tc>
                  <a:txBody>
                    <a:bodyPr/>
                    <a:lstStyle/>
                    <a:p>
                      <a:pPr algn="l" fontAlgn="b"/>
                      <a:r>
                        <a:rPr lang="en-US" sz="1400" u="none" strike="noStrike" dirty="0">
                          <a:effectLst/>
                          <a:latin typeface="Calibri" panose="020F0502020204030204" pitchFamily="34" charset="0"/>
                        </a:rPr>
                        <a:t>Type of Transaction</a:t>
                      </a:r>
                      <a:br>
                        <a:rPr lang="en-US" sz="1400" u="none" strike="noStrike" dirty="0">
                          <a:effectLst/>
                          <a:latin typeface="Calibri" panose="020F0502020204030204" pitchFamily="34" charset="0"/>
                        </a:rPr>
                      </a:br>
                      <a:endParaRPr lang="en-US" sz="1400" b="0" i="0" u="none" strike="noStrike" dirty="0">
                        <a:solidFill>
                          <a:srgbClr val="000000"/>
                        </a:solidFill>
                        <a:effectLst/>
                        <a:latin typeface="Calibri" panose="020F0502020204030204" pitchFamily="34" charset="0"/>
                      </a:endParaRPr>
                    </a:p>
                  </a:txBody>
                  <a:tcPr marL="9292" marR="9292" marT="9292" marB="0"/>
                </a:tc>
                <a:tc>
                  <a:txBody>
                    <a:bodyPr/>
                    <a:lstStyle/>
                    <a:p>
                      <a:pPr algn="l" fontAlgn="b"/>
                      <a:r>
                        <a:rPr lang="en-US" sz="1400" u="none" strike="noStrike" dirty="0">
                          <a:effectLst/>
                          <a:latin typeface="Calibri" panose="020F0502020204030204" pitchFamily="34" charset="0"/>
                        </a:rPr>
                        <a:t>Product/Services</a:t>
                      </a:r>
                      <a:br>
                        <a:rPr lang="en-US" sz="1400" u="none" strike="noStrike" dirty="0">
                          <a:effectLst/>
                          <a:latin typeface="Calibri" panose="020F0502020204030204" pitchFamily="34" charset="0"/>
                        </a:rPr>
                      </a:br>
                      <a:endParaRPr lang="en-US" sz="1400" b="0" i="0" u="none" strike="noStrike" dirty="0">
                        <a:solidFill>
                          <a:srgbClr val="000000"/>
                        </a:solidFill>
                        <a:effectLst/>
                        <a:latin typeface="Calibri" panose="020F0502020204030204" pitchFamily="34" charset="0"/>
                      </a:endParaRPr>
                    </a:p>
                  </a:txBody>
                  <a:tcPr marL="9292" marR="9292" marT="9292" marB="0"/>
                </a:tc>
                <a:tc>
                  <a:txBody>
                    <a:bodyPr/>
                    <a:lstStyle/>
                    <a:p>
                      <a:pPr algn="l" fontAlgn="b"/>
                      <a:r>
                        <a:rPr lang="en-US" sz="1400" u="none" strike="noStrike" dirty="0">
                          <a:effectLst/>
                          <a:latin typeface="Calibri" panose="020F0502020204030204" pitchFamily="34" charset="0"/>
                        </a:rPr>
                        <a:t>On basis of Inventory item - Organization Parameters DFF</a:t>
                      </a:r>
                      <a:endParaRPr lang="en-US" sz="1400" b="0" i="0" u="none" strike="noStrike" dirty="0">
                        <a:solidFill>
                          <a:srgbClr val="000000"/>
                        </a:solidFill>
                        <a:effectLst/>
                        <a:latin typeface="Calibri" panose="020F0502020204030204" pitchFamily="34" charset="0"/>
                      </a:endParaRPr>
                    </a:p>
                  </a:txBody>
                  <a:tcPr marL="9292" marR="9292" marT="9292" marB="0"/>
                </a:tc>
                <a:extLst>
                  <a:ext uri="{0D108BD9-81ED-4DB2-BD59-A6C34878D82A}">
                    <a16:rowId xmlns:a16="http://schemas.microsoft.com/office/drawing/2014/main" val="2164879365"/>
                  </a:ext>
                </a:extLst>
              </a:tr>
            </a:tbl>
          </a:graphicData>
        </a:graphic>
      </p:graphicFrame>
      <p:sp>
        <p:nvSpPr>
          <p:cNvPr id="3" name="Rectangle 2">
            <a:extLst>
              <a:ext uri="{FF2B5EF4-FFF2-40B4-BE49-F238E27FC236}">
                <a16:creationId xmlns:a16="http://schemas.microsoft.com/office/drawing/2014/main" id="{8DAB57CF-418E-4AFB-8B9C-D999BF1AEB85}"/>
              </a:ext>
            </a:extLst>
          </p:cNvPr>
          <p:cNvSpPr/>
          <p:nvPr/>
        </p:nvSpPr>
        <p:spPr>
          <a:xfrm>
            <a:off x="1409699" y="4559037"/>
            <a:ext cx="8931275" cy="1723549"/>
          </a:xfrm>
          <a:prstGeom prst="rect">
            <a:avLst/>
          </a:prstGeom>
        </p:spPr>
        <p:txBody>
          <a:bodyPr wrap="square">
            <a:spAutoFit/>
          </a:bodyPr>
          <a:lstStyle/>
          <a:p>
            <a:pPr>
              <a:spcBef>
                <a:spcPts val="0"/>
              </a:spcBef>
              <a:spcAft>
                <a:spcPts val="0"/>
              </a:spcAft>
            </a:pPr>
            <a:endParaRPr lang="en-US" dirty="0"/>
          </a:p>
          <a:p>
            <a:pPr marL="742950" marR="0" lvl="1" indent="-285750">
              <a:spcBef>
                <a:spcPts val="0"/>
              </a:spcBef>
              <a:spcAft>
                <a:spcPts val="0"/>
              </a:spcAft>
              <a:buFont typeface="Courier New" panose="02070309020205020404" pitchFamily="49" charset="0"/>
              <a:buChar char="o"/>
            </a:pPr>
            <a:r>
              <a:rPr lang="en-US" sz="1100" b="1" dirty="0">
                <a:latin typeface="Calibri" panose="020F0502020204030204" pitchFamily="34" charset="0"/>
                <a:ea typeface="Times New Roman" panose="02020603050405020304" pitchFamily="18" charset="0"/>
              </a:rPr>
              <a:t>Note:</a:t>
            </a:r>
            <a:r>
              <a:rPr lang="en-US" sz="1100" dirty="0">
                <a:latin typeface="Calibri" panose="020F0502020204030204" pitchFamily="34" charset="0"/>
                <a:ea typeface="Times New Roman" panose="02020603050405020304" pitchFamily="18" charset="0"/>
              </a:rPr>
              <a:t> Corporate is planning to sunset WOD &amp; OOB accounts to simplify As is HFM elimination process which is based on TP &amp; Account to ONLY consider Account (impact on Wrong Account Usage Fatal Edit check) and centralize OOB &amp; WOD data under WOB accounts while eliminate WOB tag on it</a:t>
            </a:r>
            <a:endParaRPr lang="en-US" sz="11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Symbol" panose="05050102010706020507" pitchFamily="18" charset="2"/>
              <a:buChar char=""/>
            </a:pPr>
            <a:r>
              <a:rPr lang="en-US" sz="1100" b="1" dirty="0">
                <a:latin typeface="Calibri" panose="020F0502020204030204" pitchFamily="34" charset="0"/>
                <a:ea typeface="Times New Roman" panose="02020603050405020304" pitchFamily="18" charset="0"/>
              </a:rPr>
              <a:t>ACA accounts – effective from 1</a:t>
            </a:r>
            <a:r>
              <a:rPr lang="en-US" sz="1100" b="1" baseline="30000" dirty="0">
                <a:latin typeface="Calibri" panose="020F0502020204030204" pitchFamily="34" charset="0"/>
                <a:ea typeface="Times New Roman" panose="02020603050405020304" pitchFamily="18" charset="0"/>
              </a:rPr>
              <a:t>st</a:t>
            </a:r>
            <a:r>
              <a:rPr lang="en-US" sz="1100" b="1" dirty="0">
                <a:latin typeface="Calibri" panose="020F0502020204030204" pitchFamily="34" charset="0"/>
                <a:ea typeface="Times New Roman" panose="02020603050405020304" pitchFamily="18" charset="0"/>
              </a:rPr>
              <a:t> Jan 2021 </a:t>
            </a:r>
            <a:endParaRPr lang="en-US" sz="11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Symbol" panose="05050102010706020507" pitchFamily="18" charset="2"/>
              <a:buChar char=""/>
            </a:pPr>
            <a:r>
              <a:rPr lang="en-US" sz="1100" dirty="0" err="1">
                <a:latin typeface="Calibri" panose="020F0502020204030204" pitchFamily="34" charset="0"/>
                <a:ea typeface="Times New Roman" panose="02020603050405020304" pitchFamily="18" charset="0"/>
              </a:rPr>
              <a:t>NonIBS</a:t>
            </a:r>
            <a:r>
              <a:rPr lang="en-US" sz="1100" dirty="0">
                <a:latin typeface="Calibri" panose="020F0502020204030204" pitchFamily="34" charset="0"/>
                <a:ea typeface="Times New Roman" panose="02020603050405020304" pitchFamily="18" charset="0"/>
              </a:rPr>
              <a:t> accounts – negotiable effective date</a:t>
            </a:r>
            <a:endParaRPr lang="en-US" sz="11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Symbol" panose="05050102010706020507" pitchFamily="18" charset="2"/>
              <a:buChar char=""/>
            </a:pPr>
            <a:r>
              <a:rPr lang="en-US" sz="1100" dirty="0">
                <a:latin typeface="Calibri" panose="020F0502020204030204" pitchFamily="34" charset="0"/>
                <a:ea typeface="Times New Roman" panose="02020603050405020304" pitchFamily="18" charset="0"/>
              </a:rPr>
              <a:t>IBS accounts –– negotiable effective date</a:t>
            </a:r>
            <a:endParaRPr lang="en-US" sz="11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Symbol" panose="05050102010706020507" pitchFamily="18" charset="2"/>
              <a:buChar char=""/>
            </a:pPr>
            <a:r>
              <a:rPr lang="en-US" sz="1100" b="1" dirty="0">
                <a:latin typeface="Calibri" panose="020F0502020204030204" pitchFamily="34" charset="0"/>
                <a:ea typeface="Times New Roman" panose="02020603050405020304" pitchFamily="18" charset="0"/>
              </a:rPr>
              <a:t>Sales – effective from 1</a:t>
            </a:r>
            <a:r>
              <a:rPr lang="en-US" sz="1100" b="1" baseline="30000" dirty="0">
                <a:latin typeface="Calibri" panose="020F0502020204030204" pitchFamily="34" charset="0"/>
                <a:ea typeface="Times New Roman" panose="02020603050405020304" pitchFamily="18" charset="0"/>
              </a:rPr>
              <a:t>st</a:t>
            </a:r>
            <a:r>
              <a:rPr lang="en-US" sz="1100" b="1" dirty="0">
                <a:latin typeface="Calibri" panose="020F0502020204030204" pitchFamily="34" charset="0"/>
                <a:ea typeface="Times New Roman" panose="02020603050405020304" pitchFamily="18" charset="0"/>
              </a:rPr>
              <a:t> Jan 2021 </a:t>
            </a:r>
            <a:endParaRPr lang="en-US" sz="11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Symbol" panose="05050102010706020507" pitchFamily="18" charset="2"/>
              <a:buChar char=""/>
            </a:pPr>
            <a:r>
              <a:rPr lang="en-US" sz="1100" dirty="0">
                <a:latin typeface="Calibri" panose="020F0502020204030204" pitchFamily="34" charset="0"/>
                <a:ea typeface="Times New Roman" panose="02020603050405020304" pitchFamily="18" charset="0"/>
              </a:rPr>
              <a:t>DR33/DR33A – negotiable effective date</a:t>
            </a:r>
            <a:endParaRPr lang="en-US" sz="11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0457323"/>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6101</Words>
  <Application>Microsoft Office PowerPoint</Application>
  <PresentationFormat>Widescreen</PresentationFormat>
  <Paragraphs>961</Paragraphs>
  <Slides>45</Slides>
  <Notes>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8" baseType="lpstr">
      <vt:lpstr>Arial</vt:lpstr>
      <vt:lpstr>Calibri</vt:lpstr>
      <vt:lpstr>Courier New</vt:lpstr>
      <vt:lpstr>GE Inspira</vt:lpstr>
      <vt:lpstr>GE Inspira Book</vt:lpstr>
      <vt:lpstr>GE Inspira Pitch</vt:lpstr>
      <vt:lpstr>GE Inspira Sans</vt:lpstr>
      <vt:lpstr>Segoe Print</vt:lpstr>
      <vt:lpstr>Segoe UI</vt:lpstr>
      <vt:lpstr>Symbol</vt:lpstr>
      <vt:lpstr>Wingdings</vt:lpstr>
      <vt:lpstr>GE</vt:lpstr>
      <vt:lpstr>Worksheet</vt:lpstr>
      <vt:lpstr>Invoice to Cash Process High-level overview – combined w/ Technical background</vt:lpstr>
      <vt:lpstr>RACES I2C High-Level Process</vt:lpstr>
      <vt:lpstr>I2C BOX Folders</vt:lpstr>
      <vt:lpstr>PowerPoint Presentation</vt:lpstr>
      <vt:lpstr>CustomerConnect – Limit Access</vt:lpstr>
      <vt:lpstr>CustomerConnect – AR Customer Maintenance</vt:lpstr>
      <vt:lpstr>AR Auto-accounting  Technical documentum/CDD: GE Solution Print Common CEMLI Project Symphony GEPW_CDD_INT AR Global AutoAccounting  </vt:lpstr>
      <vt:lpstr>Account Segment Derivation</vt:lpstr>
      <vt:lpstr>Driving Factors for Natural Account (Segment2)</vt:lpstr>
      <vt:lpstr>Natural Account Mapping</vt:lpstr>
      <vt:lpstr>Logic to Identify Intercompany Transactions  IBS or WERP</vt:lpstr>
      <vt:lpstr>Solution for Intercompany Invoice</vt:lpstr>
      <vt:lpstr>AR Transactions</vt:lpstr>
      <vt:lpstr>AR Transactions</vt:lpstr>
      <vt:lpstr>Intercompany – IBS process</vt:lpstr>
      <vt:lpstr>Overall IBS process</vt:lpstr>
      <vt:lpstr>IBS Integration</vt:lpstr>
      <vt:lpstr>Oracle/SAP ES IBS Outgoing Accounting</vt:lpstr>
      <vt:lpstr>Oracle/SAP ES IBS Outgoing Accounting</vt:lpstr>
      <vt:lpstr>Intercompany – within ERP solution</vt:lpstr>
      <vt:lpstr>     Within ERP      ...bypassing IBS</vt:lpstr>
      <vt:lpstr>PowerPoint Presentation</vt:lpstr>
      <vt:lpstr>PowerPoint Presentation</vt:lpstr>
      <vt:lpstr>Oracle/SAP ES Within ERP, Cross LE Outgoing</vt:lpstr>
      <vt:lpstr>Monetization Engine Note: need to check whether this process will be applicable for LM or no need (as per Biz users LM is not factored as of now)  </vt:lpstr>
      <vt:lpstr>Monetization Engine –flowchart</vt:lpstr>
      <vt:lpstr>PowerPoint Presentation</vt:lpstr>
      <vt:lpstr>Factoring WebADI ...updating Trx types</vt:lpstr>
      <vt:lpstr>Factoring webADI to update Trx type</vt:lpstr>
      <vt:lpstr>Invoice Print</vt:lpstr>
      <vt:lpstr>PowerPoint Presentation</vt:lpstr>
      <vt:lpstr>Cash application &amp; adjustments</vt:lpstr>
      <vt:lpstr>Setups</vt:lpstr>
      <vt:lpstr>Bad Debt provisioning</vt:lpstr>
      <vt:lpstr>Scope</vt:lpstr>
      <vt:lpstr>Process for Services</vt:lpstr>
      <vt:lpstr>Accounting - Services</vt:lpstr>
      <vt:lpstr>Parts Revenue Recognition for External PARTS Invoices</vt:lpstr>
      <vt:lpstr>Scope - overview</vt:lpstr>
      <vt:lpstr>AR Reports</vt:lpstr>
      <vt:lpstr>AR Reports</vt:lpstr>
      <vt:lpstr>AR Closing activities</vt:lpstr>
      <vt:lpstr>Closing Steps</vt:lpstr>
      <vt:lpstr>Auto-Invoice Import Program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Invoice to Cash Process high-level overview</dc:title>
  <dc:creator>Pazmandi, Anett (GE Renewable Energy)</dc:creator>
  <cp:lastModifiedBy>Sengupta, Atri (GE Renewable Energy)</cp:lastModifiedBy>
  <cp:revision>26</cp:revision>
  <dcterms:created xsi:type="dcterms:W3CDTF">2020-12-18T19:53:37Z</dcterms:created>
  <dcterms:modified xsi:type="dcterms:W3CDTF">2021-01-22T12:22:43Z</dcterms:modified>
</cp:coreProperties>
</file>