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
  </p:notesMasterIdLst>
  <p:handoutMasterIdLst>
    <p:handoutMasterId r:id="rId5"/>
  </p:handoutMasterIdLst>
  <p:sldIdLst>
    <p:sldId id="267" r:id="rId2"/>
    <p:sldId id="148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19B0068E-58D5-4B0F-BF59-D31288384082}">
          <p14:sldIdLst/>
        </p14:section>
        <p14:section name="Section Dividers" id="{FF4F9912-A49F-478F-A41C-068A93868F5B}">
          <p14:sldIdLst/>
        </p14:section>
        <p14:section name="Text and Content Slides" id="{C5CDFF87-AAB8-4760-89C3-E754182CDAAD}">
          <p14:sldIdLst>
            <p14:sldId id="267"/>
            <p14:sldId id="14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3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2021-06-21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2021-06-21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8F7FD-9963-504F-A0D1-464C24FD4C7C}" type="slidenum">
              <a:rPr lang="en-GB" smtClean="0"/>
              <a:pPr/>
              <a:t>1</a:t>
            </a:fld>
            <a:endParaRPr lang="en-GB" dirty="0"/>
          </a:p>
        </p:txBody>
      </p:sp>
    </p:spTree>
    <p:extLst>
      <p:ext uri="{BB962C8B-B14F-4D97-AF65-F5344CB8AC3E}">
        <p14:creationId xmlns:p14="http://schemas.microsoft.com/office/powerpoint/2010/main" val="111722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800" b="0" i="0" u="none" strike="noStrike" dirty="0">
              <a:solidFill>
                <a:srgbClr val="000000"/>
              </a:solidFill>
              <a:effectLst/>
              <a:latin typeface="GE Inspira" panose="020F0603030400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CDABC8-FD09-47BC-822A-A981D494E0D7}"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53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June 21,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June 21, 2021</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June 21, 2021</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June 21, 2021</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June 21, 2021</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June 21, 2021</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Intro slide – EVP Cover">
    <p:bg>
      <p:bgRef idx="1001">
        <a:schemeClr val="bg2"/>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64F3587-78DC-4388-94E8-1C5427BF5EF2}"/>
              </a:ext>
            </a:extLst>
          </p:cNvPr>
          <p:cNvPicPr>
            <a:picLocks noChangeAspect="1"/>
          </p:cNvPicPr>
          <p:nvPr userDrawn="1"/>
        </p:nvPicPr>
        <p:blipFill>
          <a:blip r:embed="rId2"/>
          <a:src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1EDA6804-5DFF-0F47-9799-B370D29E52FF}"/>
              </a:ext>
            </a:extLst>
          </p:cNvPr>
          <p:cNvSpPr txBox="1">
            <a:spLocks/>
          </p:cNvSpPr>
          <p:nvPr userDrawn="1"/>
        </p:nvSpPr>
        <p:spPr>
          <a:xfrm>
            <a:off x="515938" y="758457"/>
            <a:ext cx="8361498" cy="2915786"/>
          </a:xfrm>
          <a:prstGeom prst="rect">
            <a:avLst/>
          </a:prstGeom>
        </p:spPr>
        <p:txBody>
          <a:bodyPr vert="horz" wrap="square" lIns="0" tIns="45720" rIns="90000" bIns="45720" rtlCol="0" anchor="t">
            <a:noAutofit/>
          </a:bodyPr>
          <a:lstStyle>
            <a:lvl1pPr algn="l" defTabSz="914400" rtl="0" eaLnBrk="1" latinLnBrk="0" hangingPunct="1">
              <a:lnSpc>
                <a:spcPts val="7200"/>
              </a:lnSpc>
              <a:spcBef>
                <a:spcPct val="0"/>
              </a:spcBef>
              <a:buNone/>
              <a:defRPr sz="5400" b="0" i="0" kern="1200" spc="-100" baseline="0">
                <a:solidFill>
                  <a:schemeClr val="bg1"/>
                </a:solidFill>
                <a:latin typeface="GE Inspira Sans" panose="020B0503060000000003" pitchFamily="34" charset="77"/>
                <a:ea typeface="+mj-ea"/>
                <a:cs typeface="+mj-cs"/>
              </a:defRPr>
            </a:lvl1pPr>
          </a:lstStyle>
          <a:p>
            <a:endParaRPr lang="en-GB" dirty="0"/>
          </a:p>
        </p:txBody>
      </p:sp>
      <p:sp>
        <p:nvSpPr>
          <p:cNvPr id="9" name="Title 1">
            <a:extLst>
              <a:ext uri="{FF2B5EF4-FFF2-40B4-BE49-F238E27FC236}">
                <a16:creationId xmlns:a16="http://schemas.microsoft.com/office/drawing/2014/main" id="{20D18F0A-223D-F547-ADDC-6825C59AE2B2}"/>
              </a:ext>
            </a:extLst>
          </p:cNvPr>
          <p:cNvSpPr>
            <a:spLocks noGrp="1"/>
          </p:cNvSpPr>
          <p:nvPr>
            <p:ph type="ctrTitle" hasCustomPrompt="1"/>
          </p:nvPr>
        </p:nvSpPr>
        <p:spPr>
          <a:xfrm>
            <a:off x="519248" y="2381162"/>
            <a:ext cx="5124313" cy="2686539"/>
          </a:xfrm>
        </p:spPr>
        <p:txBody>
          <a:bodyPr wrap="square" lIns="0" rIns="90000" anchor="t">
            <a:noAutofit/>
          </a:bodyPr>
          <a:lstStyle>
            <a:lvl1pPr algn="l" defTabSz="914400" rtl="0" eaLnBrk="1" latinLnBrk="0" hangingPunct="1">
              <a:lnSpc>
                <a:spcPct val="90000"/>
              </a:lnSpc>
              <a:spcBef>
                <a:spcPct val="0"/>
              </a:spcBef>
              <a:buNone/>
              <a:defRPr lang="en-GB" sz="4400" b="0" i="0" kern="1200" dirty="0">
                <a:solidFill>
                  <a:schemeClr val="bg1"/>
                </a:solidFill>
                <a:latin typeface="GE Inspira Sans" panose="020B0503060000000003" pitchFamily="34" charset="77"/>
                <a:ea typeface="+mj-ea"/>
                <a:cs typeface="+mj-cs"/>
              </a:defRPr>
            </a:lvl1pPr>
          </a:lstStyle>
          <a:p>
            <a:r>
              <a:rPr lang="en-US" dirty="0"/>
              <a:t>GE’s presentation</a:t>
            </a:r>
            <a:br>
              <a:rPr lang="en-US" dirty="0"/>
            </a:br>
            <a:r>
              <a:rPr lang="en-US" dirty="0"/>
              <a:t>template title example</a:t>
            </a:r>
            <a:endParaRPr lang="en-GB" dirty="0"/>
          </a:p>
        </p:txBody>
      </p:sp>
      <p:sp>
        <p:nvSpPr>
          <p:cNvPr id="6" name="Date Placeholder 3">
            <a:extLst>
              <a:ext uri="{FF2B5EF4-FFF2-40B4-BE49-F238E27FC236}">
                <a16:creationId xmlns:a16="http://schemas.microsoft.com/office/drawing/2014/main" id="{83F3B338-5105-7246-A780-988027D86655}"/>
              </a:ext>
            </a:extLst>
          </p:cNvPr>
          <p:cNvSpPr>
            <a:spLocks noGrp="1"/>
          </p:cNvSpPr>
          <p:nvPr>
            <p:ph type="dt" sz="half" idx="2"/>
          </p:nvPr>
        </p:nvSpPr>
        <p:spPr>
          <a:xfrm>
            <a:off x="518758" y="1616391"/>
            <a:ext cx="5124313" cy="365125"/>
          </a:xfrm>
          <a:prstGeom prst="rect">
            <a:avLst/>
          </a:prstGeom>
        </p:spPr>
        <p:txBody>
          <a:bodyPr vert="horz" lIns="0" tIns="0" rIns="0" bIns="0" rtlCol="0" anchor="ctr"/>
          <a:lstStyle>
            <a:lvl1pPr algn="l">
              <a:defRPr sz="1200" b="1" i="0" cap="none" spc="200" baseline="0">
                <a:solidFill>
                  <a:schemeClr val="bg1"/>
                </a:solidFill>
                <a:latin typeface="GE Inspira Sans" panose="020B0503060000000003" pitchFamily="34" charset="77"/>
              </a:defRPr>
            </a:lvl1pPr>
          </a:lstStyle>
          <a:p>
            <a:endParaRPr lang="en-GB" dirty="0"/>
          </a:p>
        </p:txBody>
      </p:sp>
      <p:sp>
        <p:nvSpPr>
          <p:cNvPr id="12" name="TextBox 11">
            <a:extLst>
              <a:ext uri="{FF2B5EF4-FFF2-40B4-BE49-F238E27FC236}">
                <a16:creationId xmlns:a16="http://schemas.microsoft.com/office/drawing/2014/main" id="{2D145E3D-FC6F-42F4-B789-092A2ED1C83D}"/>
              </a:ext>
            </a:extLst>
          </p:cNvPr>
          <p:cNvSpPr txBox="1"/>
          <p:nvPr userDrawn="1"/>
        </p:nvSpPr>
        <p:spPr>
          <a:xfrm>
            <a:off x="9427" y="6496032"/>
            <a:ext cx="5760720" cy="182880"/>
          </a:xfrm>
          <a:prstGeom prst="rect">
            <a:avLst/>
          </a:prstGeom>
          <a:noFill/>
        </p:spPr>
        <p:txBody>
          <a:bodyPr wrap="square" lIns="0" tIns="0" rIns="0" bIns="0" rtlCol="0">
            <a:noAutofit/>
          </a:bodyPr>
          <a:lstStyle/>
          <a:p>
            <a:pPr algn="ctr"/>
            <a:r>
              <a:rPr lang="en-US" sz="850" dirty="0">
                <a:solidFill>
                  <a:schemeClr val="bg1"/>
                </a:solidFill>
                <a:latin typeface="GE Inspira Sans" panose="020B0503060000000003" pitchFamily="34" charset="0"/>
              </a:rPr>
              <a:t>Copyright © GE 2021. Proprietary. All Rights Reserved. </a:t>
            </a:r>
          </a:p>
        </p:txBody>
      </p:sp>
      <p:sp>
        <p:nvSpPr>
          <p:cNvPr id="17" name="Freeform 5">
            <a:extLst>
              <a:ext uri="{FF2B5EF4-FFF2-40B4-BE49-F238E27FC236}">
                <a16:creationId xmlns:a16="http://schemas.microsoft.com/office/drawing/2014/main" id="{928D1F96-2266-4E8A-BB23-BD4C596E9679}"/>
              </a:ext>
            </a:extLst>
          </p:cNvPr>
          <p:cNvSpPr>
            <a:spLocks noEditPoints="1"/>
          </p:cNvSpPr>
          <p:nvPr userDrawn="1"/>
        </p:nvSpPr>
        <p:spPr bwMode="auto">
          <a:xfrm>
            <a:off x="519248" y="512764"/>
            <a:ext cx="773877" cy="773426"/>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749504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June 21, 2021</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June 21, 2021</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June 21, 2021</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June 21, 2021</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June 21, 2021</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June 21, 2021</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79976" y="6475913"/>
            <a:ext cx="5157216" cy="182880"/>
          </a:xfrm>
          <a:prstGeom prst="rect">
            <a:avLst/>
          </a:prstGeom>
          <a:noFill/>
        </p:spPr>
        <p:txBody>
          <a:bodyPr wrap="square" lIns="0" tIns="0" rIns="0" bIns="0" rtlCol="0">
            <a:noAutofit/>
          </a:bodyPr>
          <a:lstStyle/>
          <a:p>
            <a:r>
              <a:rPr lang="en-CA" sz="1200" dirty="0">
                <a:solidFill>
                  <a:schemeClr val="accent2"/>
                </a:solidFill>
              </a:rPr>
              <a:t>Confidential. Not to be copied, distributed, or reproduced without prior approval. </a:t>
            </a:r>
          </a:p>
        </p:txBody>
      </p: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378036-5DAA-DD47-9980-9705BD9E4F50}"/>
              </a:ext>
            </a:extLst>
          </p:cNvPr>
          <p:cNvSpPr>
            <a:spLocks noGrp="1"/>
          </p:cNvSpPr>
          <p:nvPr>
            <p:ph type="ctrTitle"/>
          </p:nvPr>
        </p:nvSpPr>
        <p:spPr>
          <a:xfrm>
            <a:off x="-744474" y="1449033"/>
            <a:ext cx="7357927" cy="2686539"/>
          </a:xfrm>
        </p:spPr>
        <p:txBody>
          <a:bodyPr/>
          <a:lstStyle/>
          <a:p>
            <a:pPr algn="ctr"/>
            <a:r>
              <a:rPr lang="en-US" dirty="0"/>
              <a:t>GE REN DT INTERNSHIP</a:t>
            </a:r>
            <a:br>
              <a:rPr lang="en-US" dirty="0"/>
            </a:br>
            <a:br>
              <a:rPr lang="en-US" sz="2800" dirty="0"/>
            </a:br>
            <a:r>
              <a:rPr lang="en-US" sz="2800" dirty="0">
                <a:solidFill>
                  <a:srgbClr val="FFFF00"/>
                </a:solidFill>
              </a:rPr>
              <a:t>ATRI SENGUPTA</a:t>
            </a:r>
            <a:br>
              <a:rPr lang="en-US" sz="3600" dirty="0">
                <a:solidFill>
                  <a:srgbClr val="FFFF00"/>
                </a:solidFill>
              </a:rPr>
            </a:br>
            <a:br>
              <a:rPr lang="en-US" sz="2800" dirty="0">
                <a:solidFill>
                  <a:srgbClr val="FFFF00"/>
                </a:solidFill>
              </a:rPr>
            </a:br>
            <a:r>
              <a:rPr lang="en-US" sz="2000" dirty="0"/>
              <a:t>ALIGNED TO</a:t>
            </a:r>
            <a:br>
              <a:rPr lang="en-US" sz="2000" dirty="0"/>
            </a:br>
            <a:br>
              <a:rPr lang="en-US" sz="2800" dirty="0">
                <a:solidFill>
                  <a:srgbClr val="FFFF00"/>
                </a:solidFill>
              </a:rPr>
            </a:br>
            <a:r>
              <a:rPr lang="en-US" sz="3200" dirty="0">
                <a:solidFill>
                  <a:srgbClr val="FFFF00"/>
                </a:solidFill>
              </a:rPr>
              <a:t>FINANCE DT</a:t>
            </a:r>
            <a:br>
              <a:rPr lang="en-US" sz="2800" dirty="0">
                <a:solidFill>
                  <a:srgbClr val="FFFF00"/>
                </a:solidFill>
              </a:rPr>
            </a:br>
            <a:br>
              <a:rPr lang="en-US" sz="2800" dirty="0">
                <a:solidFill>
                  <a:srgbClr val="FFFF00"/>
                </a:solidFill>
              </a:rPr>
            </a:br>
            <a:r>
              <a:rPr lang="en-US" sz="2000" dirty="0"/>
              <a:t>UNDER THE GUIDANCE OF</a:t>
            </a:r>
            <a:br>
              <a:rPr lang="en-US" sz="2800" dirty="0"/>
            </a:br>
            <a:br>
              <a:rPr lang="en-US" sz="2800" dirty="0"/>
            </a:br>
            <a:r>
              <a:rPr lang="en-US" sz="2800" dirty="0">
                <a:solidFill>
                  <a:srgbClr val="FFFF00"/>
                </a:solidFill>
              </a:rPr>
              <a:t>GIUSEPPE FARAGO</a:t>
            </a:r>
            <a:br>
              <a:rPr lang="en-US" sz="2800" dirty="0"/>
            </a:br>
            <a:br>
              <a:rPr lang="en-US" dirty="0"/>
            </a:br>
            <a:br>
              <a:rPr lang="en-US" dirty="0"/>
            </a:br>
            <a:r>
              <a:rPr lang="en-US" dirty="0"/>
              <a:t> </a:t>
            </a:r>
            <a:endParaRPr lang="en-US" sz="1600" dirty="0">
              <a:solidFill>
                <a:srgbClr val="FFFF00"/>
              </a:solidFill>
            </a:endParaRPr>
          </a:p>
        </p:txBody>
      </p:sp>
      <p:sp>
        <p:nvSpPr>
          <p:cNvPr id="5" name="TextBox 4">
            <a:extLst>
              <a:ext uri="{FF2B5EF4-FFF2-40B4-BE49-F238E27FC236}">
                <a16:creationId xmlns:a16="http://schemas.microsoft.com/office/drawing/2014/main" id="{98E69229-8664-E749-B2F1-2204D9D622B1}"/>
              </a:ext>
            </a:extLst>
          </p:cNvPr>
          <p:cNvSpPr txBox="1"/>
          <p:nvPr/>
        </p:nvSpPr>
        <p:spPr>
          <a:xfrm>
            <a:off x="2154621" y="680019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6576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A95B1ED-B9F2-4F92-AFF3-F319A5DA7854}"/>
              </a:ext>
            </a:extLst>
          </p:cNvPr>
          <p:cNvSpPr/>
          <p:nvPr/>
        </p:nvSpPr>
        <p:spPr bwMode="auto">
          <a:xfrm>
            <a:off x="106387" y="761160"/>
            <a:ext cx="4557139" cy="3137455"/>
          </a:xfrm>
          <a:prstGeom prst="rect">
            <a:avLst/>
          </a:prstGeom>
          <a:no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ea typeface="+mn-ea"/>
              <a:cs typeface="+mn-cs"/>
            </a:endParaRPr>
          </a:p>
        </p:txBody>
      </p:sp>
      <p:sp>
        <p:nvSpPr>
          <p:cNvPr id="98" name="Rectangle 97">
            <a:extLst>
              <a:ext uri="{FF2B5EF4-FFF2-40B4-BE49-F238E27FC236}">
                <a16:creationId xmlns:a16="http://schemas.microsoft.com/office/drawing/2014/main" id="{0F6FC1F2-0F56-499D-922D-AF98E6701FB5}"/>
              </a:ext>
            </a:extLst>
          </p:cNvPr>
          <p:cNvSpPr/>
          <p:nvPr/>
        </p:nvSpPr>
        <p:spPr bwMode="auto">
          <a:xfrm>
            <a:off x="4776382" y="761160"/>
            <a:ext cx="3822655" cy="3142387"/>
          </a:xfrm>
          <a:prstGeom prst="rect">
            <a:avLst/>
          </a:prstGeom>
          <a:no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ea typeface="+mn-ea"/>
              <a:cs typeface="+mn-cs"/>
            </a:endParaRPr>
          </a:p>
        </p:txBody>
      </p:sp>
      <p:sp>
        <p:nvSpPr>
          <p:cNvPr id="165" name="TextBox 164">
            <a:extLst>
              <a:ext uri="{FF2B5EF4-FFF2-40B4-BE49-F238E27FC236}">
                <a16:creationId xmlns:a16="http://schemas.microsoft.com/office/drawing/2014/main" id="{5181474D-ECC4-4707-90D4-E4F52E4DE2D4}"/>
              </a:ext>
            </a:extLst>
          </p:cNvPr>
          <p:cNvSpPr txBox="1"/>
          <p:nvPr/>
        </p:nvSpPr>
        <p:spPr>
          <a:xfrm>
            <a:off x="175693" y="873950"/>
            <a:ext cx="4498666" cy="661720"/>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00B0F0"/>
                </a:solidFill>
                <a:effectLst/>
                <a:uLnTx/>
                <a:uFillTx/>
                <a:ea typeface="+mn-ea"/>
                <a:cs typeface="+mn-cs"/>
              </a:rPr>
              <a:t>Business Problem</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63666A"/>
                </a:solidFill>
                <a:effectLst/>
                <a:uLnTx/>
                <a:uFillTx/>
                <a:ea typeface="+mn-ea"/>
                <a:cs typeface="+mn-cs"/>
              </a:rPr>
              <a:t>Highly human dependent or inefficient tool driven information acquiring process.</a:t>
            </a:r>
          </a:p>
        </p:txBody>
      </p:sp>
      <p:sp>
        <p:nvSpPr>
          <p:cNvPr id="179" name="TextBox 178">
            <a:extLst>
              <a:ext uri="{FF2B5EF4-FFF2-40B4-BE49-F238E27FC236}">
                <a16:creationId xmlns:a16="http://schemas.microsoft.com/office/drawing/2014/main" id="{2443E67D-DA24-497C-A371-56DBB6586046}"/>
              </a:ext>
            </a:extLst>
          </p:cNvPr>
          <p:cNvSpPr txBox="1"/>
          <p:nvPr/>
        </p:nvSpPr>
        <p:spPr>
          <a:xfrm>
            <a:off x="150276" y="1907549"/>
            <a:ext cx="4513249" cy="661720"/>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lang="en-US" sz="1400" b="1" kern="0" dirty="0">
                <a:solidFill>
                  <a:srgbClr val="00B0F0"/>
                </a:solidFill>
              </a:rPr>
              <a:t>Solutioning</a:t>
            </a:r>
            <a:endParaRPr kumimoji="0" lang="en-US" sz="1400" b="1" i="0" u="none" strike="noStrike" kern="0" cap="none" spc="0" normalizeH="0" baseline="0" noProof="0" dirty="0">
              <a:ln>
                <a:noFill/>
              </a:ln>
              <a:solidFill>
                <a:srgbClr val="00B0F0"/>
              </a:solidFill>
              <a:effectLst/>
              <a:uLnTx/>
              <a:uFillTx/>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i="0" u="none" strike="noStrike" kern="1200" cap="none" spc="0" normalizeH="0" baseline="0" noProof="0" dirty="0">
                <a:ln>
                  <a:noFill/>
                </a:ln>
                <a:solidFill>
                  <a:srgbClr val="63666A"/>
                </a:solidFill>
                <a:effectLst/>
                <a:uLnTx/>
                <a:uFillTx/>
                <a:ea typeface="+mn-ea"/>
                <a:cs typeface="+mn-cs"/>
              </a:rPr>
              <a:t>Established website which is now a one stop platform for all tools and documentation on cash automation. </a:t>
            </a:r>
            <a:endParaRPr kumimoji="0" lang="en-US" sz="1200" b="0" i="0" u="none" strike="noStrike" kern="1200" cap="none" spc="0" normalizeH="0" baseline="0" noProof="0" dirty="0">
              <a:ln>
                <a:noFill/>
              </a:ln>
              <a:solidFill>
                <a:srgbClr val="63666A"/>
              </a:solidFill>
              <a:effectLst/>
              <a:uLnTx/>
              <a:uFillTx/>
              <a:ea typeface="+mn-ea"/>
              <a:cs typeface="+mn-cs"/>
            </a:endParaRPr>
          </a:p>
        </p:txBody>
      </p:sp>
      <p:sp>
        <p:nvSpPr>
          <p:cNvPr id="193" name="TextBox 192">
            <a:extLst>
              <a:ext uri="{FF2B5EF4-FFF2-40B4-BE49-F238E27FC236}">
                <a16:creationId xmlns:a16="http://schemas.microsoft.com/office/drawing/2014/main" id="{BB086577-DDE3-429E-B6C1-6ED927B6E61B}"/>
              </a:ext>
            </a:extLst>
          </p:cNvPr>
          <p:cNvSpPr txBox="1"/>
          <p:nvPr/>
        </p:nvSpPr>
        <p:spPr>
          <a:xfrm>
            <a:off x="150277" y="2799016"/>
            <a:ext cx="3716874" cy="1000274"/>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00B0F0"/>
                </a:solidFill>
                <a:effectLst/>
                <a:uLnTx/>
                <a:uFillTx/>
                <a:ea typeface="+mn-ea"/>
                <a:cs typeface="+mn-cs"/>
              </a:rPr>
              <a:t>Business Outcome          </a:t>
            </a:r>
            <a:r>
              <a:rPr kumimoji="0" lang="en-US" sz="1000" i="0" u="none" strike="noStrike" kern="0" cap="none" spc="0" normalizeH="0" baseline="0" noProof="0" dirty="0">
                <a:ln>
                  <a:noFill/>
                </a:ln>
                <a:solidFill>
                  <a:schemeClr val="accent4"/>
                </a:solidFill>
                <a:effectLst/>
                <a:uLnTx/>
                <a:uFillTx/>
                <a:ea typeface="+mn-ea"/>
                <a:cs typeface="+mn-cs"/>
              </a:rPr>
              <a:t>(considering 10 users)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i="0" u="none" strike="noStrike" kern="1200" cap="none" spc="0" normalizeH="0" baseline="0" noProof="0" dirty="0">
                <a:ln>
                  <a:noFill/>
                </a:ln>
                <a:solidFill>
                  <a:srgbClr val="63666A"/>
                </a:solidFill>
                <a:effectLst/>
                <a:uLnTx/>
                <a:uFillTx/>
                <a:ea typeface="+mn-ea"/>
                <a:cs typeface="+mn-cs"/>
              </a:rPr>
              <a:t>Cost benefit= 8,333 $/year.</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200" dirty="0">
                <a:solidFill>
                  <a:srgbClr val="63666A"/>
                </a:solidFill>
              </a:rPr>
              <a:t>Cycle time reduction= 360 hours/year.</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i="0" u="none" strike="noStrike" kern="1200" cap="none" spc="0" normalizeH="0" baseline="0" noProof="0" dirty="0">
                <a:ln>
                  <a:noFill/>
                </a:ln>
                <a:solidFill>
                  <a:srgbClr val="63666A"/>
                </a:solidFill>
                <a:effectLst/>
                <a:uLnTx/>
                <a:uFillTx/>
                <a:ea typeface="+mn-ea"/>
                <a:cs typeface="+mn-cs"/>
              </a:rPr>
              <a:t>Cash flow impact= 16M $/year.</a:t>
            </a:r>
          </a:p>
        </p:txBody>
      </p:sp>
      <p:sp>
        <p:nvSpPr>
          <p:cNvPr id="250" name="TextBox 249">
            <a:extLst>
              <a:ext uri="{FF2B5EF4-FFF2-40B4-BE49-F238E27FC236}">
                <a16:creationId xmlns:a16="http://schemas.microsoft.com/office/drawing/2014/main" id="{A3057A7A-9EE5-48C3-9F10-686A84D59644}"/>
              </a:ext>
            </a:extLst>
          </p:cNvPr>
          <p:cNvSpPr txBox="1"/>
          <p:nvPr/>
        </p:nvSpPr>
        <p:spPr>
          <a:xfrm>
            <a:off x="73670" y="119990"/>
            <a:ext cx="3982919" cy="584775"/>
          </a:xfrm>
          <a:prstGeom prst="rect">
            <a:avLst/>
          </a:prstGeom>
          <a:solidFill>
            <a:schemeClr val="bg1"/>
          </a:solid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accent1"/>
                </a:solidFill>
                <a:effectLst/>
                <a:uLnTx/>
                <a:uFillTx/>
                <a:latin typeface="+mj-lt"/>
              </a:defRPr>
            </a:lvl1pPr>
          </a:lstStyle>
          <a:p>
            <a:pPr algn="ctr" defTabSz="914126">
              <a:defRPr/>
            </a:pPr>
            <a:r>
              <a:rPr lang="en-US" dirty="0">
                <a:solidFill>
                  <a:srgbClr val="00B5E2"/>
                </a:solidFill>
                <a:latin typeface="+mn-lt"/>
              </a:rPr>
              <a:t>Web Portal for Cash Accounting Automation initiative</a:t>
            </a:r>
          </a:p>
        </p:txBody>
      </p:sp>
      <p:sp>
        <p:nvSpPr>
          <p:cNvPr id="35" name="Rectangle 34">
            <a:extLst>
              <a:ext uri="{FF2B5EF4-FFF2-40B4-BE49-F238E27FC236}">
                <a16:creationId xmlns:a16="http://schemas.microsoft.com/office/drawing/2014/main" id="{43AAFD46-6383-4D2B-938F-47B1C9467964}"/>
              </a:ext>
            </a:extLst>
          </p:cNvPr>
          <p:cNvSpPr/>
          <p:nvPr/>
        </p:nvSpPr>
        <p:spPr bwMode="auto">
          <a:xfrm>
            <a:off x="8711892" y="761160"/>
            <a:ext cx="3406438" cy="3142386"/>
          </a:xfrm>
          <a:prstGeom prst="rect">
            <a:avLst/>
          </a:prstGeom>
          <a:no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GE Inspira Sans"/>
              <a:ea typeface="+mn-ea"/>
              <a:cs typeface="+mn-cs"/>
            </a:endParaRPr>
          </a:p>
        </p:txBody>
      </p:sp>
      <p:sp>
        <p:nvSpPr>
          <p:cNvPr id="37" name="Rectangle 36">
            <a:extLst>
              <a:ext uri="{FF2B5EF4-FFF2-40B4-BE49-F238E27FC236}">
                <a16:creationId xmlns:a16="http://schemas.microsoft.com/office/drawing/2014/main" id="{21BC2C42-AEBB-4721-B00A-3D0E442FB4C6}"/>
              </a:ext>
            </a:extLst>
          </p:cNvPr>
          <p:cNvSpPr/>
          <p:nvPr/>
        </p:nvSpPr>
        <p:spPr bwMode="auto">
          <a:xfrm>
            <a:off x="8697648" y="4283055"/>
            <a:ext cx="3420681" cy="1638944"/>
          </a:xfrm>
          <a:prstGeom prst="rect">
            <a:avLst/>
          </a:prstGeom>
          <a:no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GE Inspira Sans"/>
              <a:ea typeface="+mn-ea"/>
              <a:cs typeface="+mn-cs"/>
            </a:endParaRPr>
          </a:p>
        </p:txBody>
      </p:sp>
      <p:sp>
        <p:nvSpPr>
          <p:cNvPr id="38" name="TextBox 37">
            <a:extLst>
              <a:ext uri="{FF2B5EF4-FFF2-40B4-BE49-F238E27FC236}">
                <a16:creationId xmlns:a16="http://schemas.microsoft.com/office/drawing/2014/main" id="{7D1B8EDF-532A-4253-8F65-9D0D337D50FA}"/>
              </a:ext>
            </a:extLst>
          </p:cNvPr>
          <p:cNvSpPr txBox="1"/>
          <p:nvPr/>
        </p:nvSpPr>
        <p:spPr>
          <a:xfrm>
            <a:off x="4351005" y="159723"/>
            <a:ext cx="4249679" cy="338554"/>
          </a:xfrm>
          <a:prstGeom prst="rect">
            <a:avLst/>
          </a:prstGeom>
          <a:solidFill>
            <a:schemeClr val="bg1"/>
          </a:solid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accent1"/>
                </a:solidFill>
                <a:effectLst/>
                <a:uLnTx/>
                <a:uFillTx/>
                <a:latin typeface="+mj-lt"/>
              </a:defRPr>
            </a:lvl1pPr>
          </a:lstStyle>
          <a:p>
            <a:pPr algn="ctr" defTabSz="914126">
              <a:defRPr/>
            </a:pPr>
            <a:r>
              <a:rPr lang="en-US" kern="1200" dirty="0">
                <a:solidFill>
                  <a:srgbClr val="00B5E2"/>
                </a:solidFill>
              </a:rPr>
              <a:t>Onshore Wind Mexico Project</a:t>
            </a:r>
          </a:p>
        </p:txBody>
      </p:sp>
      <p:sp>
        <p:nvSpPr>
          <p:cNvPr id="44" name="TextBox 43">
            <a:extLst>
              <a:ext uri="{FF2B5EF4-FFF2-40B4-BE49-F238E27FC236}">
                <a16:creationId xmlns:a16="http://schemas.microsoft.com/office/drawing/2014/main" id="{76CD6863-0FE3-4A30-8DB6-4FECBEB12200}"/>
              </a:ext>
            </a:extLst>
          </p:cNvPr>
          <p:cNvSpPr txBox="1"/>
          <p:nvPr/>
        </p:nvSpPr>
        <p:spPr>
          <a:xfrm>
            <a:off x="4879558" y="863130"/>
            <a:ext cx="3672295" cy="661720"/>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00B0F0"/>
                </a:solidFill>
                <a:effectLst/>
                <a:uLnTx/>
                <a:uFillTx/>
                <a:ea typeface="+mn-ea"/>
                <a:cs typeface="+mn-cs"/>
              </a:rPr>
              <a:t>Business Problem</a:t>
            </a:r>
          </a:p>
          <a:p>
            <a:pPr lvl="0">
              <a:spcAft>
                <a:spcPts val="600"/>
              </a:spcAft>
              <a:defRPr/>
            </a:pPr>
            <a:r>
              <a:rPr lang="en-US" sz="1200" dirty="0">
                <a:solidFill>
                  <a:srgbClr val="63666A"/>
                </a:solidFill>
              </a:rPr>
              <a:t>When SIT was first piloted, confusion among teams on the steps needed to be followed. </a:t>
            </a:r>
          </a:p>
        </p:txBody>
      </p:sp>
      <p:sp>
        <p:nvSpPr>
          <p:cNvPr id="45" name="TextBox 44">
            <a:extLst>
              <a:ext uri="{FF2B5EF4-FFF2-40B4-BE49-F238E27FC236}">
                <a16:creationId xmlns:a16="http://schemas.microsoft.com/office/drawing/2014/main" id="{0E55EBA1-EC67-4BAB-9CB8-BFBC8114482E}"/>
              </a:ext>
            </a:extLst>
          </p:cNvPr>
          <p:cNvSpPr txBox="1"/>
          <p:nvPr/>
        </p:nvSpPr>
        <p:spPr>
          <a:xfrm>
            <a:off x="4878403" y="1926687"/>
            <a:ext cx="3672294" cy="477054"/>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lang="en-US" sz="1400" b="1" kern="0" dirty="0">
                <a:solidFill>
                  <a:srgbClr val="00B0F0"/>
                </a:solidFill>
              </a:rPr>
              <a:t>Solutioning</a:t>
            </a:r>
            <a:endParaRPr kumimoji="0" lang="en-US" sz="1400" b="1" i="0" u="none" strike="noStrike" kern="0" cap="none" spc="0" normalizeH="0" baseline="0" noProof="0" dirty="0">
              <a:ln>
                <a:noFill/>
              </a:ln>
              <a:solidFill>
                <a:srgbClr val="00B0F0"/>
              </a:solidFill>
              <a:effectLst/>
              <a:uLnTx/>
              <a:uFillTx/>
              <a:ea typeface="+mn-ea"/>
              <a:cs typeface="+mn-cs"/>
            </a:endParaRPr>
          </a:p>
          <a:p>
            <a:pPr lvl="0">
              <a:spcAft>
                <a:spcPts val="600"/>
              </a:spcAft>
              <a:defRPr/>
            </a:pPr>
            <a:r>
              <a:rPr lang="en-US" sz="1200" dirty="0">
                <a:solidFill>
                  <a:srgbClr val="63666A"/>
                </a:solidFill>
              </a:rPr>
              <a:t>Created template for GECARS-FDL project under RACES. </a:t>
            </a:r>
          </a:p>
        </p:txBody>
      </p:sp>
      <p:sp>
        <p:nvSpPr>
          <p:cNvPr id="46" name="TextBox 45">
            <a:extLst>
              <a:ext uri="{FF2B5EF4-FFF2-40B4-BE49-F238E27FC236}">
                <a16:creationId xmlns:a16="http://schemas.microsoft.com/office/drawing/2014/main" id="{ABCAC451-8697-407B-9D59-53380DAFA54D}"/>
              </a:ext>
            </a:extLst>
          </p:cNvPr>
          <p:cNvSpPr txBox="1"/>
          <p:nvPr/>
        </p:nvSpPr>
        <p:spPr>
          <a:xfrm>
            <a:off x="4883821" y="2785881"/>
            <a:ext cx="3822655" cy="954107"/>
          </a:xfrm>
          <a:prstGeom prst="rect">
            <a:avLst/>
          </a:prstGeom>
          <a:noFill/>
        </p:spPr>
        <p:txBody>
          <a:bodyPr wrap="square" lIns="0" tIns="0" rIns="0" bIns="0" rtlCol="0">
            <a:spAutoFit/>
          </a:bodyPr>
          <a:lstStyle/>
          <a:p>
            <a:pPr marL="0" marR="0" lvl="0" indent="0" algn="l" defTabSz="914126" rtl="0" eaLnBrk="1" fontAlgn="auto" latinLnBrk="0" hangingPunct="1">
              <a:lnSpc>
                <a:spcPct val="10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00B0F0"/>
                </a:solidFill>
                <a:effectLst/>
                <a:uLnTx/>
                <a:uFillTx/>
                <a:ea typeface="+mn-ea"/>
                <a:cs typeface="+mn-cs"/>
              </a:rPr>
              <a:t>Business Outcome          </a:t>
            </a:r>
          </a:p>
          <a:p>
            <a:pPr marL="0" marR="0" lvl="0" indent="0" algn="l" defTabSz="914126" rtl="0" eaLnBrk="1" fontAlgn="auto" latinLnBrk="0" hangingPunct="1">
              <a:lnSpc>
                <a:spcPct val="100000"/>
              </a:lnSpc>
              <a:spcBef>
                <a:spcPts val="0"/>
              </a:spcBef>
              <a:spcAft>
                <a:spcPts val="600"/>
              </a:spcAft>
              <a:buClrTx/>
              <a:buSzTx/>
              <a:buFontTx/>
              <a:buNone/>
              <a:tabLst/>
              <a:defRPr/>
            </a:pPr>
            <a:r>
              <a:rPr lang="en-US" sz="1200" dirty="0">
                <a:solidFill>
                  <a:srgbClr val="63666A"/>
                </a:solidFill>
              </a:rPr>
              <a:t>Process got simpler and standardized. Based on this plan, the template for cash automation initiatives can be made.</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400" i="0" u="none" strike="noStrike" kern="1200" cap="none" spc="0" normalizeH="0" baseline="0" noProof="0" dirty="0">
              <a:ln>
                <a:noFill/>
              </a:ln>
              <a:solidFill>
                <a:srgbClr val="63666A"/>
              </a:solidFill>
              <a:effectLst/>
              <a:uLnTx/>
              <a:uFillTx/>
              <a:ea typeface="+mn-ea"/>
              <a:cs typeface="+mn-cs"/>
            </a:endParaRPr>
          </a:p>
        </p:txBody>
      </p:sp>
      <p:sp>
        <p:nvSpPr>
          <p:cNvPr id="49" name="TextBox 48">
            <a:extLst>
              <a:ext uri="{FF2B5EF4-FFF2-40B4-BE49-F238E27FC236}">
                <a16:creationId xmlns:a16="http://schemas.microsoft.com/office/drawing/2014/main" id="{D9720232-F47B-4571-B166-CA55DD554EB2}"/>
              </a:ext>
            </a:extLst>
          </p:cNvPr>
          <p:cNvSpPr txBox="1"/>
          <p:nvPr/>
        </p:nvSpPr>
        <p:spPr>
          <a:xfrm>
            <a:off x="8813915" y="1193990"/>
            <a:ext cx="3202392" cy="2416046"/>
          </a:xfrm>
          <a:prstGeom prst="rect">
            <a:avLst/>
          </a:prstGeom>
          <a:noFill/>
        </p:spPr>
        <p:txBody>
          <a:bodyPr wrap="square" lIns="0" tIns="0" rIns="0" bIns="0" rtlCol="0">
            <a:spAutoFit/>
          </a:bodyPr>
          <a:lstStyle/>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200" dirty="0">
                <a:solidFill>
                  <a:srgbClr val="63666A"/>
                </a:solidFill>
              </a:rPr>
              <a:t>Kaizen event to increase the productivity of Autobank.</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200" dirty="0">
                <a:solidFill>
                  <a:srgbClr val="63666A"/>
                </a:solidFill>
              </a:rPr>
              <a:t>Reviewed the automation tool documentation for ERP supplier data validation.</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200" dirty="0">
                <a:solidFill>
                  <a:srgbClr val="63666A"/>
                </a:solidFill>
              </a:rPr>
              <a:t>Took sessions on Basics Of Computer with Bangalore based NGO as part of GE Volunteers community.</a:t>
            </a:r>
          </a:p>
          <a:p>
            <a:pPr marL="228600" lvl="0" indent="-228600">
              <a:spcAft>
                <a:spcPts val="600"/>
              </a:spcAft>
              <a:buFont typeface="+mj-lt"/>
              <a:buAutoNum type="arabicPeriod"/>
              <a:defRPr/>
            </a:pPr>
            <a:r>
              <a:rPr lang="en-US" sz="1200" dirty="0">
                <a:solidFill>
                  <a:srgbClr val="63666A"/>
                </a:solidFill>
              </a:rPr>
              <a:t>Opportunities beyond Finance DT to team across GE businesses.</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lang="en-US" sz="1200" dirty="0">
              <a:solidFill>
                <a:srgbClr val="63666A"/>
              </a:solidFill>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kumimoji="0" lang="en-US" sz="1200" i="0" u="none" strike="noStrike" kern="1200" cap="none" spc="0" normalizeH="0" baseline="0" noProof="0" dirty="0">
              <a:ln>
                <a:noFill/>
              </a:ln>
              <a:solidFill>
                <a:srgbClr val="63666A"/>
              </a:solidFill>
              <a:effectLst/>
              <a:uLnTx/>
              <a:uFillTx/>
              <a:ea typeface="+mn-ea"/>
              <a:cs typeface="+mn-cs"/>
            </a:endParaRPr>
          </a:p>
        </p:txBody>
      </p:sp>
      <p:sp>
        <p:nvSpPr>
          <p:cNvPr id="51" name="TextBox 50">
            <a:extLst>
              <a:ext uri="{FF2B5EF4-FFF2-40B4-BE49-F238E27FC236}">
                <a16:creationId xmlns:a16="http://schemas.microsoft.com/office/drawing/2014/main" id="{CDB45113-FB30-4EC5-8616-B21D1B463A6B}"/>
              </a:ext>
            </a:extLst>
          </p:cNvPr>
          <p:cNvSpPr txBox="1"/>
          <p:nvPr/>
        </p:nvSpPr>
        <p:spPr>
          <a:xfrm>
            <a:off x="8895100" y="196934"/>
            <a:ext cx="2836743" cy="338554"/>
          </a:xfrm>
          <a:prstGeom prst="rect">
            <a:avLst/>
          </a:prstGeom>
          <a:solidFill>
            <a:schemeClr val="bg1"/>
          </a:solid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accent1"/>
                </a:solidFill>
                <a:effectLst/>
                <a:uLnTx/>
                <a:uFillTx/>
                <a:latin typeface="+mj-lt"/>
              </a:defRPr>
            </a:lvl1pPr>
          </a:lstStyle>
          <a:p>
            <a:pPr algn="ctr" defTabSz="914126">
              <a:defRPr/>
            </a:pPr>
            <a:r>
              <a:rPr kumimoji="0" lang="en-US" b="1" i="0" u="none" strike="noStrike" kern="0" cap="none" spc="0" normalizeH="0" baseline="0" noProof="0" dirty="0">
                <a:ln>
                  <a:noFill/>
                </a:ln>
                <a:solidFill>
                  <a:srgbClr val="00B5E2"/>
                </a:solidFill>
                <a:effectLst/>
                <a:uLnTx/>
                <a:uFillTx/>
                <a:latin typeface="GE Inspira Sans"/>
                <a:ea typeface="+mn-ea"/>
                <a:cs typeface="+mn-cs"/>
              </a:rPr>
              <a:t>Additional opportunities</a:t>
            </a:r>
            <a:endParaRPr lang="en-US" kern="1200" dirty="0">
              <a:solidFill>
                <a:srgbClr val="00B5E2"/>
              </a:solidFill>
            </a:endParaRPr>
          </a:p>
        </p:txBody>
      </p:sp>
      <p:sp>
        <p:nvSpPr>
          <p:cNvPr id="52" name="TextBox 51">
            <a:extLst>
              <a:ext uri="{FF2B5EF4-FFF2-40B4-BE49-F238E27FC236}">
                <a16:creationId xmlns:a16="http://schemas.microsoft.com/office/drawing/2014/main" id="{184309D6-E5C7-43FD-93D6-3923065DC8BF}"/>
              </a:ext>
            </a:extLst>
          </p:cNvPr>
          <p:cNvSpPr txBox="1"/>
          <p:nvPr/>
        </p:nvSpPr>
        <p:spPr>
          <a:xfrm>
            <a:off x="8813915" y="4506227"/>
            <a:ext cx="3304414" cy="2015936"/>
          </a:xfrm>
          <a:prstGeom prst="rect">
            <a:avLst/>
          </a:prstGeom>
          <a:noFill/>
        </p:spPr>
        <p:txBody>
          <a:bodyPr wrap="square" lIns="0" tIns="0" rIns="0" bIns="0" rtlCol="0">
            <a:spAutoFit/>
          </a:bodyPr>
          <a:lstStyle/>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kumimoji="0" lang="en-US" sz="1200" b="0" i="0" u="none" strike="noStrike" kern="1200" cap="none" spc="0" normalizeH="0" baseline="0" noProof="0" dirty="0">
                <a:ln>
                  <a:noFill/>
                </a:ln>
                <a:solidFill>
                  <a:srgbClr val="63666A"/>
                </a:solidFill>
                <a:effectLst/>
                <a:uLnTx/>
                <a:uFillTx/>
                <a:ea typeface="+mn-ea"/>
                <a:cs typeface="+mn-cs"/>
              </a:rPr>
              <a:t>Not valuing journey as much as I should.</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200" dirty="0">
                <a:solidFill>
                  <a:srgbClr val="63666A"/>
                </a:solidFill>
              </a:rPr>
              <a:t>A bit more composure.</a:t>
            </a:r>
            <a:endParaRPr kumimoji="0" lang="en-US" sz="1200" b="0" i="0" u="none" strike="noStrike" kern="1200" cap="none" spc="0" normalizeH="0" baseline="0" noProof="0" dirty="0">
              <a:ln>
                <a:noFill/>
              </a:ln>
              <a:solidFill>
                <a:srgbClr val="63666A"/>
              </a:solidFill>
              <a:effectLst/>
              <a:uLnTx/>
              <a:uFillTx/>
              <a:ea typeface="+mn-ea"/>
              <a:cs typeface="+mn-cs"/>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r>
              <a:rPr lang="en-US" sz="1200" dirty="0">
                <a:solidFill>
                  <a:srgbClr val="63666A"/>
                </a:solidFill>
              </a:rPr>
              <a:t>Inability to say no.</a:t>
            </a: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lang="en-US" sz="1200" dirty="0">
              <a:solidFill>
                <a:srgbClr val="63666A"/>
              </a:solidFill>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lang="en-US" sz="1200" dirty="0">
              <a:solidFill>
                <a:srgbClr val="63666A"/>
              </a:solidFill>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lang="en-US" sz="1200" dirty="0">
              <a:solidFill>
                <a:srgbClr val="63666A"/>
              </a:solidFill>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lang="en-US" sz="1200" dirty="0">
              <a:solidFill>
                <a:srgbClr val="63666A"/>
              </a:solidFill>
            </a:endParaRPr>
          </a:p>
          <a:p>
            <a:pPr marL="228600" marR="0" lvl="0" indent="-228600" algn="l" defTabSz="914400" rtl="0" eaLnBrk="1" fontAlgn="auto" latinLnBrk="0" hangingPunct="1">
              <a:lnSpc>
                <a:spcPct val="100000"/>
              </a:lnSpc>
              <a:spcBef>
                <a:spcPts val="0"/>
              </a:spcBef>
              <a:spcAft>
                <a:spcPts val="600"/>
              </a:spcAft>
              <a:buClrTx/>
              <a:buSzTx/>
              <a:buFont typeface="+mj-lt"/>
              <a:buAutoNum type="arabicPeriod"/>
              <a:tabLst/>
              <a:defRPr/>
            </a:pPr>
            <a:endParaRPr kumimoji="0" lang="en-US" sz="1200" i="0" u="none" strike="noStrike" kern="1200" cap="none" spc="0" normalizeH="0" baseline="0" noProof="0" dirty="0">
              <a:ln>
                <a:noFill/>
              </a:ln>
              <a:solidFill>
                <a:srgbClr val="63666A"/>
              </a:solidFill>
              <a:effectLst/>
              <a:uLnTx/>
              <a:uFillTx/>
              <a:ea typeface="+mn-ea"/>
              <a:cs typeface="+mn-cs"/>
            </a:endParaRPr>
          </a:p>
        </p:txBody>
      </p:sp>
      <p:sp>
        <p:nvSpPr>
          <p:cNvPr id="53" name="TextBox 52">
            <a:extLst>
              <a:ext uri="{FF2B5EF4-FFF2-40B4-BE49-F238E27FC236}">
                <a16:creationId xmlns:a16="http://schemas.microsoft.com/office/drawing/2014/main" id="{F2276A85-E3C7-4AD4-A044-0EAB9570BBBC}"/>
              </a:ext>
            </a:extLst>
          </p:cNvPr>
          <p:cNvSpPr txBox="1"/>
          <p:nvPr/>
        </p:nvSpPr>
        <p:spPr>
          <a:xfrm>
            <a:off x="8711892" y="3919603"/>
            <a:ext cx="2836743" cy="338554"/>
          </a:xfrm>
          <a:prstGeom prst="rect">
            <a:avLst/>
          </a:prstGeom>
          <a:solidFill>
            <a:schemeClr val="bg1"/>
          </a:solid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accent1"/>
                </a:solidFill>
                <a:effectLst/>
                <a:uLnTx/>
                <a:uFillTx/>
                <a:latin typeface="+mj-lt"/>
              </a:defRPr>
            </a:lvl1pPr>
          </a:lstStyle>
          <a:p>
            <a:pPr algn="ctr" defTabSz="914126">
              <a:defRPr/>
            </a:pPr>
            <a:r>
              <a:rPr kumimoji="0" lang="en-US" b="1" i="0" u="none" strike="noStrike" kern="0" cap="none" spc="0" normalizeH="0" baseline="0" noProof="0" dirty="0">
                <a:ln>
                  <a:noFill/>
                </a:ln>
                <a:solidFill>
                  <a:srgbClr val="00B5E2"/>
                </a:solidFill>
                <a:effectLst/>
                <a:uLnTx/>
                <a:uFillTx/>
                <a:latin typeface="GE Inspira Sans"/>
                <a:ea typeface="+mn-ea"/>
                <a:cs typeface="+mn-cs"/>
              </a:rPr>
              <a:t>Considers</a:t>
            </a:r>
            <a:endParaRPr lang="en-US" kern="1200" dirty="0">
              <a:solidFill>
                <a:srgbClr val="00B5E2"/>
              </a:solidFill>
            </a:endParaRPr>
          </a:p>
        </p:txBody>
      </p:sp>
      <p:sp>
        <p:nvSpPr>
          <p:cNvPr id="54" name="Rectangle 53">
            <a:extLst>
              <a:ext uri="{FF2B5EF4-FFF2-40B4-BE49-F238E27FC236}">
                <a16:creationId xmlns:a16="http://schemas.microsoft.com/office/drawing/2014/main" id="{205D94BB-7F75-422C-8EDE-46A25BCEE7DF}"/>
              </a:ext>
            </a:extLst>
          </p:cNvPr>
          <p:cNvSpPr/>
          <p:nvPr/>
        </p:nvSpPr>
        <p:spPr bwMode="auto">
          <a:xfrm>
            <a:off x="106387" y="4283053"/>
            <a:ext cx="8489237" cy="1638946"/>
          </a:xfrm>
          <a:prstGeom prst="rect">
            <a:avLst/>
          </a:prstGeom>
          <a:noFill/>
          <a:ln>
            <a:solidFill>
              <a:schemeClr val="tx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prstClr val="white"/>
              </a:solidFill>
              <a:effectLst/>
              <a:uLnTx/>
              <a:uFillTx/>
              <a:latin typeface="GE Inspira Sans"/>
              <a:ea typeface="+mn-ea"/>
              <a:cs typeface="+mn-cs"/>
            </a:endParaRPr>
          </a:p>
        </p:txBody>
      </p:sp>
      <p:sp>
        <p:nvSpPr>
          <p:cNvPr id="55" name="TextBox 54">
            <a:extLst>
              <a:ext uri="{FF2B5EF4-FFF2-40B4-BE49-F238E27FC236}">
                <a16:creationId xmlns:a16="http://schemas.microsoft.com/office/drawing/2014/main" id="{2E4E5119-BDC4-4799-9247-4720E01B8D6A}"/>
              </a:ext>
            </a:extLst>
          </p:cNvPr>
          <p:cNvSpPr txBox="1"/>
          <p:nvPr/>
        </p:nvSpPr>
        <p:spPr>
          <a:xfrm>
            <a:off x="2662236" y="3919603"/>
            <a:ext cx="2836743" cy="338554"/>
          </a:xfrm>
          <a:prstGeom prst="rect">
            <a:avLst/>
          </a:prstGeom>
          <a:solidFill>
            <a:schemeClr val="bg1"/>
          </a:solid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accent1"/>
                </a:solidFill>
                <a:effectLst/>
                <a:uLnTx/>
                <a:uFillTx/>
                <a:latin typeface="+mj-lt"/>
              </a:defRPr>
            </a:lvl1pPr>
          </a:lstStyle>
          <a:p>
            <a:pPr algn="ctr" defTabSz="914126">
              <a:defRPr/>
            </a:pPr>
            <a:r>
              <a:rPr lang="en-US" dirty="0">
                <a:solidFill>
                  <a:srgbClr val="00B5E2"/>
                </a:solidFill>
                <a:latin typeface="GE Inspira Sans"/>
              </a:rPr>
              <a:t>Continues</a:t>
            </a:r>
            <a:endParaRPr lang="en-US" kern="1200" dirty="0">
              <a:solidFill>
                <a:srgbClr val="00B5E2"/>
              </a:solidFill>
            </a:endParaRPr>
          </a:p>
        </p:txBody>
      </p:sp>
      <p:sp>
        <p:nvSpPr>
          <p:cNvPr id="56" name="Rectangle 55">
            <a:extLst>
              <a:ext uri="{FF2B5EF4-FFF2-40B4-BE49-F238E27FC236}">
                <a16:creationId xmlns:a16="http://schemas.microsoft.com/office/drawing/2014/main" id="{97FE9B76-D311-4DB6-83A4-1EC784575B20}"/>
              </a:ext>
            </a:extLst>
          </p:cNvPr>
          <p:cNvSpPr/>
          <p:nvPr/>
        </p:nvSpPr>
        <p:spPr>
          <a:xfrm>
            <a:off x="106387" y="4463977"/>
            <a:ext cx="8489237" cy="1200329"/>
          </a:xfrm>
          <a:prstGeom prst="rect">
            <a:avLst/>
          </a:prstGeom>
        </p:spPr>
        <p:txBody>
          <a:bodyPr wrap="square">
            <a:spAutoFit/>
          </a:bodyPr>
          <a:lstStyle/>
          <a:p>
            <a:pPr marL="228600" indent="-228600">
              <a:buFont typeface="+mj-lt"/>
              <a:buAutoNum type="arabicPeriod"/>
            </a:pPr>
            <a:r>
              <a:rPr lang="en-US" sz="1200" b="1" dirty="0"/>
              <a:t>Delivered with focus </a:t>
            </a:r>
            <a:r>
              <a:rPr lang="en-US" sz="1200" dirty="0"/>
              <a:t>while working on a website from scratch in a functional team without web developers.</a:t>
            </a:r>
            <a:br>
              <a:rPr lang="en-US" sz="1200" dirty="0"/>
            </a:br>
            <a:r>
              <a:rPr lang="en-US" sz="1200" b="1" dirty="0"/>
              <a:t>Showed Resilience </a:t>
            </a:r>
            <a:r>
              <a:rPr lang="en-IN" sz="1200" dirty="0"/>
              <a:t>when things were not going well, </a:t>
            </a:r>
            <a:r>
              <a:rPr lang="en-US" sz="1200" dirty="0"/>
              <a:t>left no stones unturned to get the job done.</a:t>
            </a:r>
          </a:p>
          <a:p>
            <a:pPr marL="228600" indent="-228600">
              <a:buFont typeface="+mj-lt"/>
              <a:buAutoNum type="arabicPeriod"/>
            </a:pPr>
            <a:endParaRPr lang="en-IN" sz="1200" dirty="0"/>
          </a:p>
          <a:p>
            <a:pPr marL="228600" indent="-228600">
              <a:buFont typeface="+mj-lt"/>
              <a:buAutoNum type="arabicPeriod"/>
            </a:pPr>
            <a:r>
              <a:rPr lang="en-IN" sz="1200" b="1" dirty="0"/>
              <a:t>Continuous improvement mindset.</a:t>
            </a:r>
            <a:r>
              <a:rPr lang="en-IN" sz="1200" dirty="0"/>
              <a:t> Despite having a budget near approval, thought of saving bit more money for the team.</a:t>
            </a:r>
            <a:endParaRPr lang="en-IN" sz="1200" b="1" dirty="0"/>
          </a:p>
          <a:p>
            <a:pPr marL="228600" indent="-228600">
              <a:buFont typeface="+mj-lt"/>
              <a:buAutoNum type="arabicPeriod"/>
            </a:pPr>
            <a:endParaRPr lang="en-IN" sz="1200" b="1" dirty="0"/>
          </a:p>
          <a:p>
            <a:pPr marL="228600" indent="-228600">
              <a:buFont typeface="+mj-lt"/>
              <a:buAutoNum type="arabicPeriod"/>
            </a:pPr>
            <a:r>
              <a:rPr lang="en-US" sz="1200" b="1" dirty="0"/>
              <a:t>Networking across GE, </a:t>
            </a:r>
            <a:r>
              <a:rPr lang="en-US" sz="1200" dirty="0"/>
              <a:t>key to internship. Led to on and off program opportunities.</a:t>
            </a:r>
            <a:endParaRPr lang="en-IN" sz="1200" dirty="0"/>
          </a:p>
        </p:txBody>
      </p:sp>
    </p:spTree>
    <p:extLst>
      <p:ext uri="{BB962C8B-B14F-4D97-AF65-F5344CB8AC3E}">
        <p14:creationId xmlns:p14="http://schemas.microsoft.com/office/powerpoint/2010/main" val="1439996361"/>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8284</TotalTime>
  <Words>302</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GE Inspira</vt:lpstr>
      <vt:lpstr>GE Inspira Sans</vt:lpstr>
      <vt:lpstr>GE</vt:lpstr>
      <vt:lpstr>GE REN DT INTERNSHIP  ATRI SENGUPTA  ALIGNED TO  FINANCE DT  UNDER THE GUIDANCE OF  GIUSEPPE FARAGO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Banerjee, Pamela(GE Gas Power)</dc:creator>
  <dc:description>Version 1.08
Job 1437
August 25, 2016</dc:description>
  <cp:lastModifiedBy>Atri</cp:lastModifiedBy>
  <cp:revision>80</cp:revision>
  <dcterms:created xsi:type="dcterms:W3CDTF">2020-04-08T05:37:34Z</dcterms:created>
  <dcterms:modified xsi:type="dcterms:W3CDTF">2021-06-21T13:01:36Z</dcterms:modified>
</cp:coreProperties>
</file>