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451" r:id="rId3"/>
    <p:sldId id="1488" r:id="rId4"/>
    <p:sldId id="663" r:id="rId5"/>
    <p:sldId id="1490" r:id="rId6"/>
    <p:sldId id="1491" r:id="rId7"/>
    <p:sldId id="1492" r:id="rId8"/>
    <p:sldId id="1495" r:id="rId9"/>
    <p:sldId id="1496" r:id="rId10"/>
    <p:sldId id="1494" r:id="rId11"/>
    <p:sldId id="14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319B"/>
    <a:srgbClr val="C10F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45BD5-7972-4B76-8053-39A85B09E108}" type="datetimeFigureOut">
              <a:rPr lang="en-IN" smtClean="0"/>
              <a:t>09-04-2021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98111-DEEC-45FD-ABFF-F3390BBBFA1E}" type="slidenum">
              <a:rPr lang="en-IN" smtClean="0"/>
              <a:t>‹#›</a:t>
            </a:fld>
            <a:endParaRPr lang="en-IN"/>
          </a:p>
        </p:txBody>
      </p:sp>
    </p:spTree>
    <p:extLst>
      <p:ext uri="{BB962C8B-B14F-4D97-AF65-F5344CB8AC3E}">
        <p14:creationId xmlns:p14="http://schemas.microsoft.com/office/powerpoint/2010/main" val="9851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8F7FD-9963-504F-A0D1-464C24FD4C7C}" type="slidenum">
              <a:rPr lang="en-GB" smtClean="0"/>
              <a:pPr/>
              <a:t>1</a:t>
            </a:fld>
            <a:endParaRPr lang="en-GB" dirty="0"/>
          </a:p>
        </p:txBody>
      </p:sp>
    </p:spTree>
    <p:extLst>
      <p:ext uri="{BB962C8B-B14F-4D97-AF65-F5344CB8AC3E}">
        <p14:creationId xmlns:p14="http://schemas.microsoft.com/office/powerpoint/2010/main" val="111722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8F7FD-9963-504F-A0D1-464C24FD4C7C}" type="slidenum">
              <a:rPr lang="en-GB" smtClean="0"/>
              <a:pPr/>
              <a:t>4</a:t>
            </a:fld>
            <a:endParaRPr lang="en-GB" dirty="0"/>
          </a:p>
        </p:txBody>
      </p:sp>
    </p:spTree>
    <p:extLst>
      <p:ext uri="{BB962C8B-B14F-4D97-AF65-F5344CB8AC3E}">
        <p14:creationId xmlns:p14="http://schemas.microsoft.com/office/powerpoint/2010/main" val="27423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8F7FD-9963-504F-A0D1-464C24FD4C7C}" type="slidenum">
              <a:rPr lang="en-GB" smtClean="0"/>
              <a:pPr/>
              <a:t>7</a:t>
            </a:fld>
            <a:endParaRPr lang="en-GB" dirty="0"/>
          </a:p>
        </p:txBody>
      </p:sp>
    </p:spTree>
    <p:extLst>
      <p:ext uri="{BB962C8B-B14F-4D97-AF65-F5344CB8AC3E}">
        <p14:creationId xmlns:p14="http://schemas.microsoft.com/office/powerpoint/2010/main" val="4137397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8F7FD-9963-504F-A0D1-464C24FD4C7C}" type="slidenum">
              <a:rPr lang="en-GB" smtClean="0"/>
              <a:pPr/>
              <a:t>9</a:t>
            </a:fld>
            <a:endParaRPr lang="en-GB" dirty="0"/>
          </a:p>
        </p:txBody>
      </p:sp>
    </p:spTree>
    <p:extLst>
      <p:ext uri="{BB962C8B-B14F-4D97-AF65-F5344CB8AC3E}">
        <p14:creationId xmlns:p14="http://schemas.microsoft.com/office/powerpoint/2010/main" val="549011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8F7FD-9963-504F-A0D1-464C24FD4C7C}" type="slidenum">
              <a:rPr lang="en-GB" smtClean="0"/>
              <a:pPr/>
              <a:t>10</a:t>
            </a:fld>
            <a:endParaRPr lang="en-GB" dirty="0"/>
          </a:p>
        </p:txBody>
      </p:sp>
    </p:spTree>
    <p:extLst>
      <p:ext uri="{BB962C8B-B14F-4D97-AF65-F5344CB8AC3E}">
        <p14:creationId xmlns:p14="http://schemas.microsoft.com/office/powerpoint/2010/main" val="2134088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323F-28BD-42A5-A6D0-BC3C05034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0B413A-9604-4448-A81A-CC79AE5E4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093351-C519-4179-A467-3A55456352CB}"/>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5" name="Footer Placeholder 4">
            <a:extLst>
              <a:ext uri="{FF2B5EF4-FFF2-40B4-BE49-F238E27FC236}">
                <a16:creationId xmlns:a16="http://schemas.microsoft.com/office/drawing/2014/main" id="{851DEAA7-64B7-4412-B504-94BC29EF9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DDADAD-E5B1-4B51-A907-7BAA6EFB6CB2}"/>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36440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E847-045D-4399-ACC9-600FAFAEEC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AC307C-EBE3-44D9-9F71-618EDC1085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D5745-67A9-412A-B812-4D08B677C60E}"/>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5" name="Footer Placeholder 4">
            <a:extLst>
              <a:ext uri="{FF2B5EF4-FFF2-40B4-BE49-F238E27FC236}">
                <a16:creationId xmlns:a16="http://schemas.microsoft.com/office/drawing/2014/main" id="{198E75F7-E605-45DE-8F41-00AF03A5F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7C049-5BFE-4DD9-93BE-2CE6DE27B1E7}"/>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68243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0464B-9069-444F-8DF4-75B045B51F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BA18FB-0B9A-40FD-B9F5-8E3861FA92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E8F59-9AB4-401B-A239-D6FC817466B7}"/>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5" name="Footer Placeholder 4">
            <a:extLst>
              <a:ext uri="{FF2B5EF4-FFF2-40B4-BE49-F238E27FC236}">
                <a16:creationId xmlns:a16="http://schemas.microsoft.com/office/drawing/2014/main" id="{B307B6E9-957B-485F-961E-37EC85C0AE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A58B43-39EB-4932-9866-1573F567162B}"/>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95714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Intro slide – white Energy 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4AFC-7FED-0F40-AFE1-8F77785F4A96}"/>
              </a:ext>
            </a:extLst>
          </p:cNvPr>
          <p:cNvSpPr>
            <a:spLocks noGrp="1"/>
          </p:cNvSpPr>
          <p:nvPr>
            <p:ph type="ctrTitle" hasCustomPrompt="1"/>
          </p:nvPr>
        </p:nvSpPr>
        <p:spPr>
          <a:xfrm>
            <a:off x="517660" y="2169928"/>
            <a:ext cx="8361498" cy="2686539"/>
          </a:xfrm>
        </p:spPr>
        <p:txBody>
          <a:bodyPr wrap="square" lIns="0" rIns="90000" anchor="t">
            <a:noAutofit/>
          </a:bodyPr>
          <a:lstStyle>
            <a:lvl1pPr algn="l">
              <a:lnSpc>
                <a:spcPct val="100000"/>
              </a:lnSpc>
              <a:defRPr sz="5400" b="0" i="0" spc="0" baseline="0">
                <a:solidFill>
                  <a:schemeClr val="bg2"/>
                </a:solidFill>
                <a:latin typeface="GE Inspira Sans" panose="020B0503060000000003" pitchFamily="34" charset="77"/>
              </a:defRPr>
            </a:lvl1pPr>
          </a:lstStyle>
          <a:p>
            <a:r>
              <a:rPr lang="en-US" dirty="0"/>
              <a:t>GE’s presentation</a:t>
            </a:r>
            <a:br>
              <a:rPr lang="en-US" dirty="0"/>
            </a:br>
            <a:r>
              <a:rPr lang="en-US" dirty="0"/>
              <a:t>template title example</a:t>
            </a:r>
            <a:endParaRPr lang="en-GB" dirty="0"/>
          </a:p>
        </p:txBody>
      </p:sp>
      <p:sp>
        <p:nvSpPr>
          <p:cNvPr id="15" name="Title 1">
            <a:extLst>
              <a:ext uri="{FF2B5EF4-FFF2-40B4-BE49-F238E27FC236}">
                <a16:creationId xmlns:a16="http://schemas.microsoft.com/office/drawing/2014/main" id="{1EDA6804-5DFF-0F47-9799-B370D29E52FF}"/>
              </a:ext>
            </a:extLst>
          </p:cNvPr>
          <p:cNvSpPr txBox="1">
            <a:spLocks/>
          </p:cNvSpPr>
          <p:nvPr userDrawn="1"/>
        </p:nvSpPr>
        <p:spPr>
          <a:xfrm>
            <a:off x="515938" y="758457"/>
            <a:ext cx="8361498" cy="2915786"/>
          </a:xfrm>
          <a:prstGeom prst="rect">
            <a:avLst/>
          </a:prstGeom>
        </p:spPr>
        <p:txBody>
          <a:bodyPr vert="horz" wrap="square" lIns="0" tIns="45720" rIns="90000" bIns="45720" rtlCol="0" anchor="t">
            <a:noAutofit/>
          </a:bodyPr>
          <a:lstStyle>
            <a:lvl1pPr algn="l" defTabSz="914400" rtl="0" eaLnBrk="1" latinLnBrk="0" hangingPunct="1">
              <a:lnSpc>
                <a:spcPts val="7200"/>
              </a:lnSpc>
              <a:spcBef>
                <a:spcPct val="0"/>
              </a:spcBef>
              <a:buNone/>
              <a:defRPr sz="5400" b="0" i="0" kern="1200" spc="-100" baseline="0">
                <a:solidFill>
                  <a:schemeClr val="bg1"/>
                </a:solidFill>
                <a:latin typeface="GE Inspira Sans" panose="020B0503060000000003" pitchFamily="34" charset="77"/>
                <a:ea typeface="+mj-ea"/>
                <a:cs typeface="+mj-cs"/>
              </a:defRPr>
            </a:lvl1pPr>
          </a:lstStyle>
          <a:p>
            <a:endParaRPr lang="en-GB" dirty="0"/>
          </a:p>
        </p:txBody>
      </p:sp>
      <p:sp>
        <p:nvSpPr>
          <p:cNvPr id="16" name="Date Placeholder 3">
            <a:extLst>
              <a:ext uri="{FF2B5EF4-FFF2-40B4-BE49-F238E27FC236}">
                <a16:creationId xmlns:a16="http://schemas.microsoft.com/office/drawing/2014/main" id="{6C155388-2ED0-124B-A584-E6A3D9F997DC}"/>
              </a:ext>
            </a:extLst>
          </p:cNvPr>
          <p:cNvSpPr>
            <a:spLocks noGrp="1"/>
          </p:cNvSpPr>
          <p:nvPr>
            <p:ph type="dt" sz="half" idx="2"/>
          </p:nvPr>
        </p:nvSpPr>
        <p:spPr>
          <a:xfrm>
            <a:off x="517170" y="1738459"/>
            <a:ext cx="8361498" cy="365125"/>
          </a:xfrm>
          <a:prstGeom prst="rect">
            <a:avLst/>
          </a:prstGeom>
        </p:spPr>
        <p:txBody>
          <a:bodyPr vert="horz" lIns="0" tIns="0" rIns="0" bIns="0" rtlCol="0" anchor="ctr"/>
          <a:lstStyle>
            <a:lvl1pPr algn="l">
              <a:defRPr sz="1100" b="1" i="0" cap="none" spc="200" baseline="0">
                <a:solidFill>
                  <a:schemeClr val="bg2"/>
                </a:solidFill>
                <a:latin typeface="GE Inspira Sans" panose="020B0503060000000003" pitchFamily="34" charset="77"/>
              </a:defRPr>
            </a:lvl1pPr>
          </a:lstStyle>
          <a:p>
            <a:endParaRPr lang="en-GB" dirty="0"/>
          </a:p>
        </p:txBody>
      </p:sp>
      <p:sp>
        <p:nvSpPr>
          <p:cNvPr id="11" name="Freeform 5">
            <a:extLst>
              <a:ext uri="{FF2B5EF4-FFF2-40B4-BE49-F238E27FC236}">
                <a16:creationId xmlns:a16="http://schemas.microsoft.com/office/drawing/2014/main" id="{AE9C4F1F-1316-4CFE-9DDC-C2CB9EC5CDC4}"/>
              </a:ext>
            </a:extLst>
          </p:cNvPr>
          <p:cNvSpPr>
            <a:spLocks noEditPoints="1"/>
          </p:cNvSpPr>
          <p:nvPr userDrawn="1"/>
        </p:nvSpPr>
        <p:spPr bwMode="auto">
          <a:xfrm>
            <a:off x="519248" y="512764"/>
            <a:ext cx="773877" cy="773426"/>
          </a:xfrm>
          <a:custGeom>
            <a:avLst/>
            <a:gdLst>
              <a:gd name="T0" fmla="*/ 2386 w 5760"/>
              <a:gd name="T1" fmla="*/ 3095 h 5760"/>
              <a:gd name="T2" fmla="*/ 1754 w 5760"/>
              <a:gd name="T3" fmla="*/ 4131 h 5760"/>
              <a:gd name="T4" fmla="*/ 2386 w 5760"/>
              <a:gd name="T5" fmla="*/ 3095 h 5760"/>
              <a:gd name="T6" fmla="*/ 2480 w 5760"/>
              <a:gd name="T7" fmla="*/ 1601 h 5760"/>
              <a:gd name="T8" fmla="*/ 2019 w 5760"/>
              <a:gd name="T9" fmla="*/ 2248 h 5760"/>
              <a:gd name="T10" fmla="*/ 2480 w 5760"/>
              <a:gd name="T11" fmla="*/ 1601 h 5760"/>
              <a:gd name="T12" fmla="*/ 3894 w 5760"/>
              <a:gd name="T13" fmla="*/ 1634 h 5760"/>
              <a:gd name="T14" fmla="*/ 3527 w 5760"/>
              <a:gd name="T15" fmla="*/ 2129 h 5760"/>
              <a:gd name="T16" fmla="*/ 3894 w 5760"/>
              <a:gd name="T17" fmla="*/ 1634 h 5760"/>
              <a:gd name="T18" fmla="*/ 4482 w 5760"/>
              <a:gd name="T19" fmla="*/ 3645 h 5760"/>
              <a:gd name="T20" fmla="*/ 2889 w 5760"/>
              <a:gd name="T21" fmla="*/ 3501 h 5760"/>
              <a:gd name="T22" fmla="*/ 3375 w 5760"/>
              <a:gd name="T23" fmla="*/ 2488 h 5760"/>
              <a:gd name="T24" fmla="*/ 2536 w 5760"/>
              <a:gd name="T25" fmla="*/ 3678 h 5760"/>
              <a:gd name="T26" fmla="*/ 1293 w 5760"/>
              <a:gd name="T27" fmla="*/ 3916 h 5760"/>
              <a:gd name="T28" fmla="*/ 2417 w 5760"/>
              <a:gd name="T29" fmla="*/ 2830 h 5760"/>
              <a:gd name="T30" fmla="*/ 2121 w 5760"/>
              <a:gd name="T31" fmla="*/ 2791 h 5760"/>
              <a:gd name="T32" fmla="*/ 1387 w 5760"/>
              <a:gd name="T33" fmla="*/ 2065 h 5760"/>
              <a:gd name="T34" fmla="*/ 1643 w 5760"/>
              <a:gd name="T35" fmla="*/ 1794 h 5760"/>
              <a:gd name="T36" fmla="*/ 1779 w 5760"/>
              <a:gd name="T37" fmla="*/ 2272 h 5760"/>
              <a:gd name="T38" fmla="*/ 2712 w 5760"/>
              <a:gd name="T39" fmla="*/ 1579 h 5760"/>
              <a:gd name="T40" fmla="*/ 2170 w 5760"/>
              <a:gd name="T41" fmla="*/ 2592 h 5760"/>
              <a:gd name="T42" fmla="*/ 2817 w 5760"/>
              <a:gd name="T43" fmla="*/ 1985 h 5760"/>
              <a:gd name="T44" fmla="*/ 2688 w 5760"/>
              <a:gd name="T45" fmla="*/ 2463 h 5760"/>
              <a:gd name="T46" fmla="*/ 3295 w 5760"/>
              <a:gd name="T47" fmla="*/ 2297 h 5760"/>
              <a:gd name="T48" fmla="*/ 3853 w 5760"/>
              <a:gd name="T49" fmla="*/ 1322 h 5760"/>
              <a:gd name="T50" fmla="*/ 3574 w 5760"/>
              <a:gd name="T51" fmla="*/ 2352 h 5760"/>
              <a:gd name="T52" fmla="*/ 3900 w 5760"/>
              <a:gd name="T53" fmla="*/ 2471 h 5760"/>
              <a:gd name="T54" fmla="*/ 3861 w 5760"/>
              <a:gd name="T55" fmla="*/ 2728 h 5760"/>
              <a:gd name="T56" fmla="*/ 3182 w 5760"/>
              <a:gd name="T57" fmla="*/ 3468 h 5760"/>
              <a:gd name="T58" fmla="*/ 4203 w 5760"/>
              <a:gd name="T59" fmla="*/ 3645 h 5760"/>
              <a:gd name="T60" fmla="*/ 3750 w 5760"/>
              <a:gd name="T61" fmla="*/ 3429 h 5760"/>
              <a:gd name="T62" fmla="*/ 3750 w 5760"/>
              <a:gd name="T63" fmla="*/ 3813 h 5760"/>
              <a:gd name="T64" fmla="*/ 3949 w 5760"/>
              <a:gd name="T65" fmla="*/ 3015 h 5760"/>
              <a:gd name="T66" fmla="*/ 4482 w 5760"/>
              <a:gd name="T67" fmla="*/ 3645 h 5760"/>
              <a:gd name="T68" fmla="*/ 5449 w 5760"/>
              <a:gd name="T69" fmla="*/ 2880 h 5760"/>
              <a:gd name="T70" fmla="*/ 3406 w 5760"/>
              <a:gd name="T71" fmla="*/ 621 h 5760"/>
              <a:gd name="T72" fmla="*/ 2513 w 5760"/>
              <a:gd name="T73" fmla="*/ 693 h 5760"/>
              <a:gd name="T74" fmla="*/ 3685 w 5760"/>
              <a:gd name="T75" fmla="*/ 469 h 5760"/>
              <a:gd name="T76" fmla="*/ 2880 w 5760"/>
              <a:gd name="T77" fmla="*/ 309 h 5760"/>
              <a:gd name="T78" fmla="*/ 622 w 5760"/>
              <a:gd name="T79" fmla="*/ 2352 h 5760"/>
              <a:gd name="T80" fmla="*/ 694 w 5760"/>
              <a:gd name="T81" fmla="*/ 3247 h 5760"/>
              <a:gd name="T82" fmla="*/ 462 w 5760"/>
              <a:gd name="T83" fmla="*/ 2073 h 5760"/>
              <a:gd name="T84" fmla="*/ 310 w 5760"/>
              <a:gd name="T85" fmla="*/ 2880 h 5760"/>
              <a:gd name="T86" fmla="*/ 2353 w 5760"/>
              <a:gd name="T87" fmla="*/ 5144 h 5760"/>
              <a:gd name="T88" fmla="*/ 3248 w 5760"/>
              <a:gd name="T89" fmla="*/ 5072 h 5760"/>
              <a:gd name="T90" fmla="*/ 2074 w 5760"/>
              <a:gd name="T91" fmla="*/ 5296 h 5760"/>
              <a:gd name="T92" fmla="*/ 2880 w 5760"/>
              <a:gd name="T93" fmla="*/ 5448 h 5760"/>
              <a:gd name="T94" fmla="*/ 5137 w 5760"/>
              <a:gd name="T95" fmla="*/ 3413 h 5760"/>
              <a:gd name="T96" fmla="*/ 5065 w 5760"/>
              <a:gd name="T97" fmla="*/ 2512 h 5760"/>
              <a:gd name="T98" fmla="*/ 5297 w 5760"/>
              <a:gd name="T99" fmla="*/ 3692 h 5760"/>
              <a:gd name="T100" fmla="*/ 5449 w 5760"/>
              <a:gd name="T101" fmla="*/ 2880 h 5760"/>
              <a:gd name="T102" fmla="*/ 5623 w 5760"/>
              <a:gd name="T103" fmla="*/ 2880 h 5760"/>
              <a:gd name="T104" fmla="*/ 2880 w 5760"/>
              <a:gd name="T105" fmla="*/ 5622 h 5760"/>
              <a:gd name="T106" fmla="*/ 2880 w 5760"/>
              <a:gd name="T107" fmla="*/ 135 h 5760"/>
              <a:gd name="T108" fmla="*/ 5623 w 5760"/>
              <a:gd name="T109" fmla="*/ 2880 h 5760"/>
              <a:gd name="T110" fmla="*/ 5760 w 5760"/>
              <a:gd name="T111" fmla="*/ 2880 h 5760"/>
              <a:gd name="T112" fmla="*/ 0 w 5760"/>
              <a:gd name="T113" fmla="*/ 2880 h 5760"/>
              <a:gd name="T114" fmla="*/ 5760 w 5760"/>
              <a:gd name="T115" fmla="*/ 288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760">
                <a:moveTo>
                  <a:pt x="2386" y="3095"/>
                </a:moveTo>
                <a:lnTo>
                  <a:pt x="2386" y="3095"/>
                </a:lnTo>
                <a:cubicBezTo>
                  <a:pt x="2027" y="3269"/>
                  <a:pt x="1572" y="3581"/>
                  <a:pt x="1572" y="3924"/>
                </a:cubicBezTo>
                <a:cubicBezTo>
                  <a:pt x="1572" y="4051"/>
                  <a:pt x="1635" y="4131"/>
                  <a:pt x="1754" y="4131"/>
                </a:cubicBezTo>
                <a:cubicBezTo>
                  <a:pt x="2105" y="4131"/>
                  <a:pt x="2320" y="3573"/>
                  <a:pt x="2386" y="3095"/>
                </a:cubicBezTo>
                <a:lnTo>
                  <a:pt x="2386" y="3095"/>
                </a:lnTo>
                <a:close/>
                <a:moveTo>
                  <a:pt x="2480" y="1601"/>
                </a:moveTo>
                <a:lnTo>
                  <a:pt x="2480" y="1601"/>
                </a:lnTo>
                <a:cubicBezTo>
                  <a:pt x="2480" y="1563"/>
                  <a:pt x="2458" y="1546"/>
                  <a:pt x="2425" y="1546"/>
                </a:cubicBezTo>
                <a:cubicBezTo>
                  <a:pt x="2257" y="1546"/>
                  <a:pt x="2019" y="1985"/>
                  <a:pt x="2019" y="2248"/>
                </a:cubicBezTo>
                <a:cubicBezTo>
                  <a:pt x="2281" y="2104"/>
                  <a:pt x="2480" y="1778"/>
                  <a:pt x="2480" y="1601"/>
                </a:cubicBezTo>
                <a:lnTo>
                  <a:pt x="2480" y="1601"/>
                </a:lnTo>
                <a:close/>
                <a:moveTo>
                  <a:pt x="3894" y="1634"/>
                </a:moveTo>
                <a:lnTo>
                  <a:pt x="3894" y="1634"/>
                </a:lnTo>
                <a:cubicBezTo>
                  <a:pt x="3894" y="1595"/>
                  <a:pt x="3885" y="1546"/>
                  <a:pt x="3836" y="1546"/>
                </a:cubicBezTo>
                <a:cubicBezTo>
                  <a:pt x="3717" y="1546"/>
                  <a:pt x="3527" y="1803"/>
                  <a:pt x="3527" y="2129"/>
                </a:cubicBezTo>
                <a:cubicBezTo>
                  <a:pt x="3765" y="1921"/>
                  <a:pt x="3894" y="1745"/>
                  <a:pt x="3894" y="1634"/>
                </a:cubicBezTo>
                <a:lnTo>
                  <a:pt x="3894" y="1634"/>
                </a:lnTo>
                <a:close/>
                <a:moveTo>
                  <a:pt x="4482" y="3645"/>
                </a:moveTo>
                <a:lnTo>
                  <a:pt x="4482" y="3645"/>
                </a:lnTo>
                <a:cubicBezTo>
                  <a:pt x="4482" y="4004"/>
                  <a:pt x="4173" y="4379"/>
                  <a:pt x="3717" y="4379"/>
                </a:cubicBezTo>
                <a:cubicBezTo>
                  <a:pt x="3168" y="4379"/>
                  <a:pt x="2889" y="3916"/>
                  <a:pt x="2889" y="3501"/>
                </a:cubicBezTo>
                <a:cubicBezTo>
                  <a:pt x="2889" y="2919"/>
                  <a:pt x="3287" y="2672"/>
                  <a:pt x="3455" y="2584"/>
                </a:cubicBezTo>
                <a:cubicBezTo>
                  <a:pt x="3422" y="2559"/>
                  <a:pt x="3397" y="2529"/>
                  <a:pt x="3375" y="2488"/>
                </a:cubicBezTo>
                <a:cubicBezTo>
                  <a:pt x="3182" y="2623"/>
                  <a:pt x="3008" y="2744"/>
                  <a:pt x="2640" y="2951"/>
                </a:cubicBezTo>
                <a:cubicBezTo>
                  <a:pt x="2624" y="3206"/>
                  <a:pt x="2601" y="3485"/>
                  <a:pt x="2536" y="3678"/>
                </a:cubicBezTo>
                <a:cubicBezTo>
                  <a:pt x="2400" y="4084"/>
                  <a:pt x="2121" y="4379"/>
                  <a:pt x="1754" y="4379"/>
                </a:cubicBezTo>
                <a:cubicBezTo>
                  <a:pt x="1444" y="4379"/>
                  <a:pt x="1293" y="4155"/>
                  <a:pt x="1293" y="3916"/>
                </a:cubicBezTo>
                <a:cubicBezTo>
                  <a:pt x="1293" y="3741"/>
                  <a:pt x="1395" y="3518"/>
                  <a:pt x="1580" y="3349"/>
                </a:cubicBezTo>
                <a:cubicBezTo>
                  <a:pt x="1812" y="3142"/>
                  <a:pt x="2066" y="3015"/>
                  <a:pt x="2417" y="2830"/>
                </a:cubicBezTo>
                <a:cubicBezTo>
                  <a:pt x="2425" y="2783"/>
                  <a:pt x="2433" y="2736"/>
                  <a:pt x="2442" y="2678"/>
                </a:cubicBezTo>
                <a:cubicBezTo>
                  <a:pt x="2353" y="2758"/>
                  <a:pt x="2226" y="2791"/>
                  <a:pt x="2121" y="2791"/>
                </a:cubicBezTo>
                <a:cubicBezTo>
                  <a:pt x="1955" y="2791"/>
                  <a:pt x="1818" y="2648"/>
                  <a:pt x="1787" y="2496"/>
                </a:cubicBezTo>
                <a:cubicBezTo>
                  <a:pt x="1563" y="2480"/>
                  <a:pt x="1395" y="2320"/>
                  <a:pt x="1387" y="2065"/>
                </a:cubicBezTo>
                <a:cubicBezTo>
                  <a:pt x="1387" y="1882"/>
                  <a:pt x="1459" y="1723"/>
                  <a:pt x="1580" y="1723"/>
                </a:cubicBezTo>
                <a:cubicBezTo>
                  <a:pt x="1627" y="1723"/>
                  <a:pt x="1643" y="1762"/>
                  <a:pt x="1643" y="1794"/>
                </a:cubicBezTo>
                <a:cubicBezTo>
                  <a:pt x="1643" y="1825"/>
                  <a:pt x="1602" y="1930"/>
                  <a:pt x="1602" y="2032"/>
                </a:cubicBezTo>
                <a:cubicBezTo>
                  <a:pt x="1602" y="2137"/>
                  <a:pt x="1652" y="2272"/>
                  <a:pt x="1779" y="2272"/>
                </a:cubicBezTo>
                <a:cubicBezTo>
                  <a:pt x="1779" y="1858"/>
                  <a:pt x="2082" y="1322"/>
                  <a:pt x="2442" y="1322"/>
                </a:cubicBezTo>
                <a:cubicBezTo>
                  <a:pt x="2680" y="1322"/>
                  <a:pt x="2712" y="1499"/>
                  <a:pt x="2712" y="1579"/>
                </a:cubicBezTo>
                <a:cubicBezTo>
                  <a:pt x="2712" y="1954"/>
                  <a:pt x="2337" y="2369"/>
                  <a:pt x="2033" y="2471"/>
                </a:cubicBezTo>
                <a:cubicBezTo>
                  <a:pt x="2042" y="2504"/>
                  <a:pt x="2074" y="2592"/>
                  <a:pt x="2170" y="2592"/>
                </a:cubicBezTo>
                <a:cubicBezTo>
                  <a:pt x="2290" y="2592"/>
                  <a:pt x="2433" y="2480"/>
                  <a:pt x="2505" y="2391"/>
                </a:cubicBezTo>
                <a:cubicBezTo>
                  <a:pt x="2536" y="2225"/>
                  <a:pt x="2657" y="1985"/>
                  <a:pt x="2817" y="1985"/>
                </a:cubicBezTo>
                <a:cubicBezTo>
                  <a:pt x="2880" y="1985"/>
                  <a:pt x="2911" y="2032"/>
                  <a:pt x="2911" y="2090"/>
                </a:cubicBezTo>
                <a:cubicBezTo>
                  <a:pt x="2911" y="2209"/>
                  <a:pt x="2784" y="2361"/>
                  <a:pt x="2688" y="2463"/>
                </a:cubicBezTo>
                <a:cubicBezTo>
                  <a:pt x="2673" y="2543"/>
                  <a:pt x="2665" y="2631"/>
                  <a:pt x="2665" y="2703"/>
                </a:cubicBezTo>
                <a:cubicBezTo>
                  <a:pt x="2944" y="2535"/>
                  <a:pt x="3088" y="2449"/>
                  <a:pt x="3295" y="2297"/>
                </a:cubicBezTo>
                <a:cubicBezTo>
                  <a:pt x="3279" y="2242"/>
                  <a:pt x="3279" y="2176"/>
                  <a:pt x="3279" y="2112"/>
                </a:cubicBezTo>
                <a:cubicBezTo>
                  <a:pt x="3279" y="1739"/>
                  <a:pt x="3527" y="1322"/>
                  <a:pt x="3853" y="1322"/>
                </a:cubicBezTo>
                <a:cubicBezTo>
                  <a:pt x="4037" y="1322"/>
                  <a:pt x="4131" y="1452"/>
                  <a:pt x="4131" y="1595"/>
                </a:cubicBezTo>
                <a:cubicBezTo>
                  <a:pt x="4131" y="1866"/>
                  <a:pt x="3900" y="2104"/>
                  <a:pt x="3574" y="2352"/>
                </a:cubicBezTo>
                <a:cubicBezTo>
                  <a:pt x="3599" y="2416"/>
                  <a:pt x="3637" y="2471"/>
                  <a:pt x="3701" y="2504"/>
                </a:cubicBezTo>
                <a:cubicBezTo>
                  <a:pt x="3709" y="2488"/>
                  <a:pt x="3813" y="2471"/>
                  <a:pt x="3900" y="2471"/>
                </a:cubicBezTo>
                <a:cubicBezTo>
                  <a:pt x="3996" y="2471"/>
                  <a:pt x="4131" y="2496"/>
                  <a:pt x="4131" y="2592"/>
                </a:cubicBezTo>
                <a:cubicBezTo>
                  <a:pt x="4131" y="2703"/>
                  <a:pt x="3980" y="2728"/>
                  <a:pt x="3861" y="2728"/>
                </a:cubicBezTo>
                <a:cubicBezTo>
                  <a:pt x="3797" y="2736"/>
                  <a:pt x="3693" y="2711"/>
                  <a:pt x="3693" y="2711"/>
                </a:cubicBezTo>
                <a:cubicBezTo>
                  <a:pt x="3518" y="2758"/>
                  <a:pt x="3182" y="2959"/>
                  <a:pt x="3182" y="3468"/>
                </a:cubicBezTo>
                <a:cubicBezTo>
                  <a:pt x="3182" y="3813"/>
                  <a:pt x="3397" y="4131"/>
                  <a:pt x="3734" y="4131"/>
                </a:cubicBezTo>
                <a:cubicBezTo>
                  <a:pt x="3988" y="4131"/>
                  <a:pt x="4195" y="3940"/>
                  <a:pt x="4203" y="3645"/>
                </a:cubicBezTo>
                <a:cubicBezTo>
                  <a:pt x="4204" y="3454"/>
                  <a:pt x="4123" y="3253"/>
                  <a:pt x="3933" y="3253"/>
                </a:cubicBezTo>
                <a:cubicBezTo>
                  <a:pt x="3836" y="3253"/>
                  <a:pt x="3750" y="3325"/>
                  <a:pt x="3750" y="3429"/>
                </a:cubicBezTo>
                <a:cubicBezTo>
                  <a:pt x="3742" y="3589"/>
                  <a:pt x="3861" y="3606"/>
                  <a:pt x="3861" y="3708"/>
                </a:cubicBezTo>
                <a:cubicBezTo>
                  <a:pt x="3861" y="3780"/>
                  <a:pt x="3806" y="3813"/>
                  <a:pt x="3750" y="3813"/>
                </a:cubicBezTo>
                <a:cubicBezTo>
                  <a:pt x="3590" y="3813"/>
                  <a:pt x="3469" y="3653"/>
                  <a:pt x="3469" y="3454"/>
                </a:cubicBezTo>
                <a:cubicBezTo>
                  <a:pt x="3469" y="3214"/>
                  <a:pt x="3678" y="3015"/>
                  <a:pt x="3949" y="3015"/>
                </a:cubicBezTo>
                <a:cubicBezTo>
                  <a:pt x="4300" y="3015"/>
                  <a:pt x="4482" y="3319"/>
                  <a:pt x="4482" y="3645"/>
                </a:cubicBezTo>
                <a:lnTo>
                  <a:pt x="4482" y="3645"/>
                </a:lnTo>
                <a:close/>
                <a:moveTo>
                  <a:pt x="5449" y="2880"/>
                </a:moveTo>
                <a:lnTo>
                  <a:pt x="5449" y="2880"/>
                </a:lnTo>
                <a:cubicBezTo>
                  <a:pt x="5449" y="1969"/>
                  <a:pt x="4985" y="1027"/>
                  <a:pt x="3988" y="726"/>
                </a:cubicBezTo>
                <a:cubicBezTo>
                  <a:pt x="3781" y="662"/>
                  <a:pt x="3607" y="621"/>
                  <a:pt x="3406" y="621"/>
                </a:cubicBezTo>
                <a:cubicBezTo>
                  <a:pt x="2944" y="621"/>
                  <a:pt x="2928" y="884"/>
                  <a:pt x="2712" y="884"/>
                </a:cubicBezTo>
                <a:cubicBezTo>
                  <a:pt x="2593" y="884"/>
                  <a:pt x="2513" y="798"/>
                  <a:pt x="2513" y="693"/>
                </a:cubicBezTo>
                <a:cubicBezTo>
                  <a:pt x="2513" y="510"/>
                  <a:pt x="2729" y="367"/>
                  <a:pt x="3071" y="367"/>
                </a:cubicBezTo>
                <a:cubicBezTo>
                  <a:pt x="3391" y="367"/>
                  <a:pt x="3637" y="447"/>
                  <a:pt x="3685" y="469"/>
                </a:cubicBezTo>
                <a:lnTo>
                  <a:pt x="3693" y="447"/>
                </a:lnTo>
                <a:cubicBezTo>
                  <a:pt x="3607" y="414"/>
                  <a:pt x="3303" y="309"/>
                  <a:pt x="2880" y="309"/>
                </a:cubicBezTo>
                <a:cubicBezTo>
                  <a:pt x="1961" y="309"/>
                  <a:pt x="1028" y="781"/>
                  <a:pt x="727" y="1770"/>
                </a:cubicBezTo>
                <a:cubicBezTo>
                  <a:pt x="663" y="1977"/>
                  <a:pt x="622" y="2154"/>
                  <a:pt x="622" y="2352"/>
                </a:cubicBezTo>
                <a:cubicBezTo>
                  <a:pt x="622" y="2816"/>
                  <a:pt x="885" y="2838"/>
                  <a:pt x="885" y="3054"/>
                </a:cubicBezTo>
                <a:cubicBezTo>
                  <a:pt x="885" y="3167"/>
                  <a:pt x="798" y="3247"/>
                  <a:pt x="694" y="3247"/>
                </a:cubicBezTo>
                <a:cubicBezTo>
                  <a:pt x="511" y="3247"/>
                  <a:pt x="368" y="3037"/>
                  <a:pt x="368" y="2687"/>
                </a:cubicBezTo>
                <a:cubicBezTo>
                  <a:pt x="368" y="2369"/>
                  <a:pt x="448" y="2121"/>
                  <a:pt x="462" y="2073"/>
                </a:cubicBezTo>
                <a:lnTo>
                  <a:pt x="440" y="2065"/>
                </a:lnTo>
                <a:cubicBezTo>
                  <a:pt x="415" y="2161"/>
                  <a:pt x="310" y="2457"/>
                  <a:pt x="310" y="2880"/>
                </a:cubicBezTo>
                <a:cubicBezTo>
                  <a:pt x="310" y="3805"/>
                  <a:pt x="782" y="4738"/>
                  <a:pt x="1771" y="5041"/>
                </a:cubicBezTo>
                <a:cubicBezTo>
                  <a:pt x="1978" y="5105"/>
                  <a:pt x="2154" y="5144"/>
                  <a:pt x="2353" y="5144"/>
                </a:cubicBezTo>
                <a:cubicBezTo>
                  <a:pt x="2817" y="5144"/>
                  <a:pt x="2831" y="4873"/>
                  <a:pt x="3047" y="4873"/>
                </a:cubicBezTo>
                <a:cubicBezTo>
                  <a:pt x="3160" y="4873"/>
                  <a:pt x="3248" y="4961"/>
                  <a:pt x="3248" y="5072"/>
                </a:cubicBezTo>
                <a:cubicBezTo>
                  <a:pt x="3248" y="5249"/>
                  <a:pt x="3038" y="5392"/>
                  <a:pt x="2688" y="5392"/>
                </a:cubicBezTo>
                <a:cubicBezTo>
                  <a:pt x="2370" y="5392"/>
                  <a:pt x="2113" y="5312"/>
                  <a:pt x="2074" y="5296"/>
                </a:cubicBezTo>
                <a:lnTo>
                  <a:pt x="2066" y="5320"/>
                </a:lnTo>
                <a:cubicBezTo>
                  <a:pt x="2154" y="5359"/>
                  <a:pt x="2458" y="5448"/>
                  <a:pt x="2880" y="5448"/>
                </a:cubicBezTo>
                <a:cubicBezTo>
                  <a:pt x="3797" y="5448"/>
                  <a:pt x="4739" y="4984"/>
                  <a:pt x="5034" y="3987"/>
                </a:cubicBezTo>
                <a:cubicBezTo>
                  <a:pt x="5098" y="3788"/>
                  <a:pt x="5137" y="3606"/>
                  <a:pt x="5137" y="3413"/>
                </a:cubicBezTo>
                <a:cubicBezTo>
                  <a:pt x="5137" y="2943"/>
                  <a:pt x="4874" y="2927"/>
                  <a:pt x="4874" y="2711"/>
                </a:cubicBezTo>
                <a:cubicBezTo>
                  <a:pt x="4874" y="2592"/>
                  <a:pt x="4954" y="2512"/>
                  <a:pt x="5065" y="2512"/>
                </a:cubicBezTo>
                <a:cubicBezTo>
                  <a:pt x="5250" y="2512"/>
                  <a:pt x="5393" y="2728"/>
                  <a:pt x="5393" y="3079"/>
                </a:cubicBezTo>
                <a:cubicBezTo>
                  <a:pt x="5393" y="3390"/>
                  <a:pt x="5313" y="3637"/>
                  <a:pt x="5297" y="3692"/>
                </a:cubicBezTo>
                <a:lnTo>
                  <a:pt x="5322" y="3700"/>
                </a:lnTo>
                <a:cubicBezTo>
                  <a:pt x="5352" y="3606"/>
                  <a:pt x="5449" y="3310"/>
                  <a:pt x="5449" y="2880"/>
                </a:cubicBezTo>
                <a:lnTo>
                  <a:pt x="5449" y="2880"/>
                </a:lnTo>
                <a:close/>
                <a:moveTo>
                  <a:pt x="5623" y="2880"/>
                </a:moveTo>
                <a:lnTo>
                  <a:pt x="5623" y="2880"/>
                </a:lnTo>
                <a:cubicBezTo>
                  <a:pt x="5623" y="4395"/>
                  <a:pt x="4396" y="5622"/>
                  <a:pt x="2880" y="5622"/>
                </a:cubicBezTo>
                <a:cubicBezTo>
                  <a:pt x="1364" y="5622"/>
                  <a:pt x="136" y="4395"/>
                  <a:pt x="136" y="2880"/>
                </a:cubicBezTo>
                <a:cubicBezTo>
                  <a:pt x="136" y="1363"/>
                  <a:pt x="1364" y="135"/>
                  <a:pt x="2880" y="135"/>
                </a:cubicBezTo>
                <a:cubicBezTo>
                  <a:pt x="4396" y="135"/>
                  <a:pt x="5623" y="1372"/>
                  <a:pt x="5623" y="2880"/>
                </a:cubicBezTo>
                <a:lnTo>
                  <a:pt x="5623" y="2880"/>
                </a:lnTo>
                <a:close/>
                <a:moveTo>
                  <a:pt x="5760" y="2880"/>
                </a:moveTo>
                <a:lnTo>
                  <a:pt x="5760" y="2880"/>
                </a:lnTo>
                <a:cubicBezTo>
                  <a:pt x="5760" y="1292"/>
                  <a:pt x="4468" y="0"/>
                  <a:pt x="2880" y="0"/>
                </a:cubicBezTo>
                <a:cubicBezTo>
                  <a:pt x="1293" y="0"/>
                  <a:pt x="0" y="1292"/>
                  <a:pt x="0" y="2880"/>
                </a:cubicBezTo>
                <a:cubicBezTo>
                  <a:pt x="0" y="4473"/>
                  <a:pt x="1293" y="5760"/>
                  <a:pt x="2880" y="5760"/>
                </a:cubicBezTo>
                <a:cubicBezTo>
                  <a:pt x="4468" y="5760"/>
                  <a:pt x="5760" y="4473"/>
                  <a:pt x="5760" y="2880"/>
                </a:cubicBezTo>
                <a:close/>
              </a:path>
            </a:pathLst>
          </a:custGeom>
          <a:solidFill>
            <a:srgbClr val="005EB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extBox 7">
            <a:extLst>
              <a:ext uri="{FF2B5EF4-FFF2-40B4-BE49-F238E27FC236}">
                <a16:creationId xmlns:a16="http://schemas.microsoft.com/office/drawing/2014/main" id="{F3084DDA-E84E-4407-BB45-039C28BDA4B9}"/>
              </a:ext>
            </a:extLst>
          </p:cNvPr>
          <p:cNvSpPr txBox="1"/>
          <p:nvPr userDrawn="1"/>
        </p:nvSpPr>
        <p:spPr>
          <a:xfrm>
            <a:off x="4450798" y="6496032"/>
            <a:ext cx="3291840" cy="182880"/>
          </a:xfrm>
          <a:prstGeom prst="rect">
            <a:avLst/>
          </a:prstGeom>
          <a:noFill/>
        </p:spPr>
        <p:txBody>
          <a:bodyPr wrap="square" lIns="0" tIns="0" rIns="0" bIns="0" rtlCol="0">
            <a:noAutofit/>
          </a:bodyPr>
          <a:lstStyle/>
          <a:p>
            <a:pPr algn="ctr"/>
            <a:r>
              <a:rPr lang="en-US" sz="850" dirty="0">
                <a:solidFill>
                  <a:srgbClr val="636669"/>
                </a:solidFill>
                <a:latin typeface="GE Inspira Sans" panose="020B0503060000000003" pitchFamily="34" charset="0"/>
              </a:rPr>
              <a:t>Copyright © GE 2021. Proprietary. All Rights Reserved. </a:t>
            </a:r>
          </a:p>
        </p:txBody>
      </p:sp>
      <p:pic>
        <p:nvPicPr>
          <p:cNvPr id="12" name="Picture 11">
            <a:extLst>
              <a:ext uri="{FF2B5EF4-FFF2-40B4-BE49-F238E27FC236}">
                <a16:creationId xmlns:a16="http://schemas.microsoft.com/office/drawing/2014/main" id="{76BE1D9C-5320-4D17-AC48-0B93F1FA63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7277" b="31825"/>
          <a:stretch/>
        </p:blipFill>
        <p:spPr>
          <a:xfrm>
            <a:off x="2106386" y="1"/>
            <a:ext cx="10085614" cy="3135086"/>
          </a:xfrm>
          <a:prstGeom prst="rect">
            <a:avLst/>
          </a:prstGeom>
        </p:spPr>
      </p:pic>
    </p:spTree>
    <p:extLst>
      <p:ext uri="{BB962C8B-B14F-4D97-AF65-F5344CB8AC3E}">
        <p14:creationId xmlns:p14="http://schemas.microsoft.com/office/powerpoint/2010/main" val="31030503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Intro slide – EVP Cover">
    <p:bg>
      <p:bgRef idx="1001">
        <a:schemeClr val="bg2"/>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64F3587-78DC-4388-94E8-1C5427BF5EF2}"/>
              </a:ext>
            </a:extLst>
          </p:cNvPr>
          <p:cNvPicPr>
            <a:picLocks noChangeAspect="1"/>
          </p:cNvPicPr>
          <p:nvPr userDrawn="1"/>
        </p:nvPicPr>
        <p:blipFill>
          <a:blip r:embed="rId2"/>
          <a:srcRect/>
          <a:stretch/>
        </p:blipFill>
        <p:spPr>
          <a:xfrm>
            <a:off x="0" y="0"/>
            <a:ext cx="12192000" cy="6858000"/>
          </a:xfrm>
          <a:prstGeom prst="rect">
            <a:avLst/>
          </a:prstGeom>
        </p:spPr>
      </p:pic>
      <p:sp>
        <p:nvSpPr>
          <p:cNvPr id="15" name="Title 1">
            <a:extLst>
              <a:ext uri="{FF2B5EF4-FFF2-40B4-BE49-F238E27FC236}">
                <a16:creationId xmlns:a16="http://schemas.microsoft.com/office/drawing/2014/main" id="{1EDA6804-5DFF-0F47-9799-B370D29E52FF}"/>
              </a:ext>
            </a:extLst>
          </p:cNvPr>
          <p:cNvSpPr txBox="1">
            <a:spLocks/>
          </p:cNvSpPr>
          <p:nvPr userDrawn="1"/>
        </p:nvSpPr>
        <p:spPr>
          <a:xfrm>
            <a:off x="515938" y="758457"/>
            <a:ext cx="8361498" cy="2915786"/>
          </a:xfrm>
          <a:prstGeom prst="rect">
            <a:avLst/>
          </a:prstGeom>
        </p:spPr>
        <p:txBody>
          <a:bodyPr vert="horz" wrap="square" lIns="0" tIns="45720" rIns="90000" bIns="45720" rtlCol="0" anchor="t">
            <a:noAutofit/>
          </a:bodyPr>
          <a:lstStyle>
            <a:lvl1pPr algn="l" defTabSz="914400" rtl="0" eaLnBrk="1" latinLnBrk="0" hangingPunct="1">
              <a:lnSpc>
                <a:spcPts val="7200"/>
              </a:lnSpc>
              <a:spcBef>
                <a:spcPct val="0"/>
              </a:spcBef>
              <a:buNone/>
              <a:defRPr sz="5400" b="0" i="0" kern="1200" spc="-100" baseline="0">
                <a:solidFill>
                  <a:schemeClr val="bg1"/>
                </a:solidFill>
                <a:latin typeface="GE Inspira Sans" panose="020B0503060000000003" pitchFamily="34" charset="77"/>
                <a:ea typeface="+mj-ea"/>
                <a:cs typeface="+mj-cs"/>
              </a:defRPr>
            </a:lvl1pPr>
          </a:lstStyle>
          <a:p>
            <a:endParaRPr lang="en-GB" dirty="0"/>
          </a:p>
        </p:txBody>
      </p:sp>
      <p:sp>
        <p:nvSpPr>
          <p:cNvPr id="9" name="Title 1">
            <a:extLst>
              <a:ext uri="{FF2B5EF4-FFF2-40B4-BE49-F238E27FC236}">
                <a16:creationId xmlns:a16="http://schemas.microsoft.com/office/drawing/2014/main" id="{20D18F0A-223D-F547-ADDC-6825C59AE2B2}"/>
              </a:ext>
            </a:extLst>
          </p:cNvPr>
          <p:cNvSpPr>
            <a:spLocks noGrp="1"/>
          </p:cNvSpPr>
          <p:nvPr>
            <p:ph type="ctrTitle" hasCustomPrompt="1"/>
          </p:nvPr>
        </p:nvSpPr>
        <p:spPr>
          <a:xfrm>
            <a:off x="519248" y="2381162"/>
            <a:ext cx="5124313" cy="2686539"/>
          </a:xfrm>
        </p:spPr>
        <p:txBody>
          <a:bodyPr wrap="square" lIns="0" rIns="90000" anchor="t">
            <a:noAutofit/>
          </a:bodyPr>
          <a:lstStyle>
            <a:lvl1pPr algn="l" defTabSz="914400" rtl="0" eaLnBrk="1" latinLnBrk="0" hangingPunct="1">
              <a:lnSpc>
                <a:spcPct val="90000"/>
              </a:lnSpc>
              <a:spcBef>
                <a:spcPct val="0"/>
              </a:spcBef>
              <a:buNone/>
              <a:defRPr lang="en-GB" sz="4400" b="0" i="0" kern="1200" dirty="0">
                <a:solidFill>
                  <a:schemeClr val="bg1"/>
                </a:solidFill>
                <a:latin typeface="GE Inspira Sans" panose="020B0503060000000003" pitchFamily="34" charset="77"/>
                <a:ea typeface="+mj-ea"/>
                <a:cs typeface="+mj-cs"/>
              </a:defRPr>
            </a:lvl1pPr>
          </a:lstStyle>
          <a:p>
            <a:r>
              <a:rPr lang="en-US" dirty="0"/>
              <a:t>GE’s presentation</a:t>
            </a:r>
            <a:br>
              <a:rPr lang="en-US" dirty="0"/>
            </a:br>
            <a:r>
              <a:rPr lang="en-US" dirty="0"/>
              <a:t>template title example</a:t>
            </a:r>
            <a:endParaRPr lang="en-GB" dirty="0"/>
          </a:p>
        </p:txBody>
      </p:sp>
      <p:sp>
        <p:nvSpPr>
          <p:cNvPr id="6" name="Date Placeholder 3">
            <a:extLst>
              <a:ext uri="{FF2B5EF4-FFF2-40B4-BE49-F238E27FC236}">
                <a16:creationId xmlns:a16="http://schemas.microsoft.com/office/drawing/2014/main" id="{83F3B338-5105-7246-A780-988027D86655}"/>
              </a:ext>
            </a:extLst>
          </p:cNvPr>
          <p:cNvSpPr>
            <a:spLocks noGrp="1"/>
          </p:cNvSpPr>
          <p:nvPr>
            <p:ph type="dt" sz="half" idx="2"/>
          </p:nvPr>
        </p:nvSpPr>
        <p:spPr>
          <a:xfrm>
            <a:off x="518758" y="1616391"/>
            <a:ext cx="5124313" cy="365125"/>
          </a:xfrm>
          <a:prstGeom prst="rect">
            <a:avLst/>
          </a:prstGeom>
        </p:spPr>
        <p:txBody>
          <a:bodyPr vert="horz" lIns="0" tIns="0" rIns="0" bIns="0" rtlCol="0" anchor="ctr"/>
          <a:lstStyle>
            <a:lvl1pPr algn="l">
              <a:defRPr sz="1200" b="1" i="0" cap="none" spc="200" baseline="0">
                <a:solidFill>
                  <a:schemeClr val="bg1"/>
                </a:solidFill>
                <a:latin typeface="GE Inspira Sans" panose="020B0503060000000003" pitchFamily="34" charset="77"/>
              </a:defRPr>
            </a:lvl1pPr>
          </a:lstStyle>
          <a:p>
            <a:endParaRPr lang="en-GB" dirty="0"/>
          </a:p>
        </p:txBody>
      </p:sp>
      <p:sp>
        <p:nvSpPr>
          <p:cNvPr id="12" name="TextBox 11">
            <a:extLst>
              <a:ext uri="{FF2B5EF4-FFF2-40B4-BE49-F238E27FC236}">
                <a16:creationId xmlns:a16="http://schemas.microsoft.com/office/drawing/2014/main" id="{2D145E3D-FC6F-42F4-B789-092A2ED1C83D}"/>
              </a:ext>
            </a:extLst>
          </p:cNvPr>
          <p:cNvSpPr txBox="1"/>
          <p:nvPr userDrawn="1"/>
        </p:nvSpPr>
        <p:spPr>
          <a:xfrm>
            <a:off x="9427" y="6496032"/>
            <a:ext cx="5760720" cy="182880"/>
          </a:xfrm>
          <a:prstGeom prst="rect">
            <a:avLst/>
          </a:prstGeom>
          <a:noFill/>
        </p:spPr>
        <p:txBody>
          <a:bodyPr wrap="square" lIns="0" tIns="0" rIns="0" bIns="0" rtlCol="0">
            <a:noAutofit/>
          </a:bodyPr>
          <a:lstStyle/>
          <a:p>
            <a:pPr algn="ctr"/>
            <a:r>
              <a:rPr lang="en-US" sz="850" dirty="0">
                <a:solidFill>
                  <a:schemeClr val="bg1"/>
                </a:solidFill>
                <a:latin typeface="GE Inspira Sans" panose="020B0503060000000003" pitchFamily="34" charset="0"/>
              </a:rPr>
              <a:t>Copyright © GE 2021. Proprietary. All Rights Reserved. </a:t>
            </a:r>
          </a:p>
        </p:txBody>
      </p:sp>
      <p:sp>
        <p:nvSpPr>
          <p:cNvPr id="17" name="Freeform 5">
            <a:extLst>
              <a:ext uri="{FF2B5EF4-FFF2-40B4-BE49-F238E27FC236}">
                <a16:creationId xmlns:a16="http://schemas.microsoft.com/office/drawing/2014/main" id="{928D1F96-2266-4E8A-BB23-BD4C596E9679}"/>
              </a:ext>
            </a:extLst>
          </p:cNvPr>
          <p:cNvSpPr>
            <a:spLocks noEditPoints="1"/>
          </p:cNvSpPr>
          <p:nvPr userDrawn="1"/>
        </p:nvSpPr>
        <p:spPr bwMode="auto">
          <a:xfrm>
            <a:off x="519248" y="512764"/>
            <a:ext cx="773877" cy="773426"/>
          </a:xfrm>
          <a:custGeom>
            <a:avLst/>
            <a:gdLst>
              <a:gd name="T0" fmla="*/ 2386 w 5760"/>
              <a:gd name="T1" fmla="*/ 3095 h 5760"/>
              <a:gd name="T2" fmla="*/ 1754 w 5760"/>
              <a:gd name="T3" fmla="*/ 4131 h 5760"/>
              <a:gd name="T4" fmla="*/ 2386 w 5760"/>
              <a:gd name="T5" fmla="*/ 3095 h 5760"/>
              <a:gd name="T6" fmla="*/ 2480 w 5760"/>
              <a:gd name="T7" fmla="*/ 1601 h 5760"/>
              <a:gd name="T8" fmla="*/ 2019 w 5760"/>
              <a:gd name="T9" fmla="*/ 2248 h 5760"/>
              <a:gd name="T10" fmla="*/ 2480 w 5760"/>
              <a:gd name="T11" fmla="*/ 1601 h 5760"/>
              <a:gd name="T12" fmla="*/ 3894 w 5760"/>
              <a:gd name="T13" fmla="*/ 1634 h 5760"/>
              <a:gd name="T14" fmla="*/ 3527 w 5760"/>
              <a:gd name="T15" fmla="*/ 2129 h 5760"/>
              <a:gd name="T16" fmla="*/ 3894 w 5760"/>
              <a:gd name="T17" fmla="*/ 1634 h 5760"/>
              <a:gd name="T18" fmla="*/ 4482 w 5760"/>
              <a:gd name="T19" fmla="*/ 3645 h 5760"/>
              <a:gd name="T20" fmla="*/ 2889 w 5760"/>
              <a:gd name="T21" fmla="*/ 3501 h 5760"/>
              <a:gd name="T22" fmla="*/ 3375 w 5760"/>
              <a:gd name="T23" fmla="*/ 2488 h 5760"/>
              <a:gd name="T24" fmla="*/ 2536 w 5760"/>
              <a:gd name="T25" fmla="*/ 3678 h 5760"/>
              <a:gd name="T26" fmla="*/ 1293 w 5760"/>
              <a:gd name="T27" fmla="*/ 3916 h 5760"/>
              <a:gd name="T28" fmla="*/ 2417 w 5760"/>
              <a:gd name="T29" fmla="*/ 2830 h 5760"/>
              <a:gd name="T30" fmla="*/ 2121 w 5760"/>
              <a:gd name="T31" fmla="*/ 2791 h 5760"/>
              <a:gd name="T32" fmla="*/ 1387 w 5760"/>
              <a:gd name="T33" fmla="*/ 2065 h 5760"/>
              <a:gd name="T34" fmla="*/ 1643 w 5760"/>
              <a:gd name="T35" fmla="*/ 1794 h 5760"/>
              <a:gd name="T36" fmla="*/ 1779 w 5760"/>
              <a:gd name="T37" fmla="*/ 2272 h 5760"/>
              <a:gd name="T38" fmla="*/ 2712 w 5760"/>
              <a:gd name="T39" fmla="*/ 1579 h 5760"/>
              <a:gd name="T40" fmla="*/ 2170 w 5760"/>
              <a:gd name="T41" fmla="*/ 2592 h 5760"/>
              <a:gd name="T42" fmla="*/ 2817 w 5760"/>
              <a:gd name="T43" fmla="*/ 1985 h 5760"/>
              <a:gd name="T44" fmla="*/ 2688 w 5760"/>
              <a:gd name="T45" fmla="*/ 2463 h 5760"/>
              <a:gd name="T46" fmla="*/ 3295 w 5760"/>
              <a:gd name="T47" fmla="*/ 2297 h 5760"/>
              <a:gd name="T48" fmla="*/ 3853 w 5760"/>
              <a:gd name="T49" fmla="*/ 1322 h 5760"/>
              <a:gd name="T50" fmla="*/ 3574 w 5760"/>
              <a:gd name="T51" fmla="*/ 2352 h 5760"/>
              <a:gd name="T52" fmla="*/ 3900 w 5760"/>
              <a:gd name="T53" fmla="*/ 2471 h 5760"/>
              <a:gd name="T54" fmla="*/ 3861 w 5760"/>
              <a:gd name="T55" fmla="*/ 2728 h 5760"/>
              <a:gd name="T56" fmla="*/ 3182 w 5760"/>
              <a:gd name="T57" fmla="*/ 3468 h 5760"/>
              <a:gd name="T58" fmla="*/ 4203 w 5760"/>
              <a:gd name="T59" fmla="*/ 3645 h 5760"/>
              <a:gd name="T60" fmla="*/ 3750 w 5760"/>
              <a:gd name="T61" fmla="*/ 3429 h 5760"/>
              <a:gd name="T62" fmla="*/ 3750 w 5760"/>
              <a:gd name="T63" fmla="*/ 3813 h 5760"/>
              <a:gd name="T64" fmla="*/ 3949 w 5760"/>
              <a:gd name="T65" fmla="*/ 3015 h 5760"/>
              <a:gd name="T66" fmla="*/ 4482 w 5760"/>
              <a:gd name="T67" fmla="*/ 3645 h 5760"/>
              <a:gd name="T68" fmla="*/ 5449 w 5760"/>
              <a:gd name="T69" fmla="*/ 2880 h 5760"/>
              <a:gd name="T70" fmla="*/ 3406 w 5760"/>
              <a:gd name="T71" fmla="*/ 621 h 5760"/>
              <a:gd name="T72" fmla="*/ 2513 w 5760"/>
              <a:gd name="T73" fmla="*/ 693 h 5760"/>
              <a:gd name="T74" fmla="*/ 3685 w 5760"/>
              <a:gd name="T75" fmla="*/ 469 h 5760"/>
              <a:gd name="T76" fmla="*/ 2880 w 5760"/>
              <a:gd name="T77" fmla="*/ 309 h 5760"/>
              <a:gd name="T78" fmla="*/ 622 w 5760"/>
              <a:gd name="T79" fmla="*/ 2352 h 5760"/>
              <a:gd name="T80" fmla="*/ 694 w 5760"/>
              <a:gd name="T81" fmla="*/ 3247 h 5760"/>
              <a:gd name="T82" fmla="*/ 462 w 5760"/>
              <a:gd name="T83" fmla="*/ 2073 h 5760"/>
              <a:gd name="T84" fmla="*/ 310 w 5760"/>
              <a:gd name="T85" fmla="*/ 2880 h 5760"/>
              <a:gd name="T86" fmla="*/ 2353 w 5760"/>
              <a:gd name="T87" fmla="*/ 5144 h 5760"/>
              <a:gd name="T88" fmla="*/ 3248 w 5760"/>
              <a:gd name="T89" fmla="*/ 5072 h 5760"/>
              <a:gd name="T90" fmla="*/ 2074 w 5760"/>
              <a:gd name="T91" fmla="*/ 5296 h 5760"/>
              <a:gd name="T92" fmla="*/ 2880 w 5760"/>
              <a:gd name="T93" fmla="*/ 5448 h 5760"/>
              <a:gd name="T94" fmla="*/ 5137 w 5760"/>
              <a:gd name="T95" fmla="*/ 3413 h 5760"/>
              <a:gd name="T96" fmla="*/ 5065 w 5760"/>
              <a:gd name="T97" fmla="*/ 2512 h 5760"/>
              <a:gd name="T98" fmla="*/ 5297 w 5760"/>
              <a:gd name="T99" fmla="*/ 3692 h 5760"/>
              <a:gd name="T100" fmla="*/ 5449 w 5760"/>
              <a:gd name="T101" fmla="*/ 2880 h 5760"/>
              <a:gd name="T102" fmla="*/ 5623 w 5760"/>
              <a:gd name="T103" fmla="*/ 2880 h 5760"/>
              <a:gd name="T104" fmla="*/ 2880 w 5760"/>
              <a:gd name="T105" fmla="*/ 5622 h 5760"/>
              <a:gd name="T106" fmla="*/ 2880 w 5760"/>
              <a:gd name="T107" fmla="*/ 135 h 5760"/>
              <a:gd name="T108" fmla="*/ 5623 w 5760"/>
              <a:gd name="T109" fmla="*/ 2880 h 5760"/>
              <a:gd name="T110" fmla="*/ 5760 w 5760"/>
              <a:gd name="T111" fmla="*/ 2880 h 5760"/>
              <a:gd name="T112" fmla="*/ 0 w 5760"/>
              <a:gd name="T113" fmla="*/ 2880 h 5760"/>
              <a:gd name="T114" fmla="*/ 5760 w 5760"/>
              <a:gd name="T115" fmla="*/ 288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760">
                <a:moveTo>
                  <a:pt x="2386" y="3095"/>
                </a:moveTo>
                <a:lnTo>
                  <a:pt x="2386" y="3095"/>
                </a:lnTo>
                <a:cubicBezTo>
                  <a:pt x="2027" y="3269"/>
                  <a:pt x="1572" y="3581"/>
                  <a:pt x="1572" y="3924"/>
                </a:cubicBezTo>
                <a:cubicBezTo>
                  <a:pt x="1572" y="4051"/>
                  <a:pt x="1635" y="4131"/>
                  <a:pt x="1754" y="4131"/>
                </a:cubicBezTo>
                <a:cubicBezTo>
                  <a:pt x="2105" y="4131"/>
                  <a:pt x="2320" y="3573"/>
                  <a:pt x="2386" y="3095"/>
                </a:cubicBezTo>
                <a:lnTo>
                  <a:pt x="2386" y="3095"/>
                </a:lnTo>
                <a:close/>
                <a:moveTo>
                  <a:pt x="2480" y="1601"/>
                </a:moveTo>
                <a:lnTo>
                  <a:pt x="2480" y="1601"/>
                </a:lnTo>
                <a:cubicBezTo>
                  <a:pt x="2480" y="1563"/>
                  <a:pt x="2458" y="1546"/>
                  <a:pt x="2425" y="1546"/>
                </a:cubicBezTo>
                <a:cubicBezTo>
                  <a:pt x="2257" y="1546"/>
                  <a:pt x="2019" y="1985"/>
                  <a:pt x="2019" y="2248"/>
                </a:cubicBezTo>
                <a:cubicBezTo>
                  <a:pt x="2281" y="2104"/>
                  <a:pt x="2480" y="1778"/>
                  <a:pt x="2480" y="1601"/>
                </a:cubicBezTo>
                <a:lnTo>
                  <a:pt x="2480" y="1601"/>
                </a:lnTo>
                <a:close/>
                <a:moveTo>
                  <a:pt x="3894" y="1634"/>
                </a:moveTo>
                <a:lnTo>
                  <a:pt x="3894" y="1634"/>
                </a:lnTo>
                <a:cubicBezTo>
                  <a:pt x="3894" y="1595"/>
                  <a:pt x="3885" y="1546"/>
                  <a:pt x="3836" y="1546"/>
                </a:cubicBezTo>
                <a:cubicBezTo>
                  <a:pt x="3717" y="1546"/>
                  <a:pt x="3527" y="1803"/>
                  <a:pt x="3527" y="2129"/>
                </a:cubicBezTo>
                <a:cubicBezTo>
                  <a:pt x="3765" y="1921"/>
                  <a:pt x="3894" y="1745"/>
                  <a:pt x="3894" y="1634"/>
                </a:cubicBezTo>
                <a:lnTo>
                  <a:pt x="3894" y="1634"/>
                </a:lnTo>
                <a:close/>
                <a:moveTo>
                  <a:pt x="4482" y="3645"/>
                </a:moveTo>
                <a:lnTo>
                  <a:pt x="4482" y="3645"/>
                </a:lnTo>
                <a:cubicBezTo>
                  <a:pt x="4482" y="4004"/>
                  <a:pt x="4173" y="4379"/>
                  <a:pt x="3717" y="4379"/>
                </a:cubicBezTo>
                <a:cubicBezTo>
                  <a:pt x="3168" y="4379"/>
                  <a:pt x="2889" y="3916"/>
                  <a:pt x="2889" y="3501"/>
                </a:cubicBezTo>
                <a:cubicBezTo>
                  <a:pt x="2889" y="2919"/>
                  <a:pt x="3287" y="2672"/>
                  <a:pt x="3455" y="2584"/>
                </a:cubicBezTo>
                <a:cubicBezTo>
                  <a:pt x="3422" y="2559"/>
                  <a:pt x="3397" y="2529"/>
                  <a:pt x="3375" y="2488"/>
                </a:cubicBezTo>
                <a:cubicBezTo>
                  <a:pt x="3182" y="2623"/>
                  <a:pt x="3008" y="2744"/>
                  <a:pt x="2640" y="2951"/>
                </a:cubicBezTo>
                <a:cubicBezTo>
                  <a:pt x="2624" y="3206"/>
                  <a:pt x="2601" y="3485"/>
                  <a:pt x="2536" y="3678"/>
                </a:cubicBezTo>
                <a:cubicBezTo>
                  <a:pt x="2400" y="4084"/>
                  <a:pt x="2121" y="4379"/>
                  <a:pt x="1754" y="4379"/>
                </a:cubicBezTo>
                <a:cubicBezTo>
                  <a:pt x="1444" y="4379"/>
                  <a:pt x="1293" y="4155"/>
                  <a:pt x="1293" y="3916"/>
                </a:cubicBezTo>
                <a:cubicBezTo>
                  <a:pt x="1293" y="3741"/>
                  <a:pt x="1395" y="3518"/>
                  <a:pt x="1580" y="3349"/>
                </a:cubicBezTo>
                <a:cubicBezTo>
                  <a:pt x="1812" y="3142"/>
                  <a:pt x="2066" y="3015"/>
                  <a:pt x="2417" y="2830"/>
                </a:cubicBezTo>
                <a:cubicBezTo>
                  <a:pt x="2425" y="2783"/>
                  <a:pt x="2433" y="2736"/>
                  <a:pt x="2442" y="2678"/>
                </a:cubicBezTo>
                <a:cubicBezTo>
                  <a:pt x="2353" y="2758"/>
                  <a:pt x="2226" y="2791"/>
                  <a:pt x="2121" y="2791"/>
                </a:cubicBezTo>
                <a:cubicBezTo>
                  <a:pt x="1955" y="2791"/>
                  <a:pt x="1818" y="2648"/>
                  <a:pt x="1787" y="2496"/>
                </a:cubicBezTo>
                <a:cubicBezTo>
                  <a:pt x="1563" y="2480"/>
                  <a:pt x="1395" y="2320"/>
                  <a:pt x="1387" y="2065"/>
                </a:cubicBezTo>
                <a:cubicBezTo>
                  <a:pt x="1387" y="1882"/>
                  <a:pt x="1459" y="1723"/>
                  <a:pt x="1580" y="1723"/>
                </a:cubicBezTo>
                <a:cubicBezTo>
                  <a:pt x="1627" y="1723"/>
                  <a:pt x="1643" y="1762"/>
                  <a:pt x="1643" y="1794"/>
                </a:cubicBezTo>
                <a:cubicBezTo>
                  <a:pt x="1643" y="1825"/>
                  <a:pt x="1602" y="1930"/>
                  <a:pt x="1602" y="2032"/>
                </a:cubicBezTo>
                <a:cubicBezTo>
                  <a:pt x="1602" y="2137"/>
                  <a:pt x="1652" y="2272"/>
                  <a:pt x="1779" y="2272"/>
                </a:cubicBezTo>
                <a:cubicBezTo>
                  <a:pt x="1779" y="1858"/>
                  <a:pt x="2082" y="1322"/>
                  <a:pt x="2442" y="1322"/>
                </a:cubicBezTo>
                <a:cubicBezTo>
                  <a:pt x="2680" y="1322"/>
                  <a:pt x="2712" y="1499"/>
                  <a:pt x="2712" y="1579"/>
                </a:cubicBezTo>
                <a:cubicBezTo>
                  <a:pt x="2712" y="1954"/>
                  <a:pt x="2337" y="2369"/>
                  <a:pt x="2033" y="2471"/>
                </a:cubicBezTo>
                <a:cubicBezTo>
                  <a:pt x="2042" y="2504"/>
                  <a:pt x="2074" y="2592"/>
                  <a:pt x="2170" y="2592"/>
                </a:cubicBezTo>
                <a:cubicBezTo>
                  <a:pt x="2290" y="2592"/>
                  <a:pt x="2433" y="2480"/>
                  <a:pt x="2505" y="2391"/>
                </a:cubicBezTo>
                <a:cubicBezTo>
                  <a:pt x="2536" y="2225"/>
                  <a:pt x="2657" y="1985"/>
                  <a:pt x="2817" y="1985"/>
                </a:cubicBezTo>
                <a:cubicBezTo>
                  <a:pt x="2880" y="1985"/>
                  <a:pt x="2911" y="2032"/>
                  <a:pt x="2911" y="2090"/>
                </a:cubicBezTo>
                <a:cubicBezTo>
                  <a:pt x="2911" y="2209"/>
                  <a:pt x="2784" y="2361"/>
                  <a:pt x="2688" y="2463"/>
                </a:cubicBezTo>
                <a:cubicBezTo>
                  <a:pt x="2673" y="2543"/>
                  <a:pt x="2665" y="2631"/>
                  <a:pt x="2665" y="2703"/>
                </a:cubicBezTo>
                <a:cubicBezTo>
                  <a:pt x="2944" y="2535"/>
                  <a:pt x="3088" y="2449"/>
                  <a:pt x="3295" y="2297"/>
                </a:cubicBezTo>
                <a:cubicBezTo>
                  <a:pt x="3279" y="2242"/>
                  <a:pt x="3279" y="2176"/>
                  <a:pt x="3279" y="2112"/>
                </a:cubicBezTo>
                <a:cubicBezTo>
                  <a:pt x="3279" y="1739"/>
                  <a:pt x="3527" y="1322"/>
                  <a:pt x="3853" y="1322"/>
                </a:cubicBezTo>
                <a:cubicBezTo>
                  <a:pt x="4037" y="1322"/>
                  <a:pt x="4131" y="1452"/>
                  <a:pt x="4131" y="1595"/>
                </a:cubicBezTo>
                <a:cubicBezTo>
                  <a:pt x="4131" y="1866"/>
                  <a:pt x="3900" y="2104"/>
                  <a:pt x="3574" y="2352"/>
                </a:cubicBezTo>
                <a:cubicBezTo>
                  <a:pt x="3599" y="2416"/>
                  <a:pt x="3637" y="2471"/>
                  <a:pt x="3701" y="2504"/>
                </a:cubicBezTo>
                <a:cubicBezTo>
                  <a:pt x="3709" y="2488"/>
                  <a:pt x="3813" y="2471"/>
                  <a:pt x="3900" y="2471"/>
                </a:cubicBezTo>
                <a:cubicBezTo>
                  <a:pt x="3996" y="2471"/>
                  <a:pt x="4131" y="2496"/>
                  <a:pt x="4131" y="2592"/>
                </a:cubicBezTo>
                <a:cubicBezTo>
                  <a:pt x="4131" y="2703"/>
                  <a:pt x="3980" y="2728"/>
                  <a:pt x="3861" y="2728"/>
                </a:cubicBezTo>
                <a:cubicBezTo>
                  <a:pt x="3797" y="2736"/>
                  <a:pt x="3693" y="2711"/>
                  <a:pt x="3693" y="2711"/>
                </a:cubicBezTo>
                <a:cubicBezTo>
                  <a:pt x="3518" y="2758"/>
                  <a:pt x="3182" y="2959"/>
                  <a:pt x="3182" y="3468"/>
                </a:cubicBezTo>
                <a:cubicBezTo>
                  <a:pt x="3182" y="3813"/>
                  <a:pt x="3397" y="4131"/>
                  <a:pt x="3734" y="4131"/>
                </a:cubicBezTo>
                <a:cubicBezTo>
                  <a:pt x="3988" y="4131"/>
                  <a:pt x="4195" y="3940"/>
                  <a:pt x="4203" y="3645"/>
                </a:cubicBezTo>
                <a:cubicBezTo>
                  <a:pt x="4204" y="3454"/>
                  <a:pt x="4123" y="3253"/>
                  <a:pt x="3933" y="3253"/>
                </a:cubicBezTo>
                <a:cubicBezTo>
                  <a:pt x="3836" y="3253"/>
                  <a:pt x="3750" y="3325"/>
                  <a:pt x="3750" y="3429"/>
                </a:cubicBezTo>
                <a:cubicBezTo>
                  <a:pt x="3742" y="3589"/>
                  <a:pt x="3861" y="3606"/>
                  <a:pt x="3861" y="3708"/>
                </a:cubicBezTo>
                <a:cubicBezTo>
                  <a:pt x="3861" y="3780"/>
                  <a:pt x="3806" y="3813"/>
                  <a:pt x="3750" y="3813"/>
                </a:cubicBezTo>
                <a:cubicBezTo>
                  <a:pt x="3590" y="3813"/>
                  <a:pt x="3469" y="3653"/>
                  <a:pt x="3469" y="3454"/>
                </a:cubicBezTo>
                <a:cubicBezTo>
                  <a:pt x="3469" y="3214"/>
                  <a:pt x="3678" y="3015"/>
                  <a:pt x="3949" y="3015"/>
                </a:cubicBezTo>
                <a:cubicBezTo>
                  <a:pt x="4300" y="3015"/>
                  <a:pt x="4482" y="3319"/>
                  <a:pt x="4482" y="3645"/>
                </a:cubicBezTo>
                <a:lnTo>
                  <a:pt x="4482" y="3645"/>
                </a:lnTo>
                <a:close/>
                <a:moveTo>
                  <a:pt x="5449" y="2880"/>
                </a:moveTo>
                <a:lnTo>
                  <a:pt x="5449" y="2880"/>
                </a:lnTo>
                <a:cubicBezTo>
                  <a:pt x="5449" y="1969"/>
                  <a:pt x="4985" y="1027"/>
                  <a:pt x="3988" y="726"/>
                </a:cubicBezTo>
                <a:cubicBezTo>
                  <a:pt x="3781" y="662"/>
                  <a:pt x="3607" y="621"/>
                  <a:pt x="3406" y="621"/>
                </a:cubicBezTo>
                <a:cubicBezTo>
                  <a:pt x="2944" y="621"/>
                  <a:pt x="2928" y="884"/>
                  <a:pt x="2712" y="884"/>
                </a:cubicBezTo>
                <a:cubicBezTo>
                  <a:pt x="2593" y="884"/>
                  <a:pt x="2513" y="798"/>
                  <a:pt x="2513" y="693"/>
                </a:cubicBezTo>
                <a:cubicBezTo>
                  <a:pt x="2513" y="510"/>
                  <a:pt x="2729" y="367"/>
                  <a:pt x="3071" y="367"/>
                </a:cubicBezTo>
                <a:cubicBezTo>
                  <a:pt x="3391" y="367"/>
                  <a:pt x="3637" y="447"/>
                  <a:pt x="3685" y="469"/>
                </a:cubicBezTo>
                <a:lnTo>
                  <a:pt x="3693" y="447"/>
                </a:lnTo>
                <a:cubicBezTo>
                  <a:pt x="3607" y="414"/>
                  <a:pt x="3303" y="309"/>
                  <a:pt x="2880" y="309"/>
                </a:cubicBezTo>
                <a:cubicBezTo>
                  <a:pt x="1961" y="309"/>
                  <a:pt x="1028" y="781"/>
                  <a:pt x="727" y="1770"/>
                </a:cubicBezTo>
                <a:cubicBezTo>
                  <a:pt x="663" y="1977"/>
                  <a:pt x="622" y="2154"/>
                  <a:pt x="622" y="2352"/>
                </a:cubicBezTo>
                <a:cubicBezTo>
                  <a:pt x="622" y="2816"/>
                  <a:pt x="885" y="2838"/>
                  <a:pt x="885" y="3054"/>
                </a:cubicBezTo>
                <a:cubicBezTo>
                  <a:pt x="885" y="3167"/>
                  <a:pt x="798" y="3247"/>
                  <a:pt x="694" y="3247"/>
                </a:cubicBezTo>
                <a:cubicBezTo>
                  <a:pt x="511" y="3247"/>
                  <a:pt x="368" y="3037"/>
                  <a:pt x="368" y="2687"/>
                </a:cubicBezTo>
                <a:cubicBezTo>
                  <a:pt x="368" y="2369"/>
                  <a:pt x="448" y="2121"/>
                  <a:pt x="462" y="2073"/>
                </a:cubicBezTo>
                <a:lnTo>
                  <a:pt x="440" y="2065"/>
                </a:lnTo>
                <a:cubicBezTo>
                  <a:pt x="415" y="2161"/>
                  <a:pt x="310" y="2457"/>
                  <a:pt x="310" y="2880"/>
                </a:cubicBezTo>
                <a:cubicBezTo>
                  <a:pt x="310" y="3805"/>
                  <a:pt x="782" y="4738"/>
                  <a:pt x="1771" y="5041"/>
                </a:cubicBezTo>
                <a:cubicBezTo>
                  <a:pt x="1978" y="5105"/>
                  <a:pt x="2154" y="5144"/>
                  <a:pt x="2353" y="5144"/>
                </a:cubicBezTo>
                <a:cubicBezTo>
                  <a:pt x="2817" y="5144"/>
                  <a:pt x="2831" y="4873"/>
                  <a:pt x="3047" y="4873"/>
                </a:cubicBezTo>
                <a:cubicBezTo>
                  <a:pt x="3160" y="4873"/>
                  <a:pt x="3248" y="4961"/>
                  <a:pt x="3248" y="5072"/>
                </a:cubicBezTo>
                <a:cubicBezTo>
                  <a:pt x="3248" y="5249"/>
                  <a:pt x="3038" y="5392"/>
                  <a:pt x="2688" y="5392"/>
                </a:cubicBezTo>
                <a:cubicBezTo>
                  <a:pt x="2370" y="5392"/>
                  <a:pt x="2113" y="5312"/>
                  <a:pt x="2074" y="5296"/>
                </a:cubicBezTo>
                <a:lnTo>
                  <a:pt x="2066" y="5320"/>
                </a:lnTo>
                <a:cubicBezTo>
                  <a:pt x="2154" y="5359"/>
                  <a:pt x="2458" y="5448"/>
                  <a:pt x="2880" y="5448"/>
                </a:cubicBezTo>
                <a:cubicBezTo>
                  <a:pt x="3797" y="5448"/>
                  <a:pt x="4739" y="4984"/>
                  <a:pt x="5034" y="3987"/>
                </a:cubicBezTo>
                <a:cubicBezTo>
                  <a:pt x="5098" y="3788"/>
                  <a:pt x="5137" y="3606"/>
                  <a:pt x="5137" y="3413"/>
                </a:cubicBezTo>
                <a:cubicBezTo>
                  <a:pt x="5137" y="2943"/>
                  <a:pt x="4874" y="2927"/>
                  <a:pt x="4874" y="2711"/>
                </a:cubicBezTo>
                <a:cubicBezTo>
                  <a:pt x="4874" y="2592"/>
                  <a:pt x="4954" y="2512"/>
                  <a:pt x="5065" y="2512"/>
                </a:cubicBezTo>
                <a:cubicBezTo>
                  <a:pt x="5250" y="2512"/>
                  <a:pt x="5393" y="2728"/>
                  <a:pt x="5393" y="3079"/>
                </a:cubicBezTo>
                <a:cubicBezTo>
                  <a:pt x="5393" y="3390"/>
                  <a:pt x="5313" y="3637"/>
                  <a:pt x="5297" y="3692"/>
                </a:cubicBezTo>
                <a:lnTo>
                  <a:pt x="5322" y="3700"/>
                </a:lnTo>
                <a:cubicBezTo>
                  <a:pt x="5352" y="3606"/>
                  <a:pt x="5449" y="3310"/>
                  <a:pt x="5449" y="2880"/>
                </a:cubicBezTo>
                <a:lnTo>
                  <a:pt x="5449" y="2880"/>
                </a:lnTo>
                <a:close/>
                <a:moveTo>
                  <a:pt x="5623" y="2880"/>
                </a:moveTo>
                <a:lnTo>
                  <a:pt x="5623" y="2880"/>
                </a:lnTo>
                <a:cubicBezTo>
                  <a:pt x="5623" y="4395"/>
                  <a:pt x="4396" y="5622"/>
                  <a:pt x="2880" y="5622"/>
                </a:cubicBezTo>
                <a:cubicBezTo>
                  <a:pt x="1364" y="5622"/>
                  <a:pt x="136" y="4395"/>
                  <a:pt x="136" y="2880"/>
                </a:cubicBezTo>
                <a:cubicBezTo>
                  <a:pt x="136" y="1363"/>
                  <a:pt x="1364" y="135"/>
                  <a:pt x="2880" y="135"/>
                </a:cubicBezTo>
                <a:cubicBezTo>
                  <a:pt x="4396" y="135"/>
                  <a:pt x="5623" y="1372"/>
                  <a:pt x="5623" y="2880"/>
                </a:cubicBezTo>
                <a:lnTo>
                  <a:pt x="5623" y="2880"/>
                </a:lnTo>
                <a:close/>
                <a:moveTo>
                  <a:pt x="5760" y="2880"/>
                </a:moveTo>
                <a:lnTo>
                  <a:pt x="5760" y="2880"/>
                </a:lnTo>
                <a:cubicBezTo>
                  <a:pt x="5760" y="1292"/>
                  <a:pt x="4468" y="0"/>
                  <a:pt x="2880" y="0"/>
                </a:cubicBezTo>
                <a:cubicBezTo>
                  <a:pt x="1293" y="0"/>
                  <a:pt x="0" y="1292"/>
                  <a:pt x="0" y="2880"/>
                </a:cubicBezTo>
                <a:cubicBezTo>
                  <a:pt x="0" y="4473"/>
                  <a:pt x="1293" y="5760"/>
                  <a:pt x="2880" y="5760"/>
                </a:cubicBezTo>
                <a:cubicBezTo>
                  <a:pt x="4468" y="5760"/>
                  <a:pt x="5760" y="4473"/>
                  <a:pt x="5760" y="288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124481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413C-8BF8-4BF2-9BBF-364DC8BD0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D3376-1ACE-49AA-A0CC-71C0CA47FF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D5CA8-A0DD-4EB8-9DD7-4F9D64B21A4B}"/>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5" name="Footer Placeholder 4">
            <a:extLst>
              <a:ext uri="{FF2B5EF4-FFF2-40B4-BE49-F238E27FC236}">
                <a16:creationId xmlns:a16="http://schemas.microsoft.com/office/drawing/2014/main" id="{15550828-AB88-4195-9AF4-5A56B99F5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F7B58-2275-472A-A30C-1683C5DBABB9}"/>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17975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DECA-5D32-4B70-A57B-7D7C228EF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B69C14-C71E-4034-AA52-18A91D3C0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823882-1DEF-47A2-A393-7A9EF3F98649}"/>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5" name="Footer Placeholder 4">
            <a:extLst>
              <a:ext uri="{FF2B5EF4-FFF2-40B4-BE49-F238E27FC236}">
                <a16:creationId xmlns:a16="http://schemas.microsoft.com/office/drawing/2014/main" id="{FFB575EF-8B66-413E-9C14-710F1760C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E7D4C-2185-4CF9-ABE2-1A8F8E6AE5DB}"/>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414947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89C5-D86A-4D44-8339-CAC90BD8F3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C0C4E5-BAFC-4FEF-8EB0-317138697E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86A770-8179-4E98-B70A-71AB009DB9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11FC9B-006B-419E-ACDE-EB9AD0873D67}"/>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6" name="Footer Placeholder 5">
            <a:extLst>
              <a:ext uri="{FF2B5EF4-FFF2-40B4-BE49-F238E27FC236}">
                <a16:creationId xmlns:a16="http://schemas.microsoft.com/office/drawing/2014/main" id="{CD68D2F8-EB05-4570-A6A7-D6097516E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BC135A-FF50-46EF-810B-B6463A3E6F77}"/>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118509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D25B-73E2-4F55-A6A8-0BF8D611D5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6EB60F-E6FA-4830-97E2-5846A9312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528A3-EACE-44B5-A82C-E502E78CC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5649D9-A552-455C-8C2D-00BAC602F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187CD-082F-4051-8E3B-A854B16375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5DE53B-71D1-4398-A099-0D2ECFFDF09B}"/>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8" name="Footer Placeholder 7">
            <a:extLst>
              <a:ext uri="{FF2B5EF4-FFF2-40B4-BE49-F238E27FC236}">
                <a16:creationId xmlns:a16="http://schemas.microsoft.com/office/drawing/2014/main" id="{99F32253-549E-47AF-B317-AB372C3D44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A9342F-B972-4ABE-A466-B092BB42C923}"/>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366003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3A63-69FA-4FC4-B47F-DFB19C2D1C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95272A-5C6E-4AB3-BF9B-A0A02D5C1A51}"/>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4" name="Footer Placeholder 3">
            <a:extLst>
              <a:ext uri="{FF2B5EF4-FFF2-40B4-BE49-F238E27FC236}">
                <a16:creationId xmlns:a16="http://schemas.microsoft.com/office/drawing/2014/main" id="{DF6F24DA-0CD6-4597-A309-79B435B62E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F798E4-5CD1-4AE9-8369-397607CB9D18}"/>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16186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F7E4D-E033-43E4-91AB-7EEA9D73EEB4}"/>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3" name="Footer Placeholder 2">
            <a:extLst>
              <a:ext uri="{FF2B5EF4-FFF2-40B4-BE49-F238E27FC236}">
                <a16:creationId xmlns:a16="http://schemas.microsoft.com/office/drawing/2014/main" id="{EE8319AE-4282-41A1-B503-37E2E654E3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B1A579-C518-4184-8CFE-A4B23BBB0A58}"/>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4602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16E-0DE1-425C-BADE-82C7415DD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FEB83A-1581-4C96-B02B-52409C0E1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992677-2ECD-492A-8670-76B6D3170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E26E2-6BD2-4A3B-B4D5-4DCB01EC4735}"/>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6" name="Footer Placeholder 5">
            <a:extLst>
              <a:ext uri="{FF2B5EF4-FFF2-40B4-BE49-F238E27FC236}">
                <a16:creationId xmlns:a16="http://schemas.microsoft.com/office/drawing/2014/main" id="{62A0F99B-8CDD-43AA-84C8-0A0DD6103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F1248-3753-4EC3-B57A-E7B20A80B023}"/>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673225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FF63-F97C-4B05-B940-1D4C3A204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600E74-125E-4FA8-A9D2-B9FB67387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C73A7B-9A58-42F3-962B-90BAC5CFB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17B22-ACD2-42DE-B455-3BF6A2E6C46E}"/>
              </a:ext>
            </a:extLst>
          </p:cNvPr>
          <p:cNvSpPr>
            <a:spLocks noGrp="1"/>
          </p:cNvSpPr>
          <p:nvPr>
            <p:ph type="dt" sz="half" idx="10"/>
          </p:nvPr>
        </p:nvSpPr>
        <p:spPr/>
        <p:txBody>
          <a:bodyPr/>
          <a:lstStyle/>
          <a:p>
            <a:fld id="{52588A6D-59CC-43AA-BAC0-A2CD8A33A162}" type="datetimeFigureOut">
              <a:rPr lang="en-IN" smtClean="0"/>
              <a:t>09-04-2021</a:t>
            </a:fld>
            <a:endParaRPr lang="en-IN"/>
          </a:p>
        </p:txBody>
      </p:sp>
      <p:sp>
        <p:nvSpPr>
          <p:cNvPr id="6" name="Footer Placeholder 5">
            <a:extLst>
              <a:ext uri="{FF2B5EF4-FFF2-40B4-BE49-F238E27FC236}">
                <a16:creationId xmlns:a16="http://schemas.microsoft.com/office/drawing/2014/main" id="{E22288A5-8460-49F7-AD3C-4F6CB480DF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E54510-ECA8-4D9C-BFAF-423EB7482F02}"/>
              </a:ext>
            </a:extLst>
          </p:cNvPr>
          <p:cNvSpPr>
            <a:spLocks noGrp="1"/>
          </p:cNvSpPr>
          <p:nvPr>
            <p:ph type="sldNum" sz="quarter" idx="12"/>
          </p:nvPr>
        </p:nvSpPr>
        <p:spPr/>
        <p:txBody>
          <a:bodyPr/>
          <a:lstStyle/>
          <a:p>
            <a:fld id="{89E57D40-B072-4E30-A28F-CD1E2F122D88}" type="slidenum">
              <a:rPr lang="en-IN" smtClean="0"/>
              <a:t>‹#›</a:t>
            </a:fld>
            <a:endParaRPr lang="en-IN"/>
          </a:p>
        </p:txBody>
      </p:sp>
    </p:spTree>
    <p:extLst>
      <p:ext uri="{BB962C8B-B14F-4D97-AF65-F5344CB8AC3E}">
        <p14:creationId xmlns:p14="http://schemas.microsoft.com/office/powerpoint/2010/main" val="361825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94E68-B0CB-4CFA-A3C9-70C6E9C2F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A96A1D-1E43-47B1-B01B-08BA88DE4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E27E8-2335-4032-ABD3-7A21A13B78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88A6D-59CC-43AA-BAC0-A2CD8A33A162}" type="datetimeFigureOut">
              <a:rPr lang="en-IN" smtClean="0"/>
              <a:t>09-04-2021</a:t>
            </a:fld>
            <a:endParaRPr lang="en-IN"/>
          </a:p>
        </p:txBody>
      </p:sp>
      <p:sp>
        <p:nvSpPr>
          <p:cNvPr id="5" name="Footer Placeholder 4">
            <a:extLst>
              <a:ext uri="{FF2B5EF4-FFF2-40B4-BE49-F238E27FC236}">
                <a16:creationId xmlns:a16="http://schemas.microsoft.com/office/drawing/2014/main" id="{2FD630B4-199C-4D50-A74F-B403FA191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7A9BCF-1C3E-4069-B68F-85EF02F58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57D40-B072-4E30-A28F-CD1E2F122D88}" type="slidenum">
              <a:rPr lang="en-IN" smtClean="0"/>
              <a:t>‹#›</a:t>
            </a:fld>
            <a:endParaRPr lang="en-IN"/>
          </a:p>
        </p:txBody>
      </p:sp>
    </p:spTree>
    <p:extLst>
      <p:ext uri="{BB962C8B-B14F-4D97-AF65-F5344CB8AC3E}">
        <p14:creationId xmlns:p14="http://schemas.microsoft.com/office/powerpoint/2010/main" val="3382284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C:\Users\223018839\Desktop\presentation\Priority%20presentation.pptx"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file:///C:\Users\223018839\Desktop\excel\Progress%20&amp;%20Contacts%20for%20website.xlsx"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word/Shishu%20Mandir%20Session.docx"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file:///C:\Users\223018839\Desktop\word\Benefits%20of%20Website.docx" TargetMode="External"/><Relationship Id="rId2" Type="http://schemas.openxmlformats.org/officeDocument/2006/relationships/hyperlink" Target="file:///C:\Users\223018839\Desktop\excel\Website%20benefit.xlsx"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excel/Progress%20&amp;%20Contacts%20for%20website.xlsx" TargetMode="External"/><Relationship Id="rId7" Type="http://schemas.openxmlformats.org/officeDocument/2006/relationships/hyperlink" Target="https://rebrand.ly/cashautomation" TargetMode="External"/><Relationship Id="rId2" Type="http://schemas.openxmlformats.org/officeDocument/2006/relationships/hyperlink" Target="file:///C:\Users\223018839\Desktop\presentation\Why%20not%20custom%20web%20development.pptx" TargetMode="External"/><Relationship Id="rId1" Type="http://schemas.openxmlformats.org/officeDocument/2006/relationships/slideLayout" Target="../slideLayouts/slideLayout12.xml"/><Relationship Id="rId6" Type="http://schemas.openxmlformats.org/officeDocument/2006/relationships/hyperlink" Target="https://rebrand.ly/cashauto" TargetMode="External"/><Relationship Id="rId5" Type="http://schemas.openxmlformats.org/officeDocument/2006/relationships/hyperlink" Target="file:///C:\Users\223018839\Desktop\word\SharePoint%20Overview.docx" TargetMode="External"/><Relationship Id="rId4" Type="http://schemas.openxmlformats.org/officeDocument/2006/relationships/hyperlink" Target="file:///C:\Users\223018839\Desktop\word\Why%20WordPress.ppt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file:///C:\Users\223018839\Desktop\word\Priority%202.docx"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excel/Copy%20of%20Project%20Plan_GENAISYS%20Lite.xls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word/4%20day%20Kaizen%20event.docx"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brilliantyou.com/details.html?title=1001065"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4378036-5DAA-DD47-9980-9705BD9E4F50}"/>
              </a:ext>
            </a:extLst>
          </p:cNvPr>
          <p:cNvSpPr>
            <a:spLocks noGrp="1"/>
          </p:cNvSpPr>
          <p:nvPr>
            <p:ph type="ctrTitle"/>
          </p:nvPr>
        </p:nvSpPr>
        <p:spPr>
          <a:xfrm>
            <a:off x="519248" y="2381162"/>
            <a:ext cx="7357927" cy="2686539"/>
          </a:xfrm>
        </p:spPr>
        <p:txBody>
          <a:bodyPr/>
          <a:lstStyle/>
          <a:p>
            <a:r>
              <a:rPr lang="en-US" dirty="0"/>
              <a:t>GE REN Finance DT</a:t>
            </a:r>
            <a:br>
              <a:rPr lang="en-US" dirty="0"/>
            </a:br>
            <a:r>
              <a:rPr lang="en-US" dirty="0"/>
              <a:t>Cash Automation</a:t>
            </a:r>
            <a:br>
              <a:rPr lang="en-US" dirty="0"/>
            </a:br>
            <a:r>
              <a:rPr lang="en-US" dirty="0"/>
              <a:t>Website(Priority 1)</a:t>
            </a:r>
            <a:br>
              <a:rPr lang="en-US" dirty="0"/>
            </a:br>
            <a:br>
              <a:rPr lang="en-US" dirty="0"/>
            </a:br>
            <a:r>
              <a:rPr lang="en-US" dirty="0"/>
              <a:t> </a:t>
            </a:r>
            <a:endParaRPr lang="en-US" sz="1600" dirty="0">
              <a:solidFill>
                <a:srgbClr val="FFFF00"/>
              </a:solidFill>
            </a:endParaRPr>
          </a:p>
        </p:txBody>
      </p:sp>
      <p:sp>
        <p:nvSpPr>
          <p:cNvPr id="5" name="TextBox 4">
            <a:extLst>
              <a:ext uri="{FF2B5EF4-FFF2-40B4-BE49-F238E27FC236}">
                <a16:creationId xmlns:a16="http://schemas.microsoft.com/office/drawing/2014/main" id="{98E69229-8664-E749-B2F1-2204D9D622B1}"/>
              </a:ext>
            </a:extLst>
          </p:cNvPr>
          <p:cNvSpPr txBox="1"/>
          <p:nvPr/>
        </p:nvSpPr>
        <p:spPr>
          <a:xfrm>
            <a:off x="2154621" y="6800193"/>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C1348997-CC3B-4073-BE8D-DFBD4CF6DFF7}"/>
              </a:ext>
            </a:extLst>
          </p:cNvPr>
          <p:cNvSpPr txBox="1"/>
          <p:nvPr/>
        </p:nvSpPr>
        <p:spPr>
          <a:xfrm>
            <a:off x="438150" y="4675500"/>
            <a:ext cx="6033952" cy="666750"/>
          </a:xfrm>
          <a:prstGeom prst="rect">
            <a:avLst/>
          </a:prstGeom>
          <a:noFill/>
        </p:spPr>
        <p:txBody>
          <a:bodyPr wrap="square" rtlCol="0">
            <a:noAutofit/>
          </a:bodyPr>
          <a:lstStyle/>
          <a:p>
            <a:pPr>
              <a:spcBef>
                <a:spcPts val="1200"/>
              </a:spcBef>
            </a:pPr>
            <a:r>
              <a:rPr lang="en-US" dirty="0">
                <a:solidFill>
                  <a:srgbClr val="00B0F0"/>
                </a:solidFill>
              </a:rPr>
              <a:t>Link:   </a:t>
            </a:r>
            <a:r>
              <a:rPr lang="en-US" dirty="0">
                <a:solidFill>
                  <a:srgbClr val="FFFF00"/>
                </a:solidFill>
                <a:hlinkClick r:id="rId3" action="ppaction://hlinkpres?slideindex=1&amp;slidetitle=">
                  <a:extLst>
                    <a:ext uri="{A12FA001-AC4F-418D-AE19-62706E023703}">
                      <ahyp:hlinkClr xmlns:ahyp="http://schemas.microsoft.com/office/drawing/2018/hyperlinkcolor" val="tx"/>
                    </a:ext>
                  </a:extLst>
                </a:hlinkClick>
              </a:rPr>
              <a:t>Cash Automation website in detail</a:t>
            </a:r>
            <a:endParaRPr lang="en-US" dirty="0">
              <a:solidFill>
                <a:srgbClr val="FFFF00"/>
              </a:solidFill>
            </a:endParaRPr>
          </a:p>
          <a:p>
            <a:pPr>
              <a:spcBef>
                <a:spcPts val="1200"/>
              </a:spcBef>
            </a:pPr>
            <a:r>
              <a:rPr lang="en-US" dirty="0">
                <a:solidFill>
                  <a:srgbClr val="00B0F0"/>
                </a:solidFill>
              </a:rPr>
              <a:t>Link:   </a:t>
            </a:r>
            <a:r>
              <a:rPr lang="en-IN" dirty="0">
                <a:solidFill>
                  <a:srgbClr val="FFFF00"/>
                </a:solidFill>
                <a:hlinkClick r:id="rId4" action="ppaction://hlinkfile">
                  <a:extLst>
                    <a:ext uri="{A12FA001-AC4F-418D-AE19-62706E023703}">
                      <ahyp:hlinkClr xmlns:ahyp="http://schemas.microsoft.com/office/drawing/2018/hyperlinkcolor" val="tx"/>
                    </a:ext>
                  </a:extLst>
                </a:hlinkClick>
              </a:rPr>
              <a:t>Website progress</a:t>
            </a:r>
            <a:endParaRPr lang="en-IN" dirty="0">
              <a:solidFill>
                <a:srgbClr val="FFFF00"/>
              </a:solidFill>
            </a:endParaRPr>
          </a:p>
        </p:txBody>
      </p:sp>
    </p:spTree>
    <p:extLst>
      <p:ext uri="{BB962C8B-B14F-4D97-AF65-F5344CB8AC3E}">
        <p14:creationId xmlns:p14="http://schemas.microsoft.com/office/powerpoint/2010/main" val="2965760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4378036-5DAA-DD47-9980-9705BD9E4F50}"/>
              </a:ext>
            </a:extLst>
          </p:cNvPr>
          <p:cNvSpPr>
            <a:spLocks noGrp="1"/>
          </p:cNvSpPr>
          <p:nvPr>
            <p:ph type="ctrTitle"/>
          </p:nvPr>
        </p:nvSpPr>
        <p:spPr>
          <a:xfrm>
            <a:off x="519248" y="2381162"/>
            <a:ext cx="5214801" cy="2686539"/>
          </a:xfrm>
        </p:spPr>
        <p:txBody>
          <a:bodyPr/>
          <a:lstStyle/>
          <a:p>
            <a:r>
              <a:rPr lang="en-IN" sz="3600" b="1" dirty="0"/>
              <a:t>GE VOLUNTEERS COMMUNITY</a:t>
            </a:r>
            <a:br>
              <a:rPr lang="en-IN" sz="3600" b="1" dirty="0"/>
            </a:br>
            <a:r>
              <a:rPr lang="en-IN" sz="3600" b="1" dirty="0"/>
              <a:t>(Priority 5)</a:t>
            </a:r>
            <a:br>
              <a:rPr lang="en-US" dirty="0"/>
            </a:br>
            <a:br>
              <a:rPr lang="en-US" dirty="0"/>
            </a:br>
            <a:endParaRPr lang="en-US" sz="1600" dirty="0">
              <a:solidFill>
                <a:srgbClr val="FFFF00"/>
              </a:solidFill>
            </a:endParaRPr>
          </a:p>
        </p:txBody>
      </p:sp>
      <p:sp>
        <p:nvSpPr>
          <p:cNvPr id="5" name="TextBox 4">
            <a:extLst>
              <a:ext uri="{FF2B5EF4-FFF2-40B4-BE49-F238E27FC236}">
                <a16:creationId xmlns:a16="http://schemas.microsoft.com/office/drawing/2014/main" id="{98E69229-8664-E749-B2F1-2204D9D622B1}"/>
              </a:ext>
            </a:extLst>
          </p:cNvPr>
          <p:cNvSpPr txBox="1"/>
          <p:nvPr/>
        </p:nvSpPr>
        <p:spPr>
          <a:xfrm>
            <a:off x="2154621" y="6800193"/>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C1348997-CC3B-4073-BE8D-DFBD4CF6DFF7}"/>
              </a:ext>
            </a:extLst>
          </p:cNvPr>
          <p:cNvSpPr txBox="1"/>
          <p:nvPr/>
        </p:nvSpPr>
        <p:spPr>
          <a:xfrm>
            <a:off x="424001" y="4075425"/>
            <a:ext cx="6033952" cy="666750"/>
          </a:xfrm>
          <a:prstGeom prst="rect">
            <a:avLst/>
          </a:prstGeom>
          <a:noFill/>
        </p:spPr>
        <p:txBody>
          <a:bodyPr wrap="square" rtlCol="0">
            <a:noAutofit/>
          </a:bodyPr>
          <a:lstStyle/>
          <a:p>
            <a:pPr>
              <a:spcBef>
                <a:spcPts val="1200"/>
              </a:spcBef>
            </a:pPr>
            <a:r>
              <a:rPr lang="en-US" sz="2000" dirty="0">
                <a:solidFill>
                  <a:srgbClr val="00B0F0"/>
                </a:solidFill>
              </a:rPr>
              <a:t>Link:   </a:t>
            </a:r>
            <a:r>
              <a:rPr lang="en-IN" sz="2000" b="1" dirty="0">
                <a:solidFill>
                  <a:srgbClr val="FFFF00"/>
                </a:solidFill>
                <a:hlinkClick r:id="rId3" action="ppaction://hlinkfile">
                  <a:extLst>
                    <a:ext uri="{A12FA001-AC4F-418D-AE19-62706E023703}">
                      <ahyp:hlinkClr xmlns:ahyp="http://schemas.microsoft.com/office/drawing/2018/hyperlinkcolor" val="tx"/>
                    </a:ext>
                  </a:extLst>
                </a:hlinkClick>
              </a:rPr>
              <a:t>Shishu Mandir Session pictures</a:t>
            </a:r>
            <a:endParaRPr lang="en-IN" sz="2000" b="1" dirty="0">
              <a:solidFill>
                <a:srgbClr val="FFFF00"/>
              </a:solidFill>
            </a:endParaRPr>
          </a:p>
        </p:txBody>
      </p:sp>
    </p:spTree>
    <p:extLst>
      <p:ext uri="{BB962C8B-B14F-4D97-AF65-F5344CB8AC3E}">
        <p14:creationId xmlns:p14="http://schemas.microsoft.com/office/powerpoint/2010/main" val="317804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D6C73-9359-4D1B-A09D-FABC6E0E65B0}"/>
              </a:ext>
            </a:extLst>
          </p:cNvPr>
          <p:cNvSpPr>
            <a:spLocks noGrp="1"/>
          </p:cNvSpPr>
          <p:nvPr>
            <p:ph type="ctrTitle"/>
          </p:nvPr>
        </p:nvSpPr>
        <p:spPr>
          <a:xfrm>
            <a:off x="450494" y="1370013"/>
            <a:ext cx="8321675" cy="2686050"/>
          </a:xfrm>
        </p:spPr>
        <p:txBody>
          <a:bodyPr/>
          <a:lstStyle/>
          <a:p>
            <a:r>
              <a:rPr lang="en-IN" sz="2000" b="1" u="sng" dirty="0">
                <a:solidFill>
                  <a:srgbClr val="0070C0"/>
                </a:solidFill>
              </a:rPr>
              <a:t>Details of the session </a:t>
            </a:r>
            <a:r>
              <a:rPr lang="en-IN" sz="2000" b="1" u="sng" dirty="0">
                <a:solidFill>
                  <a:srgbClr val="FF0000"/>
                </a:solidFill>
              </a:rPr>
              <a:t>(1 event done on 26</a:t>
            </a:r>
            <a:r>
              <a:rPr lang="en-IN" sz="2000" b="1" u="sng" baseline="30000" dirty="0">
                <a:solidFill>
                  <a:srgbClr val="FF0000"/>
                </a:solidFill>
              </a:rPr>
              <a:t>th</a:t>
            </a:r>
            <a:r>
              <a:rPr lang="en-IN" sz="2000" b="1" u="sng" dirty="0">
                <a:solidFill>
                  <a:srgbClr val="FF0000"/>
                </a:solidFill>
              </a:rPr>
              <a:t> Mar. Next on 18</a:t>
            </a:r>
            <a:r>
              <a:rPr lang="en-IN" sz="2000" b="1" u="sng" baseline="30000" dirty="0">
                <a:solidFill>
                  <a:srgbClr val="FF0000"/>
                </a:solidFill>
              </a:rPr>
              <a:t>th</a:t>
            </a:r>
            <a:r>
              <a:rPr lang="en-IN" sz="2000" b="1" u="sng" dirty="0">
                <a:solidFill>
                  <a:srgbClr val="FF0000"/>
                </a:solidFill>
              </a:rPr>
              <a:t> April)</a:t>
            </a:r>
            <a:br>
              <a:rPr lang="en-IN" sz="3600" dirty="0">
                <a:solidFill>
                  <a:srgbClr val="FF0000"/>
                </a:solidFill>
              </a:rPr>
            </a:br>
            <a:endParaRPr lang="en-IN" sz="3600" dirty="0">
              <a:solidFill>
                <a:srgbClr val="FF0000"/>
              </a:solidFill>
            </a:endParaRPr>
          </a:p>
        </p:txBody>
      </p:sp>
      <p:sp>
        <p:nvSpPr>
          <p:cNvPr id="3" name="Rectangle 2">
            <a:extLst>
              <a:ext uri="{FF2B5EF4-FFF2-40B4-BE49-F238E27FC236}">
                <a16:creationId xmlns:a16="http://schemas.microsoft.com/office/drawing/2014/main" id="{853AD964-BCD0-49F5-97C8-E46513E5F1B5}"/>
              </a:ext>
            </a:extLst>
          </p:cNvPr>
          <p:cNvSpPr/>
          <p:nvPr/>
        </p:nvSpPr>
        <p:spPr>
          <a:xfrm>
            <a:off x="375920" y="1747739"/>
            <a:ext cx="11365586" cy="2031325"/>
          </a:xfrm>
          <a:prstGeom prst="rect">
            <a:avLst/>
          </a:prstGeom>
        </p:spPr>
        <p:txBody>
          <a:bodyPr wrap="square">
            <a:spAutoFit/>
          </a:bodyPr>
          <a:lstStyle/>
          <a:p>
            <a:r>
              <a:rPr lang="en-IN" dirty="0">
                <a:solidFill>
                  <a:srgbClr val="000000"/>
                </a:solidFill>
                <a:latin typeface="GE Inspira Sans" panose="020B0503060000000003" pitchFamily="34" charset="0"/>
                <a:ea typeface="Calibri" panose="020F0502020204030204" pitchFamily="34" charset="0"/>
                <a:cs typeface="Calibri" panose="020F0502020204030204" pitchFamily="34" charset="0"/>
              </a:rPr>
              <a:t>Shishu Mandir is a Bengaluru-based NGO that works for disadvantaged children through its home, school and vocational centre. On 26</a:t>
            </a:r>
            <a:r>
              <a:rPr lang="en-IN" baseline="30000" dirty="0">
                <a:solidFill>
                  <a:srgbClr val="000000"/>
                </a:solidFill>
                <a:latin typeface="GE Inspira Sans" panose="020B0503060000000003" pitchFamily="34" charset="0"/>
                <a:ea typeface="Calibri" panose="020F0502020204030204" pitchFamily="34" charset="0"/>
                <a:cs typeface="Calibri" panose="020F0502020204030204" pitchFamily="34" charset="0"/>
              </a:rPr>
              <a:t>th</a:t>
            </a:r>
            <a:r>
              <a:rPr lang="en-IN" dirty="0">
                <a:solidFill>
                  <a:srgbClr val="000000"/>
                </a:solidFill>
                <a:latin typeface="GE Inspira Sans" panose="020B0503060000000003" pitchFamily="34" charset="0"/>
                <a:ea typeface="Calibri" panose="020F0502020204030204" pitchFamily="34" charset="0"/>
                <a:cs typeface="Calibri" panose="020F0502020204030204" pitchFamily="34" charset="0"/>
              </a:rPr>
              <a:t> March, </a:t>
            </a:r>
            <a:r>
              <a:rPr lang="en-IN" b="1" dirty="0">
                <a:solidFill>
                  <a:srgbClr val="000000"/>
                </a:solidFill>
                <a:latin typeface="GE Inspira Sans" panose="020B0503060000000003" pitchFamily="34" charset="0"/>
                <a:ea typeface="Calibri" panose="020F0502020204030204" pitchFamily="34" charset="0"/>
                <a:cs typeface="Calibri" panose="020F0502020204030204" pitchFamily="34" charset="0"/>
              </a:rPr>
              <a:t>GE-Volunteers team organized an informative session on Basics of Computer, MS-Office and MS-Excel for 60 students</a:t>
            </a:r>
            <a:r>
              <a:rPr lang="en-IN" dirty="0">
                <a:solidFill>
                  <a:srgbClr val="000000"/>
                </a:solidFill>
                <a:latin typeface="GE Inspira Sans" panose="020B0503060000000003" pitchFamily="34" charset="0"/>
                <a:ea typeface="Calibri" panose="020F0502020204030204" pitchFamily="34" charset="0"/>
                <a:cs typeface="Calibri" panose="020F0502020204030204" pitchFamily="34" charset="0"/>
              </a:rPr>
              <a:t>. The event received an enthusiastic response from the students, and the organization also appreciated the innovative way of learning and gaming sessions. Overall, faculty of the school were overwhelmed and are looking forward to have more such sessions with GE Volunteers.</a:t>
            </a:r>
          </a:p>
          <a:p>
            <a:r>
              <a:rPr lang="en-IN" dirty="0">
                <a:solidFill>
                  <a:srgbClr val="000000"/>
                </a:solidFill>
                <a:latin typeface="GE Inspira Sans" panose="020B0503060000000003" pitchFamily="34" charset="0"/>
                <a:cs typeface="Calibri" panose="020F0502020204030204" pitchFamily="34" charset="0"/>
              </a:rPr>
              <a:t>I took the first session on basics of computers, involving videos and music to explain in form of story as to how to carry out the basic computer procedures like creating, renaming, deleting, restoring folders; How to use MS Paint etc</a:t>
            </a:r>
            <a:endParaRPr lang="en-IN" dirty="0"/>
          </a:p>
        </p:txBody>
      </p:sp>
      <p:pic>
        <p:nvPicPr>
          <p:cNvPr id="1025" name="Picture 3">
            <a:extLst>
              <a:ext uri="{FF2B5EF4-FFF2-40B4-BE49-F238E27FC236}">
                <a16:creationId xmlns:a16="http://schemas.microsoft.com/office/drawing/2014/main" id="{3B309D45-D5BF-4D67-96FE-A8DBBC9D9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141" y="4056063"/>
            <a:ext cx="550971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66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D6C73-9359-4D1B-A09D-FABC6E0E65B0}"/>
              </a:ext>
            </a:extLst>
          </p:cNvPr>
          <p:cNvSpPr>
            <a:spLocks noGrp="1"/>
          </p:cNvSpPr>
          <p:nvPr>
            <p:ph type="ctrTitle"/>
          </p:nvPr>
        </p:nvSpPr>
        <p:spPr>
          <a:xfrm>
            <a:off x="450494" y="1370013"/>
            <a:ext cx="8321675" cy="2686050"/>
          </a:xfrm>
        </p:spPr>
        <p:txBody>
          <a:bodyPr/>
          <a:lstStyle/>
          <a:p>
            <a:r>
              <a:rPr lang="en-IN" sz="2000" b="1" u="sng" dirty="0">
                <a:solidFill>
                  <a:srgbClr val="0070C0"/>
                </a:solidFill>
              </a:rPr>
              <a:t>*Business requirement</a:t>
            </a:r>
            <a:br>
              <a:rPr lang="en-IN" sz="3600" dirty="0"/>
            </a:br>
            <a:endParaRPr lang="en-IN" sz="3600" dirty="0"/>
          </a:p>
        </p:txBody>
      </p:sp>
      <p:sp>
        <p:nvSpPr>
          <p:cNvPr id="11" name="TextBox 10">
            <a:extLst>
              <a:ext uri="{FF2B5EF4-FFF2-40B4-BE49-F238E27FC236}">
                <a16:creationId xmlns:a16="http://schemas.microsoft.com/office/drawing/2014/main" id="{6B328FBE-3E3E-47DD-8251-8C2608A40170}"/>
              </a:ext>
            </a:extLst>
          </p:cNvPr>
          <p:cNvSpPr txBox="1"/>
          <p:nvPr/>
        </p:nvSpPr>
        <p:spPr>
          <a:xfrm>
            <a:off x="364769" y="1763127"/>
            <a:ext cx="11741506" cy="4585871"/>
          </a:xfrm>
          <a:prstGeom prst="rect">
            <a:avLst/>
          </a:prstGeom>
          <a:noFill/>
        </p:spPr>
        <p:txBody>
          <a:bodyPr wrap="square" rtlCol="0">
            <a:spAutoFit/>
          </a:bodyPr>
          <a:lstStyle/>
          <a:p>
            <a:r>
              <a:rPr lang="en-IN" dirty="0"/>
              <a:t>There is requirement of a website which will be a one stop platform for all tools and documentation related to cash automation.</a:t>
            </a:r>
          </a:p>
          <a:p>
            <a:endParaRPr lang="en-IN" u="sng" dirty="0"/>
          </a:p>
          <a:p>
            <a:r>
              <a:rPr lang="en-IN" sz="2000" b="1" u="sng" dirty="0">
                <a:solidFill>
                  <a:srgbClr val="0070C0"/>
                </a:solidFill>
              </a:rPr>
              <a:t>*Current scenario (without website)</a:t>
            </a:r>
          </a:p>
          <a:p>
            <a:r>
              <a:rPr lang="en-IN" dirty="0"/>
              <a:t>The situation currently is highly human dependent. When a person involved in cash automation needs help, he/she has to either look into box where the documents are not well organised or ask Giuseppe, Wendy or Zoltan. When they are not available, it creates a problem and slows down the process.</a:t>
            </a:r>
          </a:p>
          <a:p>
            <a:endParaRPr lang="en-IN" dirty="0"/>
          </a:p>
          <a:p>
            <a:r>
              <a:rPr lang="en-IN" sz="2000" b="1" u="sng" dirty="0">
                <a:solidFill>
                  <a:srgbClr val="0070C0"/>
                </a:solidFill>
              </a:rPr>
              <a:t>*Business outcome </a:t>
            </a:r>
            <a:r>
              <a:rPr lang="en-IN" sz="2000" b="1" dirty="0">
                <a:solidFill>
                  <a:srgbClr val="0070C0"/>
                </a:solidFill>
              </a:rPr>
              <a:t>(link to: </a:t>
            </a:r>
            <a:r>
              <a:rPr lang="en-IN" sz="2000" b="1" dirty="0">
                <a:solidFill>
                  <a:srgbClr val="FF0000"/>
                </a:solidFill>
                <a:hlinkClick r:id="rId2" action="ppaction://hlinkfile">
                  <a:extLst>
                    <a:ext uri="{A12FA001-AC4F-418D-AE19-62706E023703}">
                      <ahyp:hlinkClr xmlns:ahyp="http://schemas.microsoft.com/office/drawing/2018/hyperlinkcolor" val="tx"/>
                    </a:ext>
                  </a:extLst>
                </a:hlinkClick>
              </a:rPr>
              <a:t>CBA&amp;CFI</a:t>
            </a:r>
            <a:r>
              <a:rPr lang="en-IN" sz="2000" b="1" dirty="0">
                <a:solidFill>
                  <a:srgbClr val="0070C0"/>
                </a:solidFill>
              </a:rPr>
              <a:t>     link to: </a:t>
            </a:r>
            <a:r>
              <a:rPr lang="en-IN" sz="2000" b="1" dirty="0">
                <a:solidFill>
                  <a:srgbClr val="FF0000"/>
                </a:solidFill>
                <a:hlinkClick r:id="rId3" action="ppaction://hlinkfile">
                  <a:extLst>
                    <a:ext uri="{A12FA001-AC4F-418D-AE19-62706E023703}">
                      <ahyp:hlinkClr xmlns:ahyp="http://schemas.microsoft.com/office/drawing/2018/hyperlinkcolor" val="tx"/>
                    </a:ext>
                  </a:extLst>
                </a:hlinkClick>
              </a:rPr>
              <a:t>Benefits in detail</a:t>
            </a:r>
            <a:r>
              <a:rPr lang="en-IN" sz="2000" b="1" dirty="0">
                <a:solidFill>
                  <a:srgbClr val="0070C0"/>
                </a:solidFill>
              </a:rPr>
              <a:t>)</a:t>
            </a:r>
          </a:p>
          <a:p>
            <a:r>
              <a:rPr lang="en-IN" b="1" dirty="0"/>
              <a:t>1. I</a:t>
            </a:r>
            <a:r>
              <a:rPr lang="en-IN" dirty="0"/>
              <a:t>nstead of referring the box or going after people to seek information, people can focus on right things, speed up the cash automation process and increase productivity. </a:t>
            </a:r>
            <a:r>
              <a:rPr lang="en-IN" b="1" dirty="0">
                <a:solidFill>
                  <a:srgbClr val="002060"/>
                </a:solidFill>
              </a:rPr>
              <a:t>Cost saved on Key Users because of website=8400$/year(approx.)</a:t>
            </a:r>
          </a:p>
          <a:p>
            <a:r>
              <a:rPr lang="en-IN" b="1" dirty="0"/>
              <a:t>2. </a:t>
            </a:r>
            <a:r>
              <a:rPr lang="en-IN" dirty="0"/>
              <a:t>Cycle time gets reduced by </a:t>
            </a:r>
            <a:r>
              <a:rPr lang="en-IN" b="1" dirty="0">
                <a:solidFill>
                  <a:srgbClr val="002060"/>
                </a:solidFill>
              </a:rPr>
              <a:t>360 hrs/year</a:t>
            </a:r>
            <a:r>
              <a:rPr lang="en-IN" dirty="0"/>
              <a:t>(approx.), thus speeding up cash collection and application process. </a:t>
            </a:r>
            <a:r>
              <a:rPr lang="en-IN" b="1" dirty="0">
                <a:solidFill>
                  <a:srgbClr val="002060"/>
                </a:solidFill>
              </a:rPr>
              <a:t>Money gets into GE in quicker time. As cash is the most important KPI for any GE project, the website adds great value. Approximation of 17M $ gets into GE as positive cash flow in lesser time of 360 hrs/year.</a:t>
            </a:r>
          </a:p>
          <a:p>
            <a:endParaRPr lang="en-IN" b="1" dirty="0"/>
          </a:p>
          <a:p>
            <a:endParaRPr lang="en-IN" dirty="0"/>
          </a:p>
        </p:txBody>
      </p:sp>
    </p:spTree>
    <p:extLst>
      <p:ext uri="{BB962C8B-B14F-4D97-AF65-F5344CB8AC3E}">
        <p14:creationId xmlns:p14="http://schemas.microsoft.com/office/powerpoint/2010/main" val="85504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438BAA-BACE-47A1-ACBC-F1590B9E0F10}"/>
              </a:ext>
            </a:extLst>
          </p:cNvPr>
          <p:cNvSpPr>
            <a:spLocks noGrp="1"/>
          </p:cNvSpPr>
          <p:nvPr>
            <p:ph type="ctrTitle"/>
          </p:nvPr>
        </p:nvSpPr>
        <p:spPr>
          <a:xfrm>
            <a:off x="345787" y="1227138"/>
            <a:ext cx="8361363" cy="2686050"/>
          </a:xfrm>
        </p:spPr>
        <p:txBody>
          <a:bodyPr/>
          <a:lstStyle/>
          <a:p>
            <a:r>
              <a:rPr lang="en-IN" sz="2000" b="1" u="sng" dirty="0">
                <a:solidFill>
                  <a:srgbClr val="0070C0"/>
                </a:solidFill>
              </a:rPr>
              <a:t>*Challenges Faced</a:t>
            </a:r>
          </a:p>
        </p:txBody>
      </p:sp>
      <p:sp>
        <p:nvSpPr>
          <p:cNvPr id="5" name="TextBox 4">
            <a:extLst>
              <a:ext uri="{FF2B5EF4-FFF2-40B4-BE49-F238E27FC236}">
                <a16:creationId xmlns:a16="http://schemas.microsoft.com/office/drawing/2014/main" id="{6AD82936-AD6C-42C9-A6D9-54314A5BBCB2}"/>
              </a:ext>
            </a:extLst>
          </p:cNvPr>
          <p:cNvSpPr txBox="1"/>
          <p:nvPr/>
        </p:nvSpPr>
        <p:spPr>
          <a:xfrm>
            <a:off x="0" y="1619507"/>
            <a:ext cx="12192000" cy="3077766"/>
          </a:xfrm>
          <a:prstGeom prst="rect">
            <a:avLst/>
          </a:prstGeom>
          <a:noFill/>
        </p:spPr>
        <p:txBody>
          <a:bodyPr wrap="square" rtlCol="0">
            <a:spAutoFit/>
          </a:bodyPr>
          <a:lstStyle/>
          <a:p>
            <a:pPr marL="342900" indent="-342900">
              <a:buFontTx/>
              <a:buAutoNum type="arabicPeriod"/>
            </a:pPr>
            <a:r>
              <a:rPr lang="en-IN" sz="1600" dirty="0"/>
              <a:t>Could not take up path of custom web development for the website as our team works in functional side and there is no developer in the team to mentor/guide me during the steep web development learning curve or during design, build and deploy of website. Plus no expertise in team to maintain the site even if somehow its created and made live.</a:t>
            </a:r>
            <a:r>
              <a:rPr lang="en-IN" sz="1600" b="1" dirty="0">
                <a:solidFill>
                  <a:srgbClr val="FF0000"/>
                </a:solidFill>
                <a:hlinkClick r:id="rId2" action="ppaction://hlinkpres?slideindex=1&amp;slidetitle=">
                  <a:extLst>
                    <a:ext uri="{A12FA001-AC4F-418D-AE19-62706E023703}">
                      <ahyp:hlinkClr xmlns:ahyp="http://schemas.microsoft.com/office/drawing/2018/hyperlinkcolor" val="tx"/>
                    </a:ext>
                  </a:extLst>
                </a:hlinkClick>
              </a:rPr>
              <a:t> </a:t>
            </a:r>
            <a:r>
              <a:rPr lang="en-IN" b="1" dirty="0">
                <a:solidFill>
                  <a:srgbClr val="FF0000"/>
                </a:solidFill>
                <a:hlinkClick r:id="rId2" action="ppaction://hlinkpres?slideindex=1&amp;slidetitle=">
                  <a:extLst>
                    <a:ext uri="{A12FA001-AC4F-418D-AE19-62706E023703}">
                      <ahyp:hlinkClr xmlns:ahyp="http://schemas.microsoft.com/office/drawing/2018/hyperlinkcolor" val="tx"/>
                    </a:ext>
                  </a:extLst>
                </a:hlinkClick>
              </a:rPr>
              <a:t>Click for details</a:t>
            </a:r>
            <a:endParaRPr lang="en-IN" b="1" dirty="0">
              <a:solidFill>
                <a:srgbClr val="FF0000"/>
              </a:solidFill>
            </a:endParaRPr>
          </a:p>
          <a:p>
            <a:pPr marL="342900" indent="-342900">
              <a:buFontTx/>
              <a:buAutoNum type="arabicPeriod"/>
            </a:pPr>
            <a:r>
              <a:rPr lang="en-IN" sz="1600" dirty="0"/>
              <a:t>For a non-tech team to have a website in GE REN, situations and process involved wasn’t smooth</a:t>
            </a:r>
            <a:r>
              <a:rPr lang="en-IN" sz="1600" b="1" dirty="0"/>
              <a:t>. Either we had to depend on s/w engineering teams or take support of GE CORP, paying 2.7k $ a month. There was no documentation on the road map</a:t>
            </a:r>
            <a:r>
              <a:rPr lang="en-IN" sz="1600" b="1" dirty="0">
                <a:sym typeface="Wingdings" panose="05000000000000000000" pitchFamily="2" charset="2"/>
              </a:rPr>
              <a:t> </a:t>
            </a:r>
            <a:r>
              <a:rPr lang="en-IN" sz="1600" b="1" dirty="0"/>
              <a:t>that should be followed to have a website, what tech stack should be used, how to get GE domain name, host the site internally, </a:t>
            </a:r>
            <a:r>
              <a:rPr lang="en-IN" sz="1600" b="1" dirty="0" err="1"/>
              <a:t>sso</a:t>
            </a:r>
            <a:r>
              <a:rPr lang="en-IN" sz="1600" b="1" dirty="0"/>
              <a:t> integration. Additionally, the technical infrastructure wasn’t available at GE REN like other GE divisions and there was limitation in resources both in terms of finance and people expertise to have a similar solution in GE REN</a:t>
            </a:r>
            <a:r>
              <a:rPr lang="en-IN" sz="1600" dirty="0"/>
              <a:t>. All solutions were resulting in dead end.   </a:t>
            </a:r>
          </a:p>
          <a:p>
            <a:r>
              <a:rPr lang="en-IN" sz="2000" b="1" dirty="0">
                <a:solidFill>
                  <a:srgbClr val="0070C0"/>
                </a:solidFill>
              </a:rPr>
              <a:t>     *</a:t>
            </a:r>
            <a:r>
              <a:rPr lang="en-IN" sz="2000" b="1" u="sng" dirty="0">
                <a:solidFill>
                  <a:schemeClr val="accent1"/>
                </a:solidFill>
              </a:rPr>
              <a:t>*How I overcame the challenges</a:t>
            </a:r>
            <a:r>
              <a:rPr lang="en-IN" sz="2000" b="1" i="1" u="sng" dirty="0">
                <a:solidFill>
                  <a:srgbClr val="0070C0"/>
                </a:solidFill>
              </a:rPr>
              <a:t>: </a:t>
            </a:r>
            <a:r>
              <a:rPr lang="en-IN" sz="2000" b="1" u="sng" dirty="0">
                <a:solidFill>
                  <a:srgbClr val="0070C0"/>
                </a:solidFill>
              </a:rPr>
              <a:t> </a:t>
            </a:r>
            <a:r>
              <a:rPr lang="en-IN" sz="2400" b="1" dirty="0">
                <a:solidFill>
                  <a:srgbClr val="FF0000"/>
                </a:solidFill>
                <a:hlinkClick r:id="rId3" action="ppaction://hlinkfile">
                  <a:extLst>
                    <a:ext uri="{A12FA001-AC4F-418D-AE19-62706E023703}">
                      <ahyp:hlinkClr xmlns:ahyp="http://schemas.microsoft.com/office/drawing/2018/hyperlinkcolor" val="tx"/>
                    </a:ext>
                  </a:extLst>
                </a:hlinkClick>
              </a:rPr>
              <a:t>PLEASE CLICK HERE FOR DETAILED ROADMAP</a:t>
            </a:r>
            <a:r>
              <a:rPr lang="en-IN" sz="2400" b="1" dirty="0">
                <a:solidFill>
                  <a:srgbClr val="FF0000"/>
                </a:solidFill>
              </a:rPr>
              <a:t>!</a:t>
            </a:r>
            <a:endParaRPr lang="en-IN" sz="2400" b="1" u="sng" dirty="0">
              <a:solidFill>
                <a:srgbClr val="0070C0"/>
              </a:solidFill>
            </a:endParaRPr>
          </a:p>
          <a:p>
            <a:pPr marL="342900" indent="-342900">
              <a:buFontTx/>
              <a:buAutoNum type="arabicPeriod"/>
            </a:pPr>
            <a:endParaRPr lang="en-IN" dirty="0"/>
          </a:p>
          <a:p>
            <a:r>
              <a:rPr lang="en-IN" dirty="0"/>
              <a:t>	</a:t>
            </a:r>
          </a:p>
        </p:txBody>
      </p:sp>
      <p:sp>
        <p:nvSpPr>
          <p:cNvPr id="8" name="TextBox 7">
            <a:extLst>
              <a:ext uri="{FF2B5EF4-FFF2-40B4-BE49-F238E27FC236}">
                <a16:creationId xmlns:a16="http://schemas.microsoft.com/office/drawing/2014/main" id="{E99E8A5F-C7BE-4590-A509-90ECF8C24728}"/>
              </a:ext>
            </a:extLst>
          </p:cNvPr>
          <p:cNvSpPr txBox="1"/>
          <p:nvPr/>
        </p:nvSpPr>
        <p:spPr>
          <a:xfrm>
            <a:off x="0" y="3973116"/>
            <a:ext cx="12192000" cy="3447098"/>
          </a:xfrm>
          <a:prstGeom prst="rect">
            <a:avLst/>
          </a:prstGeom>
          <a:noFill/>
        </p:spPr>
        <p:txBody>
          <a:bodyPr wrap="square" rtlCol="0">
            <a:spAutoFit/>
          </a:bodyPr>
          <a:lstStyle/>
          <a:p>
            <a:r>
              <a:rPr lang="en-IN" sz="2000" b="1" dirty="0">
                <a:solidFill>
                  <a:srgbClr val="0070C0"/>
                </a:solidFill>
              </a:rPr>
              <a:t>     </a:t>
            </a:r>
            <a:r>
              <a:rPr lang="en-IN" sz="2000" b="1" u="sng" dirty="0">
                <a:solidFill>
                  <a:srgbClr val="0070C0"/>
                </a:solidFill>
              </a:rPr>
              <a:t>*Project Learning</a:t>
            </a:r>
          </a:p>
          <a:p>
            <a:pPr marL="342900" indent="-342900">
              <a:buAutoNum type="arabicPeriod"/>
            </a:pPr>
            <a:r>
              <a:rPr lang="en-US" sz="1600" b="1" dirty="0"/>
              <a:t>Multinationals have complex organizations. A key skill is to be able to identify the right people at the right time. To achieve this, invest time in building network and creating relationships not just within GE REN but beyond.</a:t>
            </a:r>
            <a:endParaRPr lang="en-IN" sz="1600" b="1" dirty="0"/>
          </a:p>
          <a:p>
            <a:pPr marL="342900" indent="-342900">
              <a:buAutoNum type="arabicPeriod"/>
            </a:pPr>
            <a:r>
              <a:rPr lang="en-IN" sz="1600" dirty="0"/>
              <a:t>Completed course on </a:t>
            </a:r>
            <a:r>
              <a:rPr lang="en-IN" sz="1600" b="1" dirty="0"/>
              <a:t>Bench</a:t>
            </a:r>
            <a:r>
              <a:rPr lang="en-IN" sz="1600" dirty="0"/>
              <a:t>; Hands on experience of working on a collaborative tool in form of </a:t>
            </a:r>
            <a:r>
              <a:rPr lang="en-IN" sz="1600" b="1" dirty="0"/>
              <a:t>BENCH</a:t>
            </a:r>
            <a:r>
              <a:rPr lang="en-IN" sz="1600" dirty="0"/>
              <a:t>.</a:t>
            </a:r>
          </a:p>
          <a:p>
            <a:pPr marL="342900" indent="-342900">
              <a:buFontTx/>
              <a:buAutoNum type="arabicPeriod"/>
            </a:pPr>
            <a:r>
              <a:rPr lang="en-IN" sz="1600" dirty="0"/>
              <a:t>Completed course on </a:t>
            </a:r>
            <a:r>
              <a:rPr lang="en-IN" sz="1600" b="1" dirty="0"/>
              <a:t>WP</a:t>
            </a:r>
            <a:r>
              <a:rPr lang="en-IN" sz="1600" dirty="0"/>
              <a:t>; Hands on experience on </a:t>
            </a:r>
            <a:r>
              <a:rPr lang="en-IN" sz="1600" b="1" dirty="0"/>
              <a:t>WordPress </a:t>
            </a:r>
            <a:r>
              <a:rPr lang="en-IN" sz="1600" dirty="0"/>
              <a:t>website.</a:t>
            </a:r>
            <a:r>
              <a:rPr lang="en-US" sz="1600" b="1" dirty="0">
                <a:solidFill>
                  <a:prstClr val="black"/>
                </a:solidFill>
              </a:rPr>
              <a:t> (</a:t>
            </a:r>
            <a:r>
              <a:rPr lang="en-IN" sz="1600" b="1" dirty="0">
                <a:solidFill>
                  <a:srgbClr val="0070C0"/>
                </a:solidFill>
              </a:rPr>
              <a:t>PLEASE</a:t>
            </a:r>
            <a:r>
              <a:rPr lang="en-IN" sz="1600" dirty="0"/>
              <a:t> </a:t>
            </a:r>
            <a:r>
              <a:rPr lang="en-IN" sz="1600" b="1" dirty="0">
                <a:solidFill>
                  <a:srgbClr val="0070C0"/>
                </a:solidFill>
              </a:rPr>
              <a:t>CLICK</a:t>
            </a:r>
            <a:r>
              <a:rPr lang="en-IN" sz="1600" dirty="0"/>
              <a:t>:</a:t>
            </a:r>
            <a:r>
              <a:rPr lang="en-US" sz="1600" b="1" dirty="0">
                <a:solidFill>
                  <a:prstClr val="black"/>
                </a:solidFill>
              </a:rPr>
              <a:t> </a:t>
            </a:r>
            <a:r>
              <a:rPr lang="en-US" sz="1600" b="1" dirty="0">
                <a:solidFill>
                  <a:srgbClr val="FF0000"/>
                </a:solidFill>
                <a:hlinkClick r:id="rId4" action="ppaction://hlinkpres?slideindex=1&amp;slidetitle=">
                  <a:extLst>
                    <a:ext uri="{A12FA001-AC4F-418D-AE19-62706E023703}">
                      <ahyp:hlinkClr xmlns:ahyp="http://schemas.microsoft.com/office/drawing/2018/hyperlinkcolor" val="tx"/>
                    </a:ext>
                  </a:extLst>
                </a:hlinkClick>
              </a:rPr>
              <a:t>WHY WORDPRESS</a:t>
            </a:r>
            <a:r>
              <a:rPr lang="en-US" sz="1600" b="1" dirty="0">
                <a:solidFill>
                  <a:prstClr val="black"/>
                </a:solidFill>
              </a:rPr>
              <a:t>)</a:t>
            </a:r>
            <a:endParaRPr lang="en-IN" sz="1600" dirty="0"/>
          </a:p>
          <a:p>
            <a:pPr marL="342900" indent="-342900">
              <a:buAutoNum type="arabicPeriod"/>
            </a:pPr>
            <a:r>
              <a:rPr lang="en-IN" sz="1600" dirty="0"/>
              <a:t>Completed LinkedIn learning courses on </a:t>
            </a:r>
            <a:r>
              <a:rPr lang="en-IN" sz="1600" b="1" dirty="0"/>
              <a:t>Drupal</a:t>
            </a:r>
            <a:r>
              <a:rPr lang="en-IN" sz="1600" dirty="0"/>
              <a:t>; Hands on experience on </a:t>
            </a:r>
            <a:r>
              <a:rPr lang="en-IN" sz="1600" b="1" dirty="0"/>
              <a:t>Drupal</a:t>
            </a:r>
            <a:r>
              <a:rPr lang="en-IN" sz="1600" dirty="0"/>
              <a:t> Website.</a:t>
            </a:r>
          </a:p>
          <a:p>
            <a:pPr marL="342900" indent="-342900">
              <a:buFontTx/>
              <a:buAutoNum type="arabicPeriod"/>
            </a:pPr>
            <a:r>
              <a:rPr lang="en-IN" sz="1600" dirty="0"/>
              <a:t>Completed courses on </a:t>
            </a:r>
            <a:r>
              <a:rPr lang="en-IN" sz="1600" b="1" dirty="0"/>
              <a:t>SharePoint</a:t>
            </a:r>
            <a:r>
              <a:rPr lang="en-IN" sz="1600" dirty="0"/>
              <a:t>; Hands on experience on SP websites. </a:t>
            </a:r>
            <a:r>
              <a:rPr lang="en-IN" sz="1600" b="1" dirty="0"/>
              <a:t>(</a:t>
            </a:r>
            <a:r>
              <a:rPr lang="en-IN" sz="1600" b="1" dirty="0">
                <a:solidFill>
                  <a:srgbClr val="0070C0"/>
                </a:solidFill>
              </a:rPr>
              <a:t>PLEASE</a:t>
            </a:r>
            <a:r>
              <a:rPr lang="en-IN" sz="1600" b="1" dirty="0"/>
              <a:t> </a:t>
            </a:r>
            <a:r>
              <a:rPr lang="en-IN" sz="1600" b="1" dirty="0">
                <a:solidFill>
                  <a:srgbClr val="0070C0"/>
                </a:solidFill>
              </a:rPr>
              <a:t>CLICK</a:t>
            </a:r>
            <a:r>
              <a:rPr lang="en-IN" sz="1600" dirty="0"/>
              <a:t>: </a:t>
            </a:r>
            <a:r>
              <a:rPr lang="en-IN" sz="1600" b="1" dirty="0">
                <a:solidFill>
                  <a:srgbClr val="FF0000"/>
                </a:solidFill>
                <a:hlinkClick r:id="rId5" action="ppaction://hlinkfile">
                  <a:extLst>
                    <a:ext uri="{A12FA001-AC4F-418D-AE19-62706E023703}">
                      <ahyp:hlinkClr xmlns:ahyp="http://schemas.microsoft.com/office/drawing/2018/hyperlinkcolor" val="tx"/>
                    </a:ext>
                  </a:extLst>
                </a:hlinkClick>
              </a:rPr>
              <a:t>Overview of SharePoint</a:t>
            </a:r>
            <a:r>
              <a:rPr lang="en-IN" sz="1600" b="1" dirty="0"/>
              <a:t>)</a:t>
            </a:r>
          </a:p>
          <a:p>
            <a:endParaRPr lang="en-IN" sz="2000" b="1" dirty="0"/>
          </a:p>
          <a:p>
            <a:pPr algn="ctr"/>
            <a:r>
              <a:rPr lang="en-IN" sz="1600" b="1" dirty="0">
                <a:solidFill>
                  <a:srgbClr val="0563C1"/>
                </a:solidFill>
                <a:latin typeface="Calibri" panose="020F0502020204030204" pitchFamily="34" charset="0"/>
                <a:ea typeface="Calibri" panose="020F0502020204030204" pitchFamily="34" charset="0"/>
                <a:cs typeface="Times New Roman" panose="02020603050405020304" pitchFamily="18" charset="0"/>
              </a:rPr>
              <a:t>Trial Version of website: </a:t>
            </a:r>
            <a:r>
              <a:rPr lang="en-IN" sz="1600" b="1" u="sng" dirty="0">
                <a:solidFill>
                  <a:srgbClr val="E3319B"/>
                </a:solidFill>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https://rebrand.ly/cashauto </a:t>
            </a:r>
            <a:r>
              <a:rPr lang="en-IN" sz="1600" b="1" dirty="0">
                <a:solidFill>
                  <a:srgbClr val="0563C1"/>
                </a:solidFill>
                <a:latin typeface="Calibri" panose="020F0502020204030204" pitchFamily="34" charset="0"/>
                <a:ea typeface="Calibri" panose="020F0502020204030204" pitchFamily="34" charset="0"/>
                <a:cs typeface="Times New Roman" panose="02020603050405020304" pitchFamily="18" charset="0"/>
              </a:rPr>
              <a:t>	Final Version of website : </a:t>
            </a:r>
            <a:r>
              <a:rPr lang="en-IN" sz="1600" b="1" dirty="0">
                <a:solidFill>
                  <a:srgbClr val="E3319B"/>
                </a:solidFill>
                <a:sym typeface="Wingdings" panose="05000000000000000000" pitchFamily="2" charset="2"/>
                <a:hlinkClick r:id="rId7">
                  <a:extLst>
                    <a:ext uri="{A12FA001-AC4F-418D-AE19-62706E023703}">
                      <ahyp:hlinkClr xmlns:ahyp="http://schemas.microsoft.com/office/drawing/2018/hyperlinkcolor" val="tx"/>
                    </a:ext>
                  </a:extLst>
                </a:hlinkClick>
              </a:rPr>
              <a:t>https://rebrand.ly/cashautomation</a:t>
            </a:r>
            <a:endParaRPr lang="en-IN" sz="1600" dirty="0">
              <a:solidFill>
                <a:srgbClr val="E3319B"/>
              </a:solidFill>
            </a:endParaRPr>
          </a:p>
          <a:p>
            <a:endParaRPr lang="en-IN" sz="2000" b="1" dirty="0"/>
          </a:p>
          <a:p>
            <a:endParaRPr lang="en-US" dirty="0"/>
          </a:p>
          <a:p>
            <a:r>
              <a:rPr lang="en-IN" sz="2000" dirty="0">
                <a:solidFill>
                  <a:srgbClr val="0070C0"/>
                </a:solidFill>
              </a:rPr>
              <a:t> </a:t>
            </a:r>
            <a:r>
              <a:rPr lang="en-IN" sz="2000" b="1" dirty="0">
                <a:solidFill>
                  <a:srgbClr val="0070C0"/>
                </a:solidFill>
              </a:rPr>
              <a:t>     </a:t>
            </a:r>
            <a:endParaRPr lang="en-IN" dirty="0"/>
          </a:p>
        </p:txBody>
      </p:sp>
    </p:spTree>
    <p:extLst>
      <p:ext uri="{BB962C8B-B14F-4D97-AF65-F5344CB8AC3E}">
        <p14:creationId xmlns:p14="http://schemas.microsoft.com/office/powerpoint/2010/main" val="336434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4378036-5DAA-DD47-9980-9705BD9E4F50}"/>
              </a:ext>
            </a:extLst>
          </p:cNvPr>
          <p:cNvSpPr>
            <a:spLocks noGrp="1"/>
          </p:cNvSpPr>
          <p:nvPr>
            <p:ph type="ctrTitle"/>
          </p:nvPr>
        </p:nvSpPr>
        <p:spPr>
          <a:xfrm>
            <a:off x="519248" y="2381162"/>
            <a:ext cx="5214801" cy="2686539"/>
          </a:xfrm>
        </p:spPr>
        <p:txBody>
          <a:bodyPr/>
          <a:lstStyle/>
          <a:p>
            <a:r>
              <a:rPr lang="en-IN" sz="3600" b="1" dirty="0"/>
              <a:t>FDL-GECARS implementation in RACES for ONW Mexico project (Priority 2)</a:t>
            </a:r>
            <a:br>
              <a:rPr lang="en-IN" sz="3600" dirty="0"/>
            </a:br>
            <a:br>
              <a:rPr lang="en-US" dirty="0"/>
            </a:br>
            <a:br>
              <a:rPr lang="en-US" dirty="0"/>
            </a:br>
            <a:r>
              <a:rPr lang="en-US" dirty="0"/>
              <a:t> </a:t>
            </a:r>
            <a:endParaRPr lang="en-US" sz="1600" dirty="0">
              <a:solidFill>
                <a:srgbClr val="FFFF00"/>
              </a:solidFill>
            </a:endParaRPr>
          </a:p>
        </p:txBody>
      </p:sp>
      <p:sp>
        <p:nvSpPr>
          <p:cNvPr id="5" name="TextBox 4">
            <a:extLst>
              <a:ext uri="{FF2B5EF4-FFF2-40B4-BE49-F238E27FC236}">
                <a16:creationId xmlns:a16="http://schemas.microsoft.com/office/drawing/2014/main" id="{98E69229-8664-E749-B2F1-2204D9D622B1}"/>
              </a:ext>
            </a:extLst>
          </p:cNvPr>
          <p:cNvSpPr txBox="1"/>
          <p:nvPr/>
        </p:nvSpPr>
        <p:spPr>
          <a:xfrm>
            <a:off x="2154621" y="6800193"/>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C1348997-CC3B-4073-BE8D-DFBD4CF6DFF7}"/>
              </a:ext>
            </a:extLst>
          </p:cNvPr>
          <p:cNvSpPr txBox="1"/>
          <p:nvPr/>
        </p:nvSpPr>
        <p:spPr>
          <a:xfrm>
            <a:off x="424001" y="4675500"/>
            <a:ext cx="6033952" cy="666750"/>
          </a:xfrm>
          <a:prstGeom prst="rect">
            <a:avLst/>
          </a:prstGeom>
          <a:noFill/>
        </p:spPr>
        <p:txBody>
          <a:bodyPr wrap="square" rtlCol="0">
            <a:noAutofit/>
          </a:bodyPr>
          <a:lstStyle/>
          <a:p>
            <a:pPr>
              <a:spcBef>
                <a:spcPts val="1200"/>
              </a:spcBef>
            </a:pPr>
            <a:r>
              <a:rPr lang="en-US" sz="2000" dirty="0">
                <a:solidFill>
                  <a:srgbClr val="00B0F0"/>
                </a:solidFill>
              </a:rPr>
              <a:t>Link:   </a:t>
            </a:r>
            <a:r>
              <a:rPr lang="en-IN" sz="2000" b="1" dirty="0">
                <a:solidFill>
                  <a:srgbClr val="FFFF00"/>
                </a:solidFill>
                <a:hlinkClick r:id="rId3" action="ppaction://hlinkfile">
                  <a:extLst>
                    <a:ext uri="{A12FA001-AC4F-418D-AE19-62706E023703}">
                      <ahyp:hlinkClr xmlns:ahyp="http://schemas.microsoft.com/office/drawing/2018/hyperlinkcolor" val="tx"/>
                    </a:ext>
                  </a:extLst>
                </a:hlinkClick>
              </a:rPr>
              <a:t>Documentation</a:t>
            </a:r>
            <a:endParaRPr lang="en-IN" sz="2000" b="1" dirty="0">
              <a:solidFill>
                <a:srgbClr val="FFFF00"/>
              </a:solidFill>
            </a:endParaRPr>
          </a:p>
          <a:p>
            <a:pPr>
              <a:spcBef>
                <a:spcPts val="1200"/>
              </a:spcBef>
            </a:pPr>
            <a:r>
              <a:rPr lang="en-IN" sz="2000" dirty="0">
                <a:solidFill>
                  <a:srgbClr val="00B0F0"/>
                </a:solidFill>
              </a:rPr>
              <a:t>Link:</a:t>
            </a:r>
            <a:r>
              <a:rPr lang="en-IN" sz="2000" dirty="0">
                <a:solidFill>
                  <a:srgbClr val="FFFF00"/>
                </a:solidFill>
              </a:rPr>
              <a:t>   </a:t>
            </a:r>
            <a:r>
              <a:rPr lang="en-IN" sz="2000" b="1" dirty="0">
                <a:solidFill>
                  <a:srgbClr val="FFFF00"/>
                </a:solidFill>
                <a:hlinkClick r:id="rId4" action="ppaction://hlinkfile">
                  <a:extLst>
                    <a:ext uri="{A12FA001-AC4F-418D-AE19-62706E023703}">
                      <ahyp:hlinkClr xmlns:ahyp="http://schemas.microsoft.com/office/drawing/2018/hyperlinkcolor" val="tx"/>
                    </a:ext>
                  </a:extLst>
                </a:hlinkClick>
              </a:rPr>
              <a:t>Project Plan</a:t>
            </a:r>
            <a:endParaRPr lang="en-IN" sz="2000" b="1" dirty="0">
              <a:solidFill>
                <a:srgbClr val="FFFF00"/>
              </a:solidFill>
            </a:endParaRPr>
          </a:p>
        </p:txBody>
      </p:sp>
    </p:spTree>
    <p:extLst>
      <p:ext uri="{BB962C8B-B14F-4D97-AF65-F5344CB8AC3E}">
        <p14:creationId xmlns:p14="http://schemas.microsoft.com/office/powerpoint/2010/main" val="418036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D6C73-9359-4D1B-A09D-FABC6E0E65B0}"/>
              </a:ext>
            </a:extLst>
          </p:cNvPr>
          <p:cNvSpPr>
            <a:spLocks noGrp="1"/>
          </p:cNvSpPr>
          <p:nvPr>
            <p:ph type="ctrTitle"/>
          </p:nvPr>
        </p:nvSpPr>
        <p:spPr>
          <a:xfrm>
            <a:off x="431444" y="1522413"/>
            <a:ext cx="8321675" cy="2686050"/>
          </a:xfrm>
        </p:spPr>
        <p:txBody>
          <a:bodyPr/>
          <a:lstStyle/>
          <a:p>
            <a:r>
              <a:rPr lang="en-IN" sz="2000" b="1" u="sng" dirty="0">
                <a:solidFill>
                  <a:srgbClr val="0070C0"/>
                </a:solidFill>
              </a:rPr>
              <a:t>*Business requirement</a:t>
            </a:r>
            <a:br>
              <a:rPr lang="en-IN" sz="3600" dirty="0"/>
            </a:br>
            <a:endParaRPr lang="en-IN" sz="3600" dirty="0"/>
          </a:p>
        </p:txBody>
      </p:sp>
      <p:sp>
        <p:nvSpPr>
          <p:cNvPr id="11" name="TextBox 10">
            <a:extLst>
              <a:ext uri="{FF2B5EF4-FFF2-40B4-BE49-F238E27FC236}">
                <a16:creationId xmlns:a16="http://schemas.microsoft.com/office/drawing/2014/main" id="{6B328FBE-3E3E-47DD-8251-8C2608A40170}"/>
              </a:ext>
            </a:extLst>
          </p:cNvPr>
          <p:cNvSpPr txBox="1"/>
          <p:nvPr/>
        </p:nvSpPr>
        <p:spPr>
          <a:xfrm>
            <a:off x="364769" y="2058402"/>
            <a:ext cx="11741506" cy="4585871"/>
          </a:xfrm>
          <a:prstGeom prst="rect">
            <a:avLst/>
          </a:prstGeom>
          <a:noFill/>
        </p:spPr>
        <p:txBody>
          <a:bodyPr wrap="square" rtlCol="0">
            <a:spAutoFit/>
          </a:bodyPr>
          <a:lstStyle/>
          <a:p>
            <a:r>
              <a:rPr lang="en-IN" dirty="0"/>
              <a:t>Need to create a template for FDL-GECARS project under Races. </a:t>
            </a:r>
            <a:r>
              <a:rPr lang="en-US" dirty="0"/>
              <a:t>Document technical steps required to implement GECARS LITE for RACES ERP, based on Onshore Wind Mexico project.</a:t>
            </a:r>
            <a:r>
              <a:rPr lang="en-IN" dirty="0"/>
              <a:t> Need to make a generalised plan for any GECARS lite implementation. </a:t>
            </a:r>
          </a:p>
          <a:p>
            <a:endParaRPr lang="en-IN" u="sng" dirty="0"/>
          </a:p>
          <a:p>
            <a:r>
              <a:rPr lang="en-IN" sz="2000" b="1" u="sng" dirty="0">
                <a:solidFill>
                  <a:srgbClr val="0070C0"/>
                </a:solidFill>
              </a:rPr>
              <a:t>*Current scenario (without website)</a:t>
            </a:r>
          </a:p>
          <a:p>
            <a:r>
              <a:rPr lang="en-IN" dirty="0"/>
              <a:t>Level of detail was not enough when it was first time piloted during SIT with Andy, Helen, the races team. The setup during testing was such that  the plan was not perfect and granular, there were confusions in relation to steps involved. At present steps are clear to some but maybe not to others and certainly not to people who have not been part of the projects before.</a:t>
            </a:r>
          </a:p>
          <a:p>
            <a:endParaRPr lang="en-IN" dirty="0"/>
          </a:p>
          <a:p>
            <a:r>
              <a:rPr lang="en-IN" sz="2000" b="1" u="sng" dirty="0">
                <a:solidFill>
                  <a:srgbClr val="0070C0"/>
                </a:solidFill>
              </a:rPr>
              <a:t>*Expectation : </a:t>
            </a:r>
            <a:r>
              <a:rPr lang="en-IN" dirty="0"/>
              <a:t>The level of detail should be such that all teams recognise that okay I understand I need to implement GECARS, I need to make this 80 detailed steps in this sequence. Need to make it error proof so that everyone understands what to do. An example is what we made during SIT for preparing the connections. We need to connect instance X, need to make refresh of mirror and model of FDL, need to pass keys to GECARS and other things listed. It should be very granular, no confusion as to what to do when we start again a similar project or during this UAT.</a:t>
            </a:r>
          </a:p>
          <a:p>
            <a:endParaRPr lang="en-IN" b="1" dirty="0"/>
          </a:p>
          <a:p>
            <a:endParaRPr lang="en-IN" dirty="0"/>
          </a:p>
        </p:txBody>
      </p:sp>
    </p:spTree>
    <p:extLst>
      <p:ext uri="{BB962C8B-B14F-4D97-AF65-F5344CB8AC3E}">
        <p14:creationId xmlns:p14="http://schemas.microsoft.com/office/powerpoint/2010/main" val="347674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D6C73-9359-4D1B-A09D-FABC6E0E65B0}"/>
              </a:ext>
            </a:extLst>
          </p:cNvPr>
          <p:cNvSpPr>
            <a:spLocks noGrp="1"/>
          </p:cNvSpPr>
          <p:nvPr>
            <p:ph type="ctrTitle"/>
          </p:nvPr>
        </p:nvSpPr>
        <p:spPr>
          <a:xfrm>
            <a:off x="345719" y="1303338"/>
            <a:ext cx="8321675" cy="2686050"/>
          </a:xfrm>
        </p:spPr>
        <p:txBody>
          <a:bodyPr/>
          <a:lstStyle/>
          <a:p>
            <a:r>
              <a:rPr lang="en-IN" sz="2000" b="1" u="sng" dirty="0">
                <a:solidFill>
                  <a:srgbClr val="0070C0"/>
                </a:solidFill>
              </a:rPr>
              <a:t>*Business outcome</a:t>
            </a:r>
            <a:br>
              <a:rPr lang="en-IN" sz="3600" dirty="0"/>
            </a:br>
            <a:endParaRPr lang="en-IN" sz="3600" dirty="0"/>
          </a:p>
        </p:txBody>
      </p:sp>
      <p:sp>
        <p:nvSpPr>
          <p:cNvPr id="11" name="TextBox 10">
            <a:extLst>
              <a:ext uri="{FF2B5EF4-FFF2-40B4-BE49-F238E27FC236}">
                <a16:creationId xmlns:a16="http://schemas.microsoft.com/office/drawing/2014/main" id="{6B328FBE-3E3E-47DD-8251-8C2608A40170}"/>
              </a:ext>
            </a:extLst>
          </p:cNvPr>
          <p:cNvSpPr txBox="1"/>
          <p:nvPr/>
        </p:nvSpPr>
        <p:spPr>
          <a:xfrm>
            <a:off x="109537" y="1715502"/>
            <a:ext cx="11668125" cy="5724644"/>
          </a:xfrm>
          <a:prstGeom prst="rect">
            <a:avLst/>
          </a:prstGeom>
          <a:noFill/>
        </p:spPr>
        <p:txBody>
          <a:bodyPr wrap="square" rtlCol="0">
            <a:spAutoFit/>
          </a:bodyPr>
          <a:lstStyle/>
          <a:p>
            <a:r>
              <a:rPr lang="en-IN" dirty="0"/>
              <a:t>Once this comes up, the process will be speeded and there will be no more error, no more confusion. Can give time to more value added part. Based on this plan, the template for NOVUS, ATM can be made later on.</a:t>
            </a:r>
          </a:p>
          <a:p>
            <a:endParaRPr lang="en-IN" u="sng" dirty="0"/>
          </a:p>
          <a:p>
            <a:r>
              <a:rPr lang="en-IN" sz="2000" b="1" u="sng" dirty="0">
                <a:solidFill>
                  <a:srgbClr val="0070C0"/>
                </a:solidFill>
              </a:rPr>
              <a:t>*Challenges faced</a:t>
            </a:r>
          </a:p>
          <a:p>
            <a:r>
              <a:rPr lang="en-IN" dirty="0"/>
              <a:t>2 weeks into month of JAN, the project went to a hold, with talks going on between GE and Genpact on the future of cash automation. Eventually NOVUS, ATM went out of scope. Process started again in mid FEB. Coming from non finance background, initially it was difficult for me to understand as to what steps and involved in SIT, UAT and what are the processes involved in each step. </a:t>
            </a:r>
          </a:p>
          <a:p>
            <a:endParaRPr lang="en-IN" dirty="0"/>
          </a:p>
          <a:p>
            <a:r>
              <a:rPr lang="en-IN" sz="2000" b="1" u="sng" dirty="0">
                <a:solidFill>
                  <a:srgbClr val="0070C0"/>
                </a:solidFill>
              </a:rPr>
              <a:t>*How I overcame the challenges</a:t>
            </a:r>
          </a:p>
          <a:p>
            <a:r>
              <a:rPr lang="en-IN" dirty="0"/>
              <a:t>Weekly call with Giuseppe and his guidance helped me come to pace and understand the processes involved. Additionally, calls with Avishikta from GECARS team and combined weekly calls with GECARS, FDL, RACES team helped me understand to the relation between the teams involved.</a:t>
            </a:r>
          </a:p>
          <a:p>
            <a:endParaRPr lang="en-IN" dirty="0"/>
          </a:p>
          <a:p>
            <a:r>
              <a:rPr lang="en-IN" sz="2000" b="1" u="sng" dirty="0">
                <a:solidFill>
                  <a:srgbClr val="0070C0"/>
                </a:solidFill>
              </a:rPr>
              <a:t>*Project Learning</a:t>
            </a:r>
          </a:p>
          <a:p>
            <a:r>
              <a:rPr lang="en-IN" dirty="0"/>
              <a:t>Understanding of how a corporate functions. Relations between corporates(GE &amp; GENPACT), the business aspects and politics involved. Additionally, I got understanding on how a multi-team project is carried out.</a:t>
            </a:r>
          </a:p>
          <a:p>
            <a:endParaRPr lang="en-IN" dirty="0"/>
          </a:p>
          <a:p>
            <a:endParaRPr lang="en-IN" b="1" dirty="0"/>
          </a:p>
          <a:p>
            <a:endParaRPr lang="en-IN" dirty="0"/>
          </a:p>
        </p:txBody>
      </p:sp>
    </p:spTree>
    <p:extLst>
      <p:ext uri="{BB962C8B-B14F-4D97-AF65-F5344CB8AC3E}">
        <p14:creationId xmlns:p14="http://schemas.microsoft.com/office/powerpoint/2010/main" val="396862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4378036-5DAA-DD47-9980-9705BD9E4F50}"/>
              </a:ext>
            </a:extLst>
          </p:cNvPr>
          <p:cNvSpPr>
            <a:spLocks noGrp="1"/>
          </p:cNvSpPr>
          <p:nvPr>
            <p:ph type="ctrTitle"/>
          </p:nvPr>
        </p:nvSpPr>
        <p:spPr>
          <a:xfrm>
            <a:off x="166823" y="2362112"/>
            <a:ext cx="8462827" cy="2686539"/>
          </a:xfrm>
        </p:spPr>
        <p:txBody>
          <a:bodyPr/>
          <a:lstStyle/>
          <a:p>
            <a:r>
              <a:rPr lang="en-IN" sz="3600" b="1" dirty="0"/>
              <a:t>Participate in LEAN event</a:t>
            </a:r>
            <a:br>
              <a:rPr lang="en-IN" sz="3600" b="1" dirty="0"/>
            </a:br>
            <a:r>
              <a:rPr lang="en-IN" sz="3600" b="1" dirty="0"/>
              <a:t>(Priority 3)</a:t>
            </a:r>
            <a:br>
              <a:rPr lang="en-US" dirty="0"/>
            </a:br>
            <a:endParaRPr lang="en-US" sz="1600" dirty="0">
              <a:solidFill>
                <a:srgbClr val="FFFF00"/>
              </a:solidFill>
            </a:endParaRPr>
          </a:p>
        </p:txBody>
      </p:sp>
      <p:sp>
        <p:nvSpPr>
          <p:cNvPr id="5" name="TextBox 4">
            <a:extLst>
              <a:ext uri="{FF2B5EF4-FFF2-40B4-BE49-F238E27FC236}">
                <a16:creationId xmlns:a16="http://schemas.microsoft.com/office/drawing/2014/main" id="{98E69229-8664-E749-B2F1-2204D9D622B1}"/>
              </a:ext>
            </a:extLst>
          </p:cNvPr>
          <p:cNvSpPr txBox="1"/>
          <p:nvPr/>
        </p:nvSpPr>
        <p:spPr>
          <a:xfrm>
            <a:off x="2154621" y="6800193"/>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C1348997-CC3B-4073-BE8D-DFBD4CF6DFF7}"/>
              </a:ext>
            </a:extLst>
          </p:cNvPr>
          <p:cNvSpPr txBox="1"/>
          <p:nvPr/>
        </p:nvSpPr>
        <p:spPr>
          <a:xfrm>
            <a:off x="424001" y="4075425"/>
            <a:ext cx="6033952" cy="666750"/>
          </a:xfrm>
          <a:prstGeom prst="rect">
            <a:avLst/>
          </a:prstGeom>
          <a:noFill/>
        </p:spPr>
        <p:txBody>
          <a:bodyPr wrap="square" rtlCol="0">
            <a:noAutofit/>
          </a:bodyPr>
          <a:lstStyle/>
          <a:p>
            <a:pPr>
              <a:spcBef>
                <a:spcPts val="1200"/>
              </a:spcBef>
            </a:pPr>
            <a:r>
              <a:rPr lang="en-US" sz="2000" dirty="0">
                <a:solidFill>
                  <a:srgbClr val="00B0F0"/>
                </a:solidFill>
              </a:rPr>
              <a:t>Link:   </a:t>
            </a:r>
            <a:r>
              <a:rPr lang="en-IN" sz="2000" b="1" dirty="0">
                <a:solidFill>
                  <a:srgbClr val="FFFF00"/>
                </a:solidFill>
                <a:hlinkClick r:id="rId3" action="ppaction://hlinkfile">
                  <a:extLst>
                    <a:ext uri="{A12FA001-AC4F-418D-AE19-62706E023703}">
                      <ahyp:hlinkClr xmlns:ahyp="http://schemas.microsoft.com/office/drawing/2018/hyperlinkcolor" val="tx"/>
                    </a:ext>
                  </a:extLst>
                </a:hlinkClick>
              </a:rPr>
              <a:t>Kaizen event</a:t>
            </a:r>
            <a:endParaRPr lang="en-IN" sz="2000" b="1" dirty="0">
              <a:solidFill>
                <a:srgbClr val="FFFF00"/>
              </a:solidFill>
            </a:endParaRPr>
          </a:p>
        </p:txBody>
      </p:sp>
    </p:spTree>
    <p:extLst>
      <p:ext uri="{BB962C8B-B14F-4D97-AF65-F5344CB8AC3E}">
        <p14:creationId xmlns:p14="http://schemas.microsoft.com/office/powerpoint/2010/main" val="323459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D6C73-9359-4D1B-A09D-FABC6E0E65B0}"/>
              </a:ext>
            </a:extLst>
          </p:cNvPr>
          <p:cNvSpPr>
            <a:spLocks noGrp="1"/>
          </p:cNvSpPr>
          <p:nvPr>
            <p:ph type="ctrTitle"/>
          </p:nvPr>
        </p:nvSpPr>
        <p:spPr>
          <a:xfrm>
            <a:off x="431444" y="1522413"/>
            <a:ext cx="8321675" cy="2686050"/>
          </a:xfrm>
        </p:spPr>
        <p:txBody>
          <a:bodyPr/>
          <a:lstStyle/>
          <a:p>
            <a:r>
              <a:rPr lang="en-IN" sz="2000" b="1" u="sng" dirty="0">
                <a:solidFill>
                  <a:srgbClr val="0070C0"/>
                </a:solidFill>
              </a:rPr>
              <a:t>*Business requirement</a:t>
            </a:r>
            <a:br>
              <a:rPr lang="en-IN" sz="3600" dirty="0"/>
            </a:br>
            <a:endParaRPr lang="en-IN" sz="3600" dirty="0"/>
          </a:p>
        </p:txBody>
      </p:sp>
      <p:sp>
        <p:nvSpPr>
          <p:cNvPr id="11" name="TextBox 10">
            <a:extLst>
              <a:ext uri="{FF2B5EF4-FFF2-40B4-BE49-F238E27FC236}">
                <a16:creationId xmlns:a16="http://schemas.microsoft.com/office/drawing/2014/main" id="{6B328FBE-3E3E-47DD-8251-8C2608A40170}"/>
              </a:ext>
            </a:extLst>
          </p:cNvPr>
          <p:cNvSpPr txBox="1"/>
          <p:nvPr/>
        </p:nvSpPr>
        <p:spPr>
          <a:xfrm>
            <a:off x="364769" y="1884750"/>
            <a:ext cx="11741506" cy="5509200"/>
          </a:xfrm>
          <a:prstGeom prst="rect">
            <a:avLst/>
          </a:prstGeom>
          <a:noFill/>
        </p:spPr>
        <p:txBody>
          <a:bodyPr wrap="square" rtlCol="0">
            <a:spAutoFit/>
          </a:bodyPr>
          <a:lstStyle/>
          <a:p>
            <a:r>
              <a:rPr lang="en-IN" dirty="0"/>
              <a:t>The purpose is not to see how to automate the entire cash transaction process but to find the defects in the sections that are already automated and find why the automation rate is 40 percent, see how to remove the defects and if the defects are removed then what will be the percentage of automation. The desired rate of automation should be atleast 70 %, only then the cost GE pays to acquire the license of </a:t>
            </a:r>
            <a:r>
              <a:rPr lang="en-IN" dirty="0" err="1"/>
              <a:t>Autobank</a:t>
            </a:r>
            <a:r>
              <a:rPr lang="en-IN" dirty="0"/>
              <a:t> will make sense to continue further.</a:t>
            </a:r>
          </a:p>
          <a:p>
            <a:endParaRPr lang="en-IN" u="sng" dirty="0"/>
          </a:p>
          <a:p>
            <a:r>
              <a:rPr lang="en-IN" sz="2000" b="1" u="sng" dirty="0">
                <a:solidFill>
                  <a:srgbClr val="0070C0"/>
                </a:solidFill>
              </a:rPr>
              <a:t>*Present Scenario</a:t>
            </a:r>
          </a:p>
          <a:p>
            <a:r>
              <a:rPr lang="en-IN" dirty="0"/>
              <a:t>Focus is on the Altais bank accounts serviced by GENPACT(90% of the bank accounts).</a:t>
            </a:r>
          </a:p>
          <a:p>
            <a:r>
              <a:rPr lang="en-IN" dirty="0"/>
              <a:t>At present the automation rate is 100% in GL, 40% in SL and 20% in Account rec.</a:t>
            </a:r>
          </a:p>
          <a:p>
            <a:endParaRPr lang="en-IN" dirty="0"/>
          </a:p>
          <a:p>
            <a:r>
              <a:rPr lang="en-IN" sz="2000" b="1" u="sng" dirty="0">
                <a:solidFill>
                  <a:srgbClr val="0070C0"/>
                </a:solidFill>
              </a:rPr>
              <a:t>*Expectations</a:t>
            </a:r>
          </a:p>
          <a:p>
            <a:r>
              <a:rPr lang="en-IN" dirty="0"/>
              <a:t>The purpose of the Kaizen event is to bring 100% automation at SL level .</a:t>
            </a:r>
            <a:r>
              <a:rPr lang="en-IN" dirty="0" err="1"/>
              <a:t>i.e</a:t>
            </a:r>
            <a:r>
              <a:rPr lang="en-IN" dirty="0"/>
              <a:t> all transaction in bank statement posted in SL should be automatic.(By posting I mean applying the payment to the invoice at SL level). Any manual posting in SL will be considered as defect.</a:t>
            </a:r>
          </a:p>
          <a:p>
            <a:r>
              <a:rPr lang="en-IN" sz="2000" b="1" u="sng" dirty="0">
                <a:solidFill>
                  <a:srgbClr val="0070C0"/>
                </a:solidFill>
              </a:rPr>
              <a:t>*Learning</a:t>
            </a:r>
          </a:p>
          <a:p>
            <a:r>
              <a:rPr lang="en-IN" dirty="0"/>
              <a:t>The Kaizen event helped to develop the lean mindset. I understood how to deep dive into lean, how to increase productivity over time, the methodology followed in Gemba and Kaizen, the lean way of doing things.</a:t>
            </a:r>
          </a:p>
          <a:p>
            <a:endParaRPr lang="en-IN" sz="2000" b="1" u="sng" dirty="0">
              <a:solidFill>
                <a:srgbClr val="0070C0"/>
              </a:solidFill>
            </a:endParaRPr>
          </a:p>
          <a:p>
            <a:endParaRPr lang="en-IN" sz="2000" b="1" u="sng" dirty="0">
              <a:solidFill>
                <a:srgbClr val="0070C0"/>
              </a:solidFill>
            </a:endParaRPr>
          </a:p>
          <a:p>
            <a:endParaRPr lang="en-IN" dirty="0"/>
          </a:p>
        </p:txBody>
      </p:sp>
    </p:spTree>
    <p:extLst>
      <p:ext uri="{BB962C8B-B14F-4D97-AF65-F5344CB8AC3E}">
        <p14:creationId xmlns:p14="http://schemas.microsoft.com/office/powerpoint/2010/main" val="180716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4378036-5DAA-DD47-9980-9705BD9E4F50}"/>
              </a:ext>
            </a:extLst>
          </p:cNvPr>
          <p:cNvSpPr>
            <a:spLocks noGrp="1"/>
          </p:cNvSpPr>
          <p:nvPr>
            <p:ph type="ctrTitle"/>
          </p:nvPr>
        </p:nvSpPr>
        <p:spPr>
          <a:xfrm>
            <a:off x="519248" y="2381162"/>
            <a:ext cx="5214801" cy="2686539"/>
          </a:xfrm>
        </p:spPr>
        <p:txBody>
          <a:bodyPr/>
          <a:lstStyle/>
          <a:p>
            <a:r>
              <a:rPr lang="en-IN" sz="3600" b="1" dirty="0"/>
              <a:t>Self Learning(Priority 4)</a:t>
            </a:r>
            <a:br>
              <a:rPr lang="en-US" dirty="0"/>
            </a:br>
            <a:endParaRPr lang="en-US" sz="1600" dirty="0">
              <a:solidFill>
                <a:srgbClr val="FFFF00"/>
              </a:solidFill>
            </a:endParaRPr>
          </a:p>
        </p:txBody>
      </p:sp>
      <p:sp>
        <p:nvSpPr>
          <p:cNvPr id="5" name="TextBox 4">
            <a:extLst>
              <a:ext uri="{FF2B5EF4-FFF2-40B4-BE49-F238E27FC236}">
                <a16:creationId xmlns:a16="http://schemas.microsoft.com/office/drawing/2014/main" id="{98E69229-8664-E749-B2F1-2204D9D622B1}"/>
              </a:ext>
            </a:extLst>
          </p:cNvPr>
          <p:cNvSpPr txBox="1"/>
          <p:nvPr/>
        </p:nvSpPr>
        <p:spPr>
          <a:xfrm>
            <a:off x="2154621" y="6800193"/>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C1348997-CC3B-4073-BE8D-DFBD4CF6DFF7}"/>
              </a:ext>
            </a:extLst>
          </p:cNvPr>
          <p:cNvSpPr txBox="1"/>
          <p:nvPr/>
        </p:nvSpPr>
        <p:spPr>
          <a:xfrm>
            <a:off x="357326" y="3429000"/>
            <a:ext cx="6033952" cy="666750"/>
          </a:xfrm>
          <a:prstGeom prst="rect">
            <a:avLst/>
          </a:prstGeom>
          <a:noFill/>
        </p:spPr>
        <p:txBody>
          <a:bodyPr wrap="square" rtlCol="0">
            <a:noAutofit/>
          </a:bodyPr>
          <a:lstStyle/>
          <a:p>
            <a:pPr marL="457200" indent="-457200">
              <a:spcBef>
                <a:spcPts val="1200"/>
              </a:spcBef>
              <a:buAutoNum type="arabicPeriod"/>
            </a:pPr>
            <a:r>
              <a:rPr lang="en-IN" sz="2000" b="1" dirty="0">
                <a:solidFill>
                  <a:srgbClr val="FFFF00"/>
                </a:solidFill>
                <a:hlinkClick r:id="rId3">
                  <a:extLst>
                    <a:ext uri="{A12FA001-AC4F-418D-AE19-62706E023703}">
                      <ahyp:hlinkClr xmlns:ahyp="http://schemas.microsoft.com/office/drawing/2018/hyperlinkcolor" val="tx"/>
                    </a:ext>
                  </a:extLst>
                </a:hlinkClick>
              </a:rPr>
              <a:t>Lean Learning(DONE)</a:t>
            </a:r>
            <a:endParaRPr lang="en-IN" sz="2000" b="1" dirty="0">
              <a:solidFill>
                <a:srgbClr val="FFFF00"/>
              </a:solidFill>
            </a:endParaRPr>
          </a:p>
          <a:p>
            <a:pPr marL="457200" indent="-457200">
              <a:spcBef>
                <a:spcPts val="1200"/>
              </a:spcBef>
              <a:buAutoNum type="arabicPeriod"/>
            </a:pPr>
            <a:r>
              <a:rPr lang="en-IN" sz="2000" b="1" dirty="0">
                <a:solidFill>
                  <a:srgbClr val="FFFF00"/>
                </a:solidFill>
              </a:rPr>
              <a:t>Pull Kanban(DONE)</a:t>
            </a:r>
          </a:p>
          <a:p>
            <a:pPr marL="457200" indent="-457200">
              <a:spcBef>
                <a:spcPts val="1200"/>
              </a:spcBef>
              <a:buAutoNum type="arabicPeriod"/>
            </a:pPr>
            <a:r>
              <a:rPr lang="en-IN" sz="2000" b="1" dirty="0">
                <a:solidFill>
                  <a:srgbClr val="FFFF00"/>
                </a:solidFill>
              </a:rPr>
              <a:t>Problem Solving(TO DO)</a:t>
            </a:r>
          </a:p>
        </p:txBody>
      </p:sp>
    </p:spTree>
    <p:extLst>
      <p:ext uri="{BB962C8B-B14F-4D97-AF65-F5344CB8AC3E}">
        <p14:creationId xmlns:p14="http://schemas.microsoft.com/office/powerpoint/2010/main" val="338367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TotalTime>
  <Words>1549</Words>
  <Application>Microsoft Office PowerPoint</Application>
  <PresentationFormat>Widescreen</PresentationFormat>
  <Paragraphs>79</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GE Inspira Sans</vt:lpstr>
      <vt:lpstr>Office Theme</vt:lpstr>
      <vt:lpstr>GE REN Finance DT Cash Automation Website(Priority 1)   </vt:lpstr>
      <vt:lpstr>*Business requirement </vt:lpstr>
      <vt:lpstr>*Challenges Faced</vt:lpstr>
      <vt:lpstr>FDL-GECARS implementation in RACES for ONW Mexico project (Priority 2)    </vt:lpstr>
      <vt:lpstr>*Business requirement </vt:lpstr>
      <vt:lpstr>*Business outcome </vt:lpstr>
      <vt:lpstr>Participate in LEAN event (Priority 3) </vt:lpstr>
      <vt:lpstr>*Business requirement </vt:lpstr>
      <vt:lpstr>Self Learning(Priority 4) </vt:lpstr>
      <vt:lpstr>GE VOLUNTEERS COMMUNITY (Priority 5)  </vt:lpstr>
      <vt:lpstr>Details of the session (1 event done on 26th Mar. Next on 18th April)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problem </dc:title>
  <dc:creator>Sengupta, Atri (GE Renewable Energy)</dc:creator>
  <cp:lastModifiedBy>Sengupta, Atri (GE Renewable Energy)</cp:lastModifiedBy>
  <cp:revision>35</cp:revision>
  <dcterms:created xsi:type="dcterms:W3CDTF">2021-04-05T05:26:34Z</dcterms:created>
  <dcterms:modified xsi:type="dcterms:W3CDTF">2021-04-09T09:05:26Z</dcterms:modified>
</cp:coreProperties>
</file>