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51" r:id="rId2"/>
    <p:sldId id="678" r:id="rId3"/>
    <p:sldId id="679" r:id="rId4"/>
    <p:sldId id="683" r:id="rId5"/>
    <p:sldId id="6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1FCD-FBF6-4E23-B245-0B78DAA32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D3CED4-4635-4EE6-AEC6-876489CA2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222392-2138-4D5E-BA6C-62133E4F0B7B}"/>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5" name="Footer Placeholder 4">
            <a:extLst>
              <a:ext uri="{FF2B5EF4-FFF2-40B4-BE49-F238E27FC236}">
                <a16:creationId xmlns:a16="http://schemas.microsoft.com/office/drawing/2014/main" id="{CA243602-181F-4CB8-ACDE-0C50F4036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2BD16-9F59-403B-A179-40CEE7DE2E19}"/>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183167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C57B-3A3B-4529-99EA-57AC70B9E4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D1B4A5-E797-488C-85DE-212A07851E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65957-C00E-46A4-BAD8-5C05BCE88360}"/>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5" name="Footer Placeholder 4">
            <a:extLst>
              <a:ext uri="{FF2B5EF4-FFF2-40B4-BE49-F238E27FC236}">
                <a16:creationId xmlns:a16="http://schemas.microsoft.com/office/drawing/2014/main" id="{DE7B7E92-FFD0-4144-8B3E-EFAB7B7D1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06B72-CC06-403C-BA92-2B47A53147FD}"/>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207170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F74A01-612E-4073-9A70-C15CBB72BE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B477E9-D94E-4C2E-BA35-00BBE72F4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6B616-A117-4141-86A2-423C6B36097B}"/>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5" name="Footer Placeholder 4">
            <a:extLst>
              <a:ext uri="{FF2B5EF4-FFF2-40B4-BE49-F238E27FC236}">
                <a16:creationId xmlns:a16="http://schemas.microsoft.com/office/drawing/2014/main" id="{5558EA9B-9242-42D5-9F31-E3A842926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5781E1-287A-4965-B6DF-A8B873F5A043}"/>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615287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Intro slide – white Energy 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4AFC-7FED-0F40-AFE1-8F77785F4A96}"/>
              </a:ext>
            </a:extLst>
          </p:cNvPr>
          <p:cNvSpPr>
            <a:spLocks noGrp="1"/>
          </p:cNvSpPr>
          <p:nvPr>
            <p:ph type="ctrTitle" hasCustomPrompt="1"/>
          </p:nvPr>
        </p:nvSpPr>
        <p:spPr>
          <a:xfrm>
            <a:off x="517660" y="2169928"/>
            <a:ext cx="8361498" cy="2686539"/>
          </a:xfrm>
        </p:spPr>
        <p:txBody>
          <a:bodyPr wrap="square" lIns="0" rIns="90000" anchor="t">
            <a:noAutofit/>
          </a:bodyPr>
          <a:lstStyle>
            <a:lvl1pPr algn="l">
              <a:lnSpc>
                <a:spcPct val="100000"/>
              </a:lnSpc>
              <a:defRPr sz="5400" b="0" i="0" spc="0" baseline="0">
                <a:solidFill>
                  <a:schemeClr val="bg2"/>
                </a:solidFill>
                <a:latin typeface="GE Inspira Sans" panose="020B0503060000000003" pitchFamily="34" charset="77"/>
              </a:defRPr>
            </a:lvl1pPr>
          </a:lstStyle>
          <a:p>
            <a:r>
              <a:rPr lang="en-US" dirty="0"/>
              <a:t>GE’s presentation</a:t>
            </a:r>
            <a:br>
              <a:rPr lang="en-US" dirty="0"/>
            </a:br>
            <a:r>
              <a:rPr lang="en-US" dirty="0"/>
              <a:t>template title example</a:t>
            </a:r>
            <a:endParaRPr lang="en-GB" dirty="0"/>
          </a:p>
        </p:txBody>
      </p:sp>
      <p:sp>
        <p:nvSpPr>
          <p:cNvPr id="15" name="Title 1">
            <a:extLst>
              <a:ext uri="{FF2B5EF4-FFF2-40B4-BE49-F238E27FC236}">
                <a16:creationId xmlns:a16="http://schemas.microsoft.com/office/drawing/2014/main" id="{1EDA6804-5DFF-0F47-9799-B370D29E52FF}"/>
              </a:ext>
            </a:extLst>
          </p:cNvPr>
          <p:cNvSpPr txBox="1">
            <a:spLocks/>
          </p:cNvSpPr>
          <p:nvPr userDrawn="1"/>
        </p:nvSpPr>
        <p:spPr>
          <a:xfrm>
            <a:off x="515938" y="758457"/>
            <a:ext cx="8361498" cy="2915786"/>
          </a:xfrm>
          <a:prstGeom prst="rect">
            <a:avLst/>
          </a:prstGeom>
        </p:spPr>
        <p:txBody>
          <a:bodyPr vert="horz" wrap="square" lIns="0" tIns="45720" rIns="90000" bIns="45720" rtlCol="0" anchor="t">
            <a:noAutofit/>
          </a:bodyPr>
          <a:lstStyle>
            <a:lvl1pPr algn="l" defTabSz="914400" rtl="0" eaLnBrk="1" latinLnBrk="0" hangingPunct="1">
              <a:lnSpc>
                <a:spcPts val="7200"/>
              </a:lnSpc>
              <a:spcBef>
                <a:spcPct val="0"/>
              </a:spcBef>
              <a:buNone/>
              <a:defRPr sz="5400" b="0" i="0" kern="1200" spc="-100" baseline="0">
                <a:solidFill>
                  <a:schemeClr val="bg1"/>
                </a:solidFill>
                <a:latin typeface="GE Inspira Sans" panose="020B0503060000000003" pitchFamily="34" charset="77"/>
                <a:ea typeface="+mj-ea"/>
                <a:cs typeface="+mj-cs"/>
              </a:defRPr>
            </a:lvl1pPr>
          </a:lstStyle>
          <a:p>
            <a:endParaRPr lang="en-GB" dirty="0"/>
          </a:p>
        </p:txBody>
      </p:sp>
      <p:sp>
        <p:nvSpPr>
          <p:cNvPr id="16" name="Date Placeholder 3">
            <a:extLst>
              <a:ext uri="{FF2B5EF4-FFF2-40B4-BE49-F238E27FC236}">
                <a16:creationId xmlns:a16="http://schemas.microsoft.com/office/drawing/2014/main" id="{6C155388-2ED0-124B-A584-E6A3D9F997DC}"/>
              </a:ext>
            </a:extLst>
          </p:cNvPr>
          <p:cNvSpPr>
            <a:spLocks noGrp="1"/>
          </p:cNvSpPr>
          <p:nvPr>
            <p:ph type="dt" sz="half" idx="2"/>
          </p:nvPr>
        </p:nvSpPr>
        <p:spPr>
          <a:xfrm>
            <a:off x="517170" y="1738459"/>
            <a:ext cx="8361498" cy="365125"/>
          </a:xfrm>
          <a:prstGeom prst="rect">
            <a:avLst/>
          </a:prstGeom>
        </p:spPr>
        <p:txBody>
          <a:bodyPr vert="horz" lIns="0" tIns="0" rIns="0" bIns="0" rtlCol="0" anchor="ctr"/>
          <a:lstStyle>
            <a:lvl1pPr algn="l">
              <a:defRPr sz="1100" b="1" i="0" cap="none" spc="200" baseline="0">
                <a:solidFill>
                  <a:schemeClr val="bg2"/>
                </a:solidFill>
                <a:latin typeface="GE Inspira Sans" panose="020B0503060000000003" pitchFamily="34" charset="77"/>
              </a:defRPr>
            </a:lvl1pPr>
          </a:lstStyle>
          <a:p>
            <a:endParaRPr lang="en-GB" dirty="0"/>
          </a:p>
        </p:txBody>
      </p:sp>
      <p:sp>
        <p:nvSpPr>
          <p:cNvPr id="11" name="Freeform 5">
            <a:extLst>
              <a:ext uri="{FF2B5EF4-FFF2-40B4-BE49-F238E27FC236}">
                <a16:creationId xmlns:a16="http://schemas.microsoft.com/office/drawing/2014/main" id="{AE9C4F1F-1316-4CFE-9DDC-C2CB9EC5CDC4}"/>
              </a:ext>
            </a:extLst>
          </p:cNvPr>
          <p:cNvSpPr>
            <a:spLocks noEditPoints="1"/>
          </p:cNvSpPr>
          <p:nvPr userDrawn="1"/>
        </p:nvSpPr>
        <p:spPr bwMode="auto">
          <a:xfrm>
            <a:off x="519248" y="512764"/>
            <a:ext cx="773877" cy="773426"/>
          </a:xfrm>
          <a:custGeom>
            <a:avLst/>
            <a:gdLst>
              <a:gd name="T0" fmla="*/ 2386 w 5760"/>
              <a:gd name="T1" fmla="*/ 3095 h 5760"/>
              <a:gd name="T2" fmla="*/ 1754 w 5760"/>
              <a:gd name="T3" fmla="*/ 4131 h 5760"/>
              <a:gd name="T4" fmla="*/ 2386 w 5760"/>
              <a:gd name="T5" fmla="*/ 3095 h 5760"/>
              <a:gd name="T6" fmla="*/ 2480 w 5760"/>
              <a:gd name="T7" fmla="*/ 1601 h 5760"/>
              <a:gd name="T8" fmla="*/ 2019 w 5760"/>
              <a:gd name="T9" fmla="*/ 2248 h 5760"/>
              <a:gd name="T10" fmla="*/ 2480 w 5760"/>
              <a:gd name="T11" fmla="*/ 1601 h 5760"/>
              <a:gd name="T12" fmla="*/ 3894 w 5760"/>
              <a:gd name="T13" fmla="*/ 1634 h 5760"/>
              <a:gd name="T14" fmla="*/ 3527 w 5760"/>
              <a:gd name="T15" fmla="*/ 2129 h 5760"/>
              <a:gd name="T16" fmla="*/ 3894 w 5760"/>
              <a:gd name="T17" fmla="*/ 1634 h 5760"/>
              <a:gd name="T18" fmla="*/ 4482 w 5760"/>
              <a:gd name="T19" fmla="*/ 3645 h 5760"/>
              <a:gd name="T20" fmla="*/ 2889 w 5760"/>
              <a:gd name="T21" fmla="*/ 3501 h 5760"/>
              <a:gd name="T22" fmla="*/ 3375 w 5760"/>
              <a:gd name="T23" fmla="*/ 2488 h 5760"/>
              <a:gd name="T24" fmla="*/ 2536 w 5760"/>
              <a:gd name="T25" fmla="*/ 3678 h 5760"/>
              <a:gd name="T26" fmla="*/ 1293 w 5760"/>
              <a:gd name="T27" fmla="*/ 3916 h 5760"/>
              <a:gd name="T28" fmla="*/ 2417 w 5760"/>
              <a:gd name="T29" fmla="*/ 2830 h 5760"/>
              <a:gd name="T30" fmla="*/ 2121 w 5760"/>
              <a:gd name="T31" fmla="*/ 2791 h 5760"/>
              <a:gd name="T32" fmla="*/ 1387 w 5760"/>
              <a:gd name="T33" fmla="*/ 2065 h 5760"/>
              <a:gd name="T34" fmla="*/ 1643 w 5760"/>
              <a:gd name="T35" fmla="*/ 1794 h 5760"/>
              <a:gd name="T36" fmla="*/ 1779 w 5760"/>
              <a:gd name="T37" fmla="*/ 2272 h 5760"/>
              <a:gd name="T38" fmla="*/ 2712 w 5760"/>
              <a:gd name="T39" fmla="*/ 1579 h 5760"/>
              <a:gd name="T40" fmla="*/ 2170 w 5760"/>
              <a:gd name="T41" fmla="*/ 2592 h 5760"/>
              <a:gd name="T42" fmla="*/ 2817 w 5760"/>
              <a:gd name="T43" fmla="*/ 1985 h 5760"/>
              <a:gd name="T44" fmla="*/ 2688 w 5760"/>
              <a:gd name="T45" fmla="*/ 2463 h 5760"/>
              <a:gd name="T46" fmla="*/ 3295 w 5760"/>
              <a:gd name="T47" fmla="*/ 2297 h 5760"/>
              <a:gd name="T48" fmla="*/ 3853 w 5760"/>
              <a:gd name="T49" fmla="*/ 1322 h 5760"/>
              <a:gd name="T50" fmla="*/ 3574 w 5760"/>
              <a:gd name="T51" fmla="*/ 2352 h 5760"/>
              <a:gd name="T52" fmla="*/ 3900 w 5760"/>
              <a:gd name="T53" fmla="*/ 2471 h 5760"/>
              <a:gd name="T54" fmla="*/ 3861 w 5760"/>
              <a:gd name="T55" fmla="*/ 2728 h 5760"/>
              <a:gd name="T56" fmla="*/ 3182 w 5760"/>
              <a:gd name="T57" fmla="*/ 3468 h 5760"/>
              <a:gd name="T58" fmla="*/ 4203 w 5760"/>
              <a:gd name="T59" fmla="*/ 3645 h 5760"/>
              <a:gd name="T60" fmla="*/ 3750 w 5760"/>
              <a:gd name="T61" fmla="*/ 3429 h 5760"/>
              <a:gd name="T62" fmla="*/ 3750 w 5760"/>
              <a:gd name="T63" fmla="*/ 3813 h 5760"/>
              <a:gd name="T64" fmla="*/ 3949 w 5760"/>
              <a:gd name="T65" fmla="*/ 3015 h 5760"/>
              <a:gd name="T66" fmla="*/ 4482 w 5760"/>
              <a:gd name="T67" fmla="*/ 3645 h 5760"/>
              <a:gd name="T68" fmla="*/ 5449 w 5760"/>
              <a:gd name="T69" fmla="*/ 2880 h 5760"/>
              <a:gd name="T70" fmla="*/ 3406 w 5760"/>
              <a:gd name="T71" fmla="*/ 621 h 5760"/>
              <a:gd name="T72" fmla="*/ 2513 w 5760"/>
              <a:gd name="T73" fmla="*/ 693 h 5760"/>
              <a:gd name="T74" fmla="*/ 3685 w 5760"/>
              <a:gd name="T75" fmla="*/ 469 h 5760"/>
              <a:gd name="T76" fmla="*/ 2880 w 5760"/>
              <a:gd name="T77" fmla="*/ 309 h 5760"/>
              <a:gd name="T78" fmla="*/ 622 w 5760"/>
              <a:gd name="T79" fmla="*/ 2352 h 5760"/>
              <a:gd name="T80" fmla="*/ 694 w 5760"/>
              <a:gd name="T81" fmla="*/ 3247 h 5760"/>
              <a:gd name="T82" fmla="*/ 462 w 5760"/>
              <a:gd name="T83" fmla="*/ 2073 h 5760"/>
              <a:gd name="T84" fmla="*/ 310 w 5760"/>
              <a:gd name="T85" fmla="*/ 2880 h 5760"/>
              <a:gd name="T86" fmla="*/ 2353 w 5760"/>
              <a:gd name="T87" fmla="*/ 5144 h 5760"/>
              <a:gd name="T88" fmla="*/ 3248 w 5760"/>
              <a:gd name="T89" fmla="*/ 5072 h 5760"/>
              <a:gd name="T90" fmla="*/ 2074 w 5760"/>
              <a:gd name="T91" fmla="*/ 5296 h 5760"/>
              <a:gd name="T92" fmla="*/ 2880 w 5760"/>
              <a:gd name="T93" fmla="*/ 5448 h 5760"/>
              <a:gd name="T94" fmla="*/ 5137 w 5760"/>
              <a:gd name="T95" fmla="*/ 3413 h 5760"/>
              <a:gd name="T96" fmla="*/ 5065 w 5760"/>
              <a:gd name="T97" fmla="*/ 2512 h 5760"/>
              <a:gd name="T98" fmla="*/ 5297 w 5760"/>
              <a:gd name="T99" fmla="*/ 3692 h 5760"/>
              <a:gd name="T100" fmla="*/ 5449 w 5760"/>
              <a:gd name="T101" fmla="*/ 2880 h 5760"/>
              <a:gd name="T102" fmla="*/ 5623 w 5760"/>
              <a:gd name="T103" fmla="*/ 2880 h 5760"/>
              <a:gd name="T104" fmla="*/ 2880 w 5760"/>
              <a:gd name="T105" fmla="*/ 5622 h 5760"/>
              <a:gd name="T106" fmla="*/ 2880 w 5760"/>
              <a:gd name="T107" fmla="*/ 135 h 5760"/>
              <a:gd name="T108" fmla="*/ 5623 w 5760"/>
              <a:gd name="T109" fmla="*/ 2880 h 5760"/>
              <a:gd name="T110" fmla="*/ 5760 w 5760"/>
              <a:gd name="T111" fmla="*/ 2880 h 5760"/>
              <a:gd name="T112" fmla="*/ 0 w 5760"/>
              <a:gd name="T113" fmla="*/ 2880 h 5760"/>
              <a:gd name="T114" fmla="*/ 5760 w 5760"/>
              <a:gd name="T115" fmla="*/ 288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760">
                <a:moveTo>
                  <a:pt x="2386" y="3095"/>
                </a:moveTo>
                <a:lnTo>
                  <a:pt x="2386" y="3095"/>
                </a:lnTo>
                <a:cubicBezTo>
                  <a:pt x="2027" y="3269"/>
                  <a:pt x="1572" y="3581"/>
                  <a:pt x="1572" y="3924"/>
                </a:cubicBezTo>
                <a:cubicBezTo>
                  <a:pt x="1572" y="4051"/>
                  <a:pt x="1635" y="4131"/>
                  <a:pt x="1754" y="4131"/>
                </a:cubicBezTo>
                <a:cubicBezTo>
                  <a:pt x="2105" y="4131"/>
                  <a:pt x="2320" y="3573"/>
                  <a:pt x="2386" y="3095"/>
                </a:cubicBezTo>
                <a:lnTo>
                  <a:pt x="2386" y="3095"/>
                </a:lnTo>
                <a:close/>
                <a:moveTo>
                  <a:pt x="2480" y="1601"/>
                </a:moveTo>
                <a:lnTo>
                  <a:pt x="2480" y="1601"/>
                </a:lnTo>
                <a:cubicBezTo>
                  <a:pt x="2480" y="1563"/>
                  <a:pt x="2458" y="1546"/>
                  <a:pt x="2425" y="1546"/>
                </a:cubicBezTo>
                <a:cubicBezTo>
                  <a:pt x="2257" y="1546"/>
                  <a:pt x="2019" y="1985"/>
                  <a:pt x="2019" y="2248"/>
                </a:cubicBezTo>
                <a:cubicBezTo>
                  <a:pt x="2281" y="2104"/>
                  <a:pt x="2480" y="1778"/>
                  <a:pt x="2480" y="1601"/>
                </a:cubicBezTo>
                <a:lnTo>
                  <a:pt x="2480" y="1601"/>
                </a:lnTo>
                <a:close/>
                <a:moveTo>
                  <a:pt x="3894" y="1634"/>
                </a:moveTo>
                <a:lnTo>
                  <a:pt x="3894" y="1634"/>
                </a:lnTo>
                <a:cubicBezTo>
                  <a:pt x="3894" y="1595"/>
                  <a:pt x="3885" y="1546"/>
                  <a:pt x="3836" y="1546"/>
                </a:cubicBezTo>
                <a:cubicBezTo>
                  <a:pt x="3717" y="1546"/>
                  <a:pt x="3527" y="1803"/>
                  <a:pt x="3527" y="2129"/>
                </a:cubicBezTo>
                <a:cubicBezTo>
                  <a:pt x="3765" y="1921"/>
                  <a:pt x="3894" y="1745"/>
                  <a:pt x="3894" y="1634"/>
                </a:cubicBezTo>
                <a:lnTo>
                  <a:pt x="3894" y="1634"/>
                </a:lnTo>
                <a:close/>
                <a:moveTo>
                  <a:pt x="4482" y="3645"/>
                </a:moveTo>
                <a:lnTo>
                  <a:pt x="4482" y="3645"/>
                </a:lnTo>
                <a:cubicBezTo>
                  <a:pt x="4482" y="4004"/>
                  <a:pt x="4173" y="4379"/>
                  <a:pt x="3717" y="4379"/>
                </a:cubicBezTo>
                <a:cubicBezTo>
                  <a:pt x="3168" y="4379"/>
                  <a:pt x="2889" y="3916"/>
                  <a:pt x="2889" y="3501"/>
                </a:cubicBezTo>
                <a:cubicBezTo>
                  <a:pt x="2889" y="2919"/>
                  <a:pt x="3287" y="2672"/>
                  <a:pt x="3455" y="2584"/>
                </a:cubicBezTo>
                <a:cubicBezTo>
                  <a:pt x="3422" y="2559"/>
                  <a:pt x="3397" y="2529"/>
                  <a:pt x="3375" y="2488"/>
                </a:cubicBezTo>
                <a:cubicBezTo>
                  <a:pt x="3182" y="2623"/>
                  <a:pt x="3008" y="2744"/>
                  <a:pt x="2640" y="2951"/>
                </a:cubicBezTo>
                <a:cubicBezTo>
                  <a:pt x="2624" y="3206"/>
                  <a:pt x="2601" y="3485"/>
                  <a:pt x="2536" y="3678"/>
                </a:cubicBezTo>
                <a:cubicBezTo>
                  <a:pt x="2400" y="4084"/>
                  <a:pt x="2121" y="4379"/>
                  <a:pt x="1754" y="4379"/>
                </a:cubicBezTo>
                <a:cubicBezTo>
                  <a:pt x="1444" y="4379"/>
                  <a:pt x="1293" y="4155"/>
                  <a:pt x="1293" y="3916"/>
                </a:cubicBezTo>
                <a:cubicBezTo>
                  <a:pt x="1293" y="3741"/>
                  <a:pt x="1395" y="3518"/>
                  <a:pt x="1580" y="3349"/>
                </a:cubicBezTo>
                <a:cubicBezTo>
                  <a:pt x="1812" y="3142"/>
                  <a:pt x="2066" y="3015"/>
                  <a:pt x="2417" y="2830"/>
                </a:cubicBezTo>
                <a:cubicBezTo>
                  <a:pt x="2425" y="2783"/>
                  <a:pt x="2433" y="2736"/>
                  <a:pt x="2442" y="2678"/>
                </a:cubicBezTo>
                <a:cubicBezTo>
                  <a:pt x="2353" y="2758"/>
                  <a:pt x="2226" y="2791"/>
                  <a:pt x="2121" y="2791"/>
                </a:cubicBezTo>
                <a:cubicBezTo>
                  <a:pt x="1955" y="2791"/>
                  <a:pt x="1818" y="2648"/>
                  <a:pt x="1787" y="2496"/>
                </a:cubicBezTo>
                <a:cubicBezTo>
                  <a:pt x="1563" y="2480"/>
                  <a:pt x="1395" y="2320"/>
                  <a:pt x="1387" y="2065"/>
                </a:cubicBezTo>
                <a:cubicBezTo>
                  <a:pt x="1387" y="1882"/>
                  <a:pt x="1459" y="1723"/>
                  <a:pt x="1580" y="1723"/>
                </a:cubicBezTo>
                <a:cubicBezTo>
                  <a:pt x="1627" y="1723"/>
                  <a:pt x="1643" y="1762"/>
                  <a:pt x="1643" y="1794"/>
                </a:cubicBezTo>
                <a:cubicBezTo>
                  <a:pt x="1643" y="1825"/>
                  <a:pt x="1602" y="1930"/>
                  <a:pt x="1602" y="2032"/>
                </a:cubicBezTo>
                <a:cubicBezTo>
                  <a:pt x="1602" y="2137"/>
                  <a:pt x="1652" y="2272"/>
                  <a:pt x="1779" y="2272"/>
                </a:cubicBezTo>
                <a:cubicBezTo>
                  <a:pt x="1779" y="1858"/>
                  <a:pt x="2082" y="1322"/>
                  <a:pt x="2442" y="1322"/>
                </a:cubicBezTo>
                <a:cubicBezTo>
                  <a:pt x="2680" y="1322"/>
                  <a:pt x="2712" y="1499"/>
                  <a:pt x="2712" y="1579"/>
                </a:cubicBezTo>
                <a:cubicBezTo>
                  <a:pt x="2712" y="1954"/>
                  <a:pt x="2337" y="2369"/>
                  <a:pt x="2033" y="2471"/>
                </a:cubicBezTo>
                <a:cubicBezTo>
                  <a:pt x="2042" y="2504"/>
                  <a:pt x="2074" y="2592"/>
                  <a:pt x="2170" y="2592"/>
                </a:cubicBezTo>
                <a:cubicBezTo>
                  <a:pt x="2290" y="2592"/>
                  <a:pt x="2433" y="2480"/>
                  <a:pt x="2505" y="2391"/>
                </a:cubicBezTo>
                <a:cubicBezTo>
                  <a:pt x="2536" y="2225"/>
                  <a:pt x="2657" y="1985"/>
                  <a:pt x="2817" y="1985"/>
                </a:cubicBezTo>
                <a:cubicBezTo>
                  <a:pt x="2880" y="1985"/>
                  <a:pt x="2911" y="2032"/>
                  <a:pt x="2911" y="2090"/>
                </a:cubicBezTo>
                <a:cubicBezTo>
                  <a:pt x="2911" y="2209"/>
                  <a:pt x="2784" y="2361"/>
                  <a:pt x="2688" y="2463"/>
                </a:cubicBezTo>
                <a:cubicBezTo>
                  <a:pt x="2673" y="2543"/>
                  <a:pt x="2665" y="2631"/>
                  <a:pt x="2665" y="2703"/>
                </a:cubicBezTo>
                <a:cubicBezTo>
                  <a:pt x="2944" y="2535"/>
                  <a:pt x="3088" y="2449"/>
                  <a:pt x="3295" y="2297"/>
                </a:cubicBezTo>
                <a:cubicBezTo>
                  <a:pt x="3279" y="2242"/>
                  <a:pt x="3279" y="2176"/>
                  <a:pt x="3279" y="2112"/>
                </a:cubicBezTo>
                <a:cubicBezTo>
                  <a:pt x="3279" y="1739"/>
                  <a:pt x="3527" y="1322"/>
                  <a:pt x="3853" y="1322"/>
                </a:cubicBezTo>
                <a:cubicBezTo>
                  <a:pt x="4037" y="1322"/>
                  <a:pt x="4131" y="1452"/>
                  <a:pt x="4131" y="1595"/>
                </a:cubicBezTo>
                <a:cubicBezTo>
                  <a:pt x="4131" y="1866"/>
                  <a:pt x="3900" y="2104"/>
                  <a:pt x="3574" y="2352"/>
                </a:cubicBezTo>
                <a:cubicBezTo>
                  <a:pt x="3599" y="2416"/>
                  <a:pt x="3637" y="2471"/>
                  <a:pt x="3701" y="2504"/>
                </a:cubicBezTo>
                <a:cubicBezTo>
                  <a:pt x="3709" y="2488"/>
                  <a:pt x="3813" y="2471"/>
                  <a:pt x="3900" y="2471"/>
                </a:cubicBezTo>
                <a:cubicBezTo>
                  <a:pt x="3996" y="2471"/>
                  <a:pt x="4131" y="2496"/>
                  <a:pt x="4131" y="2592"/>
                </a:cubicBezTo>
                <a:cubicBezTo>
                  <a:pt x="4131" y="2703"/>
                  <a:pt x="3980" y="2728"/>
                  <a:pt x="3861" y="2728"/>
                </a:cubicBezTo>
                <a:cubicBezTo>
                  <a:pt x="3797" y="2736"/>
                  <a:pt x="3693" y="2711"/>
                  <a:pt x="3693" y="2711"/>
                </a:cubicBezTo>
                <a:cubicBezTo>
                  <a:pt x="3518" y="2758"/>
                  <a:pt x="3182" y="2959"/>
                  <a:pt x="3182" y="3468"/>
                </a:cubicBezTo>
                <a:cubicBezTo>
                  <a:pt x="3182" y="3813"/>
                  <a:pt x="3397" y="4131"/>
                  <a:pt x="3734" y="4131"/>
                </a:cubicBezTo>
                <a:cubicBezTo>
                  <a:pt x="3988" y="4131"/>
                  <a:pt x="4195" y="3940"/>
                  <a:pt x="4203" y="3645"/>
                </a:cubicBezTo>
                <a:cubicBezTo>
                  <a:pt x="4204" y="3454"/>
                  <a:pt x="4123" y="3253"/>
                  <a:pt x="3933" y="3253"/>
                </a:cubicBezTo>
                <a:cubicBezTo>
                  <a:pt x="3836" y="3253"/>
                  <a:pt x="3750" y="3325"/>
                  <a:pt x="3750" y="3429"/>
                </a:cubicBezTo>
                <a:cubicBezTo>
                  <a:pt x="3742" y="3589"/>
                  <a:pt x="3861" y="3606"/>
                  <a:pt x="3861" y="3708"/>
                </a:cubicBezTo>
                <a:cubicBezTo>
                  <a:pt x="3861" y="3780"/>
                  <a:pt x="3806" y="3813"/>
                  <a:pt x="3750" y="3813"/>
                </a:cubicBezTo>
                <a:cubicBezTo>
                  <a:pt x="3590" y="3813"/>
                  <a:pt x="3469" y="3653"/>
                  <a:pt x="3469" y="3454"/>
                </a:cubicBezTo>
                <a:cubicBezTo>
                  <a:pt x="3469" y="3214"/>
                  <a:pt x="3678" y="3015"/>
                  <a:pt x="3949" y="3015"/>
                </a:cubicBezTo>
                <a:cubicBezTo>
                  <a:pt x="4300" y="3015"/>
                  <a:pt x="4482" y="3319"/>
                  <a:pt x="4482" y="3645"/>
                </a:cubicBezTo>
                <a:lnTo>
                  <a:pt x="4482" y="3645"/>
                </a:lnTo>
                <a:close/>
                <a:moveTo>
                  <a:pt x="5449" y="2880"/>
                </a:moveTo>
                <a:lnTo>
                  <a:pt x="5449" y="2880"/>
                </a:lnTo>
                <a:cubicBezTo>
                  <a:pt x="5449" y="1969"/>
                  <a:pt x="4985" y="1027"/>
                  <a:pt x="3988" y="726"/>
                </a:cubicBezTo>
                <a:cubicBezTo>
                  <a:pt x="3781" y="662"/>
                  <a:pt x="3607" y="621"/>
                  <a:pt x="3406" y="621"/>
                </a:cubicBezTo>
                <a:cubicBezTo>
                  <a:pt x="2944" y="621"/>
                  <a:pt x="2928" y="884"/>
                  <a:pt x="2712" y="884"/>
                </a:cubicBezTo>
                <a:cubicBezTo>
                  <a:pt x="2593" y="884"/>
                  <a:pt x="2513" y="798"/>
                  <a:pt x="2513" y="693"/>
                </a:cubicBezTo>
                <a:cubicBezTo>
                  <a:pt x="2513" y="510"/>
                  <a:pt x="2729" y="367"/>
                  <a:pt x="3071" y="367"/>
                </a:cubicBezTo>
                <a:cubicBezTo>
                  <a:pt x="3391" y="367"/>
                  <a:pt x="3637" y="447"/>
                  <a:pt x="3685" y="469"/>
                </a:cubicBezTo>
                <a:lnTo>
                  <a:pt x="3693" y="447"/>
                </a:lnTo>
                <a:cubicBezTo>
                  <a:pt x="3607" y="414"/>
                  <a:pt x="3303" y="309"/>
                  <a:pt x="2880" y="309"/>
                </a:cubicBezTo>
                <a:cubicBezTo>
                  <a:pt x="1961" y="309"/>
                  <a:pt x="1028" y="781"/>
                  <a:pt x="727" y="1770"/>
                </a:cubicBezTo>
                <a:cubicBezTo>
                  <a:pt x="663" y="1977"/>
                  <a:pt x="622" y="2154"/>
                  <a:pt x="622" y="2352"/>
                </a:cubicBezTo>
                <a:cubicBezTo>
                  <a:pt x="622" y="2816"/>
                  <a:pt x="885" y="2838"/>
                  <a:pt x="885" y="3054"/>
                </a:cubicBezTo>
                <a:cubicBezTo>
                  <a:pt x="885" y="3167"/>
                  <a:pt x="798" y="3247"/>
                  <a:pt x="694" y="3247"/>
                </a:cubicBezTo>
                <a:cubicBezTo>
                  <a:pt x="511" y="3247"/>
                  <a:pt x="368" y="3037"/>
                  <a:pt x="368" y="2687"/>
                </a:cubicBezTo>
                <a:cubicBezTo>
                  <a:pt x="368" y="2369"/>
                  <a:pt x="448" y="2121"/>
                  <a:pt x="462" y="2073"/>
                </a:cubicBezTo>
                <a:lnTo>
                  <a:pt x="440" y="2065"/>
                </a:lnTo>
                <a:cubicBezTo>
                  <a:pt x="415" y="2161"/>
                  <a:pt x="310" y="2457"/>
                  <a:pt x="310" y="2880"/>
                </a:cubicBezTo>
                <a:cubicBezTo>
                  <a:pt x="310" y="3805"/>
                  <a:pt x="782" y="4738"/>
                  <a:pt x="1771" y="5041"/>
                </a:cubicBezTo>
                <a:cubicBezTo>
                  <a:pt x="1978" y="5105"/>
                  <a:pt x="2154" y="5144"/>
                  <a:pt x="2353" y="5144"/>
                </a:cubicBezTo>
                <a:cubicBezTo>
                  <a:pt x="2817" y="5144"/>
                  <a:pt x="2831" y="4873"/>
                  <a:pt x="3047" y="4873"/>
                </a:cubicBezTo>
                <a:cubicBezTo>
                  <a:pt x="3160" y="4873"/>
                  <a:pt x="3248" y="4961"/>
                  <a:pt x="3248" y="5072"/>
                </a:cubicBezTo>
                <a:cubicBezTo>
                  <a:pt x="3248" y="5249"/>
                  <a:pt x="3038" y="5392"/>
                  <a:pt x="2688" y="5392"/>
                </a:cubicBezTo>
                <a:cubicBezTo>
                  <a:pt x="2370" y="5392"/>
                  <a:pt x="2113" y="5312"/>
                  <a:pt x="2074" y="5296"/>
                </a:cubicBezTo>
                <a:lnTo>
                  <a:pt x="2066" y="5320"/>
                </a:lnTo>
                <a:cubicBezTo>
                  <a:pt x="2154" y="5359"/>
                  <a:pt x="2458" y="5448"/>
                  <a:pt x="2880" y="5448"/>
                </a:cubicBezTo>
                <a:cubicBezTo>
                  <a:pt x="3797" y="5448"/>
                  <a:pt x="4739" y="4984"/>
                  <a:pt x="5034" y="3987"/>
                </a:cubicBezTo>
                <a:cubicBezTo>
                  <a:pt x="5098" y="3788"/>
                  <a:pt x="5137" y="3606"/>
                  <a:pt x="5137" y="3413"/>
                </a:cubicBezTo>
                <a:cubicBezTo>
                  <a:pt x="5137" y="2943"/>
                  <a:pt x="4874" y="2927"/>
                  <a:pt x="4874" y="2711"/>
                </a:cubicBezTo>
                <a:cubicBezTo>
                  <a:pt x="4874" y="2592"/>
                  <a:pt x="4954" y="2512"/>
                  <a:pt x="5065" y="2512"/>
                </a:cubicBezTo>
                <a:cubicBezTo>
                  <a:pt x="5250" y="2512"/>
                  <a:pt x="5393" y="2728"/>
                  <a:pt x="5393" y="3079"/>
                </a:cubicBezTo>
                <a:cubicBezTo>
                  <a:pt x="5393" y="3390"/>
                  <a:pt x="5313" y="3637"/>
                  <a:pt x="5297" y="3692"/>
                </a:cubicBezTo>
                <a:lnTo>
                  <a:pt x="5322" y="3700"/>
                </a:lnTo>
                <a:cubicBezTo>
                  <a:pt x="5352" y="3606"/>
                  <a:pt x="5449" y="3310"/>
                  <a:pt x="5449" y="2880"/>
                </a:cubicBezTo>
                <a:lnTo>
                  <a:pt x="5449" y="2880"/>
                </a:lnTo>
                <a:close/>
                <a:moveTo>
                  <a:pt x="5623" y="2880"/>
                </a:moveTo>
                <a:lnTo>
                  <a:pt x="5623" y="2880"/>
                </a:lnTo>
                <a:cubicBezTo>
                  <a:pt x="5623" y="4395"/>
                  <a:pt x="4396" y="5622"/>
                  <a:pt x="2880" y="5622"/>
                </a:cubicBezTo>
                <a:cubicBezTo>
                  <a:pt x="1364" y="5622"/>
                  <a:pt x="136" y="4395"/>
                  <a:pt x="136" y="2880"/>
                </a:cubicBezTo>
                <a:cubicBezTo>
                  <a:pt x="136" y="1363"/>
                  <a:pt x="1364" y="135"/>
                  <a:pt x="2880" y="135"/>
                </a:cubicBezTo>
                <a:cubicBezTo>
                  <a:pt x="4396" y="135"/>
                  <a:pt x="5623" y="1372"/>
                  <a:pt x="5623" y="2880"/>
                </a:cubicBezTo>
                <a:lnTo>
                  <a:pt x="5623" y="2880"/>
                </a:lnTo>
                <a:close/>
                <a:moveTo>
                  <a:pt x="5760" y="2880"/>
                </a:moveTo>
                <a:lnTo>
                  <a:pt x="5760" y="2880"/>
                </a:lnTo>
                <a:cubicBezTo>
                  <a:pt x="5760" y="1292"/>
                  <a:pt x="4468" y="0"/>
                  <a:pt x="2880" y="0"/>
                </a:cubicBezTo>
                <a:cubicBezTo>
                  <a:pt x="1293" y="0"/>
                  <a:pt x="0" y="1292"/>
                  <a:pt x="0" y="2880"/>
                </a:cubicBezTo>
                <a:cubicBezTo>
                  <a:pt x="0" y="4473"/>
                  <a:pt x="1293" y="5760"/>
                  <a:pt x="2880" y="5760"/>
                </a:cubicBezTo>
                <a:cubicBezTo>
                  <a:pt x="4468" y="5760"/>
                  <a:pt x="5760" y="4473"/>
                  <a:pt x="5760" y="2880"/>
                </a:cubicBezTo>
                <a:close/>
              </a:path>
            </a:pathLst>
          </a:custGeom>
          <a:solidFill>
            <a:srgbClr val="005EB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extBox 7">
            <a:extLst>
              <a:ext uri="{FF2B5EF4-FFF2-40B4-BE49-F238E27FC236}">
                <a16:creationId xmlns:a16="http://schemas.microsoft.com/office/drawing/2014/main" id="{F3084DDA-E84E-4407-BB45-039C28BDA4B9}"/>
              </a:ext>
            </a:extLst>
          </p:cNvPr>
          <p:cNvSpPr txBox="1"/>
          <p:nvPr userDrawn="1"/>
        </p:nvSpPr>
        <p:spPr>
          <a:xfrm>
            <a:off x="4450798" y="6496032"/>
            <a:ext cx="3291840" cy="182880"/>
          </a:xfrm>
          <a:prstGeom prst="rect">
            <a:avLst/>
          </a:prstGeom>
          <a:noFill/>
        </p:spPr>
        <p:txBody>
          <a:bodyPr wrap="square" lIns="0" tIns="0" rIns="0" bIns="0" rtlCol="0">
            <a:noAutofit/>
          </a:bodyPr>
          <a:lstStyle/>
          <a:p>
            <a:pPr algn="ctr"/>
            <a:r>
              <a:rPr lang="en-US" sz="850" dirty="0">
                <a:solidFill>
                  <a:srgbClr val="636669"/>
                </a:solidFill>
                <a:latin typeface="GE Inspira Sans" panose="020B0503060000000003" pitchFamily="34" charset="0"/>
              </a:rPr>
              <a:t>Copyright © GE 2021. Proprietary. All Rights Reserved. </a:t>
            </a:r>
          </a:p>
        </p:txBody>
      </p:sp>
      <p:pic>
        <p:nvPicPr>
          <p:cNvPr id="12" name="Picture 11">
            <a:extLst>
              <a:ext uri="{FF2B5EF4-FFF2-40B4-BE49-F238E27FC236}">
                <a16:creationId xmlns:a16="http://schemas.microsoft.com/office/drawing/2014/main" id="{76BE1D9C-5320-4D17-AC48-0B93F1FA63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7277" b="31825"/>
          <a:stretch/>
        </p:blipFill>
        <p:spPr>
          <a:xfrm>
            <a:off x="2106386" y="1"/>
            <a:ext cx="10085614" cy="3135086"/>
          </a:xfrm>
          <a:prstGeom prst="rect">
            <a:avLst/>
          </a:prstGeom>
        </p:spPr>
      </p:pic>
    </p:spTree>
    <p:extLst>
      <p:ext uri="{BB962C8B-B14F-4D97-AF65-F5344CB8AC3E}">
        <p14:creationId xmlns:p14="http://schemas.microsoft.com/office/powerpoint/2010/main" val="41482620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7625-06F3-484A-AC8D-293BBC3E2A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D7CC35-9C4A-4DF9-A807-F5153185C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EBA8D2-D2E7-4DC2-8B4D-920BF46E3579}"/>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5" name="Footer Placeholder 4">
            <a:extLst>
              <a:ext uri="{FF2B5EF4-FFF2-40B4-BE49-F238E27FC236}">
                <a16:creationId xmlns:a16="http://schemas.microsoft.com/office/drawing/2014/main" id="{2A02B638-3246-4CE5-A4EF-A13B03313E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C470E-442B-4BC9-A921-2C9740532948}"/>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165180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2B1C-4DBC-4DAF-B056-E7BEABEDC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832722-3649-45A2-87DB-B59ADCF2E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3CC3C-3AD6-45C8-ABA8-90331FEDDB53}"/>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5" name="Footer Placeholder 4">
            <a:extLst>
              <a:ext uri="{FF2B5EF4-FFF2-40B4-BE49-F238E27FC236}">
                <a16:creationId xmlns:a16="http://schemas.microsoft.com/office/drawing/2014/main" id="{51BE079A-6E48-4548-86E6-7A96C0940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A6D39-2227-4E86-A7EB-CC627502B45F}"/>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317174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329B-4879-4C8B-BA99-EA85F09BA5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B59A3-D3F0-4AE1-9665-EDD96D0044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AB93B3-20D3-46EC-A077-8E2479C7F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587F9C-2568-4B9A-BA98-C1B5D6468125}"/>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6" name="Footer Placeholder 5">
            <a:extLst>
              <a:ext uri="{FF2B5EF4-FFF2-40B4-BE49-F238E27FC236}">
                <a16:creationId xmlns:a16="http://schemas.microsoft.com/office/drawing/2014/main" id="{B73E1D28-033D-431C-8E4B-EA9B9F4C44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08E2AF-ED36-4383-8564-37BF1109ED3C}"/>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403209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A1A4-1A96-44CB-80F2-E89B11B049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4341FA-FEEF-4CD7-81CE-19EFFA66E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A1C1E-05C4-4F63-BF1F-EBF7BB9F8F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BA5FF2-D830-4284-9E4C-0BBA71912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01DE2-A800-4B02-8AC6-929054A488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872B6-DD8A-4F2B-A1FA-B3B072AC1146}"/>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8" name="Footer Placeholder 7">
            <a:extLst>
              <a:ext uri="{FF2B5EF4-FFF2-40B4-BE49-F238E27FC236}">
                <a16:creationId xmlns:a16="http://schemas.microsoft.com/office/drawing/2014/main" id="{5A49EBA6-DADA-4B2A-93C5-20615059EB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A324EE-1039-4200-BD3F-B82B8E3D6C8D}"/>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158209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7988-282B-4871-9D6D-3F0F7E1607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3D1827-6FC1-49D6-862E-BEF1A114C194}"/>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4" name="Footer Placeholder 3">
            <a:extLst>
              <a:ext uri="{FF2B5EF4-FFF2-40B4-BE49-F238E27FC236}">
                <a16:creationId xmlns:a16="http://schemas.microsoft.com/office/drawing/2014/main" id="{0392E49C-3CEF-4A01-8A52-9A68E407EA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47DC47-5A42-4513-878A-A19BCBF9C802}"/>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171514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8F5B7-AC19-4569-B7AC-F5973040B560}"/>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3" name="Footer Placeholder 2">
            <a:extLst>
              <a:ext uri="{FF2B5EF4-FFF2-40B4-BE49-F238E27FC236}">
                <a16:creationId xmlns:a16="http://schemas.microsoft.com/office/drawing/2014/main" id="{AEEF9EE9-F6D6-4F73-B40C-7BFC315648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B3967A-9E14-418E-B776-CC7D0E2BBAEF}"/>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172707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79BD-464E-464B-8B69-3B5D9BC5B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BDDBA3-5262-4A66-B26F-AB72DAB75A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719D16-5358-468D-B1F7-6A54573C6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87A21-6414-4DFE-A908-E8E236BC7A7A}"/>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6" name="Footer Placeholder 5">
            <a:extLst>
              <a:ext uri="{FF2B5EF4-FFF2-40B4-BE49-F238E27FC236}">
                <a16:creationId xmlns:a16="http://schemas.microsoft.com/office/drawing/2014/main" id="{6B54D7CA-E291-422C-ACE3-74C8818DF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0D4C1B-B187-437C-A488-455E948E646F}"/>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26071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34DE-06C7-4A3A-A69E-ED5F5BF66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3C4B4F-A514-4A9E-B715-71B526B49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12B111-FA4F-4B40-A341-D69DF51B8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6BB19-590D-4374-AB1F-B1C1AAA2006F}"/>
              </a:ext>
            </a:extLst>
          </p:cNvPr>
          <p:cNvSpPr>
            <a:spLocks noGrp="1"/>
          </p:cNvSpPr>
          <p:nvPr>
            <p:ph type="dt" sz="half" idx="10"/>
          </p:nvPr>
        </p:nvSpPr>
        <p:spPr/>
        <p:txBody>
          <a:bodyPr/>
          <a:lstStyle/>
          <a:p>
            <a:fld id="{85CF7FEC-2CC4-4C1E-BD14-CF760D13FAE2}" type="datetimeFigureOut">
              <a:rPr lang="en-IN" smtClean="0"/>
              <a:t>07-04-2021</a:t>
            </a:fld>
            <a:endParaRPr lang="en-IN"/>
          </a:p>
        </p:txBody>
      </p:sp>
      <p:sp>
        <p:nvSpPr>
          <p:cNvPr id="6" name="Footer Placeholder 5">
            <a:extLst>
              <a:ext uri="{FF2B5EF4-FFF2-40B4-BE49-F238E27FC236}">
                <a16:creationId xmlns:a16="http://schemas.microsoft.com/office/drawing/2014/main" id="{21731650-CAA0-4735-834E-700E027A4E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B1F7C8-D9D1-4B0D-A7BE-3728332CD7D4}"/>
              </a:ext>
            </a:extLst>
          </p:cNvPr>
          <p:cNvSpPr>
            <a:spLocks noGrp="1"/>
          </p:cNvSpPr>
          <p:nvPr>
            <p:ph type="sldNum" sz="quarter" idx="12"/>
          </p:nvPr>
        </p:nvSpPr>
        <p:spPr/>
        <p:txBody>
          <a:bodyPr/>
          <a:lstStyle/>
          <a:p>
            <a:fld id="{CDF360B6-44B2-4CEC-B8A7-C8011C4CA552}" type="slidenum">
              <a:rPr lang="en-IN" smtClean="0"/>
              <a:t>‹#›</a:t>
            </a:fld>
            <a:endParaRPr lang="en-IN"/>
          </a:p>
        </p:txBody>
      </p:sp>
    </p:spTree>
    <p:extLst>
      <p:ext uri="{BB962C8B-B14F-4D97-AF65-F5344CB8AC3E}">
        <p14:creationId xmlns:p14="http://schemas.microsoft.com/office/powerpoint/2010/main" val="266475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DF6CA1-C9B8-4AD7-B0F4-B5D482D47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F7C712-9F51-45AD-9794-7FDC2592F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1BD03-875A-40A1-A8A1-893B3FFED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F7FEC-2CC4-4C1E-BD14-CF760D13FAE2}" type="datetimeFigureOut">
              <a:rPr lang="en-IN" smtClean="0"/>
              <a:t>07-04-2021</a:t>
            </a:fld>
            <a:endParaRPr lang="en-IN"/>
          </a:p>
        </p:txBody>
      </p:sp>
      <p:sp>
        <p:nvSpPr>
          <p:cNvPr id="5" name="Footer Placeholder 4">
            <a:extLst>
              <a:ext uri="{FF2B5EF4-FFF2-40B4-BE49-F238E27FC236}">
                <a16:creationId xmlns:a16="http://schemas.microsoft.com/office/drawing/2014/main" id="{66CE67EB-D55F-41CE-8CCE-3CCD77778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9337BC-DEEC-46FE-885D-01D87EF56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360B6-44B2-4CEC-B8A7-C8011C4CA552}" type="slidenum">
              <a:rPr lang="en-IN" smtClean="0"/>
              <a:t>‹#›</a:t>
            </a:fld>
            <a:endParaRPr lang="en-IN"/>
          </a:p>
        </p:txBody>
      </p:sp>
    </p:spTree>
    <p:extLst>
      <p:ext uri="{BB962C8B-B14F-4D97-AF65-F5344CB8AC3E}">
        <p14:creationId xmlns:p14="http://schemas.microsoft.com/office/powerpoint/2010/main" val="361067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presentation/WEB%20DEVELOPMENT%20LEARNING%20CURVE.pdf"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excel/RE%20Update%20-%20Case%2000932171%20-%20Hosting%20solution%20for%20WordPress%20site.msg" TargetMode="External"/><Relationship Id="rId2" Type="http://schemas.openxmlformats.org/officeDocument/2006/relationships/hyperlink" Target="../excel/Update%20-%20Case%2000932171%20-%20Hosting%20solution%20for%20WordPress%20site.msg"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56D94-D6C9-4A59-A17F-39195A82E462}"/>
              </a:ext>
            </a:extLst>
          </p:cNvPr>
          <p:cNvSpPr txBox="1"/>
          <p:nvPr/>
        </p:nvSpPr>
        <p:spPr>
          <a:xfrm>
            <a:off x="441460" y="1287647"/>
            <a:ext cx="11521940" cy="4913128"/>
          </a:xfrm>
          <a:prstGeom prst="rect">
            <a:avLst/>
          </a:prstGeom>
          <a:noFill/>
        </p:spPr>
        <p:txBody>
          <a:bodyPr wrap="square" rtlCol="0">
            <a:noAutofit/>
          </a:bodyPr>
          <a:lstStyle/>
          <a:p>
            <a:pPr>
              <a:spcBef>
                <a:spcPts val="1200"/>
              </a:spcBef>
            </a:pPr>
            <a:r>
              <a:rPr lang="en-IN" sz="4000" dirty="0"/>
              <a:t>Why not custom web development for Finance DT?</a:t>
            </a:r>
          </a:p>
          <a:p>
            <a:pPr>
              <a:spcBef>
                <a:spcPts val="1200"/>
              </a:spcBef>
            </a:pPr>
            <a:r>
              <a:rPr lang="en-IN" dirty="0"/>
              <a:t>Website development is not a one man job and dedicated teams are involved in this, with amalgamation of expertise in different domains. Ranging around:</a:t>
            </a:r>
          </a:p>
          <a:p>
            <a:pPr marL="342900" indent="-342900">
              <a:buFont typeface="+mj-lt"/>
              <a:buAutoNum type="arabicPeriod"/>
            </a:pPr>
            <a:r>
              <a:rPr lang="en-US" sz="1600" dirty="0"/>
              <a:t>UI/UX designer: Research on what layout of website should be for better user experience. The UI designer is responsible for the product visuals, which include the color scheme, fonts, and overall style. </a:t>
            </a:r>
            <a:br>
              <a:rPr lang="en-US" sz="1600" dirty="0"/>
            </a:br>
            <a:endParaRPr lang="en-US" sz="1600" dirty="0"/>
          </a:p>
          <a:p>
            <a:pPr marL="342900" indent="-342900">
              <a:buFont typeface="+mj-lt"/>
              <a:buAutoNum type="arabicPeriod"/>
            </a:pPr>
            <a:r>
              <a:rPr lang="en-US" sz="1600" dirty="0"/>
              <a:t>Web developers: The </a:t>
            </a:r>
            <a:r>
              <a:rPr lang="en-US" sz="1600" b="1" dirty="0"/>
              <a:t>front-end developers </a:t>
            </a:r>
            <a:r>
              <a:rPr lang="en-US" sz="1600" dirty="0"/>
              <a:t>are responsible for the programming of the website. After they receive the prototype from the designers they recreate it in a website form, to ensure the website has the best possible appearance and function. The </a:t>
            </a:r>
            <a:r>
              <a:rPr lang="en-US" sz="1600" b="1" dirty="0"/>
              <a:t>back-end developers </a:t>
            </a:r>
            <a:r>
              <a:rPr lang="en-US" sz="1600" dirty="0"/>
              <a:t>are proficient in PHP, Python, Java, .NET, or Ruby, and know how to use all the necessary tools and web app frameworks, to ensure the full functioning of the website.</a:t>
            </a:r>
            <a:br>
              <a:rPr lang="en-US" sz="1600" dirty="0"/>
            </a:br>
            <a:endParaRPr lang="en-US" sz="1600" dirty="0"/>
          </a:p>
          <a:p>
            <a:pPr marL="342900" indent="-342900">
              <a:buFont typeface="+mj-lt"/>
              <a:buAutoNum type="arabicPeriod"/>
            </a:pPr>
            <a:r>
              <a:rPr lang="en-US" sz="1600" dirty="0"/>
              <a:t>QA engineer: QA engineers notices any faulty code at different stages of the development, work on preventing any possible bugs and give much-needed feedback on the product.</a:t>
            </a:r>
            <a:br>
              <a:rPr lang="en-US" sz="1600" dirty="0"/>
            </a:br>
            <a:endParaRPr lang="en-US" sz="1600" dirty="0"/>
          </a:p>
          <a:p>
            <a:pPr marL="342900" indent="-342900">
              <a:buFont typeface="+mj-lt"/>
              <a:buAutoNum type="arabicPeriod"/>
            </a:pPr>
            <a:r>
              <a:rPr lang="en-US" sz="1600" dirty="0"/>
              <a:t>User Acceptance Tester: A User Acceptance Tester (UTA) checks if the website is fully functional. UTAs are a great way of testing website in the real world.</a:t>
            </a:r>
          </a:p>
          <a:p>
            <a:pPr marL="457200" indent="-457200">
              <a:spcBef>
                <a:spcPts val="1200"/>
              </a:spcBef>
              <a:buAutoNum type="arabicPeriod"/>
            </a:pPr>
            <a:endParaRPr lang="en-IN" sz="2000" dirty="0"/>
          </a:p>
        </p:txBody>
      </p:sp>
    </p:spTree>
    <p:extLst>
      <p:ext uri="{BB962C8B-B14F-4D97-AF65-F5344CB8AC3E}">
        <p14:creationId xmlns:p14="http://schemas.microsoft.com/office/powerpoint/2010/main" val="85504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56D94-D6C9-4A59-A17F-39195A82E462}"/>
              </a:ext>
            </a:extLst>
          </p:cNvPr>
          <p:cNvSpPr txBox="1"/>
          <p:nvPr/>
        </p:nvSpPr>
        <p:spPr>
          <a:xfrm>
            <a:off x="441460" y="1420997"/>
            <a:ext cx="11274290" cy="4913128"/>
          </a:xfrm>
          <a:prstGeom prst="rect">
            <a:avLst/>
          </a:prstGeom>
          <a:noFill/>
        </p:spPr>
        <p:txBody>
          <a:bodyPr wrap="square" rtlCol="0">
            <a:noAutofit/>
          </a:bodyPr>
          <a:lstStyle/>
          <a:p>
            <a:pPr>
              <a:spcBef>
                <a:spcPts val="1200"/>
              </a:spcBef>
            </a:pPr>
            <a:r>
              <a:rPr lang="en-IN" sz="4000" dirty="0"/>
              <a:t>Why not custom web development for Finance DT?</a:t>
            </a:r>
          </a:p>
          <a:p>
            <a:pPr>
              <a:spcBef>
                <a:spcPts val="1200"/>
              </a:spcBef>
            </a:pPr>
            <a:r>
              <a:rPr lang="en-US" dirty="0"/>
              <a:t>There are questions that comes to mind:</a:t>
            </a:r>
          </a:p>
          <a:p>
            <a:pPr>
              <a:spcBef>
                <a:spcPts val="1200"/>
              </a:spcBef>
            </a:pPr>
            <a:r>
              <a:rPr lang="en-US" b="1" dirty="0"/>
              <a:t>1</a:t>
            </a:r>
            <a:r>
              <a:rPr lang="en-US" b="1" dirty="0">
                <a:solidFill>
                  <a:srgbClr val="0070C0"/>
                </a:solidFill>
              </a:rPr>
              <a:t>. “Do we have web developers in our team”?</a:t>
            </a:r>
          </a:p>
          <a:p>
            <a:pPr>
              <a:spcBef>
                <a:spcPts val="1200"/>
              </a:spcBef>
            </a:pPr>
            <a:r>
              <a:rPr lang="en-US" dirty="0"/>
              <a:t>NO. GE REN Finance DT concentrates mainly on the functional side. I am the sole person in team working on design, build and deployment. I have very limited experience in web development.</a:t>
            </a:r>
          </a:p>
          <a:p>
            <a:pPr>
              <a:spcBef>
                <a:spcPts val="1200"/>
              </a:spcBef>
            </a:pPr>
            <a:r>
              <a:rPr lang="en-US" b="1" dirty="0"/>
              <a:t>2.</a:t>
            </a:r>
            <a:r>
              <a:rPr lang="en-US" b="1" dirty="0">
                <a:solidFill>
                  <a:srgbClr val="0070C0"/>
                </a:solidFill>
              </a:rPr>
              <a:t> “Can I  go through the learning curve”? CLICK: </a:t>
            </a:r>
            <a:r>
              <a:rPr lang="en-US" b="1" dirty="0">
                <a:solidFill>
                  <a:srgbClr val="FF0000"/>
                </a:solidFill>
                <a:hlinkClick r:id="rId2" action="ppaction://hlinkfile">
                  <a:extLst>
                    <a:ext uri="{A12FA001-AC4F-418D-AE19-62706E023703}">
                      <ahyp:hlinkClr xmlns:ahyp="http://schemas.microsoft.com/office/drawing/2018/hyperlinkcolor" val="tx"/>
                    </a:ext>
                  </a:extLst>
                </a:hlinkClick>
              </a:rPr>
              <a:t>Learning Curve for Custom WEB DEV</a:t>
            </a:r>
            <a:endParaRPr lang="en-US" b="1" dirty="0">
              <a:solidFill>
                <a:srgbClr val="FF0000"/>
              </a:solidFill>
            </a:endParaRPr>
          </a:p>
          <a:p>
            <a:pPr>
              <a:spcBef>
                <a:spcPts val="1200"/>
              </a:spcBef>
            </a:pPr>
            <a:r>
              <a:rPr lang="en-US" dirty="0"/>
              <a:t>Certainly YES. I am always eager to learn and do whatever is required for the team. But realistically, the entire web development has an extremely steep learning curve. I need constant help, guidance and support. As shown in previous slide, a dedicated team of web development has many components. It cannot be done by one single person. </a:t>
            </a:r>
            <a:r>
              <a:rPr lang="en-US" b="1" dirty="0"/>
              <a:t>Our team, does not have members who can guide in this process</a:t>
            </a:r>
            <a:r>
              <a:rPr lang="en-US" dirty="0"/>
              <a:t>. I would need help beyond Finance DT, not just for the initial training support but also post that in design, build, testing and deployment.</a:t>
            </a:r>
          </a:p>
          <a:p>
            <a:pPr>
              <a:spcBef>
                <a:spcPts val="1200"/>
              </a:spcBef>
            </a:pPr>
            <a:endParaRPr lang="en-US" dirty="0"/>
          </a:p>
        </p:txBody>
      </p:sp>
    </p:spTree>
    <p:extLst>
      <p:ext uri="{BB962C8B-B14F-4D97-AF65-F5344CB8AC3E}">
        <p14:creationId xmlns:p14="http://schemas.microsoft.com/office/powerpoint/2010/main" val="196981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56D94-D6C9-4A59-A17F-39195A82E462}"/>
              </a:ext>
            </a:extLst>
          </p:cNvPr>
          <p:cNvSpPr txBox="1"/>
          <p:nvPr/>
        </p:nvSpPr>
        <p:spPr>
          <a:xfrm>
            <a:off x="146184" y="1487672"/>
            <a:ext cx="11969615" cy="5256028"/>
          </a:xfrm>
          <a:prstGeom prst="rect">
            <a:avLst/>
          </a:prstGeom>
          <a:noFill/>
        </p:spPr>
        <p:txBody>
          <a:bodyPr wrap="square" rtlCol="0">
            <a:noAutofit/>
          </a:bodyPr>
          <a:lstStyle/>
          <a:p>
            <a:pPr>
              <a:spcBef>
                <a:spcPts val="1200"/>
              </a:spcBef>
            </a:pPr>
            <a:r>
              <a:rPr lang="en-IN" sz="4000" dirty="0"/>
              <a:t>Why not custom web development for Finance DT?</a:t>
            </a:r>
          </a:p>
          <a:p>
            <a:pPr>
              <a:spcBef>
                <a:spcPts val="1200"/>
              </a:spcBef>
            </a:pPr>
            <a:r>
              <a:rPr lang="en-US" dirty="0"/>
              <a:t>There are questions that comes to mind:</a:t>
            </a:r>
          </a:p>
          <a:p>
            <a:pPr>
              <a:spcBef>
                <a:spcPts val="1200"/>
              </a:spcBef>
            </a:pPr>
            <a:r>
              <a:rPr lang="en-US" b="1" dirty="0"/>
              <a:t>3</a:t>
            </a:r>
            <a:r>
              <a:rPr lang="en-US" b="1" dirty="0">
                <a:solidFill>
                  <a:srgbClr val="0070C0"/>
                </a:solidFill>
              </a:rPr>
              <a:t>.      “After going through the learning curve can I confirm that website will be ready by June ”?</a:t>
            </a:r>
          </a:p>
          <a:p>
            <a:pPr lvl="1">
              <a:spcBef>
                <a:spcPts val="1200"/>
              </a:spcBef>
            </a:pPr>
            <a:r>
              <a:rPr lang="en-US" dirty="0"/>
              <a:t>I have previous experience of competitive coding in Java, but web development is a different ball’s game. Front end, back end, database expertise requires time. Going through the learning curve and then coding the website, followed by testing and deploying is impossible for me to do by JUNE. I require the 2-3 months for the learning and gaining confidence itself.  I say this, having had the experience before.</a:t>
            </a:r>
          </a:p>
          <a:p>
            <a:pPr lvl="1">
              <a:spcBef>
                <a:spcPts val="1200"/>
              </a:spcBef>
            </a:pPr>
            <a:r>
              <a:rPr lang="en-US" dirty="0"/>
              <a:t>Prior to joining GE, I was preparing SpringBoot for 2 months, after I got to know that GE REN is using it. Without guidance it was very tough for me. After initial setup is done(which itself was a challenge altogether), I had difficulty in understanding, having no prior backend experience. Had to refer to stack overflow for smallest of errors, which, if I had help and guide, could have been resolved in seconds. Additionally, even if errors are resolved by referring stack overflow, I feel without understanding as to why the error occurred, there is no value added and the next time the error occurred, I did not know the source and way to solve it, had to refer stack overflow again.</a:t>
            </a:r>
          </a:p>
        </p:txBody>
      </p:sp>
    </p:spTree>
    <p:extLst>
      <p:ext uri="{BB962C8B-B14F-4D97-AF65-F5344CB8AC3E}">
        <p14:creationId xmlns:p14="http://schemas.microsoft.com/office/powerpoint/2010/main" val="276093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56D94-D6C9-4A59-A17F-39195A82E462}"/>
              </a:ext>
            </a:extLst>
          </p:cNvPr>
          <p:cNvSpPr txBox="1"/>
          <p:nvPr/>
        </p:nvSpPr>
        <p:spPr>
          <a:xfrm>
            <a:off x="146184" y="1601972"/>
            <a:ext cx="11226665" cy="5256028"/>
          </a:xfrm>
          <a:prstGeom prst="rect">
            <a:avLst/>
          </a:prstGeom>
          <a:noFill/>
        </p:spPr>
        <p:txBody>
          <a:bodyPr wrap="square" rtlCol="0">
            <a:noAutofit/>
          </a:bodyPr>
          <a:lstStyle/>
          <a:p>
            <a:pPr>
              <a:spcBef>
                <a:spcPts val="1200"/>
              </a:spcBef>
            </a:pPr>
            <a:r>
              <a:rPr lang="en-IN" sz="4000" dirty="0"/>
              <a:t>Why not custom web development for Finance DT?</a:t>
            </a:r>
          </a:p>
          <a:p>
            <a:pPr>
              <a:spcBef>
                <a:spcPts val="1200"/>
              </a:spcBef>
            </a:pPr>
            <a:r>
              <a:rPr lang="en-US" dirty="0"/>
              <a:t>There are questions that comes to mind:</a:t>
            </a:r>
          </a:p>
          <a:p>
            <a:pPr>
              <a:spcBef>
                <a:spcPts val="1200"/>
              </a:spcBef>
            </a:pPr>
            <a:r>
              <a:rPr lang="en-US" b="1" dirty="0"/>
              <a:t>4. </a:t>
            </a:r>
            <a:r>
              <a:rPr lang="en-US" b="1" dirty="0">
                <a:solidFill>
                  <a:srgbClr val="0070C0"/>
                </a:solidFill>
              </a:rPr>
              <a:t>“Considering that website is made, what about maintenance”?</a:t>
            </a:r>
          </a:p>
          <a:p>
            <a:pPr>
              <a:spcBef>
                <a:spcPts val="1200"/>
              </a:spcBef>
            </a:pPr>
            <a:r>
              <a:rPr lang="en-US" dirty="0"/>
              <a:t>      At moment I have no idea and clarity on this.</a:t>
            </a:r>
          </a:p>
          <a:p>
            <a:pPr>
              <a:spcBef>
                <a:spcPts val="1200"/>
              </a:spcBef>
            </a:pPr>
            <a:r>
              <a:rPr lang="en-US" b="1" dirty="0"/>
              <a:t>5. </a:t>
            </a:r>
            <a:r>
              <a:rPr lang="en-US" b="1" dirty="0">
                <a:solidFill>
                  <a:srgbClr val="0070C0"/>
                </a:solidFill>
              </a:rPr>
              <a:t>“ How to give GE REN domain name, host it, provide SSO integration ”?</a:t>
            </a:r>
          </a:p>
          <a:p>
            <a:pPr>
              <a:spcBef>
                <a:spcPts val="1200"/>
              </a:spcBef>
            </a:pPr>
            <a:r>
              <a:rPr lang="en-US" b="1" dirty="0"/>
              <a:t>That’s the question which still remains. After conversation with people, I understood that this can be done with </a:t>
            </a:r>
            <a:r>
              <a:rPr lang="en-IN" b="1" dirty="0"/>
              <a:t>Predix support. But then there should be developers in the team to write the code .(I do not have much clarity as to how it is done. Attaching mail links involving conversation with Predix team from GE Digital)</a:t>
            </a:r>
          </a:p>
          <a:p>
            <a:pPr>
              <a:spcBef>
                <a:spcPts val="1200"/>
              </a:spcBef>
            </a:pPr>
            <a:r>
              <a:rPr lang="en-IN" b="1" u="sng" dirty="0">
                <a:solidFill>
                  <a:srgbClr val="FF0000"/>
                </a:solidFill>
                <a:latin typeface="Calibri" panose="020F0502020204030204" pitchFamily="34" charset="0"/>
                <a:hlinkClick r:id="rId2" action="ppaction://hlinkfile">
                  <a:extLst>
                    <a:ext uri="{A12FA001-AC4F-418D-AE19-62706E023703}">
                      <ahyp:hlinkClr xmlns:ahyp="http://schemas.microsoft.com/office/drawing/2018/hyperlinkcolor" val="tx"/>
                    </a:ext>
                  </a:extLst>
                </a:hlinkClick>
              </a:rPr>
              <a:t>(PREDIX LINK 1</a:t>
            </a:r>
            <a:r>
              <a:rPr lang="en-IN" b="1" u="sng" dirty="0">
                <a:solidFill>
                  <a:srgbClr val="FF0000"/>
                </a:solidFill>
                <a:latin typeface="Calibri" panose="020F0502020204030204" pitchFamily="34" charset="0"/>
              </a:rPr>
              <a:t> </a:t>
            </a:r>
            <a:r>
              <a:rPr lang="en-IN" b="1" dirty="0">
                <a:solidFill>
                  <a:srgbClr val="FF0000"/>
                </a:solidFill>
                <a:latin typeface="Calibri" panose="020F0502020204030204" pitchFamily="34" charset="0"/>
              </a:rPr>
              <a:t>          </a:t>
            </a:r>
            <a:r>
              <a:rPr lang="en-IN" b="1" u="sng" dirty="0">
                <a:solidFill>
                  <a:srgbClr val="FF0000"/>
                </a:solidFill>
                <a:latin typeface="Calibri" panose="020F0502020204030204" pitchFamily="34" charset="0"/>
                <a:hlinkClick r:id="rId3" action="ppaction://hlinkfile">
                  <a:extLst>
                    <a:ext uri="{A12FA001-AC4F-418D-AE19-62706E023703}">
                      <ahyp:hlinkClr xmlns:ahyp="http://schemas.microsoft.com/office/drawing/2018/hyperlinkcolor" val="tx"/>
                    </a:ext>
                  </a:extLst>
                </a:hlinkClick>
              </a:rPr>
              <a:t>PREDIX LINK 2</a:t>
            </a:r>
            <a:r>
              <a:rPr lang="en-IN" b="1" dirty="0">
                <a:solidFill>
                  <a:srgbClr val="FF0000"/>
                </a:solidFill>
                <a:hlinkClick r:id="rId3" action="ppaction://hlinkfile">
                  <a:extLst>
                    <a:ext uri="{A12FA001-AC4F-418D-AE19-62706E023703}">
                      <ahyp:hlinkClr xmlns:ahyp="http://schemas.microsoft.com/office/drawing/2018/hyperlinkcolor" val="tx"/>
                    </a:ext>
                  </a:extLst>
                </a:hlinkClick>
              </a:rPr>
              <a:t>)</a:t>
            </a:r>
            <a:endParaRPr lang="en-IN" b="1" dirty="0">
              <a:solidFill>
                <a:srgbClr val="FF0000"/>
              </a:solidFill>
            </a:endParaRPr>
          </a:p>
          <a:p>
            <a:pPr>
              <a:spcBef>
                <a:spcPts val="1200"/>
              </a:spcBef>
            </a:pPr>
            <a:r>
              <a:rPr lang="en-IN" b="1" dirty="0">
                <a:solidFill>
                  <a:srgbClr val="FF0000"/>
                </a:solidFill>
              </a:rPr>
              <a:t>UPDATE: Predix team said that it won’t be convenient and cost will be several times greater than one provided by GE CORP for the support of WordPress.</a:t>
            </a:r>
          </a:p>
          <a:p>
            <a:pPr>
              <a:spcBef>
                <a:spcPts val="1200"/>
              </a:spcBef>
            </a:pPr>
            <a:endParaRPr lang="en-US" dirty="0"/>
          </a:p>
        </p:txBody>
      </p:sp>
    </p:spTree>
    <p:extLst>
      <p:ext uri="{BB962C8B-B14F-4D97-AF65-F5344CB8AC3E}">
        <p14:creationId xmlns:p14="http://schemas.microsoft.com/office/powerpoint/2010/main" val="290021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56D94-D6C9-4A59-A17F-39195A82E462}"/>
              </a:ext>
            </a:extLst>
          </p:cNvPr>
          <p:cNvSpPr txBox="1"/>
          <p:nvPr/>
        </p:nvSpPr>
        <p:spPr>
          <a:xfrm>
            <a:off x="146185" y="1382897"/>
            <a:ext cx="9959840" cy="4913128"/>
          </a:xfrm>
          <a:prstGeom prst="rect">
            <a:avLst/>
          </a:prstGeom>
          <a:noFill/>
        </p:spPr>
        <p:txBody>
          <a:bodyPr wrap="square" rtlCol="0">
            <a:noAutofit/>
          </a:bodyPr>
          <a:lstStyle/>
          <a:p>
            <a:pPr>
              <a:spcBef>
                <a:spcPts val="1200"/>
              </a:spcBef>
            </a:pPr>
            <a:r>
              <a:rPr lang="en-IN" sz="4400" dirty="0"/>
              <a:t>An option for custom website</a:t>
            </a:r>
          </a:p>
          <a:p>
            <a:pPr>
              <a:spcBef>
                <a:spcPts val="1200"/>
              </a:spcBef>
            </a:pPr>
            <a:r>
              <a:rPr lang="en-IN" b="1" dirty="0"/>
              <a:t>For custom website: </a:t>
            </a:r>
            <a:r>
              <a:rPr lang="en-IN" dirty="0"/>
              <a:t>If we can take help of </a:t>
            </a:r>
            <a:r>
              <a:rPr lang="en-IN" b="1" dirty="0">
                <a:solidFill>
                  <a:srgbClr val="FF0000"/>
                </a:solidFill>
              </a:rPr>
              <a:t>People Leader</a:t>
            </a:r>
            <a:r>
              <a:rPr lang="en-IN" b="1" dirty="0"/>
              <a:t>,</a:t>
            </a:r>
            <a:r>
              <a:rPr lang="en-IN" b="1" dirty="0">
                <a:solidFill>
                  <a:srgbClr val="FF0000"/>
                </a:solidFill>
              </a:rPr>
              <a:t> </a:t>
            </a:r>
            <a:r>
              <a:rPr lang="en-IN" dirty="0"/>
              <a:t>collaborate with </a:t>
            </a:r>
            <a:r>
              <a:rPr lang="en-IN" b="1" dirty="0"/>
              <a:t>Software engineering </a:t>
            </a:r>
            <a:r>
              <a:rPr lang="en-IN" dirty="0"/>
              <a:t>team and make it a common task. But need would be to identify the developers who can help out in this and contribute. Having limited experience in web development, I will need guidance not only during the steep learning curve but also during the design and build phase; </a:t>
            </a:r>
            <a:r>
              <a:rPr lang="en-IN" b="1" dirty="0"/>
              <a:t>Issue is that developers from s/w engineering team would be having their pre-aligned priorities as well</a:t>
            </a:r>
            <a:r>
              <a:rPr lang="en-IN" dirty="0"/>
              <a:t>. So they would not be able to provide guidance and support whenever we need help, </a:t>
            </a:r>
            <a:r>
              <a:rPr lang="en-IN" b="1" dirty="0"/>
              <a:t>the limitation will be extremely high. </a:t>
            </a:r>
          </a:p>
          <a:p>
            <a:pPr>
              <a:spcBef>
                <a:spcPts val="1200"/>
              </a:spcBef>
            </a:pPr>
            <a:r>
              <a:rPr lang="en-IN" sz="2000" b="1" dirty="0">
                <a:solidFill>
                  <a:srgbClr val="FF0000"/>
                </a:solidFill>
              </a:rPr>
              <a:t>Problem of getting GE domain name, hosting and </a:t>
            </a:r>
            <a:r>
              <a:rPr lang="en-IN" sz="2000" b="1" dirty="0" err="1">
                <a:solidFill>
                  <a:srgbClr val="FF0000"/>
                </a:solidFill>
              </a:rPr>
              <a:t>sso</a:t>
            </a:r>
            <a:r>
              <a:rPr lang="en-IN" sz="2000" b="1" dirty="0">
                <a:solidFill>
                  <a:srgbClr val="FF0000"/>
                </a:solidFill>
              </a:rPr>
              <a:t> will still remain. </a:t>
            </a:r>
          </a:p>
          <a:p>
            <a:pPr>
              <a:spcBef>
                <a:spcPts val="1200"/>
              </a:spcBef>
            </a:pPr>
            <a:r>
              <a:rPr lang="en-IN" sz="2000" b="1" dirty="0">
                <a:solidFill>
                  <a:srgbClr val="FF0000"/>
                </a:solidFill>
              </a:rPr>
              <a:t>GE CORP charges 2.7k $ a month for support. CTO charges 3.4k $ a month for engaging.</a:t>
            </a:r>
          </a:p>
          <a:p>
            <a:pPr>
              <a:spcBef>
                <a:spcPts val="1200"/>
              </a:spcBef>
            </a:pPr>
            <a:r>
              <a:rPr lang="en-IN" sz="2000" b="1" dirty="0">
                <a:solidFill>
                  <a:srgbClr val="FF0000"/>
                </a:solidFill>
              </a:rPr>
              <a:t>Charges for PREDIX support are greater than what is charged by GE CORP as stated by PREDIX team.</a:t>
            </a:r>
          </a:p>
          <a:p>
            <a:pPr>
              <a:spcBef>
                <a:spcPts val="1200"/>
              </a:spcBef>
            </a:pPr>
            <a:r>
              <a:rPr lang="en-IN" sz="2000" b="1" dirty="0">
                <a:solidFill>
                  <a:schemeClr val="tx2"/>
                </a:solidFill>
              </a:rPr>
              <a:t>Even if the site is created and deployed some how, Finance DT team doesn’t have expertise to maintain it. </a:t>
            </a:r>
          </a:p>
        </p:txBody>
      </p:sp>
    </p:spTree>
    <p:extLst>
      <p:ext uri="{BB962C8B-B14F-4D97-AF65-F5344CB8AC3E}">
        <p14:creationId xmlns:p14="http://schemas.microsoft.com/office/powerpoint/2010/main" val="3130627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1022</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GE Inspira Sans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Sengupta, Atri (GE Renewable Energy)</dc:creator>
  <cp:lastModifiedBy>Sengupta, Atri (GE Renewable Energy)</cp:lastModifiedBy>
  <cp:revision>6</cp:revision>
  <dcterms:created xsi:type="dcterms:W3CDTF">2021-04-05T16:10:44Z</dcterms:created>
  <dcterms:modified xsi:type="dcterms:W3CDTF">2021-04-07T10:42:31Z</dcterms:modified>
</cp:coreProperties>
</file>