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6" r:id="rId2"/>
    <p:sldId id="261" r:id="rId3"/>
    <p:sldId id="264" r:id="rId4"/>
    <p:sldId id="265" r:id="rId5"/>
    <p:sldId id="267" r:id="rId6"/>
    <p:sldId id="256" r:id="rId7"/>
    <p:sldId id="269" r:id="rId8"/>
    <p:sldId id="270" r:id="rId9"/>
    <p:sldId id="271" r:id="rId10"/>
    <p:sldId id="263"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C3EF"/>
    <a:srgbClr val="EAE9F7"/>
    <a:srgbClr val="D8B1EF"/>
    <a:srgbClr val="A65F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98"/>
    <p:restoredTop sz="96727"/>
  </p:normalViewPr>
  <p:slideViewPr>
    <p:cSldViewPr snapToGrid="0" snapToObjects="1">
      <p:cViewPr varScale="1">
        <p:scale>
          <a:sx n="140" d="100"/>
          <a:sy n="140" d="100"/>
        </p:scale>
        <p:origin x="24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ED2F2-16BC-B94E-8A9D-722C63208F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96E9B0-8E27-8C46-B89B-B5768BB267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906806-D6FC-8E44-B109-8FC70B37FDD6}"/>
              </a:ext>
            </a:extLst>
          </p:cNvPr>
          <p:cNvSpPr>
            <a:spLocks noGrp="1"/>
          </p:cNvSpPr>
          <p:nvPr>
            <p:ph type="dt" sz="half" idx="10"/>
          </p:nvPr>
        </p:nvSpPr>
        <p:spPr/>
        <p:txBody>
          <a:bodyPr/>
          <a:lstStyle/>
          <a:p>
            <a:fld id="{C33E6420-1017-B945-8144-61576DD2E0D5}" type="datetimeFigureOut">
              <a:rPr lang="en-US" smtClean="0"/>
              <a:t>1/14/22</a:t>
            </a:fld>
            <a:endParaRPr lang="en-US"/>
          </a:p>
        </p:txBody>
      </p:sp>
      <p:sp>
        <p:nvSpPr>
          <p:cNvPr id="5" name="Footer Placeholder 4">
            <a:extLst>
              <a:ext uri="{FF2B5EF4-FFF2-40B4-BE49-F238E27FC236}">
                <a16:creationId xmlns:a16="http://schemas.microsoft.com/office/drawing/2014/main" id="{414E0B11-8D86-6944-81A7-45FE45CB79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343E15-E170-B242-87C6-FEC1C8CE87FB}"/>
              </a:ext>
            </a:extLst>
          </p:cNvPr>
          <p:cNvSpPr>
            <a:spLocks noGrp="1"/>
          </p:cNvSpPr>
          <p:nvPr>
            <p:ph type="sldNum" sz="quarter" idx="12"/>
          </p:nvPr>
        </p:nvSpPr>
        <p:spPr/>
        <p:txBody>
          <a:bodyPr/>
          <a:lstStyle/>
          <a:p>
            <a:fld id="{A97C0E91-2FEA-3141-9D10-BD9081A59F91}" type="slidenum">
              <a:rPr lang="en-US" smtClean="0"/>
              <a:t>‹#›</a:t>
            </a:fld>
            <a:endParaRPr lang="en-US"/>
          </a:p>
        </p:txBody>
      </p:sp>
    </p:spTree>
    <p:extLst>
      <p:ext uri="{BB962C8B-B14F-4D97-AF65-F5344CB8AC3E}">
        <p14:creationId xmlns:p14="http://schemas.microsoft.com/office/powerpoint/2010/main" val="467017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FFD3F-AA5C-2143-AC1B-89886EFE15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4BC946-2D2D-9843-8FF6-5CD2A137F71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3A8ACD-E35A-0D43-8776-3F01CE4A0FE1}"/>
              </a:ext>
            </a:extLst>
          </p:cNvPr>
          <p:cNvSpPr>
            <a:spLocks noGrp="1"/>
          </p:cNvSpPr>
          <p:nvPr>
            <p:ph type="dt" sz="half" idx="10"/>
          </p:nvPr>
        </p:nvSpPr>
        <p:spPr/>
        <p:txBody>
          <a:bodyPr/>
          <a:lstStyle/>
          <a:p>
            <a:fld id="{C33E6420-1017-B945-8144-61576DD2E0D5}" type="datetimeFigureOut">
              <a:rPr lang="en-US" smtClean="0"/>
              <a:t>1/14/22</a:t>
            </a:fld>
            <a:endParaRPr lang="en-US"/>
          </a:p>
        </p:txBody>
      </p:sp>
      <p:sp>
        <p:nvSpPr>
          <p:cNvPr id="5" name="Footer Placeholder 4">
            <a:extLst>
              <a:ext uri="{FF2B5EF4-FFF2-40B4-BE49-F238E27FC236}">
                <a16:creationId xmlns:a16="http://schemas.microsoft.com/office/drawing/2014/main" id="{FD87FE90-0537-7245-9ACA-74F8E53AD8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C7532F-629F-654F-AB70-A4DC85DCFFDD}"/>
              </a:ext>
            </a:extLst>
          </p:cNvPr>
          <p:cNvSpPr>
            <a:spLocks noGrp="1"/>
          </p:cNvSpPr>
          <p:nvPr>
            <p:ph type="sldNum" sz="quarter" idx="12"/>
          </p:nvPr>
        </p:nvSpPr>
        <p:spPr/>
        <p:txBody>
          <a:bodyPr/>
          <a:lstStyle/>
          <a:p>
            <a:fld id="{A97C0E91-2FEA-3141-9D10-BD9081A59F91}" type="slidenum">
              <a:rPr lang="en-US" smtClean="0"/>
              <a:t>‹#›</a:t>
            </a:fld>
            <a:endParaRPr lang="en-US"/>
          </a:p>
        </p:txBody>
      </p:sp>
    </p:spTree>
    <p:extLst>
      <p:ext uri="{BB962C8B-B14F-4D97-AF65-F5344CB8AC3E}">
        <p14:creationId xmlns:p14="http://schemas.microsoft.com/office/powerpoint/2010/main" val="4161373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E32EC4-9AD1-484F-BA1B-A9E5A3788C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4B4929-DECA-D64E-B35C-744780CB9B9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F33A81-665A-474D-A69A-DDB854217A6B}"/>
              </a:ext>
            </a:extLst>
          </p:cNvPr>
          <p:cNvSpPr>
            <a:spLocks noGrp="1"/>
          </p:cNvSpPr>
          <p:nvPr>
            <p:ph type="dt" sz="half" idx="10"/>
          </p:nvPr>
        </p:nvSpPr>
        <p:spPr/>
        <p:txBody>
          <a:bodyPr/>
          <a:lstStyle/>
          <a:p>
            <a:fld id="{C33E6420-1017-B945-8144-61576DD2E0D5}" type="datetimeFigureOut">
              <a:rPr lang="en-US" smtClean="0"/>
              <a:t>1/14/22</a:t>
            </a:fld>
            <a:endParaRPr lang="en-US"/>
          </a:p>
        </p:txBody>
      </p:sp>
      <p:sp>
        <p:nvSpPr>
          <p:cNvPr id="5" name="Footer Placeholder 4">
            <a:extLst>
              <a:ext uri="{FF2B5EF4-FFF2-40B4-BE49-F238E27FC236}">
                <a16:creationId xmlns:a16="http://schemas.microsoft.com/office/drawing/2014/main" id="{4449794C-56BE-3E43-88BA-34B631C035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51B34D-7DEA-9943-B42F-484EB512D077}"/>
              </a:ext>
            </a:extLst>
          </p:cNvPr>
          <p:cNvSpPr>
            <a:spLocks noGrp="1"/>
          </p:cNvSpPr>
          <p:nvPr>
            <p:ph type="sldNum" sz="quarter" idx="12"/>
          </p:nvPr>
        </p:nvSpPr>
        <p:spPr/>
        <p:txBody>
          <a:bodyPr/>
          <a:lstStyle/>
          <a:p>
            <a:fld id="{A97C0E91-2FEA-3141-9D10-BD9081A59F91}" type="slidenum">
              <a:rPr lang="en-US" smtClean="0"/>
              <a:t>‹#›</a:t>
            </a:fld>
            <a:endParaRPr lang="en-US"/>
          </a:p>
        </p:txBody>
      </p:sp>
    </p:spTree>
    <p:extLst>
      <p:ext uri="{BB962C8B-B14F-4D97-AF65-F5344CB8AC3E}">
        <p14:creationId xmlns:p14="http://schemas.microsoft.com/office/powerpoint/2010/main" val="3973925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2FD38-0907-2745-817C-34B52313F1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A96A5E-9322-E346-85A1-CEB24EDAF42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B5142-CE97-C247-BE4B-C984A08732F3}"/>
              </a:ext>
            </a:extLst>
          </p:cNvPr>
          <p:cNvSpPr>
            <a:spLocks noGrp="1"/>
          </p:cNvSpPr>
          <p:nvPr>
            <p:ph type="dt" sz="half" idx="10"/>
          </p:nvPr>
        </p:nvSpPr>
        <p:spPr/>
        <p:txBody>
          <a:bodyPr/>
          <a:lstStyle/>
          <a:p>
            <a:fld id="{C33E6420-1017-B945-8144-61576DD2E0D5}" type="datetimeFigureOut">
              <a:rPr lang="en-US" smtClean="0"/>
              <a:t>1/14/22</a:t>
            </a:fld>
            <a:endParaRPr lang="en-US"/>
          </a:p>
        </p:txBody>
      </p:sp>
      <p:sp>
        <p:nvSpPr>
          <p:cNvPr id="5" name="Footer Placeholder 4">
            <a:extLst>
              <a:ext uri="{FF2B5EF4-FFF2-40B4-BE49-F238E27FC236}">
                <a16:creationId xmlns:a16="http://schemas.microsoft.com/office/drawing/2014/main" id="{91A7A064-FEC5-FD4A-9FA3-AE2DEF3FEE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708D87-15B3-814C-857E-0F4A037C4F9D}"/>
              </a:ext>
            </a:extLst>
          </p:cNvPr>
          <p:cNvSpPr>
            <a:spLocks noGrp="1"/>
          </p:cNvSpPr>
          <p:nvPr>
            <p:ph type="sldNum" sz="quarter" idx="12"/>
          </p:nvPr>
        </p:nvSpPr>
        <p:spPr/>
        <p:txBody>
          <a:bodyPr/>
          <a:lstStyle/>
          <a:p>
            <a:fld id="{A97C0E91-2FEA-3141-9D10-BD9081A59F91}" type="slidenum">
              <a:rPr lang="en-US" smtClean="0"/>
              <a:t>‹#›</a:t>
            </a:fld>
            <a:endParaRPr lang="en-US"/>
          </a:p>
        </p:txBody>
      </p:sp>
    </p:spTree>
    <p:extLst>
      <p:ext uri="{BB962C8B-B14F-4D97-AF65-F5344CB8AC3E}">
        <p14:creationId xmlns:p14="http://schemas.microsoft.com/office/powerpoint/2010/main" val="209954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713A6-0C37-0D40-94B3-A911F7EB05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D12F17-E276-994A-A8A9-38FC735BBF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06B66B-1E44-424D-A5DF-4B28F907648B}"/>
              </a:ext>
            </a:extLst>
          </p:cNvPr>
          <p:cNvSpPr>
            <a:spLocks noGrp="1"/>
          </p:cNvSpPr>
          <p:nvPr>
            <p:ph type="dt" sz="half" idx="10"/>
          </p:nvPr>
        </p:nvSpPr>
        <p:spPr/>
        <p:txBody>
          <a:bodyPr/>
          <a:lstStyle/>
          <a:p>
            <a:fld id="{C33E6420-1017-B945-8144-61576DD2E0D5}" type="datetimeFigureOut">
              <a:rPr lang="en-US" smtClean="0"/>
              <a:t>1/14/22</a:t>
            </a:fld>
            <a:endParaRPr lang="en-US"/>
          </a:p>
        </p:txBody>
      </p:sp>
      <p:sp>
        <p:nvSpPr>
          <p:cNvPr id="5" name="Footer Placeholder 4">
            <a:extLst>
              <a:ext uri="{FF2B5EF4-FFF2-40B4-BE49-F238E27FC236}">
                <a16:creationId xmlns:a16="http://schemas.microsoft.com/office/drawing/2014/main" id="{CD1C2C60-793D-9447-8ADB-4D0932C2F6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8D452E-038D-2342-974F-1B7DF46CFAA5}"/>
              </a:ext>
            </a:extLst>
          </p:cNvPr>
          <p:cNvSpPr>
            <a:spLocks noGrp="1"/>
          </p:cNvSpPr>
          <p:nvPr>
            <p:ph type="sldNum" sz="quarter" idx="12"/>
          </p:nvPr>
        </p:nvSpPr>
        <p:spPr/>
        <p:txBody>
          <a:bodyPr/>
          <a:lstStyle/>
          <a:p>
            <a:fld id="{A97C0E91-2FEA-3141-9D10-BD9081A59F91}" type="slidenum">
              <a:rPr lang="en-US" smtClean="0"/>
              <a:t>‹#›</a:t>
            </a:fld>
            <a:endParaRPr lang="en-US"/>
          </a:p>
        </p:txBody>
      </p:sp>
    </p:spTree>
    <p:extLst>
      <p:ext uri="{BB962C8B-B14F-4D97-AF65-F5344CB8AC3E}">
        <p14:creationId xmlns:p14="http://schemas.microsoft.com/office/powerpoint/2010/main" val="1273735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2BDB7-83C0-8844-BD56-F5DD12CFD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F32798-7E42-A54D-AEEA-1A25B3CD9AC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719986-F468-854B-8AC4-F6A8F4F9AFF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8962BF-2107-134B-8430-48E8CA4C3EB8}"/>
              </a:ext>
            </a:extLst>
          </p:cNvPr>
          <p:cNvSpPr>
            <a:spLocks noGrp="1"/>
          </p:cNvSpPr>
          <p:nvPr>
            <p:ph type="dt" sz="half" idx="10"/>
          </p:nvPr>
        </p:nvSpPr>
        <p:spPr/>
        <p:txBody>
          <a:bodyPr/>
          <a:lstStyle/>
          <a:p>
            <a:fld id="{C33E6420-1017-B945-8144-61576DD2E0D5}" type="datetimeFigureOut">
              <a:rPr lang="en-US" smtClean="0"/>
              <a:t>1/14/22</a:t>
            </a:fld>
            <a:endParaRPr lang="en-US"/>
          </a:p>
        </p:txBody>
      </p:sp>
      <p:sp>
        <p:nvSpPr>
          <p:cNvPr id="6" name="Footer Placeholder 5">
            <a:extLst>
              <a:ext uri="{FF2B5EF4-FFF2-40B4-BE49-F238E27FC236}">
                <a16:creationId xmlns:a16="http://schemas.microsoft.com/office/drawing/2014/main" id="{2ADD5DCA-2FBC-F84C-A192-23CE15A6F1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8AC270-8533-7F47-96C3-00B4BB0D5549}"/>
              </a:ext>
            </a:extLst>
          </p:cNvPr>
          <p:cNvSpPr>
            <a:spLocks noGrp="1"/>
          </p:cNvSpPr>
          <p:nvPr>
            <p:ph type="sldNum" sz="quarter" idx="12"/>
          </p:nvPr>
        </p:nvSpPr>
        <p:spPr/>
        <p:txBody>
          <a:bodyPr/>
          <a:lstStyle/>
          <a:p>
            <a:fld id="{A97C0E91-2FEA-3141-9D10-BD9081A59F91}" type="slidenum">
              <a:rPr lang="en-US" smtClean="0"/>
              <a:t>‹#›</a:t>
            </a:fld>
            <a:endParaRPr lang="en-US"/>
          </a:p>
        </p:txBody>
      </p:sp>
    </p:spTree>
    <p:extLst>
      <p:ext uri="{BB962C8B-B14F-4D97-AF65-F5344CB8AC3E}">
        <p14:creationId xmlns:p14="http://schemas.microsoft.com/office/powerpoint/2010/main" val="3227839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A5DAC-4832-8549-963B-031A827C17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09F63B-4B6B-0B4F-B750-629895176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F2AEF12-ABF6-FD48-BA61-8D6BA4B0D01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7574F8-DD1B-8E41-B35F-5836C4CD38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03210EB-ADFF-DF44-99E9-938DC710E2E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3F085E-6446-594B-AB11-969D624BDF1F}"/>
              </a:ext>
            </a:extLst>
          </p:cNvPr>
          <p:cNvSpPr>
            <a:spLocks noGrp="1"/>
          </p:cNvSpPr>
          <p:nvPr>
            <p:ph type="dt" sz="half" idx="10"/>
          </p:nvPr>
        </p:nvSpPr>
        <p:spPr/>
        <p:txBody>
          <a:bodyPr/>
          <a:lstStyle/>
          <a:p>
            <a:fld id="{C33E6420-1017-B945-8144-61576DD2E0D5}" type="datetimeFigureOut">
              <a:rPr lang="en-US" smtClean="0"/>
              <a:t>1/14/22</a:t>
            </a:fld>
            <a:endParaRPr lang="en-US"/>
          </a:p>
        </p:txBody>
      </p:sp>
      <p:sp>
        <p:nvSpPr>
          <p:cNvPr id="8" name="Footer Placeholder 7">
            <a:extLst>
              <a:ext uri="{FF2B5EF4-FFF2-40B4-BE49-F238E27FC236}">
                <a16:creationId xmlns:a16="http://schemas.microsoft.com/office/drawing/2014/main" id="{9CCFF45E-6B8D-DC46-9ABF-1659225E6B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B972691-8848-B445-B2E5-C3E67DD94F77}"/>
              </a:ext>
            </a:extLst>
          </p:cNvPr>
          <p:cNvSpPr>
            <a:spLocks noGrp="1"/>
          </p:cNvSpPr>
          <p:nvPr>
            <p:ph type="sldNum" sz="quarter" idx="12"/>
          </p:nvPr>
        </p:nvSpPr>
        <p:spPr/>
        <p:txBody>
          <a:bodyPr/>
          <a:lstStyle/>
          <a:p>
            <a:fld id="{A97C0E91-2FEA-3141-9D10-BD9081A59F91}" type="slidenum">
              <a:rPr lang="en-US" smtClean="0"/>
              <a:t>‹#›</a:t>
            </a:fld>
            <a:endParaRPr lang="en-US"/>
          </a:p>
        </p:txBody>
      </p:sp>
    </p:spTree>
    <p:extLst>
      <p:ext uri="{BB962C8B-B14F-4D97-AF65-F5344CB8AC3E}">
        <p14:creationId xmlns:p14="http://schemas.microsoft.com/office/powerpoint/2010/main" val="2296251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2AC69-B2C7-EB43-8439-E360AAC79C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32292E-F00C-5548-B032-38FD70271C3C}"/>
              </a:ext>
            </a:extLst>
          </p:cNvPr>
          <p:cNvSpPr>
            <a:spLocks noGrp="1"/>
          </p:cNvSpPr>
          <p:nvPr>
            <p:ph type="dt" sz="half" idx="10"/>
          </p:nvPr>
        </p:nvSpPr>
        <p:spPr/>
        <p:txBody>
          <a:bodyPr/>
          <a:lstStyle/>
          <a:p>
            <a:fld id="{C33E6420-1017-B945-8144-61576DD2E0D5}" type="datetimeFigureOut">
              <a:rPr lang="en-US" smtClean="0"/>
              <a:t>1/14/22</a:t>
            </a:fld>
            <a:endParaRPr lang="en-US"/>
          </a:p>
        </p:txBody>
      </p:sp>
      <p:sp>
        <p:nvSpPr>
          <p:cNvPr id="4" name="Footer Placeholder 3">
            <a:extLst>
              <a:ext uri="{FF2B5EF4-FFF2-40B4-BE49-F238E27FC236}">
                <a16:creationId xmlns:a16="http://schemas.microsoft.com/office/drawing/2014/main" id="{DDE4D901-14B9-F743-8870-790B93349D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0C6474-9CF7-E14D-9076-DD29B7E792B2}"/>
              </a:ext>
            </a:extLst>
          </p:cNvPr>
          <p:cNvSpPr>
            <a:spLocks noGrp="1"/>
          </p:cNvSpPr>
          <p:nvPr>
            <p:ph type="sldNum" sz="quarter" idx="12"/>
          </p:nvPr>
        </p:nvSpPr>
        <p:spPr/>
        <p:txBody>
          <a:bodyPr/>
          <a:lstStyle/>
          <a:p>
            <a:fld id="{A97C0E91-2FEA-3141-9D10-BD9081A59F91}" type="slidenum">
              <a:rPr lang="en-US" smtClean="0"/>
              <a:t>‹#›</a:t>
            </a:fld>
            <a:endParaRPr lang="en-US"/>
          </a:p>
        </p:txBody>
      </p:sp>
    </p:spTree>
    <p:extLst>
      <p:ext uri="{BB962C8B-B14F-4D97-AF65-F5344CB8AC3E}">
        <p14:creationId xmlns:p14="http://schemas.microsoft.com/office/powerpoint/2010/main" val="2468979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029AE6-A613-E34E-B8F8-75485C4C95D3}"/>
              </a:ext>
            </a:extLst>
          </p:cNvPr>
          <p:cNvSpPr>
            <a:spLocks noGrp="1"/>
          </p:cNvSpPr>
          <p:nvPr>
            <p:ph type="dt" sz="half" idx="10"/>
          </p:nvPr>
        </p:nvSpPr>
        <p:spPr/>
        <p:txBody>
          <a:bodyPr/>
          <a:lstStyle/>
          <a:p>
            <a:fld id="{C33E6420-1017-B945-8144-61576DD2E0D5}" type="datetimeFigureOut">
              <a:rPr lang="en-US" smtClean="0"/>
              <a:t>1/14/22</a:t>
            </a:fld>
            <a:endParaRPr lang="en-US"/>
          </a:p>
        </p:txBody>
      </p:sp>
      <p:sp>
        <p:nvSpPr>
          <p:cNvPr id="3" name="Footer Placeholder 2">
            <a:extLst>
              <a:ext uri="{FF2B5EF4-FFF2-40B4-BE49-F238E27FC236}">
                <a16:creationId xmlns:a16="http://schemas.microsoft.com/office/drawing/2014/main" id="{B990E01E-87C2-0647-991A-9C466C2CC1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B96A24-08B2-5047-8EE2-5AADB699C571}"/>
              </a:ext>
            </a:extLst>
          </p:cNvPr>
          <p:cNvSpPr>
            <a:spLocks noGrp="1"/>
          </p:cNvSpPr>
          <p:nvPr>
            <p:ph type="sldNum" sz="quarter" idx="12"/>
          </p:nvPr>
        </p:nvSpPr>
        <p:spPr/>
        <p:txBody>
          <a:bodyPr/>
          <a:lstStyle/>
          <a:p>
            <a:fld id="{A97C0E91-2FEA-3141-9D10-BD9081A59F91}" type="slidenum">
              <a:rPr lang="en-US" smtClean="0"/>
              <a:t>‹#›</a:t>
            </a:fld>
            <a:endParaRPr lang="en-US"/>
          </a:p>
        </p:txBody>
      </p:sp>
    </p:spTree>
    <p:extLst>
      <p:ext uri="{BB962C8B-B14F-4D97-AF65-F5344CB8AC3E}">
        <p14:creationId xmlns:p14="http://schemas.microsoft.com/office/powerpoint/2010/main" val="1894967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C2712-DFB3-5A4E-A23C-B0399CBB9A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C2997A-A8B4-0849-B135-E539794755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E8D3AD-22ED-3441-81B0-7B277CDDD6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B7F70E0-2B3A-104D-95E5-67A9F76F79B4}"/>
              </a:ext>
            </a:extLst>
          </p:cNvPr>
          <p:cNvSpPr>
            <a:spLocks noGrp="1"/>
          </p:cNvSpPr>
          <p:nvPr>
            <p:ph type="dt" sz="half" idx="10"/>
          </p:nvPr>
        </p:nvSpPr>
        <p:spPr/>
        <p:txBody>
          <a:bodyPr/>
          <a:lstStyle/>
          <a:p>
            <a:fld id="{C33E6420-1017-B945-8144-61576DD2E0D5}" type="datetimeFigureOut">
              <a:rPr lang="en-US" smtClean="0"/>
              <a:t>1/14/22</a:t>
            </a:fld>
            <a:endParaRPr lang="en-US"/>
          </a:p>
        </p:txBody>
      </p:sp>
      <p:sp>
        <p:nvSpPr>
          <p:cNvPr id="6" name="Footer Placeholder 5">
            <a:extLst>
              <a:ext uri="{FF2B5EF4-FFF2-40B4-BE49-F238E27FC236}">
                <a16:creationId xmlns:a16="http://schemas.microsoft.com/office/drawing/2014/main" id="{9B79E399-1DDF-E14C-B125-B7B2FB358E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6AB12C-3AB6-0646-9917-02A25126A159}"/>
              </a:ext>
            </a:extLst>
          </p:cNvPr>
          <p:cNvSpPr>
            <a:spLocks noGrp="1"/>
          </p:cNvSpPr>
          <p:nvPr>
            <p:ph type="sldNum" sz="quarter" idx="12"/>
          </p:nvPr>
        </p:nvSpPr>
        <p:spPr/>
        <p:txBody>
          <a:bodyPr/>
          <a:lstStyle/>
          <a:p>
            <a:fld id="{A97C0E91-2FEA-3141-9D10-BD9081A59F91}" type="slidenum">
              <a:rPr lang="en-US" smtClean="0"/>
              <a:t>‹#›</a:t>
            </a:fld>
            <a:endParaRPr lang="en-US"/>
          </a:p>
        </p:txBody>
      </p:sp>
    </p:spTree>
    <p:extLst>
      <p:ext uri="{BB962C8B-B14F-4D97-AF65-F5344CB8AC3E}">
        <p14:creationId xmlns:p14="http://schemas.microsoft.com/office/powerpoint/2010/main" val="2010774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44CC7-72D6-2146-8B63-A566D6427D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98EE34-B318-5A4B-9E3B-1794D38679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4D2207-79B9-5541-B2B8-170897F19C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70E9938-8013-1E47-AB2A-D2164AB5ADBA}"/>
              </a:ext>
            </a:extLst>
          </p:cNvPr>
          <p:cNvSpPr>
            <a:spLocks noGrp="1"/>
          </p:cNvSpPr>
          <p:nvPr>
            <p:ph type="dt" sz="half" idx="10"/>
          </p:nvPr>
        </p:nvSpPr>
        <p:spPr/>
        <p:txBody>
          <a:bodyPr/>
          <a:lstStyle/>
          <a:p>
            <a:fld id="{C33E6420-1017-B945-8144-61576DD2E0D5}" type="datetimeFigureOut">
              <a:rPr lang="en-US" smtClean="0"/>
              <a:t>1/14/22</a:t>
            </a:fld>
            <a:endParaRPr lang="en-US"/>
          </a:p>
        </p:txBody>
      </p:sp>
      <p:sp>
        <p:nvSpPr>
          <p:cNvPr id="6" name="Footer Placeholder 5">
            <a:extLst>
              <a:ext uri="{FF2B5EF4-FFF2-40B4-BE49-F238E27FC236}">
                <a16:creationId xmlns:a16="http://schemas.microsoft.com/office/drawing/2014/main" id="{E87B3C8A-EF65-7A40-9DCD-B01BDA7171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8A3E29-B938-CD40-85BB-148DF1B52CD2}"/>
              </a:ext>
            </a:extLst>
          </p:cNvPr>
          <p:cNvSpPr>
            <a:spLocks noGrp="1"/>
          </p:cNvSpPr>
          <p:nvPr>
            <p:ph type="sldNum" sz="quarter" idx="12"/>
          </p:nvPr>
        </p:nvSpPr>
        <p:spPr/>
        <p:txBody>
          <a:bodyPr/>
          <a:lstStyle/>
          <a:p>
            <a:fld id="{A97C0E91-2FEA-3141-9D10-BD9081A59F91}" type="slidenum">
              <a:rPr lang="en-US" smtClean="0"/>
              <a:t>‹#›</a:t>
            </a:fld>
            <a:endParaRPr lang="en-US"/>
          </a:p>
        </p:txBody>
      </p:sp>
    </p:spTree>
    <p:extLst>
      <p:ext uri="{BB962C8B-B14F-4D97-AF65-F5344CB8AC3E}">
        <p14:creationId xmlns:p14="http://schemas.microsoft.com/office/powerpoint/2010/main" val="875088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DE0652-82A5-9C4D-BCC5-DD62008BAD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CEA19C-75E3-6F45-BB20-1896B51C27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0B093F-0376-3F41-A543-9E9B2072EF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3E6420-1017-B945-8144-61576DD2E0D5}" type="datetimeFigureOut">
              <a:rPr lang="en-US" smtClean="0"/>
              <a:t>1/14/22</a:t>
            </a:fld>
            <a:endParaRPr lang="en-US"/>
          </a:p>
        </p:txBody>
      </p:sp>
      <p:sp>
        <p:nvSpPr>
          <p:cNvPr id="5" name="Footer Placeholder 4">
            <a:extLst>
              <a:ext uri="{FF2B5EF4-FFF2-40B4-BE49-F238E27FC236}">
                <a16:creationId xmlns:a16="http://schemas.microsoft.com/office/drawing/2014/main" id="{86160C4A-CEA6-5848-869C-F2CC43BF28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5BC05F-B889-4449-A397-E4DF9C19A9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7C0E91-2FEA-3141-9D10-BD9081A59F91}" type="slidenum">
              <a:rPr lang="en-US" smtClean="0"/>
              <a:t>‹#›</a:t>
            </a:fld>
            <a:endParaRPr lang="en-US"/>
          </a:p>
        </p:txBody>
      </p:sp>
    </p:spTree>
    <p:extLst>
      <p:ext uri="{BB962C8B-B14F-4D97-AF65-F5344CB8AC3E}">
        <p14:creationId xmlns:p14="http://schemas.microsoft.com/office/powerpoint/2010/main" val="1527269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D92EA-9C40-4440-B006-23CDCC833834}"/>
              </a:ext>
            </a:extLst>
          </p:cNvPr>
          <p:cNvSpPr>
            <a:spLocks noGrp="1"/>
          </p:cNvSpPr>
          <p:nvPr>
            <p:ph type="title"/>
          </p:nvPr>
        </p:nvSpPr>
        <p:spPr>
          <a:xfrm>
            <a:off x="838200" y="365125"/>
            <a:ext cx="10515600" cy="612775"/>
          </a:xfrm>
        </p:spPr>
        <p:txBody>
          <a:bodyPr>
            <a:normAutofit/>
          </a:bodyPr>
          <a:lstStyle/>
          <a:p>
            <a:r>
              <a:rPr lang="en-US" sz="2800" dirty="0"/>
              <a:t>Summary of Setups, Rules, and Outstanding Questions</a:t>
            </a:r>
          </a:p>
        </p:txBody>
      </p:sp>
      <p:sp>
        <p:nvSpPr>
          <p:cNvPr id="3" name="Content Placeholder 2">
            <a:extLst>
              <a:ext uri="{FF2B5EF4-FFF2-40B4-BE49-F238E27FC236}">
                <a16:creationId xmlns:a16="http://schemas.microsoft.com/office/drawing/2014/main" id="{656B47BF-0B99-7541-BC81-A094A91278B9}"/>
              </a:ext>
            </a:extLst>
          </p:cNvPr>
          <p:cNvSpPr>
            <a:spLocks noGrp="1"/>
          </p:cNvSpPr>
          <p:nvPr>
            <p:ph idx="1"/>
          </p:nvPr>
        </p:nvSpPr>
        <p:spPr>
          <a:xfrm>
            <a:off x="838200" y="977900"/>
            <a:ext cx="10515600" cy="5199063"/>
          </a:xfrm>
        </p:spPr>
        <p:txBody>
          <a:bodyPr>
            <a:normAutofit/>
          </a:bodyPr>
          <a:lstStyle/>
          <a:p>
            <a:r>
              <a:rPr lang="en-US" sz="1600" dirty="0"/>
              <a:t>Information:</a:t>
            </a:r>
          </a:p>
          <a:p>
            <a:pPr lvl="1"/>
            <a:r>
              <a:rPr lang="en-US" sz="1200" dirty="0"/>
              <a:t>UVS.Science_Reqs.proposed.191028 is the file where I am getting the requirements info</a:t>
            </a:r>
            <a:br>
              <a:rPr lang="en-US" sz="1200" dirty="0"/>
            </a:br>
            <a:endParaRPr lang="en-US" sz="1200" dirty="0"/>
          </a:p>
          <a:p>
            <a:r>
              <a:rPr lang="en-US" sz="1600" dirty="0"/>
              <a:t>Rules:</a:t>
            </a:r>
          </a:p>
          <a:p>
            <a:pPr lvl="1"/>
            <a:r>
              <a:rPr lang="en-US" sz="1200" dirty="0"/>
              <a:t>For the duration of the stares that happen &gt;+/-2 hours (or could define this as when Europa is smaller than the 7.5 </a:t>
            </a:r>
            <a:r>
              <a:rPr lang="en-US" sz="1200" dirty="0" err="1"/>
              <a:t>deg</a:t>
            </a:r>
            <a:r>
              <a:rPr lang="en-US" sz="1200" dirty="0"/>
              <a:t> FOV) from Europa, we cycle through the Activity Definition Cards defined as “distant”. </a:t>
            </a:r>
          </a:p>
          <a:p>
            <a:pPr lvl="2"/>
            <a:r>
              <a:rPr lang="en-US" sz="1000" dirty="0"/>
              <a:t>Stare activity durations are typically ~1.5 – 2 hours.  The three cards developed for aurorae stares total 24 minutes. So we’d cycle through these cards 3 – 4 times per stare.</a:t>
            </a:r>
          </a:p>
          <a:p>
            <a:pPr lvl="2"/>
            <a:endParaRPr lang="en-US" sz="1600" dirty="0"/>
          </a:p>
          <a:p>
            <a:r>
              <a:rPr lang="en-US" sz="1600" dirty="0"/>
              <a:t>Concerns/ Questions:</a:t>
            </a:r>
          </a:p>
          <a:p>
            <a:pPr lvl="1"/>
            <a:r>
              <a:rPr lang="en-US" sz="1200" dirty="0"/>
              <a:t>With the constant recalculating for the spatial bins, will this require regular uploads of the LUTs?</a:t>
            </a:r>
          </a:p>
          <a:p>
            <a:pPr lvl="2"/>
            <a:r>
              <a:rPr lang="en-US" sz="1100" dirty="0"/>
              <a:t>This is especially true for the C/A science and may need to impact our total integration time, though the only changes are the sampling time and any spectral setup changes we choose to make (the FOV is filled anyway)… does changing the sampling time affect the LUTs?</a:t>
            </a:r>
          </a:p>
          <a:p>
            <a:pPr lvl="1"/>
            <a:r>
              <a:rPr lang="en-US" sz="1200" dirty="0"/>
              <a:t>Data Volume! Need to run these calculations to see how much data volume this will all cost… </a:t>
            </a:r>
          </a:p>
          <a:p>
            <a:pPr lvl="2"/>
            <a:r>
              <a:rPr lang="en-US" sz="1000" dirty="0"/>
              <a:t>Maybe we cycle through lower resolution images, etc. </a:t>
            </a:r>
          </a:p>
          <a:p>
            <a:pPr lvl="2"/>
            <a:r>
              <a:rPr lang="en-US" sz="1000" dirty="0"/>
              <a:t>Or we keep stares as “placed last” in the timeline and </a:t>
            </a:r>
          </a:p>
          <a:p>
            <a:pPr lvl="1"/>
            <a:r>
              <a:rPr lang="en-US" sz="1200" dirty="0"/>
              <a:t>What do we want for night side observations near C/A? Pippa mentioned just doing counts and putting into housekeeping. But AP on the night side at the very fast sampling times will not likely result in much data, but cost a lot in data volume. Or we accept more smearing. </a:t>
            </a:r>
          </a:p>
          <a:p>
            <a:pPr lvl="1"/>
            <a:r>
              <a:rPr lang="en-US" sz="1200" dirty="0"/>
              <a:t>We may want to make the same “surface stare” card for HP mode and cycle between those two in case we can get some good high res images.</a:t>
            </a:r>
          </a:p>
          <a:p>
            <a:pPr lvl="1"/>
            <a:endParaRPr lang="en-US" sz="1200" dirty="0"/>
          </a:p>
        </p:txBody>
      </p:sp>
    </p:spTree>
    <p:extLst>
      <p:ext uri="{BB962C8B-B14F-4D97-AF65-F5344CB8AC3E}">
        <p14:creationId xmlns:p14="http://schemas.microsoft.com/office/powerpoint/2010/main" val="3691140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7CFF9-8057-A648-8F57-CF535D78C0DA}"/>
              </a:ext>
            </a:extLst>
          </p:cNvPr>
          <p:cNvSpPr>
            <a:spLocks noGrp="1"/>
          </p:cNvSpPr>
          <p:nvPr>
            <p:ph type="title"/>
          </p:nvPr>
        </p:nvSpPr>
        <p:spPr>
          <a:xfrm>
            <a:off x="637902" y="0"/>
            <a:ext cx="10515600" cy="1325563"/>
          </a:xfrm>
        </p:spPr>
        <p:txBody>
          <a:bodyPr>
            <a:normAutofit/>
          </a:bodyPr>
          <a:lstStyle/>
          <a:p>
            <a:r>
              <a:rPr lang="en-US" sz="3200" dirty="0"/>
              <a:t>Discussion with Pippa, Vincent, &amp; Rohini:</a:t>
            </a:r>
            <a:br>
              <a:rPr lang="en-US" sz="3200" dirty="0"/>
            </a:br>
            <a:r>
              <a:rPr lang="en-US" sz="3200" dirty="0"/>
              <a:t>Close Stares:</a:t>
            </a:r>
          </a:p>
        </p:txBody>
      </p:sp>
      <p:sp>
        <p:nvSpPr>
          <p:cNvPr id="3" name="Content Placeholder 2">
            <a:extLst>
              <a:ext uri="{FF2B5EF4-FFF2-40B4-BE49-F238E27FC236}">
                <a16:creationId xmlns:a16="http://schemas.microsoft.com/office/drawing/2014/main" id="{EDBDD7E5-9A30-954C-A84A-C854CEC500EA}"/>
              </a:ext>
            </a:extLst>
          </p:cNvPr>
          <p:cNvSpPr>
            <a:spLocks noGrp="1"/>
          </p:cNvSpPr>
          <p:nvPr>
            <p:ph idx="1"/>
          </p:nvPr>
        </p:nvSpPr>
        <p:spPr>
          <a:xfrm>
            <a:off x="838200" y="1245326"/>
            <a:ext cx="10515600" cy="4931637"/>
          </a:xfrm>
        </p:spPr>
        <p:txBody>
          <a:bodyPr>
            <a:normAutofit fontScale="40000" lnSpcReduction="20000"/>
          </a:bodyPr>
          <a:lstStyle/>
          <a:p>
            <a:r>
              <a:rPr lang="en-US" dirty="0"/>
              <a:t>Dayside:</a:t>
            </a:r>
          </a:p>
          <a:p>
            <a:pPr lvl="1"/>
            <a:r>
              <a:rPr lang="en-US" dirty="0"/>
              <a:t>AP when super close (not enough photons in short integration time for longer), HP at some range too</a:t>
            </a:r>
          </a:p>
          <a:p>
            <a:pPr lvl="2"/>
            <a:r>
              <a:rPr lang="en-US" dirty="0"/>
              <a:t>+/- 300 seconds in E18 that AP gets us &lt;1 km/s res </a:t>
            </a:r>
          </a:p>
          <a:p>
            <a:pPr lvl="2"/>
            <a:r>
              <a:rPr lang="en-US" dirty="0"/>
              <a:t>+/- 500 seconds in E18 that HP gets us &lt;1 km/s res</a:t>
            </a:r>
          </a:p>
          <a:p>
            <a:pPr lvl="2"/>
            <a:r>
              <a:rPr lang="en-US" dirty="0"/>
              <a:t>Lower WD for these short integration times (10) </a:t>
            </a:r>
          </a:p>
          <a:p>
            <a:pPr lvl="2"/>
            <a:endParaRPr lang="en-US" dirty="0"/>
          </a:p>
          <a:p>
            <a:pPr lvl="2"/>
            <a:endParaRPr lang="en-US" dirty="0"/>
          </a:p>
          <a:p>
            <a:pPr lvl="1"/>
            <a:r>
              <a:rPr lang="en-US" dirty="0"/>
              <a:t>Max spatial resolution Sampling time --- set by relative surface velocity. </a:t>
            </a:r>
          </a:p>
          <a:p>
            <a:pPr lvl="2"/>
            <a:r>
              <a:rPr lang="en-US" dirty="0"/>
              <a:t>For E18, this is ~0.1 s for +/- 400 s of C/A</a:t>
            </a:r>
          </a:p>
          <a:p>
            <a:pPr lvl="2"/>
            <a:endParaRPr lang="en-US" dirty="0"/>
          </a:p>
          <a:p>
            <a:pPr lvl="1"/>
            <a:endParaRPr lang="en-US" dirty="0"/>
          </a:p>
          <a:p>
            <a:pPr lvl="1"/>
            <a:r>
              <a:rPr lang="en-US" dirty="0"/>
              <a:t>Need a plume search one that happens at the +/- 3 hour mark or a specific distance. </a:t>
            </a:r>
          </a:p>
          <a:p>
            <a:pPr marL="0" indent="0">
              <a:buNone/>
            </a:pPr>
            <a:endParaRPr lang="en-US" dirty="0"/>
          </a:p>
          <a:p>
            <a:r>
              <a:rPr lang="en-US" dirty="0"/>
              <a:t>Nightside: </a:t>
            </a:r>
          </a:p>
          <a:p>
            <a:pPr lvl="1"/>
            <a:r>
              <a:rPr lang="en-US" dirty="0"/>
              <a:t>Integrate over the whole slit, look at spectra</a:t>
            </a:r>
          </a:p>
          <a:p>
            <a:pPr lvl="1"/>
            <a:r>
              <a:rPr lang="en-US" dirty="0"/>
              <a:t>Something clever with housekeeping data?</a:t>
            </a:r>
          </a:p>
          <a:p>
            <a:pPr lvl="2"/>
            <a:r>
              <a:rPr lang="en-US" dirty="0"/>
              <a:t>Count rates at just the Oxygen and </a:t>
            </a:r>
            <a:r>
              <a:rPr lang="en-US" dirty="0" err="1"/>
              <a:t>LyAlpha</a:t>
            </a:r>
            <a:r>
              <a:rPr lang="en-US" dirty="0"/>
              <a:t> lines?</a:t>
            </a:r>
          </a:p>
          <a:p>
            <a:pPr lvl="1"/>
            <a:r>
              <a:rPr lang="en-US" dirty="0"/>
              <a:t>Need much longer integration times --- maybe better to not waste data volume by not even being on when super close to the surface for most flybys?</a:t>
            </a:r>
          </a:p>
          <a:p>
            <a:pPr lvl="2"/>
            <a:r>
              <a:rPr lang="en-US" dirty="0"/>
              <a:t>Tommy said we really do need the modeling for this --- how many surface photons are we going to get at diff phase angles?</a:t>
            </a:r>
          </a:p>
          <a:p>
            <a:pPr lvl="2"/>
            <a:r>
              <a:rPr lang="en-US" dirty="0"/>
              <a:t>Do we just accept smearing of surface?</a:t>
            </a:r>
          </a:p>
          <a:p>
            <a:pPr lvl="2"/>
            <a:r>
              <a:rPr lang="en-US" dirty="0"/>
              <a:t>JUICE doing fewer of these </a:t>
            </a:r>
          </a:p>
          <a:p>
            <a:pPr lvl="2"/>
            <a:r>
              <a:rPr lang="en-US" dirty="0"/>
              <a:t>We can also put them lowest priority</a:t>
            </a:r>
          </a:p>
          <a:p>
            <a:endParaRPr lang="en-US" dirty="0"/>
          </a:p>
          <a:p>
            <a:r>
              <a:rPr lang="en-US" dirty="0"/>
              <a:t>Concerns:</a:t>
            </a:r>
          </a:p>
          <a:p>
            <a:pPr lvl="1"/>
            <a:r>
              <a:rPr lang="en-US" dirty="0"/>
              <a:t>Huge concern with data volume. We’ll need some flybys when we’re prioritizing stellar </a:t>
            </a:r>
            <a:r>
              <a:rPr lang="en-US" dirty="0" err="1"/>
              <a:t>occs</a:t>
            </a:r>
            <a:r>
              <a:rPr lang="en-US" dirty="0"/>
              <a:t>, transits, etc. </a:t>
            </a:r>
          </a:p>
          <a:p>
            <a:pPr lvl="1"/>
            <a:r>
              <a:rPr lang="en-US" dirty="0"/>
              <a:t>Maybe we only do max resolution C/A when we’re flying over a local feature</a:t>
            </a:r>
          </a:p>
          <a:p>
            <a:pPr lvl="2"/>
            <a:r>
              <a:rPr lang="en-US" dirty="0"/>
              <a:t>(have an “if” statement in there to set this up)</a:t>
            </a:r>
          </a:p>
        </p:txBody>
      </p:sp>
    </p:spTree>
    <p:extLst>
      <p:ext uri="{BB962C8B-B14F-4D97-AF65-F5344CB8AC3E}">
        <p14:creationId xmlns:p14="http://schemas.microsoft.com/office/powerpoint/2010/main" val="1223166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A18C9-43D3-1E4C-B74A-80FE4963E803}"/>
              </a:ext>
            </a:extLst>
          </p:cNvPr>
          <p:cNvSpPr>
            <a:spLocks noGrp="1"/>
          </p:cNvSpPr>
          <p:nvPr>
            <p:ph type="title"/>
          </p:nvPr>
        </p:nvSpPr>
        <p:spPr>
          <a:xfrm>
            <a:off x="590550" y="-196850"/>
            <a:ext cx="10515600" cy="1325563"/>
          </a:xfrm>
        </p:spPr>
        <p:txBody>
          <a:bodyPr>
            <a:normAutofit/>
          </a:bodyPr>
          <a:lstStyle/>
          <a:p>
            <a:r>
              <a:rPr lang="en-US" sz="2800" dirty="0"/>
              <a:t>Far Stares:</a:t>
            </a:r>
          </a:p>
        </p:txBody>
      </p:sp>
      <p:sp>
        <p:nvSpPr>
          <p:cNvPr id="3" name="Content Placeholder 2">
            <a:extLst>
              <a:ext uri="{FF2B5EF4-FFF2-40B4-BE49-F238E27FC236}">
                <a16:creationId xmlns:a16="http://schemas.microsoft.com/office/drawing/2014/main" id="{68E58828-1CD9-5C4D-9697-5B9778BF4AC0}"/>
              </a:ext>
            </a:extLst>
          </p:cNvPr>
          <p:cNvSpPr>
            <a:spLocks noGrp="1"/>
          </p:cNvSpPr>
          <p:nvPr>
            <p:ph idx="1"/>
          </p:nvPr>
        </p:nvSpPr>
        <p:spPr>
          <a:xfrm>
            <a:off x="100085" y="864358"/>
            <a:ext cx="11830658" cy="5693195"/>
          </a:xfrm>
        </p:spPr>
        <p:txBody>
          <a:bodyPr>
            <a:normAutofit fontScale="40000" lnSpcReduction="20000"/>
          </a:bodyPr>
          <a:lstStyle/>
          <a:p>
            <a:r>
              <a:rPr lang="en-US" sz="2000" dirty="0"/>
              <a:t>Distant, deep integrations to search for trace species (day &amp; night)</a:t>
            </a:r>
          </a:p>
          <a:p>
            <a:pPr lvl="1"/>
            <a:r>
              <a:rPr lang="en-US" sz="1600" dirty="0"/>
              <a:t>High spectral resolution --- all the way? </a:t>
            </a:r>
          </a:p>
          <a:p>
            <a:pPr lvl="2"/>
            <a:r>
              <a:rPr lang="en-US" sz="1200" dirty="0"/>
              <a:t>Pippa to send some example spectra from HST to check for big gaps in spectra where we can be more coarse</a:t>
            </a:r>
          </a:p>
          <a:p>
            <a:pPr lvl="2"/>
            <a:r>
              <a:rPr lang="en-US" sz="1200" dirty="0"/>
              <a:t>Bin at 0.6 nm for Nyquist sampling</a:t>
            </a:r>
          </a:p>
          <a:p>
            <a:pPr lvl="2"/>
            <a:r>
              <a:rPr lang="en-US" sz="1200" dirty="0"/>
              <a:t>Maybe can cut the shorter stuff (see where the Warner bands really are and if there are brighter ones at longer wavelengths</a:t>
            </a:r>
            <a:endParaRPr lang="en-US" sz="1000" dirty="0"/>
          </a:p>
          <a:p>
            <a:pPr lvl="1"/>
            <a:r>
              <a:rPr lang="en-US" sz="1600" dirty="0"/>
              <a:t>High spatial resolution --- AP probably better </a:t>
            </a:r>
          </a:p>
          <a:p>
            <a:pPr lvl="2"/>
            <a:r>
              <a:rPr lang="en-US" sz="1200" dirty="0"/>
              <a:t>Spatial resolution auto-set by distance to Europa at the end of the integration period</a:t>
            </a:r>
          </a:p>
          <a:p>
            <a:pPr lvl="2"/>
            <a:r>
              <a:rPr lang="en-US" sz="1200" dirty="0"/>
              <a:t>Auto-set by distance at the closest point of the stare integration </a:t>
            </a:r>
            <a:endParaRPr lang="en-US" sz="1600" dirty="0"/>
          </a:p>
          <a:p>
            <a:pPr lvl="1"/>
            <a:r>
              <a:rPr lang="en-US" sz="1600" dirty="0"/>
              <a:t>Sampling time: 120 s</a:t>
            </a:r>
          </a:p>
          <a:p>
            <a:pPr lvl="1"/>
            <a:r>
              <a:rPr lang="en-US" sz="1600" dirty="0"/>
              <a:t>10 min integration? </a:t>
            </a:r>
          </a:p>
          <a:p>
            <a:pPr lvl="1"/>
            <a:r>
              <a:rPr lang="en-US" sz="1600" dirty="0"/>
              <a:t>Well depth?</a:t>
            </a:r>
          </a:p>
          <a:p>
            <a:pPr lvl="1"/>
            <a:r>
              <a:rPr lang="en-US" sz="1600" dirty="0"/>
              <a:t>Cut these later in the missions if not needed?</a:t>
            </a:r>
          </a:p>
          <a:p>
            <a:pPr lvl="2"/>
            <a:endParaRPr lang="en-US" sz="1200" dirty="0"/>
          </a:p>
          <a:p>
            <a:r>
              <a:rPr lang="en-US" sz="2000" dirty="0"/>
              <a:t>Auroral Shifting/Rocking (Day &amp; Night) </a:t>
            </a:r>
          </a:p>
          <a:p>
            <a:pPr lvl="1"/>
            <a:r>
              <a:rPr lang="en-US" sz="1600" dirty="0"/>
              <a:t>Primarily Oxygen and Hydrogen, some continuum on either side </a:t>
            </a:r>
          </a:p>
          <a:p>
            <a:pPr lvl="1"/>
            <a:r>
              <a:rPr lang="en-US" sz="1600" dirty="0"/>
              <a:t>High Spatial resolution – HP if far, AP if closer? Auto-define based on distance? AP because of the radiation impacts near Jupiter? Vincent mentions lower SNR on Juno for the higher res slit. </a:t>
            </a:r>
          </a:p>
          <a:p>
            <a:pPr lvl="1"/>
            <a:r>
              <a:rPr lang="en-US" sz="1600" dirty="0"/>
              <a:t>Sampling time </a:t>
            </a:r>
          </a:p>
          <a:p>
            <a:pPr lvl="2"/>
            <a:r>
              <a:rPr lang="en-US" sz="1200" dirty="0"/>
              <a:t>Lorenz’ 2016 paper, Kurt mentioned on the order of 30 min or do a 2 min exposure ever hour to show flip flop from pole to pole</a:t>
            </a:r>
          </a:p>
          <a:p>
            <a:pPr lvl="1"/>
            <a:r>
              <a:rPr lang="en-US" sz="1600" dirty="0"/>
              <a:t>When do we want these done?</a:t>
            </a:r>
          </a:p>
          <a:p>
            <a:pPr lvl="2"/>
            <a:r>
              <a:rPr lang="en-US" sz="1200" dirty="0"/>
              <a:t>This would be a scheduling thing then. Within each stare period, cycle through the different stare modes, come back to this one every 3 minutes?</a:t>
            </a:r>
          </a:p>
          <a:p>
            <a:r>
              <a:rPr lang="en-US" sz="2000" dirty="0"/>
              <a:t>More rapid high spectral mode (Day &amp; Night) </a:t>
            </a:r>
          </a:p>
          <a:p>
            <a:pPr lvl="1"/>
            <a:r>
              <a:rPr lang="en-US" sz="1600" dirty="0"/>
              <a:t>Same as above spatial/spectra</a:t>
            </a:r>
          </a:p>
          <a:p>
            <a:pPr lvl="1"/>
            <a:r>
              <a:rPr lang="en-US" sz="1600" dirty="0"/>
              <a:t>Spatial res not as critical here. </a:t>
            </a:r>
          </a:p>
          <a:p>
            <a:pPr lvl="1"/>
            <a:r>
              <a:rPr lang="en-US" sz="1600" dirty="0"/>
              <a:t>Do this over different locations in the magnetosphere to build up map of changes --- doing this snapshot every few hours </a:t>
            </a:r>
          </a:p>
          <a:p>
            <a:pPr lvl="1"/>
            <a:r>
              <a:rPr lang="en-US" sz="1600" dirty="0"/>
              <a:t>Maybe do from farther </a:t>
            </a:r>
          </a:p>
          <a:p>
            <a:pPr lvl="1"/>
            <a:r>
              <a:rPr lang="en-US" sz="1600" dirty="0"/>
              <a:t>10 min, with 100 </a:t>
            </a:r>
            <a:r>
              <a:rPr lang="en-US" sz="1600" dirty="0" err="1"/>
              <a:t>ms</a:t>
            </a:r>
            <a:r>
              <a:rPr lang="en-US" sz="1600" dirty="0"/>
              <a:t> sampling of “these lines” --- I think this was referring to O and H still</a:t>
            </a:r>
          </a:p>
          <a:p>
            <a:pPr lvl="1"/>
            <a:endParaRPr lang="en-US" sz="1600" dirty="0"/>
          </a:p>
          <a:p>
            <a:r>
              <a:rPr lang="en-US" sz="2000" dirty="0"/>
              <a:t>Others that are missing? Lower resolution/ data </a:t>
            </a:r>
            <a:r>
              <a:rPr lang="en-US" sz="2000" dirty="0" err="1"/>
              <a:t>vol</a:t>
            </a:r>
            <a:r>
              <a:rPr lang="en-US" sz="2000" dirty="0"/>
              <a:t> versions of these? Just put a prioritization on some?</a:t>
            </a:r>
          </a:p>
          <a:p>
            <a:endParaRPr lang="en-US" sz="2000" dirty="0"/>
          </a:p>
          <a:p>
            <a:pPr lvl="1"/>
            <a:endParaRPr lang="en-US" sz="1600" dirty="0"/>
          </a:p>
          <a:p>
            <a:pPr marL="457200" lvl="1" indent="0">
              <a:buNone/>
            </a:pPr>
            <a:endParaRPr lang="en-US" sz="1600" dirty="0"/>
          </a:p>
          <a:p>
            <a:pPr lvl="1"/>
            <a:endParaRPr lang="en-US" sz="1600" dirty="0"/>
          </a:p>
          <a:p>
            <a:pPr lvl="1"/>
            <a:endParaRPr lang="en-US" sz="1600" dirty="0"/>
          </a:p>
          <a:p>
            <a:r>
              <a:rPr lang="en-US" sz="2000" dirty="0"/>
              <a:t>Do we just put a command that cycles through these types of stares?</a:t>
            </a:r>
          </a:p>
          <a:p>
            <a:r>
              <a:rPr lang="en-US" sz="2000" dirty="0"/>
              <a:t>Concerns about how often we’d need to change the LUTs</a:t>
            </a:r>
          </a:p>
          <a:p>
            <a:pPr lvl="1"/>
            <a:r>
              <a:rPr lang="en-US" sz="1600" dirty="0"/>
              <a:t>Need to go through a timeline and see how often the LUTS would be updated in this case</a:t>
            </a:r>
          </a:p>
          <a:p>
            <a:pPr lvl="1"/>
            <a:r>
              <a:rPr lang="en-US" sz="1600" dirty="0"/>
              <a:t>Can we change part of the LUTS without having to upload all new LUTS?</a:t>
            </a:r>
          </a:p>
          <a:p>
            <a:r>
              <a:rPr lang="en-US" sz="2000" dirty="0"/>
              <a:t>Concerns about data volume</a:t>
            </a:r>
          </a:p>
          <a:p>
            <a:pPr lvl="1"/>
            <a:endParaRPr lang="en-US" sz="1600" dirty="0"/>
          </a:p>
          <a:p>
            <a:endParaRPr lang="en-US" sz="2000" dirty="0"/>
          </a:p>
          <a:p>
            <a:endParaRPr lang="en-US" sz="2000" dirty="0"/>
          </a:p>
          <a:p>
            <a:endParaRPr lang="en-US" sz="2000" dirty="0"/>
          </a:p>
        </p:txBody>
      </p:sp>
    </p:spTree>
    <p:extLst>
      <p:ext uri="{BB962C8B-B14F-4D97-AF65-F5344CB8AC3E}">
        <p14:creationId xmlns:p14="http://schemas.microsoft.com/office/powerpoint/2010/main" val="1640834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134AB24-5AA3-654E-8BF3-087CFDB89988}"/>
              </a:ext>
            </a:extLst>
          </p:cNvPr>
          <p:cNvGraphicFramePr>
            <a:graphicFrameLocks noGrp="1"/>
          </p:cNvGraphicFramePr>
          <p:nvPr>
            <p:extLst>
              <p:ext uri="{D42A27DB-BD31-4B8C-83A1-F6EECF244321}">
                <p14:modId xmlns:p14="http://schemas.microsoft.com/office/powerpoint/2010/main" val="2524764187"/>
              </p:ext>
            </p:extLst>
          </p:nvPr>
        </p:nvGraphicFramePr>
        <p:xfrm>
          <a:off x="0" y="33261"/>
          <a:ext cx="12129385" cy="6768652"/>
        </p:xfrm>
        <a:graphic>
          <a:graphicData uri="http://schemas.openxmlformats.org/drawingml/2006/table">
            <a:tbl>
              <a:tblPr firstRow="1" bandRow="1">
                <a:tableStyleId>{7DF18680-E054-41AD-8BC1-D1AEF772440D}</a:tableStyleId>
              </a:tblPr>
              <a:tblGrid>
                <a:gridCol w="2235200">
                  <a:extLst>
                    <a:ext uri="{9D8B030D-6E8A-4147-A177-3AD203B41FA5}">
                      <a16:colId xmlns:a16="http://schemas.microsoft.com/office/drawing/2014/main" val="20000"/>
                    </a:ext>
                  </a:extLst>
                </a:gridCol>
                <a:gridCol w="2233002">
                  <a:extLst>
                    <a:ext uri="{9D8B030D-6E8A-4147-A177-3AD203B41FA5}">
                      <a16:colId xmlns:a16="http://schemas.microsoft.com/office/drawing/2014/main" val="20001"/>
                    </a:ext>
                  </a:extLst>
                </a:gridCol>
                <a:gridCol w="3575717">
                  <a:extLst>
                    <a:ext uri="{9D8B030D-6E8A-4147-A177-3AD203B41FA5}">
                      <a16:colId xmlns:a16="http://schemas.microsoft.com/office/drawing/2014/main" val="20002"/>
                    </a:ext>
                  </a:extLst>
                </a:gridCol>
                <a:gridCol w="1316238">
                  <a:extLst>
                    <a:ext uri="{9D8B030D-6E8A-4147-A177-3AD203B41FA5}">
                      <a16:colId xmlns:a16="http://schemas.microsoft.com/office/drawing/2014/main" val="20003"/>
                    </a:ext>
                  </a:extLst>
                </a:gridCol>
                <a:gridCol w="1256409">
                  <a:extLst>
                    <a:ext uri="{9D8B030D-6E8A-4147-A177-3AD203B41FA5}">
                      <a16:colId xmlns:a16="http://schemas.microsoft.com/office/drawing/2014/main" val="20004"/>
                    </a:ext>
                  </a:extLst>
                </a:gridCol>
                <a:gridCol w="1512819">
                  <a:extLst>
                    <a:ext uri="{9D8B030D-6E8A-4147-A177-3AD203B41FA5}">
                      <a16:colId xmlns:a16="http://schemas.microsoft.com/office/drawing/2014/main" val="20005"/>
                    </a:ext>
                  </a:extLst>
                </a:gridCol>
              </a:tblGrid>
              <a:tr h="341385">
                <a:tc>
                  <a:txBody>
                    <a:bodyPr/>
                    <a:lstStyle/>
                    <a:p>
                      <a:r>
                        <a:rPr lang="en-US" sz="1000" dirty="0">
                          <a:latin typeface="+mn-lt"/>
                        </a:rPr>
                        <a:t>UVS_001_AP_SAA</a:t>
                      </a:r>
                      <a:endParaRPr lang="en-US" sz="1000" dirty="0">
                        <a:solidFill>
                          <a:schemeClr val="bg1"/>
                        </a:solidFill>
                        <a:latin typeface="+mn-lt"/>
                      </a:endParaRPr>
                    </a:p>
                  </a:txBody>
                  <a:tcPr anchor="ctr"/>
                </a:tc>
                <a:tc gridSpan="5">
                  <a:txBody>
                    <a:bodyPr/>
                    <a:lstStyle/>
                    <a:p>
                      <a:r>
                        <a:rPr lang="en-US" sz="1000" dirty="0">
                          <a:latin typeface="+mn-lt"/>
                        </a:rPr>
                        <a:t>UVS Surface,</a:t>
                      </a:r>
                      <a:r>
                        <a:rPr lang="en-US" sz="1000" baseline="0" dirty="0">
                          <a:latin typeface="+mn-lt"/>
                        </a:rPr>
                        <a:t> Aurora, Airglow Stare: Deep, High Spectral Resolution Search</a:t>
                      </a:r>
                      <a:endParaRPr lang="en-US" sz="1000" dirty="0">
                        <a:latin typeface="+mn-lt"/>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032793">
                <a:tc>
                  <a:txBody>
                    <a:bodyPr/>
                    <a:lstStyle/>
                    <a:p>
                      <a:r>
                        <a:rPr lang="en-US" sz="1000" dirty="0">
                          <a:latin typeface="+mn-lt"/>
                        </a:rPr>
                        <a:t>Conceptual</a:t>
                      </a:r>
                      <a:r>
                        <a:rPr lang="en-US" sz="1000" baseline="0" dirty="0">
                          <a:latin typeface="+mn-lt"/>
                        </a:rPr>
                        <a:t> Description</a:t>
                      </a:r>
                      <a:endParaRPr lang="en-US" sz="1000" dirty="0">
                        <a:latin typeface="+mn-lt"/>
                      </a:endParaRPr>
                    </a:p>
                  </a:txBody>
                  <a:tcPr anchor="ctr"/>
                </a:tc>
                <a:tc grid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u="none" strike="noStrike" kern="1200" baseline="0" dirty="0">
                          <a:latin typeface="+mn-lt"/>
                        </a:rPr>
                        <a:t>This observation is for distant (&gt;+/- 2 hours) SAA stares with high spectral resolution across the slit to look for al species, including the N2 LHB band emissions (125 – 220nm), N (124nm, 141 nm, 149 nm), Cl (lines between 118 – 140), Ca (188.3), Mg (182.8), CO (151 and 148 nm) and C (156 nm and 155 nm), and H2 and Werner bands (85 – 165 nm), Sulfur emissions.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000" b="0" i="0" u="none" strike="noStrike" kern="1200" baseline="0" dirty="0">
                        <a:solidFill>
                          <a:schemeClr val="dk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000" b="0" i="0" u="none" strike="noStrike" kern="1200" baseline="0" dirty="0">
                          <a:solidFill>
                            <a:schemeClr val="dk1"/>
                          </a:solidFill>
                          <a:latin typeface="+mn-lt"/>
                          <a:ea typeface="+mn-ea"/>
                          <a:cs typeface="+mn-cs"/>
                        </a:rPr>
                        <a:t>Acquired in AP mode to collect as many photons as possible, especially with the very high spectral resolution.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000" b="0" i="0" u="none" strike="noStrike" kern="1200" baseline="0" dirty="0">
                        <a:solidFill>
                          <a:schemeClr val="dk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000" b="0" i="1" u="none" strike="noStrike" kern="1200" baseline="0" dirty="0">
                          <a:solidFill>
                            <a:schemeClr val="dk1"/>
                          </a:solidFill>
                          <a:latin typeface="+mn-lt"/>
                          <a:ea typeface="+mn-ea"/>
                          <a:cs typeface="+mn-cs"/>
                        </a:rPr>
                        <a:t>This example created for when Clipper is ~100,000 km from Europa</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26880">
                <a:tc>
                  <a:txBody>
                    <a:bodyPr/>
                    <a:lstStyle/>
                    <a:p>
                      <a:r>
                        <a:rPr lang="en-US" sz="1000" dirty="0">
                          <a:latin typeface="+mn-lt"/>
                        </a:rPr>
                        <a:t>Type</a:t>
                      </a:r>
                    </a:p>
                  </a:txBody>
                  <a:tcPr anchor="ctr"/>
                </a:tc>
                <a:tc gridSpan="5">
                  <a:txBody>
                    <a:bodyPr/>
                    <a:lstStyle/>
                    <a:p>
                      <a:r>
                        <a:rPr lang="en-US" sz="1000" dirty="0">
                          <a:latin typeface="+mn-lt"/>
                        </a:rPr>
                        <a:t>SAA Stare</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326880">
                <a:tc>
                  <a:txBody>
                    <a:bodyPr/>
                    <a:lstStyle/>
                    <a:p>
                      <a:r>
                        <a:rPr lang="en-US" sz="1000" dirty="0">
                          <a:latin typeface="+mn-lt"/>
                        </a:rPr>
                        <a:t>Observation Type</a:t>
                      </a:r>
                    </a:p>
                  </a:txBody>
                  <a:tcPr anchor="ctr"/>
                </a:tc>
                <a:tc gridSpan="5">
                  <a:txBody>
                    <a:bodyPr/>
                    <a:lstStyle/>
                    <a:p>
                      <a:r>
                        <a:rPr lang="en-US" sz="1000" dirty="0">
                          <a:latin typeface="+mn-lt"/>
                        </a:rPr>
                        <a:t>Histogram</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326880">
                <a:tc>
                  <a:txBody>
                    <a:bodyPr/>
                    <a:lstStyle/>
                    <a:p>
                      <a:r>
                        <a:rPr lang="en-US" sz="1000" dirty="0">
                          <a:latin typeface="+mn-lt"/>
                        </a:rPr>
                        <a:t>Scheduling/Avoidance rules</a:t>
                      </a:r>
                    </a:p>
                  </a:txBody>
                  <a:tcPr anchor="ctr"/>
                </a:tc>
                <a:tc gridSpan="5">
                  <a:txBody>
                    <a:bodyPr/>
                    <a:lstStyle/>
                    <a:p>
                      <a:r>
                        <a:rPr lang="en-US" sz="1000" dirty="0">
                          <a:latin typeface="+mn-lt"/>
                        </a:rPr>
                        <a:t>No phase angle dependence. Relevant for day and night because searching for emissions.</a:t>
                      </a:r>
                    </a:p>
                    <a:p>
                      <a:endParaRPr lang="en-US" sz="1000" dirty="0">
                        <a:latin typeface="+mn-lt"/>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353324">
                <a:tc>
                  <a:txBody>
                    <a:bodyPr/>
                    <a:lstStyle/>
                    <a:p>
                      <a:r>
                        <a:rPr lang="en-US" sz="1000" dirty="0">
                          <a:latin typeface="+mn-lt"/>
                        </a:rPr>
                        <a:t>Time</a:t>
                      </a:r>
                      <a:r>
                        <a:rPr lang="en-US" sz="1000" baseline="0" dirty="0">
                          <a:latin typeface="+mn-lt"/>
                        </a:rPr>
                        <a:t> Sampling</a:t>
                      </a:r>
                      <a:endParaRPr lang="en-US" sz="1000" dirty="0">
                        <a:latin typeface="+mn-lt"/>
                      </a:endParaRPr>
                    </a:p>
                  </a:txBody>
                  <a:tcPr anchor="ctr"/>
                </a:tc>
                <a:tc gridSpan="5">
                  <a:txBody>
                    <a:bodyPr/>
                    <a:lstStyle/>
                    <a:p>
                      <a:r>
                        <a:rPr lang="en-US" sz="1000" baseline="0" dirty="0">
                          <a:latin typeface="+mn-lt"/>
                        </a:rPr>
                        <a:t>120 s</a:t>
                      </a:r>
                    </a:p>
                    <a:p>
                      <a:r>
                        <a:rPr lang="en-US" sz="1000" baseline="0" dirty="0">
                          <a:latin typeface="+mn-lt"/>
                        </a:rPr>
                        <a:t>Longer sampling to detect faint emissions, but not too long to miss temporal changes</a:t>
                      </a:r>
                    </a:p>
                  </a:txBody>
                  <a:tcPr anchor="ctr"/>
                </a:tc>
                <a:tc hMerge="1">
                  <a:txBody>
                    <a:bodyPr/>
                    <a:lstStyle/>
                    <a:p>
                      <a:endParaRPr lang="en-US"/>
                    </a:p>
                  </a:txBody>
                  <a:tcPr/>
                </a:tc>
                <a:tc hMerge="1">
                  <a:txBody>
                    <a:bodyPr/>
                    <a:lstStyle/>
                    <a:p>
                      <a:endParaRPr lang="en-US"/>
                    </a:p>
                  </a:txBody>
                  <a:tcPr/>
                </a:tc>
                <a:tc hMerge="1">
                  <a:txBody>
                    <a:bodyPr/>
                    <a:lstStyle/>
                    <a:p>
                      <a:endParaRPr lang="en-US" dirty="0"/>
                    </a:p>
                  </a:txBody>
                  <a:tcPr/>
                </a:tc>
                <a:tc hMerge="1">
                  <a:txBody>
                    <a:bodyPr/>
                    <a:lstStyle/>
                    <a:p>
                      <a:endParaRPr lang="en-US"/>
                    </a:p>
                  </a:txBody>
                  <a:tcPr/>
                </a:tc>
                <a:extLst>
                  <a:ext uri="{0D108BD9-81ED-4DB2-BD59-A6C34878D82A}">
                    <a16:rowId xmlns:a16="http://schemas.microsoft.com/office/drawing/2014/main" val="10005"/>
                  </a:ext>
                </a:extLst>
              </a:tr>
              <a:tr h="333600">
                <a:tc>
                  <a:txBody>
                    <a:bodyPr/>
                    <a:lstStyle/>
                    <a:p>
                      <a:r>
                        <a:rPr lang="en-US" sz="1000" dirty="0">
                          <a:latin typeface="+mn-lt"/>
                        </a:rPr>
                        <a:t>Data rate | with overhead</a:t>
                      </a:r>
                    </a:p>
                  </a:txBody>
                  <a:tcPr anchor="ctr"/>
                </a:tc>
                <a:tc gridSpan="5">
                  <a:txBody>
                    <a:bodyPr/>
                    <a:lstStyle/>
                    <a:p>
                      <a:endParaRPr lang="en-US" sz="1000" dirty="0">
                        <a:latin typeface="+mn-lt"/>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6"/>
                  </a:ext>
                </a:extLst>
              </a:tr>
              <a:tr h="315662">
                <a:tc>
                  <a:txBody>
                    <a:bodyPr/>
                    <a:lstStyle/>
                    <a:p>
                      <a:r>
                        <a:rPr lang="en-US" sz="1000" dirty="0">
                          <a:latin typeface="+mn-lt"/>
                        </a:rPr>
                        <a:t>Total</a:t>
                      </a:r>
                      <a:r>
                        <a:rPr lang="en-US" sz="1000" baseline="0" dirty="0">
                          <a:latin typeface="+mn-lt"/>
                        </a:rPr>
                        <a:t> d</a:t>
                      </a:r>
                      <a:r>
                        <a:rPr lang="en-US" sz="1000" dirty="0">
                          <a:latin typeface="+mn-lt"/>
                        </a:rPr>
                        <a:t>uration</a:t>
                      </a:r>
                    </a:p>
                  </a:txBody>
                  <a:tcPr anchor="ctr"/>
                </a:tc>
                <a:tc gridSpan="5">
                  <a:txBody>
                    <a:bodyPr/>
                    <a:lstStyle/>
                    <a:p>
                      <a:r>
                        <a:rPr lang="en-US" sz="1000" baseline="0" dirty="0">
                          <a:latin typeface="+mn-lt"/>
                        </a:rPr>
                        <a:t>600 s</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27066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a:latin typeface="+mn-lt"/>
                        </a:rPr>
                        <a:t>Total data volume</a:t>
                      </a:r>
                    </a:p>
                  </a:txBody>
                  <a:tcPr anchor="ctr"/>
                </a:tc>
                <a:tc grid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aseline="0" dirty="0">
                        <a:solidFill>
                          <a:schemeClr val="tx1"/>
                        </a:solidFill>
                        <a:latin typeface="+mn-lt"/>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549905">
                <a:tc>
                  <a:txBody>
                    <a:bodyPr/>
                    <a:lstStyle/>
                    <a:p>
                      <a:r>
                        <a:rPr lang="en-US" sz="1000" dirty="0">
                          <a:latin typeface="+mn-lt"/>
                        </a:rPr>
                        <a:t>UVS Requirements Met</a:t>
                      </a:r>
                    </a:p>
                  </a:txBody>
                  <a:tcPr anchor="ct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latin typeface="+mn-lt"/>
                        </a:rPr>
                        <a:t>UVS.005:</a:t>
                      </a:r>
                      <a:r>
                        <a:rPr lang="en-US" sz="1000" baseline="0" dirty="0">
                          <a:latin typeface="+mn-lt"/>
                        </a:rPr>
                        <a:t> Atmospheric Spectral Resolution Full Range (2 nm resolution between 60 – 180 nm)</a:t>
                      </a:r>
                    </a:p>
                    <a:p>
                      <a:endParaRPr lang="en-US" sz="1000" dirty="0">
                        <a:latin typeface="+mn-lt"/>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9"/>
                  </a:ext>
                </a:extLst>
              </a:tr>
              <a:tr h="218924">
                <a:tc rowSpan="3">
                  <a:txBody>
                    <a:bodyPr/>
                    <a:lstStyle/>
                    <a:p>
                      <a:r>
                        <a:rPr lang="en-US" sz="1000" dirty="0">
                          <a:latin typeface="+mn-lt"/>
                        </a:rPr>
                        <a:t>Data Package Information</a:t>
                      </a:r>
                    </a:p>
                  </a:txBody>
                  <a:tcPr anchor="ctr"/>
                </a:tc>
                <a:tc>
                  <a:txBody>
                    <a:bodyPr/>
                    <a:lstStyle/>
                    <a:p>
                      <a:r>
                        <a:rPr lang="en-US" sz="1000" dirty="0">
                          <a:latin typeface="+mn-lt"/>
                        </a:rPr>
                        <a:t>Spectral Bins</a:t>
                      </a:r>
                      <a:endParaRPr lang="en-US" sz="1000" b="1" dirty="0">
                        <a:latin typeface="+mn-lt"/>
                      </a:endParaRPr>
                    </a:p>
                  </a:txBody>
                  <a:tcPr anchor="ctr"/>
                </a:tc>
                <a:tc>
                  <a:txBody>
                    <a:bodyPr/>
                    <a:lstStyle/>
                    <a:p>
                      <a:r>
                        <a:rPr lang="en-US" sz="1000" dirty="0">
                          <a:latin typeface="+mn-lt"/>
                        </a:rPr>
                        <a:t>Spatial Bins</a:t>
                      </a:r>
                      <a:endParaRPr lang="en-US" sz="1000" b="1" dirty="0">
                        <a:latin typeface="+mn-lt"/>
                      </a:endParaRPr>
                    </a:p>
                  </a:txBody>
                  <a:tcPr anchor="ctr"/>
                </a:tc>
                <a:tc>
                  <a:txBody>
                    <a:bodyPr/>
                    <a:lstStyle/>
                    <a:p>
                      <a:r>
                        <a:rPr lang="en-US" sz="1000" dirty="0">
                          <a:latin typeface="+mn-lt"/>
                        </a:rPr>
                        <a:t>Pulse Height (bins)</a:t>
                      </a:r>
                      <a:endParaRPr lang="en-US" sz="1000" b="1" dirty="0">
                        <a:latin typeface="+mn-lt"/>
                      </a:endParaRPr>
                    </a:p>
                  </a:txBody>
                  <a:tcPr anchor="ctr"/>
                </a:tc>
                <a:tc>
                  <a:txBody>
                    <a:bodyPr/>
                    <a:lstStyle/>
                    <a:p>
                      <a:r>
                        <a:rPr lang="en-US" sz="1000" dirty="0">
                          <a:latin typeface="+mn-lt"/>
                        </a:rPr>
                        <a:t>Bit Well Depth</a:t>
                      </a:r>
                      <a:endParaRPr lang="en-US" sz="1000" b="1" dirty="0">
                        <a:latin typeface="+mn-lt"/>
                      </a:endParaRPr>
                    </a:p>
                  </a:txBody>
                  <a:tcPr anchor="ctr"/>
                </a:tc>
                <a:tc>
                  <a:txBody>
                    <a:bodyPr/>
                    <a:lstStyle/>
                    <a:p>
                      <a:r>
                        <a:rPr lang="en-US" sz="1000" dirty="0">
                          <a:latin typeface="+mn-lt"/>
                        </a:rPr>
                        <a:t>STIM</a:t>
                      </a:r>
                      <a:r>
                        <a:rPr lang="en-US" sz="1000" baseline="0" dirty="0">
                          <a:latin typeface="+mn-lt"/>
                        </a:rPr>
                        <a:t> Regions</a:t>
                      </a:r>
                      <a:endParaRPr lang="en-US" sz="1000" b="1" dirty="0">
                        <a:latin typeface="+mn-lt"/>
                      </a:endParaRPr>
                    </a:p>
                  </a:txBody>
                  <a:tcPr anchor="ctr"/>
                </a:tc>
                <a:extLst>
                  <a:ext uri="{0D108BD9-81ED-4DB2-BD59-A6C34878D82A}">
                    <a16:rowId xmlns:a16="http://schemas.microsoft.com/office/drawing/2014/main" val="10010"/>
                  </a:ext>
                </a:extLst>
              </a:tr>
              <a:tr h="360580">
                <a:tc vMerge="1">
                  <a:txBody>
                    <a:bodyPr/>
                    <a:lstStyle/>
                    <a:p>
                      <a:endParaRPr lang="en-US"/>
                    </a:p>
                  </a:txBody>
                  <a:tcPr/>
                </a:tc>
                <a:tc>
                  <a:txBody>
                    <a:bodyPr/>
                    <a:lstStyle/>
                    <a:p>
                      <a:r>
                        <a:rPr lang="en-US" sz="1000" dirty="0">
                          <a:latin typeface="+mn-lt"/>
                        </a:rPr>
                        <a:t>258</a:t>
                      </a:r>
                    </a:p>
                  </a:txBody>
                  <a:tcPr anchor="ctr"/>
                </a:tc>
                <a:tc>
                  <a:txBody>
                    <a:bodyPr/>
                    <a:lstStyle/>
                    <a:p>
                      <a:r>
                        <a:rPr lang="en-US" sz="1000" dirty="0">
                          <a:latin typeface="+mn-lt"/>
                        </a:rPr>
                        <a:t>34 + 2  (34 on target, 1 bin above and below)</a:t>
                      </a:r>
                    </a:p>
                  </a:txBody>
                  <a:tcPr anchor="ctr"/>
                </a:tc>
                <a:tc>
                  <a:txBody>
                    <a:bodyPr/>
                    <a:lstStyle/>
                    <a:p>
                      <a:r>
                        <a:rPr lang="en-US" sz="1000" dirty="0">
                          <a:latin typeface="+mn-lt"/>
                        </a:rPr>
                        <a:t>30</a:t>
                      </a:r>
                    </a:p>
                  </a:txBody>
                  <a:tcPr anchor="ctr"/>
                </a:tc>
                <a:tc>
                  <a:txBody>
                    <a:bodyPr/>
                    <a:lstStyle/>
                    <a:p>
                      <a:r>
                        <a:rPr lang="en-US" sz="1000" dirty="0">
                          <a:latin typeface="+mn-lt"/>
                        </a:rPr>
                        <a:t>10</a:t>
                      </a:r>
                    </a:p>
                  </a:txBody>
                  <a:tcPr anchor="ctr"/>
                </a:tc>
                <a:tc>
                  <a:txBody>
                    <a:bodyPr/>
                    <a:lstStyle/>
                    <a:p>
                      <a:r>
                        <a:rPr lang="en-US" sz="1000" dirty="0">
                          <a:latin typeface="+mn-lt"/>
                        </a:rPr>
                        <a:t>2 (regions), 10</a:t>
                      </a:r>
                      <a:r>
                        <a:rPr lang="en-US" sz="1000" baseline="0" dirty="0">
                          <a:latin typeface="+mn-lt"/>
                        </a:rPr>
                        <a:t> (spat) 10 (spec)</a:t>
                      </a:r>
                      <a:endParaRPr lang="en-US" sz="1000" dirty="0">
                        <a:latin typeface="+mn-lt"/>
                      </a:endParaRPr>
                    </a:p>
                  </a:txBody>
                  <a:tcPr anchor="ctr"/>
                </a:tc>
                <a:extLst>
                  <a:ext uri="{0D108BD9-81ED-4DB2-BD59-A6C34878D82A}">
                    <a16:rowId xmlns:a16="http://schemas.microsoft.com/office/drawing/2014/main" val="10011"/>
                  </a:ext>
                </a:extLst>
              </a:tr>
              <a:tr h="1639219">
                <a:tc vMerge="1">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aseline="0" dirty="0">
                          <a:latin typeface="+mn-lt"/>
                        </a:rPr>
                        <a:t>Binning the entire bandpass by 0.6 nm for Nyquist sampling for filled-slit observations </a:t>
                      </a:r>
                    </a:p>
                  </a:txBody>
                  <a:tcPr anchor="ctr"/>
                </a:tc>
                <a:tc>
                  <a:txBody>
                    <a:bodyPr/>
                    <a:lstStyle/>
                    <a:p>
                      <a:pPr algn="l" fontAlgn="t"/>
                      <a:r>
                        <a:rPr lang="en-US" sz="1000" b="0" i="0" u="none" strike="noStrike" dirty="0">
                          <a:solidFill>
                            <a:srgbClr val="000000"/>
                          </a:solidFill>
                          <a:effectLst/>
                          <a:latin typeface="+mn-lt"/>
                        </a:rPr>
                        <a:t>Spatial bins are calculated for AP = (7.5 &lt; (</a:t>
                      </a:r>
                      <a:r>
                        <a:rPr lang="en-US" sz="1000" b="0" i="0" u="none" strike="noStrike" dirty="0" err="1">
                          <a:solidFill>
                            <a:srgbClr val="000000"/>
                          </a:solidFill>
                          <a:effectLst/>
                          <a:latin typeface="+mn-lt"/>
                        </a:rPr>
                        <a:t>europa</a:t>
                      </a:r>
                      <a:r>
                        <a:rPr lang="en-US" sz="1000" b="0" i="0" u="none" strike="noStrike" dirty="0">
                          <a:solidFill>
                            <a:srgbClr val="000000"/>
                          </a:solidFill>
                          <a:effectLst/>
                          <a:latin typeface="+mn-lt"/>
                        </a:rPr>
                        <a:t> angular diameter * </a:t>
                      </a:r>
                      <a:r>
                        <a:rPr lang="en-US" sz="1000" b="0" i="0" u="none" strike="noStrike" dirty="0">
                          <a:solidFill>
                            <a:srgbClr val="00B050"/>
                          </a:solidFill>
                          <a:effectLst/>
                          <a:latin typeface="+mn-lt"/>
                        </a:rPr>
                        <a:t>1.5</a:t>
                      </a:r>
                      <a:r>
                        <a:rPr lang="en-US" sz="1000" b="0" i="0" u="none" strike="noStrike" dirty="0">
                          <a:solidFill>
                            <a:srgbClr val="000000"/>
                          </a:solidFill>
                          <a:effectLst/>
                          <a:latin typeface="+mn-lt"/>
                        </a:rPr>
                        <a:t>))/0.08</a:t>
                      </a:r>
                      <a:br>
                        <a:rPr lang="en-US" sz="1000" b="0" i="0" u="none" strike="noStrike" dirty="0">
                          <a:solidFill>
                            <a:srgbClr val="000000"/>
                          </a:solidFill>
                          <a:effectLst/>
                          <a:latin typeface="+mn-lt"/>
                        </a:rPr>
                      </a:br>
                      <a:br>
                        <a:rPr lang="en-US" sz="1000" b="0" i="0" u="none" strike="noStrike" dirty="0">
                          <a:solidFill>
                            <a:srgbClr val="000000"/>
                          </a:solidFill>
                          <a:effectLst/>
                          <a:latin typeface="+mn-lt"/>
                        </a:rPr>
                      </a:br>
                      <a:r>
                        <a:rPr lang="en-US" sz="1000" b="0" i="0" u="none" strike="noStrike" dirty="0">
                          <a:solidFill>
                            <a:srgbClr val="000000"/>
                          </a:solidFill>
                          <a:effectLst/>
                          <a:latin typeface="+mn-lt"/>
                        </a:rPr>
                        <a:t>HP = (7.5 &lt; (</a:t>
                      </a:r>
                      <a:r>
                        <a:rPr lang="en-US" sz="1000" b="0" i="0" u="none" strike="noStrike" dirty="0" err="1">
                          <a:solidFill>
                            <a:srgbClr val="000000"/>
                          </a:solidFill>
                          <a:effectLst/>
                          <a:latin typeface="+mn-lt"/>
                        </a:rPr>
                        <a:t>europa</a:t>
                      </a:r>
                      <a:r>
                        <a:rPr lang="en-US" sz="1000" b="0" i="0" u="none" strike="noStrike" dirty="0">
                          <a:solidFill>
                            <a:srgbClr val="000000"/>
                          </a:solidFill>
                          <a:effectLst/>
                          <a:latin typeface="+mn-lt"/>
                        </a:rPr>
                        <a:t> angular diameter * </a:t>
                      </a:r>
                      <a:r>
                        <a:rPr lang="en-US" sz="1000" b="0" i="0" u="none" strike="noStrike" dirty="0">
                          <a:solidFill>
                            <a:srgbClr val="00B050"/>
                          </a:solidFill>
                          <a:effectLst/>
                          <a:latin typeface="+mn-lt"/>
                        </a:rPr>
                        <a:t>1.5</a:t>
                      </a:r>
                      <a:r>
                        <a:rPr lang="en-US" sz="1000" b="0" i="0" u="none" strike="noStrike" dirty="0">
                          <a:solidFill>
                            <a:srgbClr val="000000"/>
                          </a:solidFill>
                          <a:effectLst/>
                          <a:latin typeface="+mn-lt"/>
                        </a:rPr>
                        <a:t>))/0.03</a:t>
                      </a:r>
                      <a:br>
                        <a:rPr lang="en-US" sz="1000" b="0" i="0" u="none" strike="noStrike" dirty="0">
                          <a:solidFill>
                            <a:srgbClr val="000000"/>
                          </a:solidFill>
                          <a:effectLst/>
                          <a:latin typeface="+mn-lt"/>
                        </a:rPr>
                      </a:br>
                      <a:endParaRPr lang="en-US" sz="1000" b="0" i="0" u="none" strike="noStrike" dirty="0">
                        <a:solidFill>
                          <a:srgbClr val="000000"/>
                        </a:solidFill>
                        <a:effectLst/>
                        <a:latin typeface="+mn-lt"/>
                      </a:endParaRPr>
                    </a:p>
                    <a:p>
                      <a:pPr algn="l" fontAlgn="t"/>
                      <a:r>
                        <a:rPr lang="en-US" sz="1000" b="0" i="0" u="none" strike="noStrike" dirty="0">
                          <a:solidFill>
                            <a:srgbClr val="000000"/>
                          </a:solidFill>
                          <a:effectLst/>
                          <a:latin typeface="+mn-lt"/>
                        </a:rPr>
                        <a:t>This gives high spatial resolution 1 Europa radius above and below the limb</a:t>
                      </a:r>
                    </a:p>
                    <a:p>
                      <a:pPr algn="l" fontAlgn="t"/>
                      <a:br>
                        <a:rPr lang="en-US" sz="1000" b="0" i="0" u="none" strike="noStrike" dirty="0">
                          <a:solidFill>
                            <a:srgbClr val="000000"/>
                          </a:solidFill>
                          <a:effectLst/>
                          <a:latin typeface="+mn-lt"/>
                        </a:rPr>
                      </a:br>
                      <a:r>
                        <a:rPr lang="en-US" sz="1000" b="0" i="0" u="none" strike="noStrike" dirty="0">
                          <a:solidFill>
                            <a:srgbClr val="000000"/>
                          </a:solidFill>
                          <a:effectLst/>
                          <a:latin typeface="+mn-lt"/>
                        </a:rPr>
                        <a:t>Europa angular diameter = 2.*</a:t>
                      </a:r>
                      <a:r>
                        <a:rPr lang="en-US" sz="1000" b="0" i="0" u="none" strike="noStrike" dirty="0" err="1">
                          <a:solidFill>
                            <a:srgbClr val="000000"/>
                          </a:solidFill>
                          <a:effectLst/>
                          <a:latin typeface="+mn-lt"/>
                        </a:rPr>
                        <a:t>atan</a:t>
                      </a:r>
                      <a:r>
                        <a:rPr lang="en-US" sz="1000" b="0" i="0" u="none" strike="noStrike" dirty="0">
                          <a:solidFill>
                            <a:srgbClr val="000000"/>
                          </a:solidFill>
                          <a:effectLst/>
                          <a:latin typeface="+mn-lt"/>
                        </a:rPr>
                        <a:t>(Re/distance)*180./PI</a:t>
                      </a:r>
                    </a:p>
                    <a:p>
                      <a:pPr algn="l" fontAlgn="t"/>
                      <a:endParaRPr lang="en-US" sz="1000" b="0" i="0" u="none" strike="noStrike" dirty="0">
                        <a:solidFill>
                          <a:srgbClr val="000000"/>
                        </a:solidFill>
                        <a:effectLst/>
                        <a:latin typeface="+mn-lt"/>
                      </a:endParaRPr>
                    </a:p>
                    <a:p>
                      <a:pPr algn="l" fontAlgn="t"/>
                      <a:r>
                        <a:rPr lang="en-US" sz="1000" b="0" i="1" u="none" strike="noStrike" dirty="0">
                          <a:solidFill>
                            <a:srgbClr val="000000"/>
                          </a:solidFill>
                          <a:effectLst/>
                          <a:latin typeface="+mn-lt"/>
                        </a:rPr>
                        <a:t>In this example, Clipper is ~100,000 km from Europa.</a:t>
                      </a:r>
                    </a:p>
                    <a:p>
                      <a:pPr algn="l" fontAlgn="t"/>
                      <a:endParaRPr lang="en-US" sz="1000" b="0" i="1" u="none" strike="noStrike" dirty="0">
                        <a:solidFill>
                          <a:srgbClr val="000000"/>
                        </a:solidFill>
                        <a:effectLst/>
                        <a:latin typeface="+mn-lt"/>
                      </a:endParaRPr>
                    </a:p>
                  </a:txBody>
                  <a:tcPr marL="9525" marR="9525" marT="9525" marB="0"/>
                </a:tc>
                <a:tc>
                  <a:txBody>
                    <a:bodyPr/>
                    <a:lstStyle/>
                    <a:p>
                      <a:pPr algn="l" fontAlgn="b"/>
                      <a:r>
                        <a:rPr lang="en-US" sz="1000" u="none" strike="noStrike" dirty="0">
                          <a:effectLst/>
                          <a:latin typeface="+mn-lt"/>
                        </a:rPr>
                        <a:t> Commonly</a:t>
                      </a:r>
                      <a:r>
                        <a:rPr lang="en-US" sz="1000" u="none" strike="noStrike" baseline="0" dirty="0">
                          <a:effectLst/>
                          <a:latin typeface="+mn-lt"/>
                        </a:rPr>
                        <a:t> used </a:t>
                      </a:r>
                      <a:r>
                        <a:rPr lang="en-US" sz="1000" u="none" strike="noStrike" baseline="0" dirty="0" err="1">
                          <a:effectLst/>
                          <a:latin typeface="+mn-lt"/>
                        </a:rPr>
                        <a:t>phd</a:t>
                      </a:r>
                      <a:endParaRPr lang="en-US" sz="1000" b="0" i="0" u="none" strike="noStrike" dirty="0">
                        <a:solidFill>
                          <a:srgbClr val="000000"/>
                        </a:solidFill>
                        <a:effectLst/>
                        <a:latin typeface="+mn-lt"/>
                      </a:endParaRPr>
                    </a:p>
                  </a:txBody>
                  <a:tcPr marL="12700" marR="12700" marT="12700" marB="0" anchor="ctr"/>
                </a:tc>
                <a:tc>
                  <a:txBody>
                    <a:bodyPr/>
                    <a:lstStyle/>
                    <a:p>
                      <a:pPr algn="l" fontAlgn="b"/>
                      <a:r>
                        <a:rPr lang="en-US" sz="1000" u="none" strike="noStrike" dirty="0">
                          <a:effectLst/>
                          <a:latin typeface="+mn-lt"/>
                        </a:rPr>
                        <a:t>Long integrations, but looking for very faint sources so moderate well depth chosen</a:t>
                      </a:r>
                      <a:endParaRPr lang="en-US" sz="1000" b="0" i="0" u="none" strike="noStrike" dirty="0">
                        <a:solidFill>
                          <a:srgbClr val="000000"/>
                        </a:solidFill>
                        <a:effectLst/>
                        <a:latin typeface="+mn-lt"/>
                      </a:endParaRPr>
                    </a:p>
                  </a:txBody>
                  <a:tcPr marL="12700" marR="12700" marT="12700" marB="0" anchor="ctr"/>
                </a:tc>
                <a:tc>
                  <a:txBody>
                    <a:bodyPr/>
                    <a:lstStyle/>
                    <a:p>
                      <a:r>
                        <a:rPr lang="en-US" sz="1000" dirty="0">
                          <a:latin typeface="+mn-lt"/>
                        </a:rPr>
                        <a:t>Standard STIM setup</a:t>
                      </a:r>
                    </a:p>
                  </a:txBody>
                  <a:tcPr anchor="ct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430693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134AB24-5AA3-654E-8BF3-087CFDB89988}"/>
              </a:ext>
            </a:extLst>
          </p:cNvPr>
          <p:cNvGraphicFramePr>
            <a:graphicFrameLocks noGrp="1"/>
          </p:cNvGraphicFramePr>
          <p:nvPr>
            <p:extLst>
              <p:ext uri="{D42A27DB-BD31-4B8C-83A1-F6EECF244321}">
                <p14:modId xmlns:p14="http://schemas.microsoft.com/office/powerpoint/2010/main" val="41025208"/>
              </p:ext>
            </p:extLst>
          </p:nvPr>
        </p:nvGraphicFramePr>
        <p:xfrm>
          <a:off x="62615" y="32620"/>
          <a:ext cx="12017089" cy="6597959"/>
        </p:xfrm>
        <a:graphic>
          <a:graphicData uri="http://schemas.openxmlformats.org/drawingml/2006/table">
            <a:tbl>
              <a:tblPr firstRow="1" bandRow="1">
                <a:tableStyleId>{7DF18680-E054-41AD-8BC1-D1AEF772440D}</a:tableStyleId>
              </a:tblPr>
              <a:tblGrid>
                <a:gridCol w="2102735">
                  <a:extLst>
                    <a:ext uri="{9D8B030D-6E8A-4147-A177-3AD203B41FA5}">
                      <a16:colId xmlns:a16="http://schemas.microsoft.com/office/drawing/2014/main" val="20000"/>
                    </a:ext>
                  </a:extLst>
                </a:gridCol>
                <a:gridCol w="2921000">
                  <a:extLst>
                    <a:ext uri="{9D8B030D-6E8A-4147-A177-3AD203B41FA5}">
                      <a16:colId xmlns:a16="http://schemas.microsoft.com/office/drawing/2014/main" val="20001"/>
                    </a:ext>
                  </a:extLst>
                </a:gridCol>
                <a:gridCol w="2945712">
                  <a:extLst>
                    <a:ext uri="{9D8B030D-6E8A-4147-A177-3AD203B41FA5}">
                      <a16:colId xmlns:a16="http://schemas.microsoft.com/office/drawing/2014/main" val="20002"/>
                    </a:ext>
                  </a:extLst>
                </a:gridCol>
                <a:gridCol w="1304052">
                  <a:extLst>
                    <a:ext uri="{9D8B030D-6E8A-4147-A177-3AD203B41FA5}">
                      <a16:colId xmlns:a16="http://schemas.microsoft.com/office/drawing/2014/main" val="20003"/>
                    </a:ext>
                  </a:extLst>
                </a:gridCol>
                <a:gridCol w="1244777">
                  <a:extLst>
                    <a:ext uri="{9D8B030D-6E8A-4147-A177-3AD203B41FA5}">
                      <a16:colId xmlns:a16="http://schemas.microsoft.com/office/drawing/2014/main" val="20004"/>
                    </a:ext>
                  </a:extLst>
                </a:gridCol>
                <a:gridCol w="1498813">
                  <a:extLst>
                    <a:ext uri="{9D8B030D-6E8A-4147-A177-3AD203B41FA5}">
                      <a16:colId xmlns:a16="http://schemas.microsoft.com/office/drawing/2014/main" val="20005"/>
                    </a:ext>
                  </a:extLst>
                </a:gridCol>
              </a:tblGrid>
              <a:tr h="382851">
                <a:tc>
                  <a:txBody>
                    <a:bodyPr/>
                    <a:lstStyle/>
                    <a:p>
                      <a:r>
                        <a:rPr lang="en-US" sz="1000" dirty="0"/>
                        <a:t>UVS_002_HP_SAA</a:t>
                      </a:r>
                      <a:endParaRPr lang="en-US" sz="1000" dirty="0">
                        <a:solidFill>
                          <a:schemeClr val="bg1"/>
                        </a:solidFill>
                      </a:endParaRPr>
                    </a:p>
                  </a:txBody>
                  <a:tcPr anchor="ctr"/>
                </a:tc>
                <a:tc gridSpan="5">
                  <a:txBody>
                    <a:bodyPr/>
                    <a:lstStyle/>
                    <a:p>
                      <a:r>
                        <a:rPr lang="en-US" sz="1000" dirty="0"/>
                        <a:t>UVS Surface,</a:t>
                      </a:r>
                      <a:r>
                        <a:rPr lang="en-US" sz="1000" baseline="0" dirty="0"/>
                        <a:t> Aurora, Airglow Stare: Auroral Rocking Studies</a:t>
                      </a:r>
                      <a:endParaRPr lang="en-US" sz="1000" dirty="0"/>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53271">
                <a:tc>
                  <a:txBody>
                    <a:bodyPr/>
                    <a:lstStyle/>
                    <a:p>
                      <a:r>
                        <a:rPr lang="en-US" sz="1000" dirty="0"/>
                        <a:t>Conceptual</a:t>
                      </a:r>
                      <a:r>
                        <a:rPr lang="en-US" sz="1000" baseline="0" dirty="0"/>
                        <a:t> Description</a:t>
                      </a:r>
                      <a:endParaRPr lang="en-US" sz="1000" dirty="0"/>
                    </a:p>
                  </a:txBody>
                  <a:tcPr anchor="ctr"/>
                </a:tc>
                <a:tc grid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u="none" strike="noStrike" kern="1200" baseline="0" dirty="0">
                          <a:solidFill>
                            <a:schemeClr val="dk1"/>
                          </a:solidFill>
                          <a:latin typeface="+mn-lt"/>
                          <a:ea typeface="+mn-ea"/>
                          <a:cs typeface="+mn-cs"/>
                        </a:rPr>
                        <a:t>This observation is for distant (&gt;+/- 2 hour) snapshot stares of the oxygen and hydrogen aurora large-scale morphology and location, including how they switch between poles depending on Europa’s position in the magnetosphere (e.g., Roth et al. 2016). </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66584">
                <a:tc>
                  <a:txBody>
                    <a:bodyPr/>
                    <a:lstStyle/>
                    <a:p>
                      <a:r>
                        <a:rPr lang="en-US" sz="1000" dirty="0"/>
                        <a:t>Type</a:t>
                      </a:r>
                    </a:p>
                  </a:txBody>
                  <a:tcPr anchor="ctr"/>
                </a:tc>
                <a:tc gridSpan="5">
                  <a:txBody>
                    <a:bodyPr/>
                    <a:lstStyle/>
                    <a:p>
                      <a:r>
                        <a:rPr lang="en-US" sz="1000" dirty="0"/>
                        <a:t>SAA Stare</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366584">
                <a:tc>
                  <a:txBody>
                    <a:bodyPr/>
                    <a:lstStyle/>
                    <a:p>
                      <a:r>
                        <a:rPr lang="en-US" sz="1000" dirty="0"/>
                        <a:t>Observation Type</a:t>
                      </a:r>
                    </a:p>
                  </a:txBody>
                  <a:tcPr anchor="ctr"/>
                </a:tc>
                <a:tc gridSpan="5">
                  <a:txBody>
                    <a:bodyPr/>
                    <a:lstStyle/>
                    <a:p>
                      <a:r>
                        <a:rPr lang="en-US" sz="1000" dirty="0"/>
                        <a:t>Histogram – HP</a:t>
                      </a:r>
                    </a:p>
                    <a:p>
                      <a:r>
                        <a:rPr lang="en-US" sz="1000" dirty="0"/>
                        <a:t>Resolution chosen to obtain 100 km/pix resolution throughout most of flyby; &lt;90 km/pix (global scale) +/- 5 hours; 50 km/pix (atmosphere resolution at +/- 3.5 hours)</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366584">
                <a:tc>
                  <a:txBody>
                    <a:bodyPr/>
                    <a:lstStyle/>
                    <a:p>
                      <a:r>
                        <a:rPr lang="en-US" sz="1000" dirty="0"/>
                        <a:t>Scheduling/Avoidance rules</a:t>
                      </a:r>
                    </a:p>
                  </a:txBody>
                  <a:tcPr anchor="ctr"/>
                </a:tc>
                <a:tc gridSpan="5">
                  <a:txBody>
                    <a:bodyPr/>
                    <a:lstStyle/>
                    <a:p>
                      <a:r>
                        <a:rPr lang="en-US" sz="1000" dirty="0"/>
                        <a:t>No phase angle dependence. Relevant for day and night because searching for emissions.</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366584">
                <a:tc>
                  <a:txBody>
                    <a:bodyPr/>
                    <a:lstStyle/>
                    <a:p>
                      <a:r>
                        <a:rPr lang="en-US" sz="1000" dirty="0"/>
                        <a:t>Time</a:t>
                      </a:r>
                      <a:r>
                        <a:rPr lang="en-US" sz="1000" baseline="0" dirty="0"/>
                        <a:t> Sampling</a:t>
                      </a:r>
                      <a:endParaRPr lang="en-US" sz="1000" dirty="0"/>
                    </a:p>
                  </a:txBody>
                  <a:tcPr anchor="ctr"/>
                </a:tc>
                <a:tc gridSpan="5">
                  <a:txBody>
                    <a:bodyPr/>
                    <a:lstStyle/>
                    <a:p>
                      <a:r>
                        <a:rPr lang="en-US" sz="1000" baseline="0" dirty="0"/>
                        <a:t>10 s   </a:t>
                      </a:r>
                      <a:r>
                        <a:rPr lang="en-US" sz="1000" baseline="0" dirty="0">
                          <a:solidFill>
                            <a:srgbClr val="00B050"/>
                          </a:solidFill>
                        </a:rPr>
                        <a:t>[ too long for these bright emissions ? ] </a:t>
                      </a:r>
                    </a:p>
                    <a:p>
                      <a:r>
                        <a:rPr lang="en-US" sz="1000" baseline="0" dirty="0"/>
                        <a:t>Large scale morphology not expected to change too rapidly </a:t>
                      </a:r>
                    </a:p>
                  </a:txBody>
                  <a:tcPr anchor="ctr"/>
                </a:tc>
                <a:tc hMerge="1">
                  <a:txBody>
                    <a:bodyPr/>
                    <a:lstStyle/>
                    <a:p>
                      <a:endParaRPr lang="en-US"/>
                    </a:p>
                  </a:txBody>
                  <a:tcPr/>
                </a:tc>
                <a:tc hMerge="1">
                  <a:txBody>
                    <a:bodyPr/>
                    <a:lstStyle/>
                    <a:p>
                      <a:endParaRPr lang="en-US"/>
                    </a:p>
                  </a:txBody>
                  <a:tcPr/>
                </a:tc>
                <a:tc hMerge="1">
                  <a:txBody>
                    <a:bodyPr/>
                    <a:lstStyle/>
                    <a:p>
                      <a:endParaRPr lang="en-US" dirty="0"/>
                    </a:p>
                  </a:txBody>
                  <a:tcPr/>
                </a:tc>
                <a:tc hMerge="1">
                  <a:txBody>
                    <a:bodyPr/>
                    <a:lstStyle/>
                    <a:p>
                      <a:endParaRPr lang="en-US"/>
                    </a:p>
                  </a:txBody>
                  <a:tcPr/>
                </a:tc>
                <a:extLst>
                  <a:ext uri="{0D108BD9-81ED-4DB2-BD59-A6C34878D82A}">
                    <a16:rowId xmlns:a16="http://schemas.microsoft.com/office/drawing/2014/main" val="10005"/>
                  </a:ext>
                </a:extLst>
              </a:tr>
              <a:tr h="374120">
                <a:tc>
                  <a:txBody>
                    <a:bodyPr/>
                    <a:lstStyle/>
                    <a:p>
                      <a:r>
                        <a:rPr lang="en-US" sz="1000" dirty="0"/>
                        <a:t>Data rate | with overhead</a:t>
                      </a:r>
                    </a:p>
                  </a:txBody>
                  <a:tcPr anchor="ctr"/>
                </a:tc>
                <a:tc gridSpan="5">
                  <a:txBody>
                    <a:bodyPr/>
                    <a:lstStyle/>
                    <a:p>
                      <a:endParaRPr lang="en-US" sz="1000" dirty="0"/>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6"/>
                  </a:ext>
                </a:extLst>
              </a:tr>
              <a:tr h="354004">
                <a:tc>
                  <a:txBody>
                    <a:bodyPr/>
                    <a:lstStyle/>
                    <a:p>
                      <a:r>
                        <a:rPr lang="en-US" sz="1000" dirty="0"/>
                        <a:t>Total</a:t>
                      </a:r>
                      <a:r>
                        <a:rPr lang="en-US" sz="1000" baseline="0" dirty="0"/>
                        <a:t> d</a:t>
                      </a:r>
                      <a:r>
                        <a:rPr lang="en-US" sz="1000" dirty="0"/>
                        <a:t>uration</a:t>
                      </a:r>
                    </a:p>
                  </a:txBody>
                  <a:tcPr anchor="ctr"/>
                </a:tc>
                <a:tc gridSpan="5">
                  <a:txBody>
                    <a:bodyPr/>
                    <a:lstStyle/>
                    <a:p>
                      <a:r>
                        <a:rPr lang="en-US" sz="1000" baseline="0" dirty="0"/>
                        <a:t>120 s</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37760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a:t>Total data volume</a:t>
                      </a:r>
                    </a:p>
                  </a:txBody>
                  <a:tcPr anchor="ctr"/>
                </a:tc>
                <a:tc grid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aseline="0" dirty="0">
                        <a:solidFill>
                          <a:schemeClr val="tx1"/>
                        </a:solidFill>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442243">
                <a:tc>
                  <a:txBody>
                    <a:bodyPr/>
                    <a:lstStyle/>
                    <a:p>
                      <a:r>
                        <a:rPr lang="en-US" sz="1000" dirty="0"/>
                        <a:t>UVS Requirements Met</a:t>
                      </a:r>
                    </a:p>
                  </a:txBody>
                  <a:tcPr anchor="ct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UVS.006:</a:t>
                      </a:r>
                      <a:r>
                        <a:rPr lang="en-US" sz="1000" baseline="0" dirty="0"/>
                        <a:t> Plume Search Spectral Resolution (2 nm resolution between 100 – 140 nm)</a:t>
                      </a:r>
                      <a:endParaRPr lang="en-US" sz="1000" dirty="0"/>
                    </a:p>
                    <a:p>
                      <a:endParaRPr lang="en-US" sz="1000" dirty="0"/>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9"/>
                  </a:ext>
                </a:extLst>
              </a:tr>
              <a:tr h="245515">
                <a:tc rowSpan="3">
                  <a:txBody>
                    <a:bodyPr/>
                    <a:lstStyle/>
                    <a:p>
                      <a:r>
                        <a:rPr lang="en-US" sz="1000" dirty="0"/>
                        <a:t>Data Package Information</a:t>
                      </a:r>
                    </a:p>
                  </a:txBody>
                  <a:tcPr anchor="ctr"/>
                </a:tc>
                <a:tc>
                  <a:txBody>
                    <a:bodyPr/>
                    <a:lstStyle/>
                    <a:p>
                      <a:r>
                        <a:rPr lang="en-US" sz="1000" dirty="0"/>
                        <a:t>Spectral Bins</a:t>
                      </a:r>
                      <a:endParaRPr lang="en-US" sz="1000" b="1" dirty="0"/>
                    </a:p>
                  </a:txBody>
                  <a:tcPr anchor="ctr"/>
                </a:tc>
                <a:tc>
                  <a:txBody>
                    <a:bodyPr/>
                    <a:lstStyle/>
                    <a:p>
                      <a:r>
                        <a:rPr lang="en-US" sz="1000" dirty="0"/>
                        <a:t>Spatial Bins</a:t>
                      </a:r>
                      <a:endParaRPr lang="en-US" sz="1000" b="1" dirty="0"/>
                    </a:p>
                  </a:txBody>
                  <a:tcPr anchor="ctr"/>
                </a:tc>
                <a:tc>
                  <a:txBody>
                    <a:bodyPr/>
                    <a:lstStyle/>
                    <a:p>
                      <a:r>
                        <a:rPr lang="en-US" sz="1000" dirty="0"/>
                        <a:t>Pulse Height (bins)</a:t>
                      </a:r>
                      <a:endParaRPr lang="en-US" sz="1000" b="1" dirty="0"/>
                    </a:p>
                  </a:txBody>
                  <a:tcPr anchor="ctr"/>
                </a:tc>
                <a:tc>
                  <a:txBody>
                    <a:bodyPr/>
                    <a:lstStyle/>
                    <a:p>
                      <a:r>
                        <a:rPr lang="en-US" sz="1000" dirty="0"/>
                        <a:t>Bit Well Depth</a:t>
                      </a:r>
                      <a:endParaRPr lang="en-US" sz="1000" b="1" dirty="0"/>
                    </a:p>
                  </a:txBody>
                  <a:tcPr anchor="ctr"/>
                </a:tc>
                <a:tc>
                  <a:txBody>
                    <a:bodyPr/>
                    <a:lstStyle/>
                    <a:p>
                      <a:r>
                        <a:rPr lang="en-US" sz="1000" dirty="0"/>
                        <a:t>STIM</a:t>
                      </a:r>
                      <a:r>
                        <a:rPr lang="en-US" sz="1000" baseline="0" dirty="0"/>
                        <a:t> Regions</a:t>
                      </a:r>
                      <a:endParaRPr lang="en-US" sz="1000" b="1" dirty="0"/>
                    </a:p>
                  </a:txBody>
                  <a:tcPr anchor="ctr"/>
                </a:tc>
                <a:extLst>
                  <a:ext uri="{0D108BD9-81ED-4DB2-BD59-A6C34878D82A}">
                    <a16:rowId xmlns:a16="http://schemas.microsoft.com/office/drawing/2014/main" val="10010"/>
                  </a:ext>
                </a:extLst>
              </a:tr>
              <a:tr h="404377">
                <a:tc vMerge="1">
                  <a:txBody>
                    <a:bodyPr/>
                    <a:lstStyle/>
                    <a:p>
                      <a:endParaRPr lang="en-US"/>
                    </a:p>
                  </a:txBody>
                  <a:tcPr/>
                </a:tc>
                <a:tc>
                  <a:txBody>
                    <a:bodyPr/>
                    <a:lstStyle/>
                    <a:p>
                      <a:r>
                        <a:rPr lang="en-US" sz="1000" dirty="0"/>
                        <a:t>140</a:t>
                      </a:r>
                    </a:p>
                  </a:txBody>
                  <a:tcPr anchor="ctr"/>
                </a:tc>
                <a:tc>
                  <a:txBody>
                    <a:bodyPr/>
                    <a:lstStyle/>
                    <a:p>
                      <a:r>
                        <a:rPr lang="en-US" sz="1000" dirty="0"/>
                        <a:t>223 + 2 (223 on target, 1 above and below) </a:t>
                      </a:r>
                    </a:p>
                  </a:txBody>
                  <a:tcPr anchor="ctr"/>
                </a:tc>
                <a:tc>
                  <a:txBody>
                    <a:bodyPr/>
                    <a:lstStyle/>
                    <a:p>
                      <a:r>
                        <a:rPr lang="en-US" sz="1000" dirty="0"/>
                        <a:t>30</a:t>
                      </a:r>
                    </a:p>
                  </a:txBody>
                  <a:tcPr anchor="ctr"/>
                </a:tc>
                <a:tc>
                  <a:txBody>
                    <a:bodyPr/>
                    <a:lstStyle/>
                    <a:p>
                      <a:r>
                        <a:rPr lang="en-US" sz="1000" dirty="0"/>
                        <a:t>12</a:t>
                      </a:r>
                    </a:p>
                  </a:txBody>
                  <a:tcPr anchor="ctr"/>
                </a:tc>
                <a:tc>
                  <a:txBody>
                    <a:bodyPr/>
                    <a:lstStyle/>
                    <a:p>
                      <a:r>
                        <a:rPr lang="en-US" sz="1000" dirty="0"/>
                        <a:t>2 (regions), 10</a:t>
                      </a:r>
                      <a:r>
                        <a:rPr lang="en-US" sz="1000" baseline="0" dirty="0"/>
                        <a:t> (spat) 10 (spec)</a:t>
                      </a:r>
                      <a:endParaRPr lang="en-US" sz="1000" dirty="0"/>
                    </a:p>
                  </a:txBody>
                  <a:tcPr anchor="ctr"/>
                </a:tc>
                <a:extLst>
                  <a:ext uri="{0D108BD9-81ED-4DB2-BD59-A6C34878D82A}">
                    <a16:rowId xmlns:a16="http://schemas.microsoft.com/office/drawing/2014/main" val="10011"/>
                  </a:ext>
                </a:extLst>
              </a:tr>
              <a:tr h="1357551">
                <a:tc vMerge="1">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mn-lt"/>
                        </a:rPr>
                        <a:t>55 nm – 100 nm: (5 bins) 25 nm resolution, sub-sampled by 3</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000" b="0" i="0" u="none" strike="noStrike" dirty="0">
                        <a:solidFill>
                          <a:srgbClr val="000000"/>
                        </a:solidFill>
                        <a:effectLst/>
                        <a:latin typeface="+mn-lt"/>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mn-lt"/>
                        </a:rPr>
                        <a:t>100 nm – 140 nm: (100 bins) Highest filled-slit resolution of 1.2 nm, sub-sampled by 3; resolves Lyman Alpha (121.6 nm) and 2 oxygen lines (130.4 and 135.6 </a:t>
                      </a:r>
                      <a:r>
                        <a:rPr lang="en-US" sz="1000" b="0" i="0" u="none" strike="noStrike" dirty="0" err="1">
                          <a:solidFill>
                            <a:srgbClr val="000000"/>
                          </a:solidFill>
                          <a:effectLst/>
                          <a:latin typeface="+mn-lt"/>
                        </a:rPr>
                        <a:t>mn</a:t>
                      </a:r>
                      <a:r>
                        <a:rPr lang="en-US" sz="1000" b="0" i="0" u="none" strike="noStrike" dirty="0">
                          <a:solidFill>
                            <a:srgbClr val="000000"/>
                          </a:solidFill>
                          <a:effectLst/>
                          <a:latin typeface="+mn-lt"/>
                        </a:rPr>
                        <a:t>)  </a:t>
                      </a:r>
                      <a:r>
                        <a:rPr lang="en-US" sz="1000" b="0" i="0" u="none" strike="noStrike" dirty="0">
                          <a:solidFill>
                            <a:srgbClr val="00B050"/>
                          </a:solidFill>
                          <a:effectLst/>
                          <a:latin typeface="+mn-lt"/>
                        </a:rPr>
                        <a:t> [ do we need more continuum?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000" b="0" i="0" u="none" strike="noStrike" baseline="0" dirty="0">
                        <a:solidFill>
                          <a:srgbClr val="00B050"/>
                        </a:solidFill>
                        <a:effectLst/>
                        <a:latin typeface="+mn-lt"/>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mn-lt"/>
                        </a:rPr>
                        <a:t>140 nm – 210 nm: (35 bins) 6 nm resolution, sub-sampled by 3</a:t>
                      </a:r>
                      <a:endParaRPr lang="en-US" sz="1000" baseline="0" dirty="0">
                        <a:solidFill>
                          <a:srgbClr val="00B050"/>
                        </a:solidFill>
                      </a:endParaRPr>
                    </a:p>
                  </a:txBody>
                  <a:tcPr anchor="ctr"/>
                </a:tc>
                <a:tc>
                  <a:txBody>
                    <a:bodyPr/>
                    <a:lstStyle/>
                    <a:p>
                      <a:pPr algn="l" fontAlgn="t"/>
                      <a:r>
                        <a:rPr lang="en-US" sz="1000" b="0" i="0" u="none" strike="noStrike" dirty="0">
                          <a:solidFill>
                            <a:srgbClr val="000000"/>
                          </a:solidFill>
                          <a:effectLst/>
                          <a:latin typeface="Calibri" panose="020F0502020204030204" pitchFamily="34" charset="0"/>
                        </a:rPr>
                        <a:t>Spatial bins are calculated for AP = (7.5 &lt; (</a:t>
                      </a:r>
                      <a:r>
                        <a:rPr lang="en-US" sz="1000" b="0" i="0" u="none" strike="noStrike" dirty="0" err="1">
                          <a:solidFill>
                            <a:srgbClr val="000000"/>
                          </a:solidFill>
                          <a:effectLst/>
                          <a:latin typeface="Calibri" panose="020F0502020204030204" pitchFamily="34" charset="0"/>
                        </a:rPr>
                        <a:t>europa</a:t>
                      </a:r>
                      <a:r>
                        <a:rPr lang="en-US" sz="1000" b="0" i="0" u="none" strike="noStrike" dirty="0">
                          <a:solidFill>
                            <a:srgbClr val="000000"/>
                          </a:solidFill>
                          <a:effectLst/>
                          <a:latin typeface="Calibri" panose="020F0502020204030204" pitchFamily="34" charset="0"/>
                        </a:rPr>
                        <a:t> angular diameter * </a:t>
                      </a:r>
                      <a:r>
                        <a:rPr lang="en-US" sz="1000" b="0" i="0" u="none" strike="noStrike" dirty="0">
                          <a:solidFill>
                            <a:srgbClr val="00B050"/>
                          </a:solidFill>
                          <a:effectLst/>
                          <a:latin typeface="Calibri" panose="020F0502020204030204" pitchFamily="34" charset="0"/>
                        </a:rPr>
                        <a:t>1.5</a:t>
                      </a:r>
                      <a:r>
                        <a:rPr lang="en-US" sz="1000" b="0" i="0" u="none" strike="noStrike" dirty="0">
                          <a:solidFill>
                            <a:srgbClr val="000000"/>
                          </a:solidFill>
                          <a:effectLst/>
                          <a:latin typeface="Calibri" panose="020F0502020204030204" pitchFamily="34" charset="0"/>
                        </a:rPr>
                        <a:t>))/0.08</a:t>
                      </a:r>
                      <a:br>
                        <a:rPr lang="en-US" sz="1000" b="0" i="0" u="none" strike="noStrike" dirty="0">
                          <a:solidFill>
                            <a:srgbClr val="000000"/>
                          </a:solidFill>
                          <a:effectLst/>
                          <a:latin typeface="Calibri" panose="020F0502020204030204" pitchFamily="34" charset="0"/>
                        </a:rPr>
                      </a:b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HP = (7.5 &lt; (</a:t>
                      </a:r>
                      <a:r>
                        <a:rPr lang="en-US" sz="1000" b="0" i="0" u="none" strike="noStrike" dirty="0" err="1">
                          <a:solidFill>
                            <a:srgbClr val="000000"/>
                          </a:solidFill>
                          <a:effectLst/>
                          <a:latin typeface="Calibri" panose="020F0502020204030204" pitchFamily="34" charset="0"/>
                        </a:rPr>
                        <a:t>europa</a:t>
                      </a:r>
                      <a:r>
                        <a:rPr lang="en-US" sz="1000" b="0" i="0" u="none" strike="noStrike" dirty="0">
                          <a:solidFill>
                            <a:srgbClr val="000000"/>
                          </a:solidFill>
                          <a:effectLst/>
                          <a:latin typeface="Calibri" panose="020F0502020204030204" pitchFamily="34" charset="0"/>
                        </a:rPr>
                        <a:t> angular diameter * </a:t>
                      </a:r>
                      <a:r>
                        <a:rPr lang="en-US" sz="1000" b="0" i="0" u="none" strike="noStrike" dirty="0">
                          <a:solidFill>
                            <a:srgbClr val="00B050"/>
                          </a:solidFill>
                          <a:effectLst/>
                          <a:latin typeface="Calibri" panose="020F0502020204030204" pitchFamily="34" charset="0"/>
                        </a:rPr>
                        <a:t>1.5</a:t>
                      </a:r>
                      <a:r>
                        <a:rPr lang="en-US" sz="1000" b="0" i="0" u="none" strike="noStrike" dirty="0">
                          <a:solidFill>
                            <a:srgbClr val="000000"/>
                          </a:solidFill>
                          <a:effectLst/>
                          <a:latin typeface="Calibri" panose="020F0502020204030204" pitchFamily="34" charset="0"/>
                        </a:rPr>
                        <a:t>))/0.03</a:t>
                      </a:r>
                      <a:br>
                        <a:rPr lang="en-US" sz="1000" b="0" i="0" u="none" strike="noStrike" dirty="0">
                          <a:solidFill>
                            <a:srgbClr val="000000"/>
                          </a:solidFill>
                          <a:effectLst/>
                          <a:latin typeface="Calibri" panose="020F0502020204030204" pitchFamily="34" charset="0"/>
                        </a:rPr>
                      </a:br>
                      <a:endParaRPr lang="en-US" sz="1000" b="0" i="0" u="none" strike="noStrike" dirty="0">
                        <a:solidFill>
                          <a:srgbClr val="000000"/>
                        </a:solidFill>
                        <a:effectLst/>
                        <a:latin typeface="Calibri" panose="020F0502020204030204" pitchFamily="34" charset="0"/>
                      </a:endParaRPr>
                    </a:p>
                    <a:p>
                      <a:pPr algn="l" fontAlgn="t"/>
                      <a:r>
                        <a:rPr lang="en-US" sz="1000" b="0" i="0" u="none" strike="noStrike" dirty="0">
                          <a:solidFill>
                            <a:srgbClr val="000000"/>
                          </a:solidFill>
                          <a:effectLst/>
                          <a:latin typeface="Calibri" panose="020F0502020204030204" pitchFamily="34" charset="0"/>
                        </a:rPr>
                        <a:t>This gives high spatial resolution 1 Europa radius above and below the limb</a:t>
                      </a:r>
                    </a:p>
                    <a:p>
                      <a:pPr algn="l" fontAlgn="t"/>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Europa angular diameter = 2.*</a:t>
                      </a:r>
                      <a:r>
                        <a:rPr lang="en-US" sz="1000" b="0" i="0" u="none" strike="noStrike" dirty="0" err="1">
                          <a:solidFill>
                            <a:srgbClr val="000000"/>
                          </a:solidFill>
                          <a:effectLst/>
                          <a:latin typeface="Calibri" panose="020F0502020204030204" pitchFamily="34" charset="0"/>
                        </a:rPr>
                        <a:t>atan</a:t>
                      </a:r>
                      <a:r>
                        <a:rPr lang="en-US" sz="1000" b="0" i="0" u="none" strike="noStrike" dirty="0">
                          <a:solidFill>
                            <a:srgbClr val="000000"/>
                          </a:solidFill>
                          <a:effectLst/>
                          <a:latin typeface="Calibri" panose="020F0502020204030204" pitchFamily="34" charset="0"/>
                        </a:rPr>
                        <a:t>(Re/distance)*180./PI</a:t>
                      </a:r>
                    </a:p>
                    <a:p>
                      <a:pPr algn="l" fontAlgn="t"/>
                      <a:endParaRPr lang="en-US" sz="1000" b="0" i="0" u="none" strike="noStrike" dirty="0">
                        <a:solidFill>
                          <a:srgbClr val="000000"/>
                        </a:solidFill>
                        <a:effectLst/>
                        <a:latin typeface="Calibri" panose="020F0502020204030204" pitchFamily="34" charset="0"/>
                      </a:endParaRPr>
                    </a:p>
                    <a:p>
                      <a:pPr algn="l" fontAlgn="t"/>
                      <a:r>
                        <a:rPr lang="en-US" sz="1000" b="0" i="1" u="none" strike="noStrike" dirty="0">
                          <a:solidFill>
                            <a:srgbClr val="000000"/>
                          </a:solidFill>
                          <a:effectLst/>
                          <a:latin typeface="Calibri" panose="020F0502020204030204" pitchFamily="34" charset="0"/>
                        </a:rPr>
                        <a:t>In this example, Clipper is ~40,000 km from Europa.</a:t>
                      </a:r>
                    </a:p>
                    <a:p>
                      <a:pPr algn="l" fontAlgn="t"/>
                      <a:endParaRPr lang="en-US" sz="1000" b="0" i="1" u="none" strike="noStrike" dirty="0">
                        <a:solidFill>
                          <a:srgbClr val="000000"/>
                        </a:solidFill>
                        <a:effectLst/>
                        <a:latin typeface="Calibri" panose="020F0502020204030204" pitchFamily="34" charset="0"/>
                      </a:endParaRPr>
                    </a:p>
                  </a:txBody>
                  <a:tcPr marL="9525" marR="9525" marT="9525" marB="0"/>
                </a:tc>
                <a:tc>
                  <a:txBody>
                    <a:bodyPr/>
                    <a:lstStyle/>
                    <a:p>
                      <a:pPr algn="l" fontAlgn="b"/>
                      <a:r>
                        <a:rPr lang="en-US" sz="1000" u="none" strike="noStrike" dirty="0">
                          <a:effectLst/>
                        </a:rPr>
                        <a:t> Commonly</a:t>
                      </a:r>
                      <a:r>
                        <a:rPr lang="en-US" sz="1000" u="none" strike="noStrike" baseline="0" dirty="0">
                          <a:effectLst/>
                        </a:rPr>
                        <a:t> used </a:t>
                      </a:r>
                      <a:r>
                        <a:rPr lang="en-US" sz="1000" u="none" strike="noStrike" baseline="0" dirty="0" err="1">
                          <a:effectLst/>
                        </a:rPr>
                        <a:t>phd</a:t>
                      </a:r>
                      <a:endParaRPr lang="en-US" sz="1000" b="0" i="0" u="none" strike="noStrike" dirty="0">
                        <a:solidFill>
                          <a:srgbClr val="000000"/>
                        </a:solidFill>
                        <a:effectLst/>
                        <a:latin typeface="+mn-lt"/>
                      </a:endParaRPr>
                    </a:p>
                  </a:txBody>
                  <a:tcPr marL="12700" marR="12700" marT="12700" marB="0" anchor="ctr"/>
                </a:tc>
                <a:tc>
                  <a:txBody>
                    <a:bodyPr/>
                    <a:lstStyle/>
                    <a:p>
                      <a:pPr algn="l" fontAlgn="b"/>
                      <a:r>
                        <a:rPr lang="en-US" sz="1000" b="0" i="0" u="none" strike="noStrike" dirty="0">
                          <a:solidFill>
                            <a:srgbClr val="000000"/>
                          </a:solidFill>
                          <a:effectLst/>
                          <a:latin typeface="+mn-lt"/>
                        </a:rPr>
                        <a:t>Higher Well Depth due to bright emissions features possible saturation</a:t>
                      </a:r>
                    </a:p>
                  </a:txBody>
                  <a:tcPr marL="12700" marR="12700" marT="12700" marB="0" anchor="ctr"/>
                </a:tc>
                <a:tc>
                  <a:txBody>
                    <a:bodyPr/>
                    <a:lstStyle/>
                    <a:p>
                      <a:r>
                        <a:rPr lang="en-US" sz="1000" dirty="0"/>
                        <a:t>Standard STIM setup</a:t>
                      </a:r>
                    </a:p>
                  </a:txBody>
                  <a:tcPr anchor="ct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219300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134AB24-5AA3-654E-8BF3-087CFDB89988}"/>
              </a:ext>
            </a:extLst>
          </p:cNvPr>
          <p:cNvGraphicFramePr>
            <a:graphicFrameLocks noGrp="1"/>
          </p:cNvGraphicFramePr>
          <p:nvPr>
            <p:extLst>
              <p:ext uri="{D42A27DB-BD31-4B8C-83A1-F6EECF244321}">
                <p14:modId xmlns:p14="http://schemas.microsoft.com/office/powerpoint/2010/main" val="1162616728"/>
              </p:ext>
            </p:extLst>
          </p:nvPr>
        </p:nvGraphicFramePr>
        <p:xfrm>
          <a:off x="62615" y="32620"/>
          <a:ext cx="12017089" cy="6597959"/>
        </p:xfrm>
        <a:graphic>
          <a:graphicData uri="http://schemas.openxmlformats.org/drawingml/2006/table">
            <a:tbl>
              <a:tblPr firstRow="1" bandRow="1">
                <a:tableStyleId>{7DF18680-E054-41AD-8BC1-D1AEF772440D}</a:tableStyleId>
              </a:tblPr>
              <a:tblGrid>
                <a:gridCol w="2090035">
                  <a:extLst>
                    <a:ext uri="{9D8B030D-6E8A-4147-A177-3AD203B41FA5}">
                      <a16:colId xmlns:a16="http://schemas.microsoft.com/office/drawing/2014/main" val="20000"/>
                    </a:ext>
                  </a:extLst>
                </a:gridCol>
                <a:gridCol w="2933700">
                  <a:extLst>
                    <a:ext uri="{9D8B030D-6E8A-4147-A177-3AD203B41FA5}">
                      <a16:colId xmlns:a16="http://schemas.microsoft.com/office/drawing/2014/main" val="20001"/>
                    </a:ext>
                  </a:extLst>
                </a:gridCol>
                <a:gridCol w="2945712">
                  <a:extLst>
                    <a:ext uri="{9D8B030D-6E8A-4147-A177-3AD203B41FA5}">
                      <a16:colId xmlns:a16="http://schemas.microsoft.com/office/drawing/2014/main" val="20002"/>
                    </a:ext>
                  </a:extLst>
                </a:gridCol>
                <a:gridCol w="1304052">
                  <a:extLst>
                    <a:ext uri="{9D8B030D-6E8A-4147-A177-3AD203B41FA5}">
                      <a16:colId xmlns:a16="http://schemas.microsoft.com/office/drawing/2014/main" val="20003"/>
                    </a:ext>
                  </a:extLst>
                </a:gridCol>
                <a:gridCol w="1244777">
                  <a:extLst>
                    <a:ext uri="{9D8B030D-6E8A-4147-A177-3AD203B41FA5}">
                      <a16:colId xmlns:a16="http://schemas.microsoft.com/office/drawing/2014/main" val="20004"/>
                    </a:ext>
                  </a:extLst>
                </a:gridCol>
                <a:gridCol w="1498813">
                  <a:extLst>
                    <a:ext uri="{9D8B030D-6E8A-4147-A177-3AD203B41FA5}">
                      <a16:colId xmlns:a16="http://schemas.microsoft.com/office/drawing/2014/main" val="20005"/>
                    </a:ext>
                  </a:extLst>
                </a:gridCol>
              </a:tblGrid>
              <a:tr h="382851">
                <a:tc>
                  <a:txBody>
                    <a:bodyPr/>
                    <a:lstStyle/>
                    <a:p>
                      <a:r>
                        <a:rPr lang="en-US" sz="1000" dirty="0"/>
                        <a:t>UVS_003_HP_SAA</a:t>
                      </a:r>
                      <a:endParaRPr lang="en-US" sz="1000" dirty="0">
                        <a:solidFill>
                          <a:schemeClr val="bg1"/>
                        </a:solidFill>
                      </a:endParaRPr>
                    </a:p>
                  </a:txBody>
                  <a:tcPr anchor="ctr"/>
                </a:tc>
                <a:tc gridSpan="5">
                  <a:txBody>
                    <a:bodyPr/>
                    <a:lstStyle/>
                    <a:p>
                      <a:r>
                        <a:rPr lang="en-US" sz="1000" dirty="0"/>
                        <a:t>UVS Surface,</a:t>
                      </a:r>
                      <a:r>
                        <a:rPr lang="en-US" sz="1000" baseline="0" dirty="0"/>
                        <a:t> Aurora, Airglow Stare: Short-term Variability of Auroral Morphology</a:t>
                      </a:r>
                      <a:endParaRPr lang="en-US" sz="1000" dirty="0"/>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53271">
                <a:tc>
                  <a:txBody>
                    <a:bodyPr/>
                    <a:lstStyle/>
                    <a:p>
                      <a:r>
                        <a:rPr lang="en-US" sz="1000" dirty="0"/>
                        <a:t>Conceptual</a:t>
                      </a:r>
                      <a:r>
                        <a:rPr lang="en-US" sz="1000" baseline="0" dirty="0"/>
                        <a:t> Description</a:t>
                      </a:r>
                      <a:endParaRPr lang="en-US" sz="1000" dirty="0"/>
                    </a:p>
                  </a:txBody>
                  <a:tcPr anchor="ctr"/>
                </a:tc>
                <a:tc grid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u="none" strike="noStrike" kern="1200" baseline="0" dirty="0">
                          <a:solidFill>
                            <a:schemeClr val="dk1"/>
                          </a:solidFill>
                          <a:latin typeface="+mn-lt"/>
                          <a:ea typeface="+mn-ea"/>
                          <a:cs typeface="+mn-cs"/>
                        </a:rPr>
                        <a:t>This observation is for distant (&gt;+/- 2 hour) short-term variability of auroral morphology. It is intended to have the same setup as the Auroral Rocking Studies, but much shorter sampling time</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66584">
                <a:tc>
                  <a:txBody>
                    <a:bodyPr/>
                    <a:lstStyle/>
                    <a:p>
                      <a:r>
                        <a:rPr lang="en-US" sz="1000" dirty="0"/>
                        <a:t>Type</a:t>
                      </a:r>
                    </a:p>
                  </a:txBody>
                  <a:tcPr anchor="ctr"/>
                </a:tc>
                <a:tc gridSpan="5">
                  <a:txBody>
                    <a:bodyPr/>
                    <a:lstStyle/>
                    <a:p>
                      <a:r>
                        <a:rPr lang="en-US" sz="1000" dirty="0"/>
                        <a:t>SAA Stare</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366584">
                <a:tc>
                  <a:txBody>
                    <a:bodyPr/>
                    <a:lstStyle/>
                    <a:p>
                      <a:r>
                        <a:rPr lang="en-US" sz="1000" dirty="0"/>
                        <a:t>Observation Type</a:t>
                      </a:r>
                    </a:p>
                  </a:txBody>
                  <a:tcPr anchor="ctr"/>
                </a:tc>
                <a:tc gridSpan="5">
                  <a:txBody>
                    <a:bodyPr/>
                    <a:lstStyle/>
                    <a:p>
                      <a:r>
                        <a:rPr lang="en-US" sz="1000" dirty="0"/>
                        <a:t>Histogram – HP</a:t>
                      </a:r>
                    </a:p>
                    <a:p>
                      <a:r>
                        <a:rPr lang="en-US" sz="1000" dirty="0"/>
                        <a:t>Resolution chosen to obtain 100 km/pix resolution throughout most of flyby; &lt;90 km/pix (global scale) +/- 5 hours; 50 km/pix (atmosphere resolution at +/- 3.5 hours)</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366584">
                <a:tc>
                  <a:txBody>
                    <a:bodyPr/>
                    <a:lstStyle/>
                    <a:p>
                      <a:r>
                        <a:rPr lang="en-US" sz="1000" dirty="0"/>
                        <a:t>Scheduling/Avoidance rules</a:t>
                      </a:r>
                    </a:p>
                  </a:txBody>
                  <a:tcPr anchor="ctr"/>
                </a:tc>
                <a:tc gridSpan="5">
                  <a:txBody>
                    <a:bodyPr/>
                    <a:lstStyle/>
                    <a:p>
                      <a:r>
                        <a:rPr lang="en-US" sz="1000" dirty="0"/>
                        <a:t>No phase angle dependence. Relevant for day and night because searching for emissions.</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366584">
                <a:tc>
                  <a:txBody>
                    <a:bodyPr/>
                    <a:lstStyle/>
                    <a:p>
                      <a:r>
                        <a:rPr lang="en-US" sz="1000" dirty="0"/>
                        <a:t>Time</a:t>
                      </a:r>
                      <a:r>
                        <a:rPr lang="en-US" sz="1000" baseline="0" dirty="0"/>
                        <a:t> Sampling</a:t>
                      </a:r>
                      <a:endParaRPr lang="en-US" sz="1000" dirty="0"/>
                    </a:p>
                  </a:txBody>
                  <a:tcPr anchor="ctr"/>
                </a:tc>
                <a:tc gridSpan="5">
                  <a:txBody>
                    <a:bodyPr/>
                    <a:lstStyle/>
                    <a:p>
                      <a:r>
                        <a:rPr lang="en-US" sz="1000" baseline="0" dirty="0"/>
                        <a:t>0.10 s </a:t>
                      </a:r>
                    </a:p>
                    <a:p>
                      <a:r>
                        <a:rPr lang="en-US" sz="1000" baseline="0" dirty="0"/>
                        <a:t>Searching for short-term variability in the auroral emissions</a:t>
                      </a:r>
                    </a:p>
                  </a:txBody>
                  <a:tcPr anchor="ctr"/>
                </a:tc>
                <a:tc hMerge="1">
                  <a:txBody>
                    <a:bodyPr/>
                    <a:lstStyle/>
                    <a:p>
                      <a:endParaRPr lang="en-US"/>
                    </a:p>
                  </a:txBody>
                  <a:tcPr/>
                </a:tc>
                <a:tc hMerge="1">
                  <a:txBody>
                    <a:bodyPr/>
                    <a:lstStyle/>
                    <a:p>
                      <a:endParaRPr lang="en-US"/>
                    </a:p>
                  </a:txBody>
                  <a:tcPr/>
                </a:tc>
                <a:tc hMerge="1">
                  <a:txBody>
                    <a:bodyPr/>
                    <a:lstStyle/>
                    <a:p>
                      <a:endParaRPr lang="en-US" dirty="0"/>
                    </a:p>
                  </a:txBody>
                  <a:tcPr/>
                </a:tc>
                <a:tc hMerge="1">
                  <a:txBody>
                    <a:bodyPr/>
                    <a:lstStyle/>
                    <a:p>
                      <a:endParaRPr lang="en-US"/>
                    </a:p>
                  </a:txBody>
                  <a:tcPr/>
                </a:tc>
                <a:extLst>
                  <a:ext uri="{0D108BD9-81ED-4DB2-BD59-A6C34878D82A}">
                    <a16:rowId xmlns:a16="http://schemas.microsoft.com/office/drawing/2014/main" val="10005"/>
                  </a:ext>
                </a:extLst>
              </a:tr>
              <a:tr h="374120">
                <a:tc>
                  <a:txBody>
                    <a:bodyPr/>
                    <a:lstStyle/>
                    <a:p>
                      <a:r>
                        <a:rPr lang="en-US" sz="1000" dirty="0"/>
                        <a:t>Data rate | with overhead</a:t>
                      </a:r>
                    </a:p>
                  </a:txBody>
                  <a:tcPr anchor="ctr"/>
                </a:tc>
                <a:tc gridSpan="5">
                  <a:txBody>
                    <a:bodyPr/>
                    <a:lstStyle/>
                    <a:p>
                      <a:endParaRPr lang="en-US" sz="1000" dirty="0"/>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6"/>
                  </a:ext>
                </a:extLst>
              </a:tr>
              <a:tr h="354004">
                <a:tc>
                  <a:txBody>
                    <a:bodyPr/>
                    <a:lstStyle/>
                    <a:p>
                      <a:r>
                        <a:rPr lang="en-US" sz="1000" dirty="0"/>
                        <a:t>Total</a:t>
                      </a:r>
                      <a:r>
                        <a:rPr lang="en-US" sz="1000" baseline="0" dirty="0"/>
                        <a:t> d</a:t>
                      </a:r>
                      <a:r>
                        <a:rPr lang="en-US" sz="1000" dirty="0"/>
                        <a:t>uration</a:t>
                      </a:r>
                    </a:p>
                  </a:txBody>
                  <a:tcPr anchor="ctr"/>
                </a:tc>
                <a:tc gridSpan="5">
                  <a:txBody>
                    <a:bodyPr/>
                    <a:lstStyle/>
                    <a:p>
                      <a:r>
                        <a:rPr lang="en-US" sz="1000" baseline="0" dirty="0"/>
                        <a:t>600 s</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37760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a:t>Total data volume</a:t>
                      </a:r>
                    </a:p>
                  </a:txBody>
                  <a:tcPr anchor="ctr"/>
                </a:tc>
                <a:tc grid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aseline="0" dirty="0">
                        <a:solidFill>
                          <a:schemeClr val="tx1"/>
                        </a:solidFill>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442243">
                <a:tc>
                  <a:txBody>
                    <a:bodyPr/>
                    <a:lstStyle/>
                    <a:p>
                      <a:r>
                        <a:rPr lang="en-US" sz="1000" dirty="0"/>
                        <a:t>UVS Requirements Met</a:t>
                      </a:r>
                    </a:p>
                  </a:txBody>
                  <a:tcPr anchor="ct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UVS.006:</a:t>
                      </a:r>
                      <a:r>
                        <a:rPr lang="en-US" sz="1000" baseline="0" dirty="0"/>
                        <a:t> Plume Search Spectral Resolution (2 nm resolution between 100 - 140 nm)</a:t>
                      </a:r>
                      <a:endParaRPr lang="en-US" sz="1000" dirty="0"/>
                    </a:p>
                    <a:p>
                      <a:endParaRPr lang="en-US" sz="1000" dirty="0"/>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9"/>
                  </a:ext>
                </a:extLst>
              </a:tr>
              <a:tr h="245515">
                <a:tc rowSpan="3">
                  <a:txBody>
                    <a:bodyPr/>
                    <a:lstStyle/>
                    <a:p>
                      <a:r>
                        <a:rPr lang="en-US" sz="1000" dirty="0"/>
                        <a:t>Data Package Information</a:t>
                      </a:r>
                    </a:p>
                  </a:txBody>
                  <a:tcPr anchor="ctr"/>
                </a:tc>
                <a:tc>
                  <a:txBody>
                    <a:bodyPr/>
                    <a:lstStyle/>
                    <a:p>
                      <a:r>
                        <a:rPr lang="en-US" sz="1000" dirty="0"/>
                        <a:t>Spectral Bins</a:t>
                      </a:r>
                      <a:endParaRPr lang="en-US" sz="1000" b="1" dirty="0"/>
                    </a:p>
                  </a:txBody>
                  <a:tcPr anchor="ctr"/>
                </a:tc>
                <a:tc>
                  <a:txBody>
                    <a:bodyPr/>
                    <a:lstStyle/>
                    <a:p>
                      <a:r>
                        <a:rPr lang="en-US" sz="1000" dirty="0"/>
                        <a:t>Spatial Bins</a:t>
                      </a:r>
                      <a:endParaRPr lang="en-US" sz="1000" b="1" dirty="0"/>
                    </a:p>
                  </a:txBody>
                  <a:tcPr anchor="ctr"/>
                </a:tc>
                <a:tc>
                  <a:txBody>
                    <a:bodyPr/>
                    <a:lstStyle/>
                    <a:p>
                      <a:r>
                        <a:rPr lang="en-US" sz="1000" dirty="0"/>
                        <a:t>Pulse Height (bins)</a:t>
                      </a:r>
                      <a:endParaRPr lang="en-US" sz="1000" b="1" dirty="0"/>
                    </a:p>
                  </a:txBody>
                  <a:tcPr anchor="ctr"/>
                </a:tc>
                <a:tc>
                  <a:txBody>
                    <a:bodyPr/>
                    <a:lstStyle/>
                    <a:p>
                      <a:r>
                        <a:rPr lang="en-US" sz="1000" dirty="0"/>
                        <a:t>Bit Well Depth</a:t>
                      </a:r>
                      <a:endParaRPr lang="en-US" sz="1000" b="1" dirty="0"/>
                    </a:p>
                  </a:txBody>
                  <a:tcPr anchor="ctr"/>
                </a:tc>
                <a:tc>
                  <a:txBody>
                    <a:bodyPr/>
                    <a:lstStyle/>
                    <a:p>
                      <a:r>
                        <a:rPr lang="en-US" sz="1000" dirty="0"/>
                        <a:t>STIM</a:t>
                      </a:r>
                      <a:r>
                        <a:rPr lang="en-US" sz="1000" baseline="0" dirty="0"/>
                        <a:t> Regions</a:t>
                      </a:r>
                      <a:endParaRPr lang="en-US" sz="1000" b="1" dirty="0"/>
                    </a:p>
                  </a:txBody>
                  <a:tcPr anchor="ctr"/>
                </a:tc>
                <a:extLst>
                  <a:ext uri="{0D108BD9-81ED-4DB2-BD59-A6C34878D82A}">
                    <a16:rowId xmlns:a16="http://schemas.microsoft.com/office/drawing/2014/main" val="10010"/>
                  </a:ext>
                </a:extLst>
              </a:tr>
              <a:tr h="404377">
                <a:tc vMerge="1">
                  <a:txBody>
                    <a:bodyPr/>
                    <a:lstStyle/>
                    <a:p>
                      <a:endParaRPr lang="en-US"/>
                    </a:p>
                  </a:txBody>
                  <a:tcPr/>
                </a:tc>
                <a:tc>
                  <a:txBody>
                    <a:bodyPr/>
                    <a:lstStyle/>
                    <a:p>
                      <a:r>
                        <a:rPr lang="en-US" sz="1000" dirty="0"/>
                        <a:t>140</a:t>
                      </a:r>
                    </a:p>
                  </a:txBody>
                  <a:tcPr anchor="ctr"/>
                </a:tc>
                <a:tc>
                  <a:txBody>
                    <a:bodyPr/>
                    <a:lstStyle/>
                    <a:p>
                      <a:r>
                        <a:rPr lang="en-US" sz="1000" dirty="0"/>
                        <a:t>223 + 2 (223 on target, 1 above and below) </a:t>
                      </a:r>
                    </a:p>
                  </a:txBody>
                  <a:tcPr anchor="ctr"/>
                </a:tc>
                <a:tc>
                  <a:txBody>
                    <a:bodyPr/>
                    <a:lstStyle/>
                    <a:p>
                      <a:r>
                        <a:rPr lang="en-US" sz="1000" dirty="0"/>
                        <a:t>30</a:t>
                      </a:r>
                    </a:p>
                  </a:txBody>
                  <a:tcPr anchor="ctr"/>
                </a:tc>
                <a:tc>
                  <a:txBody>
                    <a:bodyPr/>
                    <a:lstStyle/>
                    <a:p>
                      <a:r>
                        <a:rPr lang="en-US" sz="1000" dirty="0"/>
                        <a:t>8</a:t>
                      </a:r>
                    </a:p>
                  </a:txBody>
                  <a:tcPr anchor="ctr"/>
                </a:tc>
                <a:tc>
                  <a:txBody>
                    <a:bodyPr/>
                    <a:lstStyle/>
                    <a:p>
                      <a:r>
                        <a:rPr lang="en-US" sz="1000" dirty="0"/>
                        <a:t>2 (regions), 10</a:t>
                      </a:r>
                      <a:r>
                        <a:rPr lang="en-US" sz="1000" baseline="0" dirty="0"/>
                        <a:t> (spat) 10 (spec)</a:t>
                      </a:r>
                      <a:endParaRPr lang="en-US" sz="1000" dirty="0"/>
                    </a:p>
                  </a:txBody>
                  <a:tcPr anchor="ctr"/>
                </a:tc>
                <a:extLst>
                  <a:ext uri="{0D108BD9-81ED-4DB2-BD59-A6C34878D82A}">
                    <a16:rowId xmlns:a16="http://schemas.microsoft.com/office/drawing/2014/main" val="10011"/>
                  </a:ext>
                </a:extLst>
              </a:tr>
              <a:tr h="1357551">
                <a:tc vMerge="1">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mn-lt"/>
                        </a:rPr>
                        <a:t>55 nm – 100 nm: (5 bins) 25 nm resolution, sub-sampled by 3</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000" b="0" i="0" u="none" strike="noStrike" dirty="0">
                        <a:solidFill>
                          <a:srgbClr val="000000"/>
                        </a:solidFill>
                        <a:effectLst/>
                        <a:latin typeface="+mn-lt"/>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mn-lt"/>
                        </a:rPr>
                        <a:t>100 nm – 140 nm: (100 bins) Highest filled-slit resolution of 1.2 nm, sub-sampled by 3; resolves Lyman Alpha (121.6 nm) and 2 oxygen lines (130.4 and 135.6 </a:t>
                      </a:r>
                      <a:r>
                        <a:rPr lang="en-US" sz="1000" b="0" i="0" u="none" strike="noStrike" dirty="0" err="1">
                          <a:solidFill>
                            <a:srgbClr val="000000"/>
                          </a:solidFill>
                          <a:effectLst/>
                          <a:latin typeface="+mn-lt"/>
                        </a:rPr>
                        <a:t>mn</a:t>
                      </a:r>
                      <a:r>
                        <a:rPr lang="en-US" sz="1000" b="0" i="0" u="none" strike="noStrike" dirty="0">
                          <a:solidFill>
                            <a:srgbClr val="000000"/>
                          </a:solidFill>
                          <a:effectLst/>
                          <a:latin typeface="+mn-lt"/>
                        </a:rPr>
                        <a:t>)  </a:t>
                      </a:r>
                      <a:r>
                        <a:rPr lang="en-US" sz="1000" b="0" i="0" u="none" strike="noStrike" dirty="0">
                          <a:solidFill>
                            <a:srgbClr val="00B050"/>
                          </a:solidFill>
                          <a:effectLst/>
                          <a:latin typeface="+mn-lt"/>
                        </a:rPr>
                        <a:t> [ do we need more continuum?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000" b="0" i="0" u="none" strike="noStrike" baseline="0" dirty="0">
                        <a:solidFill>
                          <a:srgbClr val="00B050"/>
                        </a:solidFill>
                        <a:effectLst/>
                        <a:latin typeface="+mn-lt"/>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mn-lt"/>
                        </a:rPr>
                        <a:t>140 nm – 210 nm: (35 bins) 6 nm resolution, sub-sampled by 3</a:t>
                      </a:r>
                      <a:endParaRPr lang="en-US" sz="1000" baseline="0" dirty="0">
                        <a:solidFill>
                          <a:srgbClr val="00B050"/>
                        </a:solidFill>
                      </a:endParaRPr>
                    </a:p>
                  </a:txBody>
                  <a:tcPr anchor="ctr"/>
                </a:tc>
                <a:tc>
                  <a:txBody>
                    <a:bodyPr/>
                    <a:lstStyle/>
                    <a:p>
                      <a:pPr algn="l" fontAlgn="t"/>
                      <a:r>
                        <a:rPr lang="en-US" sz="1000" b="0" i="0" u="none" strike="noStrike" dirty="0">
                          <a:solidFill>
                            <a:srgbClr val="000000"/>
                          </a:solidFill>
                          <a:effectLst/>
                          <a:latin typeface="Calibri" panose="020F0502020204030204" pitchFamily="34" charset="0"/>
                        </a:rPr>
                        <a:t>Spatial bins are calculated for AP = (7.5 &lt; (</a:t>
                      </a:r>
                      <a:r>
                        <a:rPr lang="en-US" sz="1000" b="0" i="0" u="none" strike="noStrike" dirty="0" err="1">
                          <a:solidFill>
                            <a:srgbClr val="000000"/>
                          </a:solidFill>
                          <a:effectLst/>
                          <a:latin typeface="Calibri" panose="020F0502020204030204" pitchFamily="34" charset="0"/>
                        </a:rPr>
                        <a:t>europa</a:t>
                      </a:r>
                      <a:r>
                        <a:rPr lang="en-US" sz="1000" b="0" i="0" u="none" strike="noStrike" dirty="0">
                          <a:solidFill>
                            <a:srgbClr val="000000"/>
                          </a:solidFill>
                          <a:effectLst/>
                          <a:latin typeface="Calibri" panose="020F0502020204030204" pitchFamily="34" charset="0"/>
                        </a:rPr>
                        <a:t> angular diameter * </a:t>
                      </a:r>
                      <a:r>
                        <a:rPr lang="en-US" sz="1000" b="0" i="0" u="none" strike="noStrike" dirty="0">
                          <a:solidFill>
                            <a:srgbClr val="00B050"/>
                          </a:solidFill>
                          <a:effectLst/>
                          <a:latin typeface="Calibri" panose="020F0502020204030204" pitchFamily="34" charset="0"/>
                        </a:rPr>
                        <a:t>1.5</a:t>
                      </a:r>
                      <a:r>
                        <a:rPr lang="en-US" sz="1000" b="0" i="0" u="none" strike="noStrike" dirty="0">
                          <a:solidFill>
                            <a:srgbClr val="000000"/>
                          </a:solidFill>
                          <a:effectLst/>
                          <a:latin typeface="Calibri" panose="020F0502020204030204" pitchFamily="34" charset="0"/>
                        </a:rPr>
                        <a:t>))/0.08</a:t>
                      </a:r>
                      <a:br>
                        <a:rPr lang="en-US" sz="1000" b="0" i="0" u="none" strike="noStrike" dirty="0">
                          <a:solidFill>
                            <a:srgbClr val="000000"/>
                          </a:solidFill>
                          <a:effectLst/>
                          <a:latin typeface="Calibri" panose="020F0502020204030204" pitchFamily="34" charset="0"/>
                        </a:rPr>
                      </a:b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HP = (7.5 &lt; (</a:t>
                      </a:r>
                      <a:r>
                        <a:rPr lang="en-US" sz="1000" b="0" i="0" u="none" strike="noStrike" dirty="0" err="1">
                          <a:solidFill>
                            <a:srgbClr val="000000"/>
                          </a:solidFill>
                          <a:effectLst/>
                          <a:latin typeface="Calibri" panose="020F0502020204030204" pitchFamily="34" charset="0"/>
                        </a:rPr>
                        <a:t>europa</a:t>
                      </a:r>
                      <a:r>
                        <a:rPr lang="en-US" sz="1000" b="0" i="0" u="none" strike="noStrike" dirty="0">
                          <a:solidFill>
                            <a:srgbClr val="000000"/>
                          </a:solidFill>
                          <a:effectLst/>
                          <a:latin typeface="Calibri" panose="020F0502020204030204" pitchFamily="34" charset="0"/>
                        </a:rPr>
                        <a:t> angular diameter * </a:t>
                      </a:r>
                      <a:r>
                        <a:rPr lang="en-US" sz="1000" b="0" i="0" u="none" strike="noStrike" dirty="0">
                          <a:solidFill>
                            <a:srgbClr val="00B050"/>
                          </a:solidFill>
                          <a:effectLst/>
                          <a:latin typeface="Calibri" panose="020F0502020204030204" pitchFamily="34" charset="0"/>
                        </a:rPr>
                        <a:t>1.5</a:t>
                      </a:r>
                      <a:r>
                        <a:rPr lang="en-US" sz="1000" b="0" i="0" u="none" strike="noStrike" dirty="0">
                          <a:solidFill>
                            <a:srgbClr val="000000"/>
                          </a:solidFill>
                          <a:effectLst/>
                          <a:latin typeface="Calibri" panose="020F0502020204030204" pitchFamily="34" charset="0"/>
                        </a:rPr>
                        <a:t>))/0.03</a:t>
                      </a:r>
                      <a:br>
                        <a:rPr lang="en-US" sz="1000" b="0" i="0" u="none" strike="noStrike" dirty="0">
                          <a:solidFill>
                            <a:srgbClr val="000000"/>
                          </a:solidFill>
                          <a:effectLst/>
                          <a:latin typeface="Calibri" panose="020F0502020204030204" pitchFamily="34" charset="0"/>
                        </a:rPr>
                      </a:br>
                      <a:endParaRPr lang="en-US" sz="1000" b="0" i="0" u="none" strike="noStrike" dirty="0">
                        <a:solidFill>
                          <a:srgbClr val="000000"/>
                        </a:solidFill>
                        <a:effectLst/>
                        <a:latin typeface="Calibri" panose="020F0502020204030204" pitchFamily="34" charset="0"/>
                      </a:endParaRPr>
                    </a:p>
                    <a:p>
                      <a:pPr algn="l" fontAlgn="t"/>
                      <a:r>
                        <a:rPr lang="en-US" sz="1000" b="0" i="0" u="none" strike="noStrike" dirty="0">
                          <a:solidFill>
                            <a:srgbClr val="000000"/>
                          </a:solidFill>
                          <a:effectLst/>
                          <a:latin typeface="Calibri" panose="020F0502020204030204" pitchFamily="34" charset="0"/>
                        </a:rPr>
                        <a:t>This gives high spatial resolution 1 Europa radius above and below the limb</a:t>
                      </a:r>
                    </a:p>
                    <a:p>
                      <a:pPr algn="l" fontAlgn="t"/>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Europa angular diameter = 2.*</a:t>
                      </a:r>
                      <a:r>
                        <a:rPr lang="en-US" sz="1000" b="0" i="0" u="none" strike="noStrike" dirty="0" err="1">
                          <a:solidFill>
                            <a:srgbClr val="000000"/>
                          </a:solidFill>
                          <a:effectLst/>
                          <a:latin typeface="Calibri" panose="020F0502020204030204" pitchFamily="34" charset="0"/>
                        </a:rPr>
                        <a:t>atan</a:t>
                      </a:r>
                      <a:r>
                        <a:rPr lang="en-US" sz="1000" b="0" i="0" u="none" strike="noStrike" dirty="0">
                          <a:solidFill>
                            <a:srgbClr val="000000"/>
                          </a:solidFill>
                          <a:effectLst/>
                          <a:latin typeface="Calibri" panose="020F0502020204030204" pitchFamily="34" charset="0"/>
                        </a:rPr>
                        <a:t>(Re/distance)*180./PI</a:t>
                      </a:r>
                    </a:p>
                    <a:p>
                      <a:pPr algn="l" fontAlgn="t"/>
                      <a:endParaRPr lang="en-US" sz="1000" b="0" i="0" u="none" strike="noStrike" dirty="0">
                        <a:solidFill>
                          <a:srgbClr val="000000"/>
                        </a:solidFill>
                        <a:effectLst/>
                        <a:latin typeface="Calibri" panose="020F0502020204030204" pitchFamily="34" charset="0"/>
                      </a:endParaRPr>
                    </a:p>
                    <a:p>
                      <a:pPr algn="l" fontAlgn="t"/>
                      <a:r>
                        <a:rPr lang="en-US" sz="1000" b="0" i="1" u="none" strike="noStrike" dirty="0">
                          <a:solidFill>
                            <a:srgbClr val="000000"/>
                          </a:solidFill>
                          <a:effectLst/>
                          <a:latin typeface="Calibri" panose="020F0502020204030204" pitchFamily="34" charset="0"/>
                        </a:rPr>
                        <a:t>In this example, Clipper is ~40,000 km from Europa.</a:t>
                      </a:r>
                    </a:p>
                    <a:p>
                      <a:pPr algn="l" fontAlgn="t"/>
                      <a:endParaRPr lang="en-US" sz="1000" b="0" i="1" u="none" strike="noStrike" dirty="0">
                        <a:solidFill>
                          <a:srgbClr val="000000"/>
                        </a:solidFill>
                        <a:effectLst/>
                        <a:latin typeface="Calibri" panose="020F0502020204030204" pitchFamily="34" charset="0"/>
                      </a:endParaRPr>
                    </a:p>
                  </a:txBody>
                  <a:tcPr marL="9525" marR="9525" marT="9525" marB="0"/>
                </a:tc>
                <a:tc>
                  <a:txBody>
                    <a:bodyPr/>
                    <a:lstStyle/>
                    <a:p>
                      <a:pPr algn="l" fontAlgn="b"/>
                      <a:r>
                        <a:rPr lang="en-US" sz="1000" u="none" strike="noStrike" dirty="0">
                          <a:effectLst/>
                        </a:rPr>
                        <a:t> Commonly</a:t>
                      </a:r>
                      <a:r>
                        <a:rPr lang="en-US" sz="1000" u="none" strike="noStrike" baseline="0" dirty="0">
                          <a:effectLst/>
                        </a:rPr>
                        <a:t> used </a:t>
                      </a:r>
                      <a:r>
                        <a:rPr lang="en-US" sz="1000" u="none" strike="noStrike" baseline="0" dirty="0" err="1">
                          <a:effectLst/>
                        </a:rPr>
                        <a:t>phd</a:t>
                      </a:r>
                      <a:endParaRPr lang="en-US" sz="1000" b="0" i="0" u="none" strike="noStrike" dirty="0">
                        <a:solidFill>
                          <a:srgbClr val="000000"/>
                        </a:solidFill>
                        <a:effectLst/>
                        <a:latin typeface="+mn-lt"/>
                      </a:endParaRPr>
                    </a:p>
                  </a:txBody>
                  <a:tcPr marL="12700" marR="12700" marT="12700" marB="0" anchor="ctr"/>
                </a:tc>
                <a:tc>
                  <a:txBody>
                    <a:bodyPr/>
                    <a:lstStyle/>
                    <a:p>
                      <a:pPr algn="l" fontAlgn="b"/>
                      <a:r>
                        <a:rPr lang="en-US" sz="1000" b="0" i="0" u="none" strike="noStrike" dirty="0">
                          <a:solidFill>
                            <a:srgbClr val="000000"/>
                          </a:solidFill>
                          <a:effectLst/>
                          <a:latin typeface="+mn-lt"/>
                        </a:rPr>
                        <a:t>Moderate well depth because of very short sampling time</a:t>
                      </a:r>
                    </a:p>
                  </a:txBody>
                  <a:tcPr marL="12700" marR="12700" marT="12700" marB="0" anchor="ctr"/>
                </a:tc>
                <a:tc>
                  <a:txBody>
                    <a:bodyPr/>
                    <a:lstStyle/>
                    <a:p>
                      <a:r>
                        <a:rPr lang="en-US" sz="1000" dirty="0"/>
                        <a:t>Standard STIM setup</a:t>
                      </a:r>
                    </a:p>
                  </a:txBody>
                  <a:tcPr anchor="ct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977450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134AB24-5AA3-654E-8BF3-087CFDB89988}"/>
              </a:ext>
            </a:extLst>
          </p:cNvPr>
          <p:cNvGraphicFramePr>
            <a:graphicFrameLocks noGrp="1"/>
          </p:cNvGraphicFramePr>
          <p:nvPr>
            <p:extLst>
              <p:ext uri="{D42A27DB-BD31-4B8C-83A1-F6EECF244321}">
                <p14:modId xmlns:p14="http://schemas.microsoft.com/office/powerpoint/2010/main" val="1472162785"/>
              </p:ext>
            </p:extLst>
          </p:nvPr>
        </p:nvGraphicFramePr>
        <p:xfrm>
          <a:off x="62615" y="32620"/>
          <a:ext cx="12017089" cy="6928537"/>
        </p:xfrm>
        <a:graphic>
          <a:graphicData uri="http://schemas.openxmlformats.org/drawingml/2006/table">
            <a:tbl>
              <a:tblPr firstRow="1" bandRow="1">
                <a:tableStyleId>{7DF18680-E054-41AD-8BC1-D1AEF772440D}</a:tableStyleId>
              </a:tblPr>
              <a:tblGrid>
                <a:gridCol w="2064635">
                  <a:extLst>
                    <a:ext uri="{9D8B030D-6E8A-4147-A177-3AD203B41FA5}">
                      <a16:colId xmlns:a16="http://schemas.microsoft.com/office/drawing/2014/main" val="20000"/>
                    </a:ext>
                  </a:extLst>
                </a:gridCol>
                <a:gridCol w="2959100">
                  <a:extLst>
                    <a:ext uri="{9D8B030D-6E8A-4147-A177-3AD203B41FA5}">
                      <a16:colId xmlns:a16="http://schemas.microsoft.com/office/drawing/2014/main" val="20001"/>
                    </a:ext>
                  </a:extLst>
                </a:gridCol>
                <a:gridCol w="2945712">
                  <a:extLst>
                    <a:ext uri="{9D8B030D-6E8A-4147-A177-3AD203B41FA5}">
                      <a16:colId xmlns:a16="http://schemas.microsoft.com/office/drawing/2014/main" val="20002"/>
                    </a:ext>
                  </a:extLst>
                </a:gridCol>
                <a:gridCol w="1304052">
                  <a:extLst>
                    <a:ext uri="{9D8B030D-6E8A-4147-A177-3AD203B41FA5}">
                      <a16:colId xmlns:a16="http://schemas.microsoft.com/office/drawing/2014/main" val="20003"/>
                    </a:ext>
                  </a:extLst>
                </a:gridCol>
                <a:gridCol w="1244777">
                  <a:extLst>
                    <a:ext uri="{9D8B030D-6E8A-4147-A177-3AD203B41FA5}">
                      <a16:colId xmlns:a16="http://schemas.microsoft.com/office/drawing/2014/main" val="20004"/>
                    </a:ext>
                  </a:extLst>
                </a:gridCol>
                <a:gridCol w="1498813">
                  <a:extLst>
                    <a:ext uri="{9D8B030D-6E8A-4147-A177-3AD203B41FA5}">
                      <a16:colId xmlns:a16="http://schemas.microsoft.com/office/drawing/2014/main" val="20005"/>
                    </a:ext>
                  </a:extLst>
                </a:gridCol>
              </a:tblGrid>
              <a:tr h="382851">
                <a:tc>
                  <a:txBody>
                    <a:bodyPr/>
                    <a:lstStyle/>
                    <a:p>
                      <a:r>
                        <a:rPr lang="en-US" sz="1000" dirty="0"/>
                        <a:t>UVS_005_HP_SAA</a:t>
                      </a:r>
                      <a:endParaRPr lang="en-US" sz="1000" dirty="0">
                        <a:solidFill>
                          <a:schemeClr val="bg1"/>
                        </a:solidFill>
                      </a:endParaRPr>
                    </a:p>
                  </a:txBody>
                  <a:tcPr anchor="ctr">
                    <a:solidFill>
                      <a:srgbClr val="7030A0"/>
                    </a:solidFill>
                  </a:tcPr>
                </a:tc>
                <a:tc gridSpan="5">
                  <a:txBody>
                    <a:bodyPr/>
                    <a:lstStyle/>
                    <a:p>
                      <a:r>
                        <a:rPr lang="en-US" sz="1000" dirty="0"/>
                        <a:t>UVS Surface,</a:t>
                      </a:r>
                      <a:r>
                        <a:rPr lang="en-US" sz="1000" baseline="0" dirty="0"/>
                        <a:t> Aurora, Airglow Stare: Plume Search</a:t>
                      </a:r>
                      <a:endParaRPr lang="en-US" sz="1000" dirty="0"/>
                    </a:p>
                  </a:txBody>
                  <a:tcPr anchor="ctr">
                    <a:solidFill>
                      <a:srgbClr val="7030A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53271">
                <a:tc>
                  <a:txBody>
                    <a:bodyPr/>
                    <a:lstStyle/>
                    <a:p>
                      <a:r>
                        <a:rPr lang="en-US" sz="1000" dirty="0"/>
                        <a:t>Conceptual</a:t>
                      </a:r>
                      <a:r>
                        <a:rPr lang="en-US" sz="1000" baseline="0" dirty="0"/>
                        <a:t> Description</a:t>
                      </a:r>
                      <a:endParaRPr lang="en-US" sz="1000" dirty="0"/>
                    </a:p>
                  </a:txBody>
                  <a:tcPr anchor="ctr">
                    <a:solidFill>
                      <a:srgbClr val="D5C3EF"/>
                    </a:solidFill>
                  </a:tcPr>
                </a:tc>
                <a:tc grid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u="none" strike="noStrike" kern="1200" baseline="0" dirty="0">
                          <a:solidFill>
                            <a:schemeClr val="dk1"/>
                          </a:solidFill>
                          <a:latin typeface="+mn-lt"/>
                          <a:ea typeface="+mn-ea"/>
                          <a:cs typeface="+mn-cs"/>
                        </a:rPr>
                        <a:t>This observation is for plume imaging, and should occur at a distance of &lt;28,000 km, when we can achieve 30 km/pix resolution in HP mode.</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b="0" i="1" u="none" strike="noStrike" kern="1200" baseline="0" dirty="0">
                          <a:solidFill>
                            <a:srgbClr val="FF0000"/>
                          </a:solidFill>
                          <a:latin typeface="+mn-lt"/>
                          <a:ea typeface="+mn-ea"/>
                          <a:cs typeface="+mn-cs"/>
                        </a:rPr>
                        <a:t>Issue: this is right before Europa fills the slit anyway, so probably only a limited time when this can be applied and see a plume on the limb… but could be used for on-disk detection?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000" b="0" i="1" u="none" strike="noStrike" kern="1200" baseline="0" dirty="0">
                        <a:solidFill>
                          <a:srgbClr val="FF0000"/>
                        </a:solidFill>
                        <a:latin typeface="+mn-lt"/>
                        <a:ea typeface="+mn-ea"/>
                        <a:cs typeface="+mn-cs"/>
                      </a:endParaRPr>
                    </a:p>
                  </a:txBody>
                  <a:tcPr anchor="ctr">
                    <a:solidFill>
                      <a:srgbClr val="D5C3E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66584">
                <a:tc>
                  <a:txBody>
                    <a:bodyPr/>
                    <a:lstStyle/>
                    <a:p>
                      <a:r>
                        <a:rPr lang="en-US" sz="1000" dirty="0"/>
                        <a:t>Type</a:t>
                      </a:r>
                    </a:p>
                  </a:txBody>
                  <a:tcPr anchor="ctr">
                    <a:solidFill>
                      <a:srgbClr val="EAE9F7"/>
                    </a:solidFill>
                  </a:tcPr>
                </a:tc>
                <a:tc gridSpan="5">
                  <a:txBody>
                    <a:bodyPr/>
                    <a:lstStyle/>
                    <a:p>
                      <a:r>
                        <a:rPr lang="en-US" sz="1000" dirty="0"/>
                        <a:t>SAA Stare</a:t>
                      </a:r>
                    </a:p>
                  </a:txBody>
                  <a:tcPr anchor="ctr">
                    <a:solidFill>
                      <a:srgbClr val="EAE9F7"/>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366584">
                <a:tc>
                  <a:txBody>
                    <a:bodyPr/>
                    <a:lstStyle/>
                    <a:p>
                      <a:r>
                        <a:rPr lang="en-US" sz="1000" dirty="0"/>
                        <a:t>Observation Type</a:t>
                      </a:r>
                    </a:p>
                  </a:txBody>
                  <a:tcPr anchor="ctr">
                    <a:solidFill>
                      <a:srgbClr val="D5C3EF"/>
                    </a:solidFill>
                  </a:tcPr>
                </a:tc>
                <a:tc gridSpan="5">
                  <a:txBody>
                    <a:bodyPr/>
                    <a:lstStyle/>
                    <a:p>
                      <a:r>
                        <a:rPr lang="en-US" sz="1000" dirty="0"/>
                        <a:t>Histogram – HP</a:t>
                      </a:r>
                    </a:p>
                    <a:p>
                      <a:r>
                        <a:rPr lang="en-US" sz="1000" dirty="0"/>
                        <a:t>Resolution chosen to obtain 30 km/pixel resolution to detect plumes</a:t>
                      </a:r>
                    </a:p>
                  </a:txBody>
                  <a:tcPr anchor="ctr">
                    <a:solidFill>
                      <a:srgbClr val="D5C3E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366584">
                <a:tc>
                  <a:txBody>
                    <a:bodyPr/>
                    <a:lstStyle/>
                    <a:p>
                      <a:r>
                        <a:rPr lang="en-US" sz="1000" dirty="0"/>
                        <a:t>Scheduling/Avoidance rules</a:t>
                      </a:r>
                    </a:p>
                  </a:txBody>
                  <a:tcPr anchor="ctr">
                    <a:solidFill>
                      <a:srgbClr val="EAE9F7"/>
                    </a:solidFill>
                  </a:tcPr>
                </a:tc>
                <a:tc gridSpan="5">
                  <a:txBody>
                    <a:bodyPr/>
                    <a:lstStyle/>
                    <a:p>
                      <a:r>
                        <a:rPr lang="en-US" sz="1000" dirty="0"/>
                        <a:t>No phase angle dependence. Relevant for day and night because searching for emissions.</a:t>
                      </a:r>
                    </a:p>
                    <a:p>
                      <a:r>
                        <a:rPr lang="en-US" sz="1000" dirty="0"/>
                        <a:t>These occur once HP mode achieves 30 km/pix for plume detection at &lt; 28,000 km</a:t>
                      </a:r>
                    </a:p>
                  </a:txBody>
                  <a:tcPr anchor="ctr">
                    <a:solidFill>
                      <a:srgbClr val="EAE9F7"/>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366584">
                <a:tc>
                  <a:txBody>
                    <a:bodyPr/>
                    <a:lstStyle/>
                    <a:p>
                      <a:r>
                        <a:rPr lang="en-US" sz="1000" dirty="0"/>
                        <a:t>Time</a:t>
                      </a:r>
                      <a:r>
                        <a:rPr lang="en-US" sz="1000" baseline="0" dirty="0"/>
                        <a:t> Sampling</a:t>
                      </a:r>
                      <a:endParaRPr lang="en-US" sz="1000" dirty="0"/>
                    </a:p>
                  </a:txBody>
                  <a:tcPr anchor="ctr">
                    <a:solidFill>
                      <a:srgbClr val="D5C3EF"/>
                    </a:solidFill>
                  </a:tcPr>
                </a:tc>
                <a:tc gridSpan="5">
                  <a:txBody>
                    <a:bodyPr/>
                    <a:lstStyle/>
                    <a:p>
                      <a:r>
                        <a:rPr lang="en-US" sz="1000" baseline="0" dirty="0"/>
                        <a:t>Time sampling = Projected slit width / Relative Surface Velocity</a:t>
                      </a:r>
                    </a:p>
                    <a:p>
                      <a:r>
                        <a:rPr lang="en-US" sz="1000" baseline="0" dirty="0"/>
                        <a:t>Projected slit width = tan(0.05 </a:t>
                      </a:r>
                      <a:r>
                        <a:rPr lang="en-US" sz="1000" baseline="0" dirty="0" err="1"/>
                        <a:t>deg</a:t>
                      </a:r>
                      <a:r>
                        <a:rPr lang="en-US" sz="1000" baseline="0" dirty="0"/>
                        <a:t> / 2)  * distance</a:t>
                      </a:r>
                    </a:p>
                    <a:p>
                      <a:r>
                        <a:rPr lang="en-US" sz="1000" i="1" baseline="0" dirty="0"/>
                        <a:t>For this example at ~20,000 km, time sampling = 30s</a:t>
                      </a:r>
                    </a:p>
                  </a:txBody>
                  <a:tcPr anchor="ctr">
                    <a:solidFill>
                      <a:srgbClr val="D5C3EF"/>
                    </a:solidFill>
                  </a:tcPr>
                </a:tc>
                <a:tc hMerge="1">
                  <a:txBody>
                    <a:bodyPr/>
                    <a:lstStyle/>
                    <a:p>
                      <a:endParaRPr lang="en-US"/>
                    </a:p>
                  </a:txBody>
                  <a:tcPr/>
                </a:tc>
                <a:tc hMerge="1">
                  <a:txBody>
                    <a:bodyPr/>
                    <a:lstStyle/>
                    <a:p>
                      <a:endParaRPr lang="en-US"/>
                    </a:p>
                  </a:txBody>
                  <a:tcPr/>
                </a:tc>
                <a:tc hMerge="1">
                  <a:txBody>
                    <a:bodyPr/>
                    <a:lstStyle/>
                    <a:p>
                      <a:endParaRPr lang="en-US" dirty="0"/>
                    </a:p>
                  </a:txBody>
                  <a:tcPr/>
                </a:tc>
                <a:tc hMerge="1">
                  <a:txBody>
                    <a:bodyPr/>
                    <a:lstStyle/>
                    <a:p>
                      <a:endParaRPr lang="en-US"/>
                    </a:p>
                  </a:txBody>
                  <a:tcPr/>
                </a:tc>
                <a:extLst>
                  <a:ext uri="{0D108BD9-81ED-4DB2-BD59-A6C34878D82A}">
                    <a16:rowId xmlns:a16="http://schemas.microsoft.com/office/drawing/2014/main" val="10005"/>
                  </a:ext>
                </a:extLst>
              </a:tr>
              <a:tr h="374120">
                <a:tc>
                  <a:txBody>
                    <a:bodyPr/>
                    <a:lstStyle/>
                    <a:p>
                      <a:r>
                        <a:rPr lang="en-US" sz="1000" dirty="0"/>
                        <a:t>Data rate | with overhead</a:t>
                      </a:r>
                    </a:p>
                  </a:txBody>
                  <a:tcPr anchor="ctr">
                    <a:solidFill>
                      <a:srgbClr val="EAE9F7"/>
                    </a:solidFill>
                  </a:tcPr>
                </a:tc>
                <a:tc gridSpan="5">
                  <a:txBody>
                    <a:bodyPr/>
                    <a:lstStyle/>
                    <a:p>
                      <a:endParaRPr lang="en-US" sz="1000" dirty="0"/>
                    </a:p>
                  </a:txBody>
                  <a:tcPr anchor="ctr">
                    <a:solidFill>
                      <a:srgbClr val="EAE9F7"/>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6"/>
                  </a:ext>
                </a:extLst>
              </a:tr>
              <a:tr h="354004">
                <a:tc>
                  <a:txBody>
                    <a:bodyPr/>
                    <a:lstStyle/>
                    <a:p>
                      <a:r>
                        <a:rPr lang="en-US" sz="1000" dirty="0"/>
                        <a:t>Total</a:t>
                      </a:r>
                      <a:r>
                        <a:rPr lang="en-US" sz="1000" baseline="0" dirty="0"/>
                        <a:t> d</a:t>
                      </a:r>
                      <a:r>
                        <a:rPr lang="en-US" sz="1000" dirty="0"/>
                        <a:t>uration</a:t>
                      </a:r>
                    </a:p>
                  </a:txBody>
                  <a:tcPr anchor="ctr">
                    <a:solidFill>
                      <a:srgbClr val="D5C3EF"/>
                    </a:solidFill>
                  </a:tcPr>
                </a:tc>
                <a:tc gridSpan="5">
                  <a:txBody>
                    <a:bodyPr/>
                    <a:lstStyle/>
                    <a:p>
                      <a:r>
                        <a:rPr lang="en-US" sz="1000" baseline="0" dirty="0"/>
                        <a:t>60 s</a:t>
                      </a:r>
                      <a:r>
                        <a:rPr lang="en-US" sz="1000" baseline="0" dirty="0">
                          <a:solidFill>
                            <a:srgbClr val="00B050"/>
                          </a:solidFill>
                        </a:rPr>
                        <a:t> [need shorter or longer?] --- need to check notes on this.</a:t>
                      </a:r>
                    </a:p>
                  </a:txBody>
                  <a:tcPr anchor="ctr">
                    <a:solidFill>
                      <a:srgbClr val="D5C3E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41973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a:t>Total data volume</a:t>
                      </a:r>
                    </a:p>
                  </a:txBody>
                  <a:tcPr anchor="ctr">
                    <a:solidFill>
                      <a:srgbClr val="EAE9F7"/>
                    </a:solidFill>
                  </a:tcPr>
                </a:tc>
                <a:tc grid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aseline="0" dirty="0">
                        <a:solidFill>
                          <a:schemeClr val="tx1"/>
                        </a:solidFill>
                      </a:endParaRPr>
                    </a:p>
                  </a:txBody>
                  <a:tcPr anchor="ctr">
                    <a:solidFill>
                      <a:srgbClr val="EAE9F7"/>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55600">
                <a:tc>
                  <a:txBody>
                    <a:bodyPr/>
                    <a:lstStyle/>
                    <a:p>
                      <a:r>
                        <a:rPr lang="en-US" sz="1000" dirty="0"/>
                        <a:t>UVS Requirements Met</a:t>
                      </a:r>
                    </a:p>
                  </a:txBody>
                  <a:tcPr anchor="ctr">
                    <a:solidFill>
                      <a:srgbClr val="D5C3EF"/>
                    </a:solidFill>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UVS.006:</a:t>
                      </a:r>
                      <a:r>
                        <a:rPr lang="en-US" sz="1000" baseline="0" dirty="0"/>
                        <a:t> Plume Search Spectral Resolution (2 nm resolution between 100 – 140 nm)</a:t>
                      </a:r>
                      <a:endParaRPr lang="en-US" sz="1000" dirty="0"/>
                    </a:p>
                    <a:p>
                      <a:r>
                        <a:rPr lang="en-US" sz="1000" dirty="0"/>
                        <a:t>UVS.0024: Spatial resolution shall be &lt; 30 km/pixel at an altitude of </a:t>
                      </a:r>
                      <a:r>
                        <a:rPr lang="en-US" sz="1000" dirty="0">
                          <a:solidFill>
                            <a:srgbClr val="FF0000"/>
                          </a:solidFill>
                        </a:rPr>
                        <a:t>10,000 km </a:t>
                      </a:r>
                      <a:r>
                        <a:rPr lang="en-US" sz="1000" dirty="0"/>
                        <a:t>or less</a:t>
                      </a:r>
                    </a:p>
                  </a:txBody>
                  <a:tcPr anchor="ctr">
                    <a:solidFill>
                      <a:srgbClr val="D5C3E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9"/>
                  </a:ext>
                </a:extLst>
              </a:tr>
              <a:tr h="245515">
                <a:tc rowSpan="3">
                  <a:txBody>
                    <a:bodyPr/>
                    <a:lstStyle/>
                    <a:p>
                      <a:r>
                        <a:rPr lang="en-US" sz="1000" dirty="0"/>
                        <a:t>Data Package Information</a:t>
                      </a:r>
                    </a:p>
                  </a:txBody>
                  <a:tcPr anchor="ctr">
                    <a:solidFill>
                      <a:srgbClr val="EAE9F7"/>
                    </a:solidFill>
                  </a:tcPr>
                </a:tc>
                <a:tc>
                  <a:txBody>
                    <a:bodyPr/>
                    <a:lstStyle/>
                    <a:p>
                      <a:r>
                        <a:rPr lang="en-US" sz="1000" dirty="0"/>
                        <a:t>Spectral Bins</a:t>
                      </a:r>
                      <a:endParaRPr lang="en-US" sz="1000" b="1" dirty="0"/>
                    </a:p>
                  </a:txBody>
                  <a:tcPr anchor="ctr">
                    <a:solidFill>
                      <a:srgbClr val="EAE9F7"/>
                    </a:solidFill>
                  </a:tcPr>
                </a:tc>
                <a:tc>
                  <a:txBody>
                    <a:bodyPr/>
                    <a:lstStyle/>
                    <a:p>
                      <a:r>
                        <a:rPr lang="en-US" sz="1000" dirty="0"/>
                        <a:t>Spatial Bins</a:t>
                      </a:r>
                      <a:endParaRPr lang="en-US" sz="1000" b="1" dirty="0"/>
                    </a:p>
                  </a:txBody>
                  <a:tcPr anchor="ctr">
                    <a:solidFill>
                      <a:srgbClr val="EAE9F7"/>
                    </a:solidFill>
                  </a:tcPr>
                </a:tc>
                <a:tc>
                  <a:txBody>
                    <a:bodyPr/>
                    <a:lstStyle/>
                    <a:p>
                      <a:r>
                        <a:rPr lang="en-US" sz="1000" dirty="0"/>
                        <a:t>Pulse Height (bins)</a:t>
                      </a:r>
                      <a:endParaRPr lang="en-US" sz="1000" b="1" dirty="0"/>
                    </a:p>
                  </a:txBody>
                  <a:tcPr anchor="ctr">
                    <a:solidFill>
                      <a:srgbClr val="EAE9F7"/>
                    </a:solidFill>
                  </a:tcPr>
                </a:tc>
                <a:tc>
                  <a:txBody>
                    <a:bodyPr/>
                    <a:lstStyle/>
                    <a:p>
                      <a:r>
                        <a:rPr lang="en-US" sz="1000" dirty="0"/>
                        <a:t>Bit Well Depth</a:t>
                      </a:r>
                      <a:endParaRPr lang="en-US" sz="1000" b="1" dirty="0"/>
                    </a:p>
                  </a:txBody>
                  <a:tcPr anchor="ctr">
                    <a:solidFill>
                      <a:srgbClr val="EAE9F7"/>
                    </a:solidFill>
                  </a:tcPr>
                </a:tc>
                <a:tc>
                  <a:txBody>
                    <a:bodyPr/>
                    <a:lstStyle/>
                    <a:p>
                      <a:r>
                        <a:rPr lang="en-US" sz="1000" dirty="0"/>
                        <a:t>STIM</a:t>
                      </a:r>
                      <a:r>
                        <a:rPr lang="en-US" sz="1000" baseline="0" dirty="0"/>
                        <a:t> Regions</a:t>
                      </a:r>
                      <a:endParaRPr lang="en-US" sz="1000" b="1" dirty="0"/>
                    </a:p>
                  </a:txBody>
                  <a:tcPr anchor="ctr">
                    <a:solidFill>
                      <a:srgbClr val="EAE9F7"/>
                    </a:solidFill>
                  </a:tcPr>
                </a:tc>
                <a:extLst>
                  <a:ext uri="{0D108BD9-81ED-4DB2-BD59-A6C34878D82A}">
                    <a16:rowId xmlns:a16="http://schemas.microsoft.com/office/drawing/2014/main" val="10010"/>
                  </a:ext>
                </a:extLst>
              </a:tr>
              <a:tr h="404377">
                <a:tc vMerge="1">
                  <a:txBody>
                    <a:bodyPr/>
                    <a:lstStyle/>
                    <a:p>
                      <a:endParaRPr lang="en-US"/>
                    </a:p>
                  </a:txBody>
                  <a:tcPr/>
                </a:tc>
                <a:tc>
                  <a:txBody>
                    <a:bodyPr/>
                    <a:lstStyle/>
                    <a:p>
                      <a:r>
                        <a:rPr lang="en-US" sz="1000" dirty="0"/>
                        <a:t>140</a:t>
                      </a:r>
                    </a:p>
                  </a:txBody>
                  <a:tcPr anchor="ctr">
                    <a:solidFill>
                      <a:srgbClr val="D5C3EF"/>
                    </a:solidFill>
                  </a:tcPr>
                </a:tc>
                <a:tc>
                  <a:txBody>
                    <a:bodyPr/>
                    <a:lstStyle/>
                    <a:p>
                      <a:r>
                        <a:rPr lang="en-US" sz="1000" dirty="0"/>
                        <a:t>250</a:t>
                      </a:r>
                    </a:p>
                  </a:txBody>
                  <a:tcPr anchor="ctr">
                    <a:solidFill>
                      <a:srgbClr val="D5C3EF"/>
                    </a:solidFill>
                  </a:tcPr>
                </a:tc>
                <a:tc>
                  <a:txBody>
                    <a:bodyPr/>
                    <a:lstStyle/>
                    <a:p>
                      <a:r>
                        <a:rPr lang="en-US" sz="1000" dirty="0"/>
                        <a:t>30</a:t>
                      </a:r>
                    </a:p>
                  </a:txBody>
                  <a:tcPr anchor="ctr">
                    <a:solidFill>
                      <a:srgbClr val="D5C3EF"/>
                    </a:solidFill>
                  </a:tcPr>
                </a:tc>
                <a:tc>
                  <a:txBody>
                    <a:bodyPr/>
                    <a:lstStyle/>
                    <a:p>
                      <a:r>
                        <a:rPr lang="en-US" sz="1000" dirty="0"/>
                        <a:t>8</a:t>
                      </a:r>
                    </a:p>
                  </a:txBody>
                  <a:tcPr anchor="ctr">
                    <a:solidFill>
                      <a:srgbClr val="D5C3EF"/>
                    </a:solidFill>
                  </a:tcPr>
                </a:tc>
                <a:tc>
                  <a:txBody>
                    <a:bodyPr/>
                    <a:lstStyle/>
                    <a:p>
                      <a:r>
                        <a:rPr lang="en-US" sz="1000" dirty="0"/>
                        <a:t>2 (regions), 10</a:t>
                      </a:r>
                      <a:r>
                        <a:rPr lang="en-US" sz="1000" baseline="0" dirty="0"/>
                        <a:t> (spat) 10 (spec)</a:t>
                      </a:r>
                      <a:endParaRPr lang="en-US" sz="1000" dirty="0"/>
                    </a:p>
                  </a:txBody>
                  <a:tcPr anchor="ctr">
                    <a:solidFill>
                      <a:srgbClr val="D5C3EF"/>
                    </a:solidFill>
                  </a:tcPr>
                </a:tc>
                <a:extLst>
                  <a:ext uri="{0D108BD9-81ED-4DB2-BD59-A6C34878D82A}">
                    <a16:rowId xmlns:a16="http://schemas.microsoft.com/office/drawing/2014/main" val="10011"/>
                  </a:ext>
                </a:extLst>
              </a:tr>
              <a:tr h="1357551">
                <a:tc vMerge="1">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mn-lt"/>
                        </a:rPr>
                        <a:t>55 nm – 100 nm: (5 bins) 25 nm resolution, sub-sampled by 3</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000" b="0" i="0" u="none" strike="noStrike" dirty="0">
                        <a:solidFill>
                          <a:srgbClr val="000000"/>
                        </a:solidFill>
                        <a:effectLst/>
                        <a:latin typeface="+mn-lt"/>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mn-lt"/>
                        </a:rPr>
                        <a:t>100 nm – 140 nm: (100 bins) Highest filled-slit resolution of 1.2 nm, sub-sampled by 3; resolves Lyman Alpha (121.6 nm) and 2 oxygen lines (130.4 and 135.6 </a:t>
                      </a:r>
                      <a:r>
                        <a:rPr lang="en-US" sz="1000" b="0" i="0" u="none" strike="noStrike" dirty="0" err="1">
                          <a:solidFill>
                            <a:srgbClr val="000000"/>
                          </a:solidFill>
                          <a:effectLst/>
                          <a:latin typeface="+mn-lt"/>
                        </a:rPr>
                        <a:t>mn</a:t>
                      </a:r>
                      <a:r>
                        <a:rPr lang="en-US" sz="1000" b="0" i="0" u="none" strike="noStrike" dirty="0">
                          <a:solidFill>
                            <a:srgbClr val="000000"/>
                          </a:solidFill>
                          <a:effectLst/>
                          <a:latin typeface="+mn-lt"/>
                        </a:rPr>
                        <a:t>)  </a:t>
                      </a:r>
                      <a:r>
                        <a:rPr lang="en-US" sz="1000" b="0" i="0" u="none" strike="noStrike" dirty="0">
                          <a:solidFill>
                            <a:srgbClr val="00B050"/>
                          </a:solidFill>
                          <a:effectLst/>
                          <a:latin typeface="+mn-lt"/>
                        </a:rPr>
                        <a:t> [ do we need more continuum?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000" b="0" i="0" u="none" strike="noStrike" baseline="0" dirty="0">
                        <a:solidFill>
                          <a:srgbClr val="00B050"/>
                        </a:solidFill>
                        <a:effectLst/>
                        <a:latin typeface="+mn-lt"/>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mn-lt"/>
                        </a:rPr>
                        <a:t>140 nm – 210 nm: (35 bins) 6 nm resolution, sub-sampled by 3 </a:t>
                      </a:r>
                      <a:r>
                        <a:rPr lang="en-US" sz="1000" b="0" i="0" u="none" strike="noStrike" dirty="0">
                          <a:solidFill>
                            <a:srgbClr val="00B050"/>
                          </a:solidFill>
                          <a:effectLst/>
                          <a:latin typeface="+mn-lt"/>
                        </a:rPr>
                        <a:t>[should be toss shorter and longer bins? This could give us other surface info though? ]</a:t>
                      </a:r>
                      <a:endParaRPr lang="en-US" sz="1000" baseline="0" dirty="0">
                        <a:solidFill>
                          <a:srgbClr val="00B050"/>
                        </a:solidFill>
                      </a:endParaRPr>
                    </a:p>
                  </a:txBody>
                  <a:tcPr anchor="ctr">
                    <a:solidFill>
                      <a:srgbClr val="EAE9F7"/>
                    </a:solidFill>
                  </a:tcPr>
                </a:tc>
                <a:tc>
                  <a:txBody>
                    <a:bodyPr/>
                    <a:lstStyle/>
                    <a:p>
                      <a:pPr algn="l" fontAlgn="t"/>
                      <a:r>
                        <a:rPr lang="en-US" sz="1000" b="0" i="0" u="none" strike="noStrike" dirty="0">
                          <a:solidFill>
                            <a:srgbClr val="000000"/>
                          </a:solidFill>
                          <a:effectLst/>
                          <a:latin typeface="Calibri" panose="020F0502020204030204" pitchFamily="34" charset="0"/>
                        </a:rPr>
                        <a:t>Spatial bins are calculated for AP = (7.5 &lt; (</a:t>
                      </a:r>
                      <a:r>
                        <a:rPr lang="en-US" sz="1000" b="0" i="0" u="none" strike="noStrike" dirty="0" err="1">
                          <a:solidFill>
                            <a:srgbClr val="000000"/>
                          </a:solidFill>
                          <a:effectLst/>
                          <a:latin typeface="Calibri" panose="020F0502020204030204" pitchFamily="34" charset="0"/>
                        </a:rPr>
                        <a:t>europa</a:t>
                      </a:r>
                      <a:r>
                        <a:rPr lang="en-US" sz="1000" b="0" i="0" u="none" strike="noStrike" dirty="0">
                          <a:solidFill>
                            <a:srgbClr val="000000"/>
                          </a:solidFill>
                          <a:effectLst/>
                          <a:latin typeface="Calibri" panose="020F0502020204030204" pitchFamily="34" charset="0"/>
                        </a:rPr>
                        <a:t> angular diameter * </a:t>
                      </a:r>
                      <a:r>
                        <a:rPr lang="en-US" sz="1000" b="0" i="0" u="none" strike="noStrike" dirty="0">
                          <a:solidFill>
                            <a:srgbClr val="00B050"/>
                          </a:solidFill>
                          <a:effectLst/>
                          <a:latin typeface="Calibri" panose="020F0502020204030204" pitchFamily="34" charset="0"/>
                        </a:rPr>
                        <a:t>1.5</a:t>
                      </a:r>
                      <a:r>
                        <a:rPr lang="en-US" sz="1000" b="0" i="0" u="none" strike="noStrike" dirty="0">
                          <a:solidFill>
                            <a:srgbClr val="000000"/>
                          </a:solidFill>
                          <a:effectLst/>
                          <a:latin typeface="Calibri" panose="020F0502020204030204" pitchFamily="34" charset="0"/>
                        </a:rPr>
                        <a:t>))/0.08</a:t>
                      </a:r>
                      <a:br>
                        <a:rPr lang="en-US" sz="1000" b="0" i="0" u="none" strike="noStrike" dirty="0">
                          <a:solidFill>
                            <a:srgbClr val="000000"/>
                          </a:solidFill>
                          <a:effectLst/>
                          <a:latin typeface="Calibri" panose="020F0502020204030204" pitchFamily="34" charset="0"/>
                        </a:rPr>
                      </a:br>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HP = (7.5 &lt; (</a:t>
                      </a:r>
                      <a:r>
                        <a:rPr lang="en-US" sz="1000" b="0" i="0" u="none" strike="noStrike" dirty="0" err="1">
                          <a:solidFill>
                            <a:srgbClr val="000000"/>
                          </a:solidFill>
                          <a:effectLst/>
                          <a:latin typeface="Calibri" panose="020F0502020204030204" pitchFamily="34" charset="0"/>
                        </a:rPr>
                        <a:t>europa</a:t>
                      </a:r>
                      <a:r>
                        <a:rPr lang="en-US" sz="1000" b="0" i="0" u="none" strike="noStrike" dirty="0">
                          <a:solidFill>
                            <a:srgbClr val="000000"/>
                          </a:solidFill>
                          <a:effectLst/>
                          <a:latin typeface="Calibri" panose="020F0502020204030204" pitchFamily="34" charset="0"/>
                        </a:rPr>
                        <a:t> angular diameter * </a:t>
                      </a:r>
                      <a:r>
                        <a:rPr lang="en-US" sz="1000" b="0" i="0" u="none" strike="noStrike" dirty="0">
                          <a:solidFill>
                            <a:srgbClr val="00B050"/>
                          </a:solidFill>
                          <a:effectLst/>
                          <a:latin typeface="Calibri" panose="020F0502020204030204" pitchFamily="34" charset="0"/>
                        </a:rPr>
                        <a:t>1.5</a:t>
                      </a:r>
                      <a:r>
                        <a:rPr lang="en-US" sz="1000" b="0" i="0" u="none" strike="noStrike" dirty="0">
                          <a:solidFill>
                            <a:srgbClr val="000000"/>
                          </a:solidFill>
                          <a:effectLst/>
                          <a:latin typeface="Calibri" panose="020F0502020204030204" pitchFamily="34" charset="0"/>
                        </a:rPr>
                        <a:t>))/0.03</a:t>
                      </a:r>
                      <a:br>
                        <a:rPr lang="en-US" sz="1000" b="0" i="0" u="none" strike="noStrike" dirty="0">
                          <a:solidFill>
                            <a:srgbClr val="000000"/>
                          </a:solidFill>
                          <a:effectLst/>
                          <a:latin typeface="Calibri" panose="020F0502020204030204" pitchFamily="34" charset="0"/>
                        </a:rPr>
                      </a:br>
                      <a:endParaRPr lang="en-US" sz="1000" b="0" i="0" u="none" strike="noStrike" dirty="0">
                        <a:solidFill>
                          <a:srgbClr val="000000"/>
                        </a:solidFill>
                        <a:effectLst/>
                        <a:latin typeface="Calibri" panose="020F0502020204030204" pitchFamily="34" charset="0"/>
                      </a:endParaRPr>
                    </a:p>
                    <a:p>
                      <a:pPr algn="l" fontAlgn="t"/>
                      <a:r>
                        <a:rPr lang="en-US" sz="1000" b="0" i="0" u="none" strike="noStrike" dirty="0">
                          <a:solidFill>
                            <a:srgbClr val="000000"/>
                          </a:solidFill>
                          <a:effectLst/>
                          <a:latin typeface="Calibri" panose="020F0502020204030204" pitchFamily="34" charset="0"/>
                        </a:rPr>
                        <a:t>This gives high spatial resolution 1 Europa radius above and below the limb</a:t>
                      </a:r>
                    </a:p>
                    <a:p>
                      <a:pPr algn="l" fontAlgn="t"/>
                      <a:br>
                        <a:rPr lang="en-US" sz="1000" b="0" i="0" u="none" strike="noStrike" dirty="0">
                          <a:solidFill>
                            <a:srgbClr val="000000"/>
                          </a:solidFill>
                          <a:effectLst/>
                          <a:latin typeface="Calibri" panose="020F0502020204030204" pitchFamily="34" charset="0"/>
                        </a:rPr>
                      </a:br>
                      <a:r>
                        <a:rPr lang="en-US" sz="1000" b="0" i="0" u="none" strike="noStrike" dirty="0">
                          <a:solidFill>
                            <a:srgbClr val="000000"/>
                          </a:solidFill>
                          <a:effectLst/>
                          <a:latin typeface="Calibri" panose="020F0502020204030204" pitchFamily="34" charset="0"/>
                        </a:rPr>
                        <a:t>Europa angular diameter = 2.*</a:t>
                      </a:r>
                      <a:r>
                        <a:rPr lang="en-US" sz="1000" b="0" i="0" u="none" strike="noStrike" dirty="0" err="1">
                          <a:solidFill>
                            <a:srgbClr val="000000"/>
                          </a:solidFill>
                          <a:effectLst/>
                          <a:latin typeface="Calibri" panose="020F0502020204030204" pitchFamily="34" charset="0"/>
                        </a:rPr>
                        <a:t>atan</a:t>
                      </a:r>
                      <a:r>
                        <a:rPr lang="en-US" sz="1000" b="0" i="0" u="none" strike="noStrike" dirty="0">
                          <a:solidFill>
                            <a:srgbClr val="000000"/>
                          </a:solidFill>
                          <a:effectLst/>
                          <a:latin typeface="Calibri" panose="020F0502020204030204" pitchFamily="34" charset="0"/>
                        </a:rPr>
                        <a:t>(Re/distance)*180./PI</a:t>
                      </a:r>
                    </a:p>
                    <a:p>
                      <a:pPr algn="l" fontAlgn="t"/>
                      <a:endParaRPr lang="en-US" sz="1000" b="0" i="0" u="none" strike="noStrike" dirty="0">
                        <a:solidFill>
                          <a:srgbClr val="000000"/>
                        </a:solidFill>
                        <a:effectLst/>
                        <a:latin typeface="Calibri" panose="020F0502020204030204" pitchFamily="34" charset="0"/>
                      </a:endParaRPr>
                    </a:p>
                    <a:p>
                      <a:pPr algn="l" fontAlgn="t"/>
                      <a:r>
                        <a:rPr lang="en-US" sz="1000" b="0" i="1" u="none" strike="noStrike" dirty="0">
                          <a:solidFill>
                            <a:srgbClr val="000000"/>
                          </a:solidFill>
                          <a:effectLst/>
                          <a:latin typeface="Calibri" panose="020F0502020204030204" pitchFamily="34" charset="0"/>
                        </a:rPr>
                        <a:t>In this example, Clipper is ~20,000 km from Europa, so slit is filled </a:t>
                      </a:r>
                    </a:p>
                    <a:p>
                      <a:pPr algn="l" fontAlgn="t"/>
                      <a:endParaRPr lang="en-US" sz="1000" b="0" i="1" u="none" strike="noStrike" dirty="0">
                        <a:solidFill>
                          <a:srgbClr val="000000"/>
                        </a:solidFill>
                        <a:effectLst/>
                        <a:latin typeface="Calibri" panose="020F0502020204030204" pitchFamily="34" charset="0"/>
                      </a:endParaRPr>
                    </a:p>
                  </a:txBody>
                  <a:tcPr marL="9525" marR="9525" marT="9525" marB="0">
                    <a:solidFill>
                      <a:srgbClr val="EAE9F7"/>
                    </a:solidFill>
                  </a:tcPr>
                </a:tc>
                <a:tc>
                  <a:txBody>
                    <a:bodyPr/>
                    <a:lstStyle/>
                    <a:p>
                      <a:pPr algn="l" fontAlgn="b"/>
                      <a:r>
                        <a:rPr lang="en-US" sz="1000" u="none" strike="noStrike" dirty="0">
                          <a:effectLst/>
                        </a:rPr>
                        <a:t> Commonly</a:t>
                      </a:r>
                      <a:r>
                        <a:rPr lang="en-US" sz="1000" u="none" strike="noStrike" baseline="0" dirty="0">
                          <a:effectLst/>
                        </a:rPr>
                        <a:t> used </a:t>
                      </a:r>
                      <a:r>
                        <a:rPr lang="en-US" sz="1000" u="none" strike="noStrike" baseline="0" dirty="0" err="1">
                          <a:effectLst/>
                        </a:rPr>
                        <a:t>phd</a:t>
                      </a:r>
                      <a:endParaRPr lang="en-US" sz="1000" b="0" i="0" u="none" strike="noStrike" dirty="0">
                        <a:solidFill>
                          <a:srgbClr val="000000"/>
                        </a:solidFill>
                        <a:effectLst/>
                        <a:latin typeface="+mn-lt"/>
                      </a:endParaRPr>
                    </a:p>
                  </a:txBody>
                  <a:tcPr marL="12700" marR="12700" marT="12700" marB="0" anchor="ctr">
                    <a:solidFill>
                      <a:srgbClr val="EAE9F7"/>
                    </a:solidFill>
                  </a:tcPr>
                </a:tc>
                <a:tc>
                  <a:txBody>
                    <a:bodyPr/>
                    <a:lstStyle/>
                    <a:p>
                      <a:pPr algn="l" fontAlgn="b"/>
                      <a:r>
                        <a:rPr lang="en-US" sz="1000" b="0" i="0" u="none" strike="noStrike" dirty="0">
                          <a:solidFill>
                            <a:srgbClr val="000000"/>
                          </a:solidFill>
                          <a:effectLst/>
                          <a:latin typeface="+mn-lt"/>
                        </a:rPr>
                        <a:t>Moderate well depth because of short sampling time</a:t>
                      </a:r>
                    </a:p>
                  </a:txBody>
                  <a:tcPr marL="12700" marR="12700" marT="12700" marB="0" anchor="ctr">
                    <a:solidFill>
                      <a:srgbClr val="EAE9F7"/>
                    </a:solidFill>
                  </a:tcPr>
                </a:tc>
                <a:tc>
                  <a:txBody>
                    <a:bodyPr/>
                    <a:lstStyle/>
                    <a:p>
                      <a:r>
                        <a:rPr lang="en-US" sz="1000" dirty="0"/>
                        <a:t>Standard STIM setup</a:t>
                      </a:r>
                    </a:p>
                  </a:txBody>
                  <a:tcPr anchor="ctr">
                    <a:solidFill>
                      <a:srgbClr val="EAE9F7"/>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352327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134AB24-5AA3-654E-8BF3-087CFDB89988}"/>
              </a:ext>
            </a:extLst>
          </p:cNvPr>
          <p:cNvGraphicFramePr>
            <a:graphicFrameLocks noGrp="1"/>
          </p:cNvGraphicFramePr>
          <p:nvPr>
            <p:extLst>
              <p:ext uri="{D42A27DB-BD31-4B8C-83A1-F6EECF244321}">
                <p14:modId xmlns:p14="http://schemas.microsoft.com/office/powerpoint/2010/main" val="87031536"/>
              </p:ext>
            </p:extLst>
          </p:nvPr>
        </p:nvGraphicFramePr>
        <p:xfrm>
          <a:off x="62615" y="32620"/>
          <a:ext cx="12017089" cy="7055342"/>
        </p:xfrm>
        <a:graphic>
          <a:graphicData uri="http://schemas.openxmlformats.org/drawingml/2006/table">
            <a:tbl>
              <a:tblPr firstRow="1" bandRow="1">
                <a:tableStyleId>{93296810-A885-4BE3-A3E7-6D5BEEA58F35}</a:tableStyleId>
              </a:tblPr>
              <a:tblGrid>
                <a:gridCol w="2299585">
                  <a:extLst>
                    <a:ext uri="{9D8B030D-6E8A-4147-A177-3AD203B41FA5}">
                      <a16:colId xmlns:a16="http://schemas.microsoft.com/office/drawing/2014/main" val="20000"/>
                    </a:ext>
                  </a:extLst>
                </a:gridCol>
                <a:gridCol w="3569830">
                  <a:extLst>
                    <a:ext uri="{9D8B030D-6E8A-4147-A177-3AD203B41FA5}">
                      <a16:colId xmlns:a16="http://schemas.microsoft.com/office/drawing/2014/main" val="20001"/>
                    </a:ext>
                  </a:extLst>
                </a:gridCol>
                <a:gridCol w="2100032">
                  <a:extLst>
                    <a:ext uri="{9D8B030D-6E8A-4147-A177-3AD203B41FA5}">
                      <a16:colId xmlns:a16="http://schemas.microsoft.com/office/drawing/2014/main" val="20002"/>
                    </a:ext>
                  </a:extLst>
                </a:gridCol>
                <a:gridCol w="1304052">
                  <a:extLst>
                    <a:ext uri="{9D8B030D-6E8A-4147-A177-3AD203B41FA5}">
                      <a16:colId xmlns:a16="http://schemas.microsoft.com/office/drawing/2014/main" val="20003"/>
                    </a:ext>
                  </a:extLst>
                </a:gridCol>
                <a:gridCol w="1244777">
                  <a:extLst>
                    <a:ext uri="{9D8B030D-6E8A-4147-A177-3AD203B41FA5}">
                      <a16:colId xmlns:a16="http://schemas.microsoft.com/office/drawing/2014/main" val="20004"/>
                    </a:ext>
                  </a:extLst>
                </a:gridCol>
                <a:gridCol w="1498813">
                  <a:extLst>
                    <a:ext uri="{9D8B030D-6E8A-4147-A177-3AD203B41FA5}">
                      <a16:colId xmlns:a16="http://schemas.microsoft.com/office/drawing/2014/main" val="20005"/>
                    </a:ext>
                  </a:extLst>
                </a:gridCol>
              </a:tblGrid>
              <a:tr h="382851">
                <a:tc>
                  <a:txBody>
                    <a:bodyPr/>
                    <a:lstStyle/>
                    <a:p>
                      <a:r>
                        <a:rPr lang="en-US" sz="1000" dirty="0"/>
                        <a:t>UVS_001_AP_CA</a:t>
                      </a:r>
                      <a:endParaRPr lang="en-US" sz="1000" dirty="0">
                        <a:solidFill>
                          <a:schemeClr val="bg1"/>
                        </a:solidFill>
                      </a:endParaRPr>
                    </a:p>
                  </a:txBody>
                  <a:tcPr anchor="ctr"/>
                </a:tc>
                <a:tc gridSpan="5">
                  <a:txBody>
                    <a:bodyPr/>
                    <a:lstStyle/>
                    <a:p>
                      <a:r>
                        <a:rPr lang="en-US" sz="1000" dirty="0"/>
                        <a:t>UVS Surface,</a:t>
                      </a:r>
                      <a:r>
                        <a:rPr lang="en-US" sz="1000" baseline="0" dirty="0"/>
                        <a:t> Aurora, Airglow Stare: Closest Approach</a:t>
                      </a:r>
                      <a:endParaRPr lang="en-US" sz="1000" dirty="0"/>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53271">
                <a:tc>
                  <a:txBody>
                    <a:bodyPr/>
                    <a:lstStyle/>
                    <a:p>
                      <a:r>
                        <a:rPr lang="en-US" sz="1000" dirty="0"/>
                        <a:t>Conceptual</a:t>
                      </a:r>
                      <a:r>
                        <a:rPr lang="en-US" sz="1000" baseline="0" dirty="0"/>
                        <a:t> Description</a:t>
                      </a:r>
                      <a:endParaRPr lang="en-US" sz="1000" dirty="0"/>
                    </a:p>
                  </a:txBody>
                  <a:tcPr anchor="ctr"/>
                </a:tc>
                <a:tc grid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u="none" strike="noStrike" kern="1200" baseline="0" dirty="0"/>
                        <a:t>This observation is for surface stares at the time surrounding closest approach. It is a high spatial, low spectral resolution observation, designed for the distance range to acquire 1 km/pix spatial resolution in AP mode. This is </a:t>
                      </a:r>
                      <a:r>
                        <a:rPr lang="en-US" sz="1000" u="none" strike="noStrike" kern="1200" baseline="0" dirty="0" err="1"/>
                        <a:t>approx</a:t>
                      </a:r>
                      <a:r>
                        <a:rPr lang="en-US" sz="1000" u="none" strike="noStrike" kern="1200" baseline="0" dirty="0"/>
                        <a:t> +/- 200 s from C/A. It is done in AP mode to capture as many photons as possible in the short integrations. </a:t>
                      </a:r>
                      <a:endParaRPr lang="en-US" sz="1000" b="0" i="0" u="none" strike="noStrike" kern="1200" baseline="0" dirty="0">
                        <a:solidFill>
                          <a:schemeClr val="dk1"/>
                        </a:solidFill>
                        <a:latin typeface="+mn-lt"/>
                        <a:ea typeface="+mn-ea"/>
                        <a:cs typeface="+mn-cs"/>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66584">
                <a:tc>
                  <a:txBody>
                    <a:bodyPr/>
                    <a:lstStyle/>
                    <a:p>
                      <a:r>
                        <a:rPr lang="en-US" sz="1000" dirty="0"/>
                        <a:t>Type</a:t>
                      </a:r>
                    </a:p>
                  </a:txBody>
                  <a:tcPr anchor="ctr"/>
                </a:tc>
                <a:tc gridSpan="5">
                  <a:txBody>
                    <a:bodyPr/>
                    <a:lstStyle/>
                    <a:p>
                      <a:r>
                        <a:rPr lang="en-US" sz="1000" dirty="0"/>
                        <a:t>SAA Stare</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366584">
                <a:tc>
                  <a:txBody>
                    <a:bodyPr/>
                    <a:lstStyle/>
                    <a:p>
                      <a:r>
                        <a:rPr lang="en-US" sz="1000" dirty="0"/>
                        <a:t>Observation Type</a:t>
                      </a:r>
                    </a:p>
                  </a:txBody>
                  <a:tcPr anchor="ctr"/>
                </a:tc>
                <a:tc gridSpan="5">
                  <a:txBody>
                    <a:bodyPr/>
                    <a:lstStyle/>
                    <a:p>
                      <a:r>
                        <a:rPr lang="en-US" sz="1000" dirty="0"/>
                        <a:t>Histogram</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366584">
                <a:tc>
                  <a:txBody>
                    <a:bodyPr/>
                    <a:lstStyle/>
                    <a:p>
                      <a:r>
                        <a:rPr lang="en-US" sz="1000" dirty="0"/>
                        <a:t>Scheduling/Avoidance rules</a:t>
                      </a:r>
                    </a:p>
                  </a:txBody>
                  <a:tcPr anchor="ctr"/>
                </a:tc>
                <a:tc gridSpan="5">
                  <a:txBody>
                    <a:bodyPr/>
                    <a:lstStyle/>
                    <a:p>
                      <a:r>
                        <a:rPr lang="en-US" sz="1000" dirty="0"/>
                        <a:t>Phase Angle Requirement boresight &lt; 90 degrees and 60% of slit &lt; 90 degrees Phase Angle</a:t>
                      </a:r>
                    </a:p>
                    <a:p>
                      <a:r>
                        <a:rPr lang="en-US" sz="1000" dirty="0"/>
                        <a:t>Occurs when s/c altitude &lt; 350 km </a:t>
                      </a:r>
                    </a:p>
                    <a:p>
                      <a:endParaRPr lang="en-US" sz="1000" dirty="0"/>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366584">
                <a:tc>
                  <a:txBody>
                    <a:bodyPr/>
                    <a:lstStyle/>
                    <a:p>
                      <a:r>
                        <a:rPr lang="en-US" sz="1000" dirty="0"/>
                        <a:t>Time</a:t>
                      </a:r>
                      <a:r>
                        <a:rPr lang="en-US" sz="1000" baseline="0" dirty="0"/>
                        <a:t> Sampling</a:t>
                      </a:r>
                      <a:endParaRPr lang="en-US" sz="1000" dirty="0"/>
                    </a:p>
                  </a:txBody>
                  <a:tcPr anchor="ctr"/>
                </a:tc>
                <a:tc gridSpan="5">
                  <a:txBody>
                    <a:bodyPr/>
                    <a:lstStyle/>
                    <a:p>
                      <a:r>
                        <a:rPr lang="en-US" sz="1000" baseline="0" dirty="0"/>
                        <a:t>Time sampling = Projected slit width / Relative Surface Velocity</a:t>
                      </a:r>
                    </a:p>
                    <a:p>
                      <a:r>
                        <a:rPr lang="en-US" sz="1000" baseline="0" dirty="0"/>
                        <a:t>Projected slit width = tan(0.05 </a:t>
                      </a:r>
                      <a:r>
                        <a:rPr lang="en-US" sz="1000" baseline="0" dirty="0" err="1"/>
                        <a:t>deg</a:t>
                      </a:r>
                      <a:r>
                        <a:rPr lang="en-US" sz="1000" baseline="0" dirty="0"/>
                        <a:t> / 2)  * distance</a:t>
                      </a:r>
                    </a:p>
                    <a:p>
                      <a:endParaRPr lang="en-US" sz="1000" baseline="0" dirty="0"/>
                    </a:p>
                  </a:txBody>
                  <a:tcPr anchor="ctr"/>
                </a:tc>
                <a:tc hMerge="1">
                  <a:txBody>
                    <a:bodyPr/>
                    <a:lstStyle/>
                    <a:p>
                      <a:endParaRPr lang="en-US"/>
                    </a:p>
                  </a:txBody>
                  <a:tcPr/>
                </a:tc>
                <a:tc hMerge="1">
                  <a:txBody>
                    <a:bodyPr/>
                    <a:lstStyle/>
                    <a:p>
                      <a:endParaRPr lang="en-US"/>
                    </a:p>
                  </a:txBody>
                  <a:tcPr/>
                </a:tc>
                <a:tc hMerge="1">
                  <a:txBody>
                    <a:bodyPr/>
                    <a:lstStyle/>
                    <a:p>
                      <a:endParaRPr lang="en-US" dirty="0"/>
                    </a:p>
                  </a:txBody>
                  <a:tcPr/>
                </a:tc>
                <a:tc hMerge="1">
                  <a:txBody>
                    <a:bodyPr/>
                    <a:lstStyle/>
                    <a:p>
                      <a:endParaRPr lang="en-US"/>
                    </a:p>
                  </a:txBody>
                  <a:tcPr/>
                </a:tc>
                <a:extLst>
                  <a:ext uri="{0D108BD9-81ED-4DB2-BD59-A6C34878D82A}">
                    <a16:rowId xmlns:a16="http://schemas.microsoft.com/office/drawing/2014/main" val="10005"/>
                  </a:ext>
                </a:extLst>
              </a:tr>
              <a:tr h="374120">
                <a:tc>
                  <a:txBody>
                    <a:bodyPr/>
                    <a:lstStyle/>
                    <a:p>
                      <a:r>
                        <a:rPr lang="en-US" sz="1000" dirty="0"/>
                        <a:t>Data rate | with overhead</a:t>
                      </a:r>
                    </a:p>
                  </a:txBody>
                  <a:tcPr anchor="ctr"/>
                </a:tc>
                <a:tc gridSpan="5">
                  <a:txBody>
                    <a:bodyPr/>
                    <a:lstStyle/>
                    <a:p>
                      <a:endParaRPr lang="en-US" sz="1000" dirty="0"/>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6"/>
                  </a:ext>
                </a:extLst>
              </a:tr>
              <a:tr h="354004">
                <a:tc>
                  <a:txBody>
                    <a:bodyPr/>
                    <a:lstStyle/>
                    <a:p>
                      <a:r>
                        <a:rPr lang="en-US" sz="1000" dirty="0"/>
                        <a:t>Total</a:t>
                      </a:r>
                      <a:r>
                        <a:rPr lang="en-US" sz="1000" baseline="0" dirty="0"/>
                        <a:t> d</a:t>
                      </a:r>
                      <a:r>
                        <a:rPr lang="en-US" sz="1000" dirty="0"/>
                        <a:t>uration</a:t>
                      </a:r>
                    </a:p>
                  </a:txBody>
                  <a:tcPr anchor="ctr"/>
                </a:tc>
                <a:tc gridSpan="5">
                  <a:txBody>
                    <a:bodyPr/>
                    <a:lstStyle/>
                    <a:p>
                      <a:r>
                        <a:rPr lang="en-US" sz="1000" baseline="0" dirty="0"/>
                        <a:t>400 s</a:t>
                      </a:r>
                    </a:p>
                    <a:p>
                      <a:r>
                        <a:rPr lang="en-US" sz="1000" i="1" baseline="0" dirty="0"/>
                        <a:t>This is the approx. time when AP mode can get 1 km/pix res </a:t>
                      </a:r>
                    </a:p>
                    <a:p>
                      <a:r>
                        <a:rPr lang="en-US" sz="1000" i="1" baseline="0" dirty="0"/>
                        <a:t>Do not want to run this mode too long or data volume will explode, but also do not want to change LUTs and lose data</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37760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a:t>Total data volume</a:t>
                      </a:r>
                    </a:p>
                  </a:txBody>
                  <a:tcPr anchor="ctr"/>
                </a:tc>
                <a:tc grid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aseline="0" dirty="0"/>
                        <a:t> </a:t>
                      </a:r>
                      <a:endParaRPr lang="en-US" sz="1000" baseline="0" dirty="0">
                        <a:solidFill>
                          <a:schemeClr val="tx1"/>
                        </a:solidFill>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880964">
                <a:tc>
                  <a:txBody>
                    <a:bodyPr/>
                    <a:lstStyle/>
                    <a:p>
                      <a:r>
                        <a:rPr lang="en-US" sz="1000" dirty="0"/>
                        <a:t>UVS Requirements Met</a:t>
                      </a:r>
                    </a:p>
                  </a:txBody>
                  <a:tcPr anchor="ctr"/>
                </a:tc>
                <a:tc gridSpan="5">
                  <a:txBody>
                    <a:bodyPr/>
                    <a:lstStyle/>
                    <a:p>
                      <a:r>
                        <a:rPr lang="en-US" sz="1000" dirty="0"/>
                        <a:t>UVS.010: Regional Scale Surface Spatial Resolution ( &lt; 1</a:t>
                      </a:r>
                      <a:r>
                        <a:rPr lang="en-US" sz="1000" baseline="0" dirty="0"/>
                        <a:t> </a:t>
                      </a:r>
                      <a:r>
                        <a:rPr lang="en-US" sz="1000" dirty="0"/>
                        <a:t>km/pix</a:t>
                      </a:r>
                      <a:r>
                        <a:rPr lang="en-US" sz="1000" baseline="0" dirty="0"/>
                        <a:t>) [ Guiding </a:t>
                      </a:r>
                      <a:r>
                        <a:rPr lang="en-US" sz="1000" baseline="0" dirty="0" err="1"/>
                        <a:t>Req</a:t>
                      </a:r>
                      <a:r>
                        <a:rPr lang="en-US" sz="1000" baseline="0" dirty="0"/>
                        <a:t> ] </a:t>
                      </a:r>
                      <a:endParaRPr lang="en-US" sz="1000" dirty="0"/>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9"/>
                  </a:ext>
                </a:extLst>
              </a:tr>
              <a:tr h="245515">
                <a:tc rowSpan="3">
                  <a:txBody>
                    <a:bodyPr/>
                    <a:lstStyle/>
                    <a:p>
                      <a:r>
                        <a:rPr lang="en-US" sz="1000" dirty="0"/>
                        <a:t>Data Package Information</a:t>
                      </a:r>
                    </a:p>
                  </a:txBody>
                  <a:tcPr anchor="ctr"/>
                </a:tc>
                <a:tc>
                  <a:txBody>
                    <a:bodyPr/>
                    <a:lstStyle/>
                    <a:p>
                      <a:r>
                        <a:rPr lang="en-US" sz="1000" dirty="0"/>
                        <a:t>Spectral Bins</a:t>
                      </a:r>
                      <a:endParaRPr lang="en-US" sz="1000" b="1" dirty="0"/>
                    </a:p>
                  </a:txBody>
                  <a:tcPr anchor="ctr"/>
                </a:tc>
                <a:tc>
                  <a:txBody>
                    <a:bodyPr/>
                    <a:lstStyle/>
                    <a:p>
                      <a:r>
                        <a:rPr lang="en-US" sz="1000" dirty="0"/>
                        <a:t>Spatial Bins</a:t>
                      </a:r>
                      <a:endParaRPr lang="en-US" sz="1000" b="1" dirty="0"/>
                    </a:p>
                  </a:txBody>
                  <a:tcPr anchor="ctr"/>
                </a:tc>
                <a:tc>
                  <a:txBody>
                    <a:bodyPr/>
                    <a:lstStyle/>
                    <a:p>
                      <a:r>
                        <a:rPr lang="en-US" sz="1000" dirty="0"/>
                        <a:t>Pulse Height (bins)</a:t>
                      </a:r>
                      <a:endParaRPr lang="en-US" sz="1000" b="1" dirty="0"/>
                    </a:p>
                  </a:txBody>
                  <a:tcPr anchor="ctr"/>
                </a:tc>
                <a:tc>
                  <a:txBody>
                    <a:bodyPr/>
                    <a:lstStyle/>
                    <a:p>
                      <a:r>
                        <a:rPr lang="en-US" sz="1000" dirty="0"/>
                        <a:t>Bit Well Depth</a:t>
                      </a:r>
                      <a:endParaRPr lang="en-US" sz="1000" b="1" dirty="0"/>
                    </a:p>
                  </a:txBody>
                  <a:tcPr anchor="ctr"/>
                </a:tc>
                <a:tc>
                  <a:txBody>
                    <a:bodyPr/>
                    <a:lstStyle/>
                    <a:p>
                      <a:r>
                        <a:rPr lang="en-US" sz="1000" dirty="0"/>
                        <a:t>STIM</a:t>
                      </a:r>
                      <a:r>
                        <a:rPr lang="en-US" sz="1000" baseline="0" dirty="0"/>
                        <a:t> Regions</a:t>
                      </a:r>
                      <a:endParaRPr lang="en-US" sz="1000" b="1" dirty="0"/>
                    </a:p>
                  </a:txBody>
                  <a:tcPr anchor="ctr"/>
                </a:tc>
                <a:extLst>
                  <a:ext uri="{0D108BD9-81ED-4DB2-BD59-A6C34878D82A}">
                    <a16:rowId xmlns:a16="http://schemas.microsoft.com/office/drawing/2014/main" val="10010"/>
                  </a:ext>
                </a:extLst>
              </a:tr>
              <a:tr h="404377">
                <a:tc vMerge="1">
                  <a:txBody>
                    <a:bodyPr/>
                    <a:lstStyle/>
                    <a:p>
                      <a:endParaRPr lang="en-US"/>
                    </a:p>
                  </a:txBody>
                  <a:tcPr/>
                </a:tc>
                <a:tc>
                  <a:txBody>
                    <a:bodyPr/>
                    <a:lstStyle/>
                    <a:p>
                      <a:r>
                        <a:rPr lang="en-US" sz="1000" dirty="0"/>
                        <a:t>20</a:t>
                      </a:r>
                    </a:p>
                  </a:txBody>
                  <a:tcPr anchor="ctr"/>
                </a:tc>
                <a:tc>
                  <a:txBody>
                    <a:bodyPr/>
                    <a:lstStyle/>
                    <a:p>
                      <a:r>
                        <a:rPr lang="en-US" sz="1000" dirty="0"/>
                        <a:t>94</a:t>
                      </a:r>
                    </a:p>
                  </a:txBody>
                  <a:tcPr anchor="ctr"/>
                </a:tc>
                <a:tc>
                  <a:txBody>
                    <a:bodyPr/>
                    <a:lstStyle/>
                    <a:p>
                      <a:r>
                        <a:rPr lang="en-US" sz="1000" dirty="0"/>
                        <a:t>30</a:t>
                      </a:r>
                    </a:p>
                  </a:txBody>
                  <a:tcPr anchor="ctr"/>
                </a:tc>
                <a:tc>
                  <a:txBody>
                    <a:bodyPr/>
                    <a:lstStyle/>
                    <a:p>
                      <a:r>
                        <a:rPr lang="en-US" sz="1000" dirty="0"/>
                        <a:t>8</a:t>
                      </a:r>
                    </a:p>
                  </a:txBody>
                  <a:tcPr anchor="ctr"/>
                </a:tc>
                <a:tc>
                  <a:txBody>
                    <a:bodyPr/>
                    <a:lstStyle/>
                    <a:p>
                      <a:r>
                        <a:rPr lang="en-US" sz="1000" dirty="0"/>
                        <a:t>0</a:t>
                      </a:r>
                    </a:p>
                  </a:txBody>
                  <a:tcPr anchor="ctr"/>
                </a:tc>
                <a:extLst>
                  <a:ext uri="{0D108BD9-81ED-4DB2-BD59-A6C34878D82A}">
                    <a16:rowId xmlns:a16="http://schemas.microsoft.com/office/drawing/2014/main" val="10011"/>
                  </a:ext>
                </a:extLst>
              </a:tr>
              <a:tr h="1357551">
                <a:tc vMerge="1">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u="none" strike="noStrike" dirty="0">
                          <a:effectLst/>
                        </a:rPr>
                        <a:t>55 nm – 118 nm: 25 nm resolution, No sub-sampling</a:t>
                      </a:r>
                      <a:br>
                        <a:rPr lang="en-US" sz="1000" u="none" strike="noStrike" dirty="0">
                          <a:effectLst/>
                        </a:rPr>
                      </a:br>
                      <a:r>
                        <a:rPr lang="en-US" sz="1000" u="none" strike="noStrike" dirty="0">
                          <a:effectLst/>
                        </a:rPr>
                        <a:t>118 nm – 140 nm: 3 nm resolution  (gets relatively high spectral resolution near solar features (C, H and O)   </a:t>
                      </a:r>
                      <a:r>
                        <a:rPr lang="en-US" sz="1000" u="none" strike="noStrike" dirty="0">
                          <a:solidFill>
                            <a:srgbClr val="00B050"/>
                          </a:solidFill>
                          <a:effectLst/>
                        </a:rPr>
                        <a:t>should we lower resolution elsewhere, and get even higher spectral resolution in this region?</a:t>
                      </a:r>
                      <a:br>
                        <a:rPr lang="en-US" sz="1000" u="none" strike="noStrike" dirty="0">
                          <a:effectLst/>
                        </a:rPr>
                      </a:br>
                      <a:r>
                        <a:rPr lang="en-US" sz="1000" u="none" strike="noStrike" dirty="0">
                          <a:effectLst/>
                        </a:rPr>
                        <a:t>140 nm – 210 nm: 6 nm resolution</a:t>
                      </a:r>
                      <a:r>
                        <a:rPr lang="en-US" sz="1000" u="none" strike="noStrike" baseline="0" dirty="0">
                          <a:effectLst/>
                        </a:rPr>
                        <a:t>, No sub-sampling</a:t>
                      </a:r>
                      <a:endParaRPr lang="en-US" sz="1000" u="none" strike="noStrike" dirty="0">
                        <a:effectLst/>
                      </a:endParaRPr>
                    </a:p>
                    <a:p>
                      <a:endParaRPr lang="en-US" sz="1000" baseline="0" dirty="0"/>
                    </a:p>
                  </a:txBody>
                  <a:tcPr anchor="ctr"/>
                </a:tc>
                <a:tc>
                  <a:txBody>
                    <a:bodyPr/>
                    <a:lstStyle/>
                    <a:p>
                      <a:pPr algn="l" fontAlgn="b"/>
                      <a:r>
                        <a:rPr lang="en-US" sz="1000" u="none" strike="noStrike" dirty="0">
                          <a:effectLst/>
                        </a:rPr>
                        <a:t>Europa fills the slit,</a:t>
                      </a:r>
                      <a:r>
                        <a:rPr lang="en-US" sz="1000" u="none" strike="noStrike" baseline="0" dirty="0">
                          <a:effectLst/>
                        </a:rPr>
                        <a:t> so full AP spatial resolution, subsampled by 2 pixels.</a:t>
                      </a:r>
                      <a:endParaRPr lang="en-US" sz="1000" b="0" i="0" u="none" strike="noStrike" dirty="0">
                        <a:solidFill>
                          <a:srgbClr val="000000"/>
                        </a:solidFill>
                        <a:effectLst/>
                        <a:latin typeface="+mn-lt"/>
                      </a:endParaRPr>
                    </a:p>
                  </a:txBody>
                  <a:tcPr marL="12700" marR="12700" marT="12700" marB="0" anchor="ctr"/>
                </a:tc>
                <a:tc>
                  <a:txBody>
                    <a:bodyPr/>
                    <a:lstStyle/>
                    <a:p>
                      <a:pPr algn="l" fontAlgn="b"/>
                      <a:r>
                        <a:rPr lang="en-US" sz="1000" u="none" strike="noStrike" dirty="0">
                          <a:effectLst/>
                        </a:rPr>
                        <a:t> Commonly</a:t>
                      </a:r>
                      <a:r>
                        <a:rPr lang="en-US" sz="1000" u="none" strike="noStrike" baseline="0" dirty="0">
                          <a:effectLst/>
                        </a:rPr>
                        <a:t> used </a:t>
                      </a:r>
                      <a:r>
                        <a:rPr lang="en-US" sz="1000" u="none" strike="noStrike" baseline="0" dirty="0" err="1">
                          <a:effectLst/>
                        </a:rPr>
                        <a:t>phd</a:t>
                      </a:r>
                      <a:endParaRPr lang="en-US" sz="1000" b="0" i="0" u="none" strike="noStrike" dirty="0">
                        <a:solidFill>
                          <a:srgbClr val="000000"/>
                        </a:solidFill>
                        <a:effectLst/>
                        <a:latin typeface="+mn-lt"/>
                      </a:endParaRPr>
                    </a:p>
                  </a:txBody>
                  <a:tcPr marL="12700" marR="12700" marT="12700" marB="0" anchor="ctr"/>
                </a:tc>
                <a:tc>
                  <a:txBody>
                    <a:bodyPr/>
                    <a:lstStyle/>
                    <a:p>
                      <a:pPr algn="l" fontAlgn="b"/>
                      <a:r>
                        <a:rPr lang="en-US" sz="1000" u="none" strike="noStrike" dirty="0">
                          <a:effectLst/>
                        </a:rPr>
                        <a:t>Short integrations,</a:t>
                      </a:r>
                      <a:r>
                        <a:rPr lang="en-US" sz="1000" u="none" strike="noStrike" baseline="0" dirty="0">
                          <a:effectLst/>
                        </a:rPr>
                        <a:t> so unlikely to saturate</a:t>
                      </a:r>
                      <a:endParaRPr lang="en-US" sz="1000" b="0" i="0" u="none" strike="noStrike" dirty="0">
                        <a:solidFill>
                          <a:srgbClr val="000000"/>
                        </a:solidFill>
                        <a:effectLst/>
                        <a:latin typeface="+mn-lt"/>
                      </a:endParaRPr>
                    </a:p>
                  </a:txBody>
                  <a:tcPr marL="12700" marR="12700" marT="12700" marB="0" anchor="ctr"/>
                </a:tc>
                <a:tc>
                  <a:txBody>
                    <a:bodyPr/>
                    <a:lstStyle/>
                    <a:p>
                      <a:r>
                        <a:rPr lang="en-US" sz="1000" dirty="0"/>
                        <a:t>NO</a:t>
                      </a:r>
                      <a:r>
                        <a:rPr lang="en-US" sz="1000" baseline="0" dirty="0"/>
                        <a:t> STIM for this part of the flyby. </a:t>
                      </a:r>
                      <a:endParaRPr lang="en-US" sz="1000" dirty="0"/>
                    </a:p>
                  </a:txBody>
                  <a:tcPr anchor="ct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853627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134AB24-5AA3-654E-8BF3-087CFDB89988}"/>
              </a:ext>
            </a:extLst>
          </p:cNvPr>
          <p:cNvGraphicFramePr>
            <a:graphicFrameLocks noGrp="1"/>
          </p:cNvGraphicFramePr>
          <p:nvPr>
            <p:extLst>
              <p:ext uri="{D42A27DB-BD31-4B8C-83A1-F6EECF244321}">
                <p14:modId xmlns:p14="http://schemas.microsoft.com/office/powerpoint/2010/main" val="2608760111"/>
              </p:ext>
            </p:extLst>
          </p:nvPr>
        </p:nvGraphicFramePr>
        <p:xfrm>
          <a:off x="62615" y="32620"/>
          <a:ext cx="12017089" cy="6875418"/>
        </p:xfrm>
        <a:graphic>
          <a:graphicData uri="http://schemas.openxmlformats.org/drawingml/2006/table">
            <a:tbl>
              <a:tblPr firstRow="1" bandRow="1">
                <a:tableStyleId>{93296810-A885-4BE3-A3E7-6D5BEEA58F35}</a:tableStyleId>
              </a:tblPr>
              <a:tblGrid>
                <a:gridCol w="2026535">
                  <a:extLst>
                    <a:ext uri="{9D8B030D-6E8A-4147-A177-3AD203B41FA5}">
                      <a16:colId xmlns:a16="http://schemas.microsoft.com/office/drawing/2014/main" val="20000"/>
                    </a:ext>
                  </a:extLst>
                </a:gridCol>
                <a:gridCol w="3842880">
                  <a:extLst>
                    <a:ext uri="{9D8B030D-6E8A-4147-A177-3AD203B41FA5}">
                      <a16:colId xmlns:a16="http://schemas.microsoft.com/office/drawing/2014/main" val="20001"/>
                    </a:ext>
                  </a:extLst>
                </a:gridCol>
                <a:gridCol w="2100032">
                  <a:extLst>
                    <a:ext uri="{9D8B030D-6E8A-4147-A177-3AD203B41FA5}">
                      <a16:colId xmlns:a16="http://schemas.microsoft.com/office/drawing/2014/main" val="20002"/>
                    </a:ext>
                  </a:extLst>
                </a:gridCol>
                <a:gridCol w="1304052">
                  <a:extLst>
                    <a:ext uri="{9D8B030D-6E8A-4147-A177-3AD203B41FA5}">
                      <a16:colId xmlns:a16="http://schemas.microsoft.com/office/drawing/2014/main" val="20003"/>
                    </a:ext>
                  </a:extLst>
                </a:gridCol>
                <a:gridCol w="1244777">
                  <a:extLst>
                    <a:ext uri="{9D8B030D-6E8A-4147-A177-3AD203B41FA5}">
                      <a16:colId xmlns:a16="http://schemas.microsoft.com/office/drawing/2014/main" val="20004"/>
                    </a:ext>
                  </a:extLst>
                </a:gridCol>
                <a:gridCol w="1498813">
                  <a:extLst>
                    <a:ext uri="{9D8B030D-6E8A-4147-A177-3AD203B41FA5}">
                      <a16:colId xmlns:a16="http://schemas.microsoft.com/office/drawing/2014/main" val="20005"/>
                    </a:ext>
                  </a:extLst>
                </a:gridCol>
              </a:tblGrid>
              <a:tr h="382851">
                <a:tc>
                  <a:txBody>
                    <a:bodyPr/>
                    <a:lstStyle/>
                    <a:p>
                      <a:r>
                        <a:rPr lang="en-US" sz="1000" dirty="0"/>
                        <a:t>UVS_002_AP_CA</a:t>
                      </a:r>
                      <a:endParaRPr lang="en-US" sz="1000" dirty="0">
                        <a:solidFill>
                          <a:schemeClr val="bg1"/>
                        </a:solidFill>
                      </a:endParaRPr>
                    </a:p>
                  </a:txBody>
                  <a:tcPr anchor="ctr"/>
                </a:tc>
                <a:tc gridSpan="5">
                  <a:txBody>
                    <a:bodyPr/>
                    <a:lstStyle/>
                    <a:p>
                      <a:r>
                        <a:rPr lang="en-US" sz="1000" dirty="0"/>
                        <a:t>UVS Surface,</a:t>
                      </a:r>
                      <a:r>
                        <a:rPr lang="en-US" sz="1000" baseline="0" dirty="0"/>
                        <a:t> Aurora, Airglow Stare: Surface Composition </a:t>
                      </a:r>
                      <a:endParaRPr lang="en-US" sz="1000" dirty="0"/>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53271">
                <a:tc>
                  <a:txBody>
                    <a:bodyPr/>
                    <a:lstStyle/>
                    <a:p>
                      <a:r>
                        <a:rPr lang="en-US" sz="1000" dirty="0"/>
                        <a:t>Conceptual</a:t>
                      </a:r>
                      <a:r>
                        <a:rPr lang="en-US" sz="1000" baseline="0" dirty="0"/>
                        <a:t> Description</a:t>
                      </a:r>
                      <a:endParaRPr lang="en-US" sz="1000" dirty="0"/>
                    </a:p>
                  </a:txBody>
                  <a:tcPr anchor="ctr"/>
                </a:tc>
                <a:tc grid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u="none" strike="noStrike" kern="1200" baseline="0" dirty="0"/>
                        <a:t>This observation is for surface stares for the duration of when Europa has filled the slit, but the spatial resolution is still &gt;1 km/pix</a:t>
                      </a:r>
                      <a:endParaRPr lang="en-US" sz="1000" b="0" i="0" u="none" strike="noStrike" kern="1200" baseline="0" dirty="0">
                        <a:solidFill>
                          <a:schemeClr val="dk1"/>
                        </a:solidFill>
                        <a:latin typeface="+mn-lt"/>
                        <a:ea typeface="+mn-ea"/>
                        <a:cs typeface="+mn-cs"/>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66584">
                <a:tc>
                  <a:txBody>
                    <a:bodyPr/>
                    <a:lstStyle/>
                    <a:p>
                      <a:r>
                        <a:rPr lang="en-US" sz="1000" dirty="0"/>
                        <a:t>Type</a:t>
                      </a:r>
                    </a:p>
                  </a:txBody>
                  <a:tcPr anchor="ctr"/>
                </a:tc>
                <a:tc gridSpan="5">
                  <a:txBody>
                    <a:bodyPr/>
                    <a:lstStyle/>
                    <a:p>
                      <a:r>
                        <a:rPr lang="en-US" sz="1000" dirty="0"/>
                        <a:t>SAA Stare</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366584">
                <a:tc>
                  <a:txBody>
                    <a:bodyPr/>
                    <a:lstStyle/>
                    <a:p>
                      <a:r>
                        <a:rPr lang="en-US" sz="1000" dirty="0"/>
                        <a:t>Observation Type</a:t>
                      </a:r>
                    </a:p>
                  </a:txBody>
                  <a:tcPr anchor="ctr"/>
                </a:tc>
                <a:tc gridSpan="5">
                  <a:txBody>
                    <a:bodyPr/>
                    <a:lstStyle/>
                    <a:p>
                      <a:r>
                        <a:rPr lang="en-US" sz="1000" dirty="0"/>
                        <a:t>Histogram</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38534">
                <a:tc>
                  <a:txBody>
                    <a:bodyPr/>
                    <a:lstStyle/>
                    <a:p>
                      <a:r>
                        <a:rPr lang="en-US" sz="1000" dirty="0"/>
                        <a:t>Scheduling/Avoidance rules</a:t>
                      </a:r>
                    </a:p>
                  </a:txBody>
                  <a:tcPr anchor="ctr"/>
                </a:tc>
                <a:tc gridSpan="5">
                  <a:txBody>
                    <a:bodyPr/>
                    <a:lstStyle/>
                    <a:p>
                      <a:r>
                        <a:rPr lang="en-US" sz="1000" dirty="0"/>
                        <a:t>Phase Angle Requirement boresight &lt; 90 degrees and 60% of slit &lt; 90 degrees Phase Angle</a:t>
                      </a:r>
                    </a:p>
                    <a:p>
                      <a:r>
                        <a:rPr lang="en-US" sz="1000" dirty="0"/>
                        <a:t>Occurs when 350 km &lt; s/c altitude &lt; 24,000 km  (filled slit) </a:t>
                      </a:r>
                    </a:p>
                    <a:p>
                      <a:endParaRPr lang="en-US" sz="1000" dirty="0"/>
                    </a:p>
                    <a:p>
                      <a:endParaRPr lang="en-US" sz="1000" dirty="0"/>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366584">
                <a:tc>
                  <a:txBody>
                    <a:bodyPr/>
                    <a:lstStyle/>
                    <a:p>
                      <a:r>
                        <a:rPr lang="en-US" sz="1000" dirty="0"/>
                        <a:t>Time</a:t>
                      </a:r>
                      <a:r>
                        <a:rPr lang="en-US" sz="1000" baseline="0" dirty="0"/>
                        <a:t> Sampling</a:t>
                      </a:r>
                      <a:endParaRPr lang="en-US" sz="1000" dirty="0"/>
                    </a:p>
                  </a:txBody>
                  <a:tcPr anchor="ctr"/>
                </a:tc>
                <a:tc gridSpan="5">
                  <a:txBody>
                    <a:bodyPr/>
                    <a:lstStyle/>
                    <a:p>
                      <a:r>
                        <a:rPr lang="en-US" sz="1000" baseline="0" dirty="0"/>
                        <a:t>Time sampling = Projected slit width / Relative Surface Velocity</a:t>
                      </a:r>
                    </a:p>
                    <a:p>
                      <a:r>
                        <a:rPr lang="en-US" sz="1000" baseline="0" dirty="0"/>
                        <a:t>Projected slit width = tan(0.05 </a:t>
                      </a:r>
                      <a:r>
                        <a:rPr lang="en-US" sz="1000" baseline="0" dirty="0" err="1"/>
                        <a:t>deg</a:t>
                      </a:r>
                      <a:r>
                        <a:rPr lang="en-US" sz="1000" baseline="0" dirty="0"/>
                        <a:t> / 2)  * distance</a:t>
                      </a:r>
                    </a:p>
                    <a:p>
                      <a:endParaRPr lang="en-US" sz="1000" baseline="0" dirty="0"/>
                    </a:p>
                  </a:txBody>
                  <a:tcPr anchor="ctr"/>
                </a:tc>
                <a:tc hMerge="1">
                  <a:txBody>
                    <a:bodyPr/>
                    <a:lstStyle/>
                    <a:p>
                      <a:endParaRPr lang="en-US"/>
                    </a:p>
                  </a:txBody>
                  <a:tcPr/>
                </a:tc>
                <a:tc hMerge="1">
                  <a:txBody>
                    <a:bodyPr/>
                    <a:lstStyle/>
                    <a:p>
                      <a:endParaRPr lang="en-US"/>
                    </a:p>
                  </a:txBody>
                  <a:tcPr/>
                </a:tc>
                <a:tc hMerge="1">
                  <a:txBody>
                    <a:bodyPr/>
                    <a:lstStyle/>
                    <a:p>
                      <a:endParaRPr lang="en-US" dirty="0"/>
                    </a:p>
                  </a:txBody>
                  <a:tcPr/>
                </a:tc>
                <a:tc hMerge="1">
                  <a:txBody>
                    <a:bodyPr/>
                    <a:lstStyle/>
                    <a:p>
                      <a:endParaRPr lang="en-US"/>
                    </a:p>
                  </a:txBody>
                  <a:tcPr/>
                </a:tc>
                <a:extLst>
                  <a:ext uri="{0D108BD9-81ED-4DB2-BD59-A6C34878D82A}">
                    <a16:rowId xmlns:a16="http://schemas.microsoft.com/office/drawing/2014/main" val="10005"/>
                  </a:ext>
                </a:extLst>
              </a:tr>
              <a:tr h="374120">
                <a:tc>
                  <a:txBody>
                    <a:bodyPr/>
                    <a:lstStyle/>
                    <a:p>
                      <a:r>
                        <a:rPr lang="en-US" sz="1000" dirty="0"/>
                        <a:t>Data rate | with overhead</a:t>
                      </a:r>
                    </a:p>
                  </a:txBody>
                  <a:tcPr anchor="ctr"/>
                </a:tc>
                <a:tc gridSpan="5">
                  <a:txBody>
                    <a:bodyPr/>
                    <a:lstStyle/>
                    <a:p>
                      <a:endParaRPr lang="en-US" sz="1000" dirty="0"/>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6"/>
                  </a:ext>
                </a:extLst>
              </a:tr>
              <a:tr h="354004">
                <a:tc>
                  <a:txBody>
                    <a:bodyPr/>
                    <a:lstStyle/>
                    <a:p>
                      <a:r>
                        <a:rPr lang="en-US" sz="1000" dirty="0"/>
                        <a:t>Total</a:t>
                      </a:r>
                      <a:r>
                        <a:rPr lang="en-US" sz="1000" baseline="0" dirty="0"/>
                        <a:t> d</a:t>
                      </a:r>
                      <a:r>
                        <a:rPr lang="en-US" sz="1000" dirty="0"/>
                        <a:t>uration</a:t>
                      </a:r>
                    </a:p>
                  </a:txBody>
                  <a:tcPr anchor="ctr"/>
                </a:tc>
                <a:tc gridSpan="5">
                  <a:txBody>
                    <a:bodyPr/>
                    <a:lstStyle/>
                    <a:p>
                      <a:r>
                        <a:rPr lang="en-US" sz="1000" i="0" baseline="0" dirty="0"/>
                        <a:t>300 s </a:t>
                      </a:r>
                      <a:r>
                        <a:rPr lang="en-US" sz="1000" i="0" baseline="0" dirty="0">
                          <a:solidFill>
                            <a:srgbClr val="00B050"/>
                          </a:solidFill>
                        </a:rPr>
                        <a:t>[ this could allow us to cycle through a lower spectral resolution, lower data volume set, or an HP version of this for higher spatial resolution, or we just keep repeating this observation every 5 min ]</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37760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a:t>Total data volume</a:t>
                      </a:r>
                    </a:p>
                  </a:txBody>
                  <a:tcPr anchor="ctr"/>
                </a:tc>
                <a:tc grid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aseline="0" dirty="0"/>
                        <a:t> </a:t>
                      </a:r>
                      <a:endParaRPr lang="en-US" sz="1000" baseline="0" dirty="0">
                        <a:solidFill>
                          <a:schemeClr val="tx1"/>
                        </a:solidFill>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579781">
                <a:tc>
                  <a:txBody>
                    <a:bodyPr/>
                    <a:lstStyle/>
                    <a:p>
                      <a:r>
                        <a:rPr lang="en-US" sz="1000" dirty="0"/>
                        <a:t>UVS Requirements Met</a:t>
                      </a:r>
                    </a:p>
                  </a:txBody>
                  <a:tcPr anchor="ctr"/>
                </a:tc>
                <a:tc gridSpan="5">
                  <a:txBody>
                    <a:bodyPr/>
                    <a:lstStyle/>
                    <a:p>
                      <a:r>
                        <a:rPr lang="en-US" sz="1000" dirty="0"/>
                        <a:t>[ Planning Guidelines ] </a:t>
                      </a:r>
                    </a:p>
                    <a:p>
                      <a:r>
                        <a:rPr lang="en-US" sz="1000" dirty="0"/>
                        <a:t>UVS.003: Surface Spectral Resolution Bandpass Sub-range #1</a:t>
                      </a:r>
                    </a:p>
                    <a:p>
                      <a:r>
                        <a:rPr lang="en-US" sz="1000" dirty="0"/>
                        <a:t>UVS.004: Surface</a:t>
                      </a:r>
                      <a:r>
                        <a:rPr lang="en-US" sz="1000" baseline="0" dirty="0"/>
                        <a:t> </a:t>
                      </a:r>
                      <a:r>
                        <a:rPr lang="en-US" sz="1000" dirty="0"/>
                        <a:t>Spectral Resolution Bandpass Sub-range #2</a:t>
                      </a:r>
                    </a:p>
                    <a:p>
                      <a:endParaRPr lang="en-US" sz="1000" dirty="0"/>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9"/>
                  </a:ext>
                </a:extLst>
              </a:tr>
              <a:tr h="245515">
                <a:tc rowSpan="3">
                  <a:txBody>
                    <a:bodyPr/>
                    <a:lstStyle/>
                    <a:p>
                      <a:r>
                        <a:rPr lang="en-US" sz="1000" dirty="0"/>
                        <a:t>Data Package Information</a:t>
                      </a:r>
                    </a:p>
                  </a:txBody>
                  <a:tcPr anchor="ctr"/>
                </a:tc>
                <a:tc>
                  <a:txBody>
                    <a:bodyPr/>
                    <a:lstStyle/>
                    <a:p>
                      <a:r>
                        <a:rPr lang="en-US" sz="1000" dirty="0"/>
                        <a:t>Spectral Bins</a:t>
                      </a:r>
                      <a:endParaRPr lang="en-US" sz="1000" b="1" dirty="0"/>
                    </a:p>
                  </a:txBody>
                  <a:tcPr anchor="ctr"/>
                </a:tc>
                <a:tc>
                  <a:txBody>
                    <a:bodyPr/>
                    <a:lstStyle/>
                    <a:p>
                      <a:r>
                        <a:rPr lang="en-US" sz="1000" dirty="0"/>
                        <a:t>Spatial Bins</a:t>
                      </a:r>
                      <a:endParaRPr lang="en-US" sz="1000" b="1" dirty="0"/>
                    </a:p>
                  </a:txBody>
                  <a:tcPr anchor="ctr"/>
                </a:tc>
                <a:tc>
                  <a:txBody>
                    <a:bodyPr/>
                    <a:lstStyle/>
                    <a:p>
                      <a:r>
                        <a:rPr lang="en-US" sz="1000" dirty="0"/>
                        <a:t>Pulse Height (bins)</a:t>
                      </a:r>
                      <a:endParaRPr lang="en-US" sz="1000" b="1" dirty="0"/>
                    </a:p>
                  </a:txBody>
                  <a:tcPr anchor="ctr"/>
                </a:tc>
                <a:tc>
                  <a:txBody>
                    <a:bodyPr/>
                    <a:lstStyle/>
                    <a:p>
                      <a:r>
                        <a:rPr lang="en-US" sz="1000" dirty="0"/>
                        <a:t>Bit Well Depth</a:t>
                      </a:r>
                      <a:endParaRPr lang="en-US" sz="1000" b="1" dirty="0"/>
                    </a:p>
                  </a:txBody>
                  <a:tcPr anchor="ctr"/>
                </a:tc>
                <a:tc>
                  <a:txBody>
                    <a:bodyPr/>
                    <a:lstStyle/>
                    <a:p>
                      <a:r>
                        <a:rPr lang="en-US" sz="1000" dirty="0"/>
                        <a:t>STIM</a:t>
                      </a:r>
                      <a:r>
                        <a:rPr lang="en-US" sz="1000" baseline="0" dirty="0"/>
                        <a:t> Regions</a:t>
                      </a:r>
                      <a:endParaRPr lang="en-US" sz="1000" b="1" dirty="0"/>
                    </a:p>
                  </a:txBody>
                  <a:tcPr anchor="ctr"/>
                </a:tc>
                <a:extLst>
                  <a:ext uri="{0D108BD9-81ED-4DB2-BD59-A6C34878D82A}">
                    <a16:rowId xmlns:a16="http://schemas.microsoft.com/office/drawing/2014/main" val="10010"/>
                  </a:ext>
                </a:extLst>
              </a:tr>
              <a:tr h="404377">
                <a:tc vMerge="1">
                  <a:txBody>
                    <a:bodyPr/>
                    <a:lstStyle/>
                    <a:p>
                      <a:endParaRPr lang="en-US"/>
                    </a:p>
                  </a:txBody>
                  <a:tcPr/>
                </a:tc>
                <a:tc>
                  <a:txBody>
                    <a:bodyPr/>
                    <a:lstStyle/>
                    <a:p>
                      <a:r>
                        <a:rPr lang="en-US" sz="1000" dirty="0"/>
                        <a:t>108</a:t>
                      </a:r>
                    </a:p>
                  </a:txBody>
                  <a:tcPr anchor="ctr"/>
                </a:tc>
                <a:tc>
                  <a:txBody>
                    <a:bodyPr/>
                    <a:lstStyle/>
                    <a:p>
                      <a:r>
                        <a:rPr lang="en-US" sz="1000" dirty="0"/>
                        <a:t>94</a:t>
                      </a:r>
                    </a:p>
                  </a:txBody>
                  <a:tcPr anchor="ctr"/>
                </a:tc>
                <a:tc>
                  <a:txBody>
                    <a:bodyPr/>
                    <a:lstStyle/>
                    <a:p>
                      <a:r>
                        <a:rPr lang="en-US" sz="1000" dirty="0"/>
                        <a:t>30</a:t>
                      </a:r>
                    </a:p>
                  </a:txBody>
                  <a:tcPr anchor="ctr"/>
                </a:tc>
                <a:tc>
                  <a:txBody>
                    <a:bodyPr/>
                    <a:lstStyle/>
                    <a:p>
                      <a:r>
                        <a:rPr lang="en-US" sz="1000" dirty="0"/>
                        <a:t>10</a:t>
                      </a:r>
                    </a:p>
                  </a:txBody>
                  <a:tcPr anchor="ctr"/>
                </a:tc>
                <a:tc>
                  <a:txBody>
                    <a:bodyPr/>
                    <a:lstStyle/>
                    <a:p>
                      <a:r>
                        <a:rPr lang="en-US" sz="1000" dirty="0"/>
                        <a:t>2 (regions), 10</a:t>
                      </a:r>
                      <a:r>
                        <a:rPr lang="en-US" sz="1000" baseline="0" dirty="0"/>
                        <a:t> (spat) 10 (spec)</a:t>
                      </a:r>
                      <a:endParaRPr lang="en-US" sz="1000" dirty="0"/>
                    </a:p>
                  </a:txBody>
                  <a:tcPr anchor="ctr"/>
                </a:tc>
                <a:extLst>
                  <a:ext uri="{0D108BD9-81ED-4DB2-BD59-A6C34878D82A}">
                    <a16:rowId xmlns:a16="http://schemas.microsoft.com/office/drawing/2014/main" val="10011"/>
                  </a:ext>
                </a:extLst>
              </a:tr>
              <a:tr h="1357551">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mn-lt"/>
                        </a:rPr>
                        <a:t>55 nm – 118 nm: 25 nm resolution, sub-sampled by 3</a:t>
                      </a:r>
                      <a:br>
                        <a:rPr lang="en-US" sz="1000" b="0" i="0" u="none" strike="noStrike" dirty="0">
                          <a:solidFill>
                            <a:srgbClr val="000000"/>
                          </a:solidFill>
                          <a:effectLst/>
                          <a:latin typeface="+mn-lt"/>
                        </a:rPr>
                      </a:br>
                      <a:r>
                        <a:rPr lang="en-US" sz="1000" b="0" i="0" u="none" strike="noStrike" dirty="0">
                          <a:solidFill>
                            <a:srgbClr val="000000"/>
                          </a:solidFill>
                          <a:effectLst/>
                          <a:latin typeface="+mn-lt"/>
                        </a:rPr>
                        <a:t>118 nm – 145 nm: Highest filled-slit resolution of 1.2 nm, sub-sampled by 3 </a:t>
                      </a:r>
                      <a:br>
                        <a:rPr lang="en-US" sz="1000" b="0" i="0" u="none" strike="noStrike" dirty="0">
                          <a:solidFill>
                            <a:srgbClr val="000000"/>
                          </a:solidFill>
                          <a:effectLst/>
                          <a:latin typeface="+mn-lt"/>
                        </a:rPr>
                      </a:br>
                      <a:r>
                        <a:rPr lang="en-US" sz="1000" b="0" i="0" u="none" strike="noStrike" dirty="0">
                          <a:solidFill>
                            <a:srgbClr val="000000"/>
                          </a:solidFill>
                          <a:effectLst/>
                          <a:latin typeface="+mn-lt"/>
                        </a:rPr>
                        <a:t>145 nm – 210 nm: 6 nm resolution, sub-sampled by 3</a:t>
                      </a:r>
                      <a:br>
                        <a:rPr lang="en-US" sz="1000" b="0" i="0" u="none" strike="noStrike" dirty="0">
                          <a:solidFill>
                            <a:srgbClr val="000000"/>
                          </a:solidFill>
                          <a:effectLst/>
                          <a:latin typeface="+mn-lt"/>
                        </a:rPr>
                      </a:br>
                      <a:endParaRPr lang="en-US" sz="1000" b="0" i="0" u="none" strike="noStrike" dirty="0">
                        <a:solidFill>
                          <a:srgbClr val="000000"/>
                        </a:solidFill>
                        <a:effectLst/>
                        <a:latin typeface="+mn-lt"/>
                      </a:endParaRPr>
                    </a:p>
                  </a:txBody>
                  <a:tcPr anchor="ctr"/>
                </a:tc>
                <a:tc>
                  <a:txBody>
                    <a:bodyPr/>
                    <a:lstStyle/>
                    <a:p>
                      <a:pPr algn="l" fontAlgn="b"/>
                      <a:r>
                        <a:rPr lang="en-US" sz="1000" u="none" strike="noStrike" dirty="0">
                          <a:effectLst/>
                        </a:rPr>
                        <a:t>Europa fills the slit,</a:t>
                      </a:r>
                      <a:r>
                        <a:rPr lang="en-US" sz="1000" u="none" strike="noStrike" baseline="0" dirty="0">
                          <a:effectLst/>
                        </a:rPr>
                        <a:t> so full AP spatial resolution, subsampled by 2 pixels.</a:t>
                      </a:r>
                      <a:endParaRPr lang="en-US" sz="1000" b="0" i="0" u="none" strike="noStrike" dirty="0">
                        <a:solidFill>
                          <a:srgbClr val="000000"/>
                        </a:solidFill>
                        <a:effectLst/>
                        <a:latin typeface="+mn-lt"/>
                      </a:endParaRPr>
                    </a:p>
                  </a:txBody>
                  <a:tcPr marL="12700" marR="12700" marT="12700" marB="0" anchor="ctr"/>
                </a:tc>
                <a:tc>
                  <a:txBody>
                    <a:bodyPr/>
                    <a:lstStyle/>
                    <a:p>
                      <a:pPr algn="l" fontAlgn="b"/>
                      <a:r>
                        <a:rPr lang="en-US" sz="1000" u="none" strike="noStrike" dirty="0">
                          <a:effectLst/>
                        </a:rPr>
                        <a:t> Commonly</a:t>
                      </a:r>
                      <a:r>
                        <a:rPr lang="en-US" sz="1000" u="none" strike="noStrike" baseline="0" dirty="0">
                          <a:effectLst/>
                        </a:rPr>
                        <a:t> used </a:t>
                      </a:r>
                      <a:r>
                        <a:rPr lang="en-US" sz="1000" u="none" strike="noStrike" baseline="0" dirty="0" err="1">
                          <a:effectLst/>
                        </a:rPr>
                        <a:t>phd</a:t>
                      </a:r>
                      <a:endParaRPr lang="en-US" sz="1000" b="0" i="0" u="none" strike="noStrike" dirty="0">
                        <a:solidFill>
                          <a:srgbClr val="000000"/>
                        </a:solidFill>
                        <a:effectLst/>
                        <a:latin typeface="+mn-lt"/>
                      </a:endParaRPr>
                    </a:p>
                  </a:txBody>
                  <a:tcPr marL="12700" marR="12700" marT="12700" marB="0" anchor="ctr"/>
                </a:tc>
                <a:tc>
                  <a:txBody>
                    <a:bodyPr/>
                    <a:lstStyle/>
                    <a:p>
                      <a:pPr algn="l" fontAlgn="b"/>
                      <a:r>
                        <a:rPr lang="en-US" sz="1000" u="none" strike="noStrike" dirty="0">
                          <a:effectLst/>
                        </a:rPr>
                        <a:t>Moderate integration time, moderate well depth</a:t>
                      </a:r>
                      <a:endParaRPr lang="en-US" sz="1000" b="0" i="0" u="none" strike="noStrike" dirty="0">
                        <a:solidFill>
                          <a:srgbClr val="000000"/>
                        </a:solidFill>
                        <a:effectLst/>
                        <a:latin typeface="+mn-lt"/>
                      </a:endParaRPr>
                    </a:p>
                  </a:txBody>
                  <a:tcPr marL="12700" marR="12700" marT="12700" marB="0" anchor="ctr"/>
                </a:tc>
                <a:tc>
                  <a:txBody>
                    <a:bodyPr/>
                    <a:lstStyle/>
                    <a:p>
                      <a:r>
                        <a:rPr lang="en-US" sz="1000" dirty="0"/>
                        <a:t>Standard STIM</a:t>
                      </a:r>
                    </a:p>
                  </a:txBody>
                  <a:tcPr anchor="ct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685796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134AB24-5AA3-654E-8BF3-087CFDB89988}"/>
              </a:ext>
            </a:extLst>
          </p:cNvPr>
          <p:cNvGraphicFramePr>
            <a:graphicFrameLocks noGrp="1"/>
          </p:cNvGraphicFramePr>
          <p:nvPr>
            <p:extLst>
              <p:ext uri="{D42A27DB-BD31-4B8C-83A1-F6EECF244321}">
                <p14:modId xmlns:p14="http://schemas.microsoft.com/office/powerpoint/2010/main" val="2011144070"/>
              </p:ext>
            </p:extLst>
          </p:nvPr>
        </p:nvGraphicFramePr>
        <p:xfrm>
          <a:off x="62615" y="32620"/>
          <a:ext cx="12017089" cy="6860706"/>
        </p:xfrm>
        <a:graphic>
          <a:graphicData uri="http://schemas.openxmlformats.org/drawingml/2006/table">
            <a:tbl>
              <a:tblPr firstRow="1" bandRow="1">
                <a:tableStyleId>{93296810-A885-4BE3-A3E7-6D5BEEA58F35}</a:tableStyleId>
              </a:tblPr>
              <a:tblGrid>
                <a:gridCol w="1937635">
                  <a:extLst>
                    <a:ext uri="{9D8B030D-6E8A-4147-A177-3AD203B41FA5}">
                      <a16:colId xmlns:a16="http://schemas.microsoft.com/office/drawing/2014/main" val="20000"/>
                    </a:ext>
                  </a:extLst>
                </a:gridCol>
                <a:gridCol w="3931780">
                  <a:extLst>
                    <a:ext uri="{9D8B030D-6E8A-4147-A177-3AD203B41FA5}">
                      <a16:colId xmlns:a16="http://schemas.microsoft.com/office/drawing/2014/main" val="20001"/>
                    </a:ext>
                  </a:extLst>
                </a:gridCol>
                <a:gridCol w="2100032">
                  <a:extLst>
                    <a:ext uri="{9D8B030D-6E8A-4147-A177-3AD203B41FA5}">
                      <a16:colId xmlns:a16="http://schemas.microsoft.com/office/drawing/2014/main" val="20002"/>
                    </a:ext>
                  </a:extLst>
                </a:gridCol>
                <a:gridCol w="1304052">
                  <a:extLst>
                    <a:ext uri="{9D8B030D-6E8A-4147-A177-3AD203B41FA5}">
                      <a16:colId xmlns:a16="http://schemas.microsoft.com/office/drawing/2014/main" val="20003"/>
                    </a:ext>
                  </a:extLst>
                </a:gridCol>
                <a:gridCol w="1244777">
                  <a:extLst>
                    <a:ext uri="{9D8B030D-6E8A-4147-A177-3AD203B41FA5}">
                      <a16:colId xmlns:a16="http://schemas.microsoft.com/office/drawing/2014/main" val="20004"/>
                    </a:ext>
                  </a:extLst>
                </a:gridCol>
                <a:gridCol w="1498813">
                  <a:extLst>
                    <a:ext uri="{9D8B030D-6E8A-4147-A177-3AD203B41FA5}">
                      <a16:colId xmlns:a16="http://schemas.microsoft.com/office/drawing/2014/main" val="20005"/>
                    </a:ext>
                  </a:extLst>
                </a:gridCol>
              </a:tblGrid>
              <a:tr h="382851">
                <a:tc>
                  <a:txBody>
                    <a:bodyPr/>
                    <a:lstStyle/>
                    <a:p>
                      <a:r>
                        <a:rPr lang="en-US" sz="1000" dirty="0"/>
                        <a:t>UVS_003_AP_CA</a:t>
                      </a:r>
                      <a:endParaRPr lang="en-US" sz="1000" dirty="0">
                        <a:solidFill>
                          <a:schemeClr val="bg1"/>
                        </a:solidFill>
                      </a:endParaRPr>
                    </a:p>
                  </a:txBody>
                  <a:tcPr anchor="ctr"/>
                </a:tc>
                <a:tc gridSpan="5">
                  <a:txBody>
                    <a:bodyPr/>
                    <a:lstStyle/>
                    <a:p>
                      <a:r>
                        <a:rPr lang="en-US" sz="1000" dirty="0"/>
                        <a:t>UVS Surface,</a:t>
                      </a:r>
                      <a:r>
                        <a:rPr lang="en-US" sz="1000" baseline="0" dirty="0"/>
                        <a:t> Aurora, Airglow Stare: Geological Feature</a:t>
                      </a:r>
                      <a:endParaRPr lang="en-US" sz="1000" dirty="0"/>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53271">
                <a:tc>
                  <a:txBody>
                    <a:bodyPr/>
                    <a:lstStyle/>
                    <a:p>
                      <a:r>
                        <a:rPr lang="en-US" sz="1000" dirty="0"/>
                        <a:t>Conceptual</a:t>
                      </a:r>
                      <a:r>
                        <a:rPr lang="en-US" sz="1000" baseline="0" dirty="0"/>
                        <a:t> Description</a:t>
                      </a:r>
                      <a:endParaRPr lang="en-US" sz="1000" dirty="0"/>
                    </a:p>
                  </a:txBody>
                  <a:tcPr anchor="ctr"/>
                </a:tc>
                <a:tc grid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u="none" strike="noStrike" kern="1200" baseline="0" dirty="0"/>
                        <a:t>This observation is designed to do high spectral resolution imaging when flying over a geological feature of interest as identified by the Geology Working Group</a:t>
                      </a:r>
                      <a:endParaRPr lang="en-US" sz="1000" b="0" i="0" u="none" strike="noStrike" kern="1200" baseline="0" dirty="0">
                        <a:solidFill>
                          <a:schemeClr val="dk1"/>
                        </a:solidFill>
                        <a:latin typeface="+mn-lt"/>
                        <a:ea typeface="+mn-ea"/>
                        <a:cs typeface="+mn-cs"/>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66584">
                <a:tc>
                  <a:txBody>
                    <a:bodyPr/>
                    <a:lstStyle/>
                    <a:p>
                      <a:r>
                        <a:rPr lang="en-US" sz="1000" dirty="0"/>
                        <a:t>Type</a:t>
                      </a:r>
                    </a:p>
                  </a:txBody>
                  <a:tcPr anchor="ctr"/>
                </a:tc>
                <a:tc gridSpan="5">
                  <a:txBody>
                    <a:bodyPr/>
                    <a:lstStyle/>
                    <a:p>
                      <a:r>
                        <a:rPr lang="en-US" sz="1000" dirty="0"/>
                        <a:t>SAA Stare</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366584">
                <a:tc>
                  <a:txBody>
                    <a:bodyPr/>
                    <a:lstStyle/>
                    <a:p>
                      <a:r>
                        <a:rPr lang="en-US" sz="1000" dirty="0"/>
                        <a:t>Observation Type</a:t>
                      </a:r>
                    </a:p>
                  </a:txBody>
                  <a:tcPr anchor="ctr"/>
                </a:tc>
                <a:tc gridSpan="5">
                  <a:txBody>
                    <a:bodyPr/>
                    <a:lstStyle/>
                    <a:p>
                      <a:r>
                        <a:rPr lang="en-US" sz="1000" dirty="0"/>
                        <a:t>Histogram</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366584">
                <a:tc>
                  <a:txBody>
                    <a:bodyPr/>
                    <a:lstStyle/>
                    <a:p>
                      <a:r>
                        <a:rPr lang="en-US" sz="1000" dirty="0"/>
                        <a:t>Scheduling/Avoidance rules</a:t>
                      </a:r>
                    </a:p>
                  </a:txBody>
                  <a:tcPr anchor="ctr"/>
                </a:tc>
                <a:tc gridSpan="5">
                  <a:txBody>
                    <a:bodyPr/>
                    <a:lstStyle/>
                    <a:p>
                      <a:r>
                        <a:rPr lang="en-US" sz="1000" dirty="0"/>
                        <a:t>Phase Angle Requirement boresight &lt; 90 degrees and 60% of slit &lt; 90 degrees Phase Angle</a:t>
                      </a:r>
                    </a:p>
                    <a:p>
                      <a:r>
                        <a:rPr lang="en-US" sz="1000" dirty="0"/>
                        <a:t>Should occur for the duration over which the boresight is over the geological feature + 10 seconds before and after </a:t>
                      </a:r>
                    </a:p>
                    <a:p>
                      <a:endParaRPr lang="en-US" sz="1000" dirty="0"/>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366584">
                <a:tc>
                  <a:txBody>
                    <a:bodyPr/>
                    <a:lstStyle/>
                    <a:p>
                      <a:r>
                        <a:rPr lang="en-US" sz="1000" dirty="0"/>
                        <a:t>Time</a:t>
                      </a:r>
                      <a:r>
                        <a:rPr lang="en-US" sz="1000" baseline="0" dirty="0"/>
                        <a:t> Sampling</a:t>
                      </a:r>
                      <a:endParaRPr lang="en-US" sz="1000" dirty="0"/>
                    </a:p>
                  </a:txBody>
                  <a:tcPr anchor="ctr"/>
                </a:tc>
                <a:tc gridSpan="5">
                  <a:txBody>
                    <a:bodyPr/>
                    <a:lstStyle/>
                    <a:p>
                      <a:r>
                        <a:rPr lang="en-US" sz="1000" baseline="0" dirty="0"/>
                        <a:t>Time sampling = Projected slit width / Relative Surface Velocity</a:t>
                      </a:r>
                    </a:p>
                    <a:p>
                      <a:r>
                        <a:rPr lang="en-US" sz="1000" baseline="0" dirty="0"/>
                        <a:t>Projected slit width = tan(0.05 </a:t>
                      </a:r>
                      <a:r>
                        <a:rPr lang="en-US" sz="1000" baseline="0" dirty="0" err="1"/>
                        <a:t>deg</a:t>
                      </a:r>
                      <a:r>
                        <a:rPr lang="en-US" sz="1000" baseline="0" dirty="0"/>
                        <a:t> / 2)  * distance</a:t>
                      </a:r>
                    </a:p>
                    <a:p>
                      <a:endParaRPr lang="en-US" sz="1000" baseline="0" dirty="0"/>
                    </a:p>
                  </a:txBody>
                  <a:tcPr anchor="ctr"/>
                </a:tc>
                <a:tc hMerge="1">
                  <a:txBody>
                    <a:bodyPr/>
                    <a:lstStyle/>
                    <a:p>
                      <a:endParaRPr lang="en-US"/>
                    </a:p>
                  </a:txBody>
                  <a:tcPr/>
                </a:tc>
                <a:tc hMerge="1">
                  <a:txBody>
                    <a:bodyPr/>
                    <a:lstStyle/>
                    <a:p>
                      <a:endParaRPr lang="en-US"/>
                    </a:p>
                  </a:txBody>
                  <a:tcPr/>
                </a:tc>
                <a:tc hMerge="1">
                  <a:txBody>
                    <a:bodyPr/>
                    <a:lstStyle/>
                    <a:p>
                      <a:endParaRPr lang="en-US" dirty="0"/>
                    </a:p>
                  </a:txBody>
                  <a:tcPr/>
                </a:tc>
                <a:tc hMerge="1">
                  <a:txBody>
                    <a:bodyPr/>
                    <a:lstStyle/>
                    <a:p>
                      <a:endParaRPr lang="en-US"/>
                    </a:p>
                  </a:txBody>
                  <a:tcPr/>
                </a:tc>
                <a:extLst>
                  <a:ext uri="{0D108BD9-81ED-4DB2-BD59-A6C34878D82A}">
                    <a16:rowId xmlns:a16="http://schemas.microsoft.com/office/drawing/2014/main" val="10005"/>
                  </a:ext>
                </a:extLst>
              </a:tr>
              <a:tr h="374120">
                <a:tc>
                  <a:txBody>
                    <a:bodyPr/>
                    <a:lstStyle/>
                    <a:p>
                      <a:r>
                        <a:rPr lang="en-US" sz="1000" dirty="0"/>
                        <a:t>Data rate | with overhead</a:t>
                      </a:r>
                    </a:p>
                  </a:txBody>
                  <a:tcPr anchor="ctr"/>
                </a:tc>
                <a:tc gridSpan="5">
                  <a:txBody>
                    <a:bodyPr/>
                    <a:lstStyle/>
                    <a:p>
                      <a:endParaRPr lang="en-US" sz="1000" dirty="0"/>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6"/>
                  </a:ext>
                </a:extLst>
              </a:tr>
              <a:tr h="354004">
                <a:tc>
                  <a:txBody>
                    <a:bodyPr/>
                    <a:lstStyle/>
                    <a:p>
                      <a:r>
                        <a:rPr lang="en-US" sz="1000" dirty="0"/>
                        <a:t>Total</a:t>
                      </a:r>
                      <a:r>
                        <a:rPr lang="en-US" sz="1000" baseline="0" dirty="0"/>
                        <a:t> d</a:t>
                      </a:r>
                      <a:r>
                        <a:rPr lang="en-US" sz="1000" dirty="0"/>
                        <a:t>uration</a:t>
                      </a:r>
                    </a:p>
                  </a:txBody>
                  <a:tcPr anchor="ctr"/>
                </a:tc>
                <a:tc gridSpan="5">
                  <a:txBody>
                    <a:bodyPr/>
                    <a:lstStyle/>
                    <a:p>
                      <a:r>
                        <a:rPr lang="en-US" sz="1000" i="0" baseline="0" dirty="0"/>
                        <a:t>Auto-set for duration of fly-over of geological feature + 10 seconds before and 10 seconds after</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37760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a:t>Total data volume</a:t>
                      </a:r>
                    </a:p>
                  </a:txBody>
                  <a:tcPr anchor="ctr"/>
                </a:tc>
                <a:tc grid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aseline="0" dirty="0"/>
                        <a:t> </a:t>
                      </a:r>
                      <a:endParaRPr lang="en-US" sz="1000" baseline="0" dirty="0">
                        <a:solidFill>
                          <a:schemeClr val="tx1"/>
                        </a:solidFill>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880964">
                <a:tc>
                  <a:txBody>
                    <a:bodyPr/>
                    <a:lstStyle/>
                    <a:p>
                      <a:r>
                        <a:rPr lang="en-US" sz="1000" dirty="0"/>
                        <a:t>UVS Requirements Met</a:t>
                      </a:r>
                    </a:p>
                  </a:txBody>
                  <a:tcPr anchor="ctr"/>
                </a:tc>
                <a:tc gridSpan="5">
                  <a:txBody>
                    <a:bodyPr/>
                    <a:lstStyle/>
                    <a:p>
                      <a:r>
                        <a:rPr lang="en-US" sz="1000" dirty="0"/>
                        <a:t>[ Planning Guidelines ] </a:t>
                      </a:r>
                    </a:p>
                    <a:p>
                      <a:r>
                        <a:rPr lang="en-US" sz="1000" dirty="0"/>
                        <a:t>UVS.003: Surface Spectral Resolution Bandpass Sub-range #1</a:t>
                      </a:r>
                    </a:p>
                    <a:p>
                      <a:r>
                        <a:rPr lang="en-US" sz="1000" dirty="0"/>
                        <a:t>UVS.004: Surface</a:t>
                      </a:r>
                      <a:r>
                        <a:rPr lang="en-US" sz="1000" baseline="0" dirty="0"/>
                        <a:t> </a:t>
                      </a:r>
                      <a:r>
                        <a:rPr lang="en-US" sz="1000" dirty="0"/>
                        <a:t>Spectral Resolution Bandpass Sub-range #2</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9"/>
                  </a:ext>
                </a:extLst>
              </a:tr>
              <a:tr h="245515">
                <a:tc rowSpan="3">
                  <a:txBody>
                    <a:bodyPr/>
                    <a:lstStyle/>
                    <a:p>
                      <a:r>
                        <a:rPr lang="en-US" sz="1000" dirty="0"/>
                        <a:t>Data Package Information</a:t>
                      </a:r>
                    </a:p>
                  </a:txBody>
                  <a:tcPr anchor="ctr"/>
                </a:tc>
                <a:tc>
                  <a:txBody>
                    <a:bodyPr/>
                    <a:lstStyle/>
                    <a:p>
                      <a:r>
                        <a:rPr lang="en-US" sz="1000" dirty="0"/>
                        <a:t>Spectral Bins</a:t>
                      </a:r>
                      <a:endParaRPr lang="en-US" sz="1000" b="1" dirty="0"/>
                    </a:p>
                  </a:txBody>
                  <a:tcPr anchor="ctr"/>
                </a:tc>
                <a:tc>
                  <a:txBody>
                    <a:bodyPr/>
                    <a:lstStyle/>
                    <a:p>
                      <a:r>
                        <a:rPr lang="en-US" sz="1000" dirty="0"/>
                        <a:t>Spatial Bins</a:t>
                      </a:r>
                      <a:endParaRPr lang="en-US" sz="1000" b="1" dirty="0"/>
                    </a:p>
                  </a:txBody>
                  <a:tcPr anchor="ctr"/>
                </a:tc>
                <a:tc>
                  <a:txBody>
                    <a:bodyPr/>
                    <a:lstStyle/>
                    <a:p>
                      <a:r>
                        <a:rPr lang="en-US" sz="1000" dirty="0"/>
                        <a:t>Pulse Height (bins)</a:t>
                      </a:r>
                      <a:endParaRPr lang="en-US" sz="1000" b="1" dirty="0"/>
                    </a:p>
                  </a:txBody>
                  <a:tcPr anchor="ctr"/>
                </a:tc>
                <a:tc>
                  <a:txBody>
                    <a:bodyPr/>
                    <a:lstStyle/>
                    <a:p>
                      <a:r>
                        <a:rPr lang="en-US" sz="1000" dirty="0"/>
                        <a:t>Bit Well Depth</a:t>
                      </a:r>
                      <a:endParaRPr lang="en-US" sz="1000" b="1" dirty="0"/>
                    </a:p>
                  </a:txBody>
                  <a:tcPr anchor="ctr"/>
                </a:tc>
                <a:tc>
                  <a:txBody>
                    <a:bodyPr/>
                    <a:lstStyle/>
                    <a:p>
                      <a:r>
                        <a:rPr lang="en-US" sz="1000" dirty="0"/>
                        <a:t>STIM</a:t>
                      </a:r>
                      <a:r>
                        <a:rPr lang="en-US" sz="1000" baseline="0" dirty="0"/>
                        <a:t> Regions</a:t>
                      </a:r>
                      <a:endParaRPr lang="en-US" sz="1000" b="1" dirty="0"/>
                    </a:p>
                  </a:txBody>
                  <a:tcPr anchor="ctr"/>
                </a:tc>
                <a:extLst>
                  <a:ext uri="{0D108BD9-81ED-4DB2-BD59-A6C34878D82A}">
                    <a16:rowId xmlns:a16="http://schemas.microsoft.com/office/drawing/2014/main" val="10010"/>
                  </a:ext>
                </a:extLst>
              </a:tr>
              <a:tr h="404377">
                <a:tc vMerge="1">
                  <a:txBody>
                    <a:bodyPr/>
                    <a:lstStyle/>
                    <a:p>
                      <a:endParaRPr lang="en-US"/>
                    </a:p>
                  </a:txBody>
                  <a:tcPr/>
                </a:tc>
                <a:tc>
                  <a:txBody>
                    <a:bodyPr/>
                    <a:lstStyle/>
                    <a:p>
                      <a:r>
                        <a:rPr lang="en-US" sz="1000" dirty="0"/>
                        <a:t>108 </a:t>
                      </a:r>
                    </a:p>
                  </a:txBody>
                  <a:tcPr anchor="ctr"/>
                </a:tc>
                <a:tc>
                  <a:txBody>
                    <a:bodyPr/>
                    <a:lstStyle/>
                    <a:p>
                      <a:r>
                        <a:rPr lang="en-US" sz="1000" dirty="0"/>
                        <a:t>94</a:t>
                      </a:r>
                    </a:p>
                  </a:txBody>
                  <a:tcPr anchor="ctr"/>
                </a:tc>
                <a:tc>
                  <a:txBody>
                    <a:bodyPr/>
                    <a:lstStyle/>
                    <a:p>
                      <a:r>
                        <a:rPr lang="en-US" sz="1000" dirty="0"/>
                        <a:t>30</a:t>
                      </a:r>
                    </a:p>
                  </a:txBody>
                  <a:tcPr anchor="ctr"/>
                </a:tc>
                <a:tc>
                  <a:txBody>
                    <a:bodyPr/>
                    <a:lstStyle/>
                    <a:p>
                      <a:r>
                        <a:rPr lang="en-US" sz="1000" dirty="0"/>
                        <a:t>10</a:t>
                      </a:r>
                    </a:p>
                  </a:txBody>
                  <a:tcPr anchor="ctr"/>
                </a:tc>
                <a:tc>
                  <a:txBody>
                    <a:bodyPr/>
                    <a:lstStyle/>
                    <a:p>
                      <a:r>
                        <a:rPr lang="en-US" sz="1000" dirty="0"/>
                        <a:t>0</a:t>
                      </a:r>
                    </a:p>
                  </a:txBody>
                  <a:tcPr anchor="ctr"/>
                </a:tc>
                <a:extLst>
                  <a:ext uri="{0D108BD9-81ED-4DB2-BD59-A6C34878D82A}">
                    <a16:rowId xmlns:a16="http://schemas.microsoft.com/office/drawing/2014/main" val="10011"/>
                  </a:ext>
                </a:extLst>
              </a:tr>
              <a:tr h="1357551">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mn-lt"/>
                        </a:rPr>
                        <a:t>55 nm – 118 nm: 25 nm resolution, sub-sampled by 3</a:t>
                      </a:r>
                      <a:br>
                        <a:rPr lang="en-US" sz="1000" b="0" i="0" u="none" strike="noStrike" dirty="0">
                          <a:solidFill>
                            <a:srgbClr val="000000"/>
                          </a:solidFill>
                          <a:effectLst/>
                          <a:latin typeface="+mn-lt"/>
                        </a:rPr>
                      </a:br>
                      <a:r>
                        <a:rPr lang="en-US" sz="1000" b="0" i="0" u="none" strike="noStrike" dirty="0">
                          <a:solidFill>
                            <a:srgbClr val="000000"/>
                          </a:solidFill>
                          <a:effectLst/>
                          <a:latin typeface="+mn-lt"/>
                        </a:rPr>
                        <a:t>118 nm – 145 nm: Highest filled-slit resolution of 1.2 nm, sub-sampled by 3 </a:t>
                      </a:r>
                      <a:br>
                        <a:rPr lang="en-US" sz="1000" b="0" i="0" u="none" strike="noStrike" dirty="0">
                          <a:solidFill>
                            <a:srgbClr val="000000"/>
                          </a:solidFill>
                          <a:effectLst/>
                          <a:latin typeface="+mn-lt"/>
                        </a:rPr>
                      </a:br>
                      <a:r>
                        <a:rPr lang="en-US" sz="1000" b="0" i="0" u="none" strike="noStrike" dirty="0">
                          <a:solidFill>
                            <a:srgbClr val="000000"/>
                          </a:solidFill>
                          <a:effectLst/>
                          <a:latin typeface="+mn-lt"/>
                        </a:rPr>
                        <a:t>145 nm – 210 nm: 6 nm resolution, sub-sampled by 3</a:t>
                      </a:r>
                      <a:br>
                        <a:rPr lang="en-US" sz="1000" b="0" i="0" u="none" strike="noStrike" dirty="0">
                          <a:solidFill>
                            <a:srgbClr val="000000"/>
                          </a:solidFill>
                          <a:effectLst/>
                          <a:latin typeface="+mn-lt"/>
                        </a:rPr>
                      </a:br>
                      <a:endParaRPr lang="en-US" sz="1000" b="0" i="0" u="none" strike="noStrike" dirty="0">
                        <a:solidFill>
                          <a:srgbClr val="000000"/>
                        </a:solidFill>
                        <a:effectLst/>
                        <a:latin typeface="+mn-lt"/>
                      </a:endParaRPr>
                    </a:p>
                    <a:p>
                      <a:endParaRPr lang="en-US" sz="1000" baseline="0" dirty="0"/>
                    </a:p>
                  </a:txBody>
                  <a:tcPr anchor="ctr"/>
                </a:tc>
                <a:tc>
                  <a:txBody>
                    <a:bodyPr/>
                    <a:lstStyle/>
                    <a:p>
                      <a:pPr algn="l" fontAlgn="b"/>
                      <a:r>
                        <a:rPr lang="en-US" sz="1000" u="none" strike="noStrike" dirty="0">
                          <a:effectLst/>
                        </a:rPr>
                        <a:t>Europa fills the slit,</a:t>
                      </a:r>
                      <a:r>
                        <a:rPr lang="en-US" sz="1000" u="none" strike="noStrike" baseline="0" dirty="0">
                          <a:effectLst/>
                        </a:rPr>
                        <a:t> so full AP spatial resolution, subsampled by 2 pixels.</a:t>
                      </a:r>
                      <a:endParaRPr lang="en-US" sz="1000" b="0" i="0" u="none" strike="noStrike" dirty="0">
                        <a:solidFill>
                          <a:srgbClr val="000000"/>
                        </a:solidFill>
                        <a:effectLst/>
                        <a:latin typeface="+mn-lt"/>
                      </a:endParaRPr>
                    </a:p>
                  </a:txBody>
                  <a:tcPr marL="12700" marR="12700" marT="12700" marB="0" anchor="ctr"/>
                </a:tc>
                <a:tc>
                  <a:txBody>
                    <a:bodyPr/>
                    <a:lstStyle/>
                    <a:p>
                      <a:pPr algn="l" fontAlgn="b"/>
                      <a:r>
                        <a:rPr lang="en-US" sz="1000" u="none" strike="noStrike" dirty="0">
                          <a:effectLst/>
                        </a:rPr>
                        <a:t> Commonly</a:t>
                      </a:r>
                      <a:r>
                        <a:rPr lang="en-US" sz="1000" u="none" strike="noStrike" baseline="0" dirty="0">
                          <a:effectLst/>
                        </a:rPr>
                        <a:t> used </a:t>
                      </a:r>
                      <a:r>
                        <a:rPr lang="en-US" sz="1000" u="none" strike="noStrike" baseline="0" dirty="0" err="1">
                          <a:effectLst/>
                        </a:rPr>
                        <a:t>phd</a:t>
                      </a:r>
                      <a:endParaRPr lang="en-US" sz="1000" b="0" i="0" u="none" strike="noStrike" dirty="0">
                        <a:solidFill>
                          <a:srgbClr val="000000"/>
                        </a:solidFill>
                        <a:effectLst/>
                        <a:latin typeface="+mn-lt"/>
                      </a:endParaRPr>
                    </a:p>
                  </a:txBody>
                  <a:tcPr marL="12700" marR="12700" marT="12700" marB="0" anchor="ctr"/>
                </a:tc>
                <a:tc>
                  <a:txBody>
                    <a:bodyPr/>
                    <a:lstStyle/>
                    <a:p>
                      <a:pPr algn="l" fontAlgn="b"/>
                      <a:r>
                        <a:rPr lang="en-US" sz="1000" u="none" strike="noStrike" dirty="0">
                          <a:effectLst/>
                        </a:rPr>
                        <a:t>Moderate Well Depth since this card can be placed whenever there is a feature (could be relatively higher flyby)</a:t>
                      </a:r>
                      <a:endParaRPr lang="en-US" sz="1000" b="0" i="0" u="none" strike="noStrike" dirty="0">
                        <a:solidFill>
                          <a:srgbClr val="000000"/>
                        </a:solidFill>
                        <a:effectLst/>
                        <a:latin typeface="+mn-lt"/>
                      </a:endParaRPr>
                    </a:p>
                  </a:txBody>
                  <a:tcPr marL="12700" marR="12700" marT="12700" marB="0" anchor="ctr"/>
                </a:tc>
                <a:tc>
                  <a:txBody>
                    <a:bodyPr/>
                    <a:lstStyle/>
                    <a:p>
                      <a:r>
                        <a:rPr lang="en-US" sz="1000" dirty="0"/>
                        <a:t>NO</a:t>
                      </a:r>
                      <a:r>
                        <a:rPr lang="en-US" sz="1000" baseline="0" dirty="0"/>
                        <a:t> STIM for this part of the flyby since this observation is relatively brief </a:t>
                      </a:r>
                      <a:endParaRPr lang="en-US" sz="1000" dirty="0"/>
                    </a:p>
                  </a:txBody>
                  <a:tcPr anchor="ct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192751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134AB24-5AA3-654E-8BF3-087CFDB89988}"/>
              </a:ext>
            </a:extLst>
          </p:cNvPr>
          <p:cNvGraphicFramePr>
            <a:graphicFrameLocks noGrp="1"/>
          </p:cNvGraphicFramePr>
          <p:nvPr>
            <p:extLst>
              <p:ext uri="{D42A27DB-BD31-4B8C-83A1-F6EECF244321}">
                <p14:modId xmlns:p14="http://schemas.microsoft.com/office/powerpoint/2010/main" val="3965508203"/>
              </p:ext>
            </p:extLst>
          </p:nvPr>
        </p:nvGraphicFramePr>
        <p:xfrm>
          <a:off x="62615" y="32620"/>
          <a:ext cx="12017089" cy="6680782"/>
        </p:xfrm>
        <a:graphic>
          <a:graphicData uri="http://schemas.openxmlformats.org/drawingml/2006/table">
            <a:tbl>
              <a:tblPr firstRow="1" bandRow="1">
                <a:tableStyleId>{073A0DAA-6AF3-43AB-8588-CEC1D06C72B9}</a:tableStyleId>
              </a:tblPr>
              <a:tblGrid>
                <a:gridCol w="1994785">
                  <a:extLst>
                    <a:ext uri="{9D8B030D-6E8A-4147-A177-3AD203B41FA5}">
                      <a16:colId xmlns:a16="http://schemas.microsoft.com/office/drawing/2014/main" val="20000"/>
                    </a:ext>
                  </a:extLst>
                </a:gridCol>
                <a:gridCol w="3874630">
                  <a:extLst>
                    <a:ext uri="{9D8B030D-6E8A-4147-A177-3AD203B41FA5}">
                      <a16:colId xmlns:a16="http://schemas.microsoft.com/office/drawing/2014/main" val="20001"/>
                    </a:ext>
                  </a:extLst>
                </a:gridCol>
                <a:gridCol w="2100032">
                  <a:extLst>
                    <a:ext uri="{9D8B030D-6E8A-4147-A177-3AD203B41FA5}">
                      <a16:colId xmlns:a16="http://schemas.microsoft.com/office/drawing/2014/main" val="20002"/>
                    </a:ext>
                  </a:extLst>
                </a:gridCol>
                <a:gridCol w="1304052">
                  <a:extLst>
                    <a:ext uri="{9D8B030D-6E8A-4147-A177-3AD203B41FA5}">
                      <a16:colId xmlns:a16="http://schemas.microsoft.com/office/drawing/2014/main" val="20003"/>
                    </a:ext>
                  </a:extLst>
                </a:gridCol>
                <a:gridCol w="1244777">
                  <a:extLst>
                    <a:ext uri="{9D8B030D-6E8A-4147-A177-3AD203B41FA5}">
                      <a16:colId xmlns:a16="http://schemas.microsoft.com/office/drawing/2014/main" val="20004"/>
                    </a:ext>
                  </a:extLst>
                </a:gridCol>
                <a:gridCol w="1498813">
                  <a:extLst>
                    <a:ext uri="{9D8B030D-6E8A-4147-A177-3AD203B41FA5}">
                      <a16:colId xmlns:a16="http://schemas.microsoft.com/office/drawing/2014/main" val="20005"/>
                    </a:ext>
                  </a:extLst>
                </a:gridCol>
              </a:tblGrid>
              <a:tr h="382851">
                <a:tc>
                  <a:txBody>
                    <a:bodyPr/>
                    <a:lstStyle/>
                    <a:p>
                      <a:r>
                        <a:rPr lang="en-US" sz="1000" dirty="0"/>
                        <a:t>UVS_004_AP_CA</a:t>
                      </a:r>
                      <a:endParaRPr lang="en-US" sz="1000" dirty="0">
                        <a:solidFill>
                          <a:schemeClr val="bg1"/>
                        </a:solidFill>
                      </a:endParaRPr>
                    </a:p>
                  </a:txBody>
                  <a:tcPr anchor="ctr"/>
                </a:tc>
                <a:tc gridSpan="5">
                  <a:txBody>
                    <a:bodyPr/>
                    <a:lstStyle/>
                    <a:p>
                      <a:r>
                        <a:rPr lang="en-US" sz="1000" dirty="0"/>
                        <a:t>UVS Surface,</a:t>
                      </a:r>
                      <a:r>
                        <a:rPr lang="en-US" sz="1000" baseline="0" dirty="0"/>
                        <a:t> Aurora, Airglow Stare: Nighttime Surface Studies</a:t>
                      </a:r>
                      <a:endParaRPr lang="en-US" sz="1000" dirty="0"/>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53271">
                <a:tc>
                  <a:txBody>
                    <a:bodyPr/>
                    <a:lstStyle/>
                    <a:p>
                      <a:r>
                        <a:rPr lang="en-US" sz="1000" dirty="0"/>
                        <a:t>Conceptual</a:t>
                      </a:r>
                      <a:r>
                        <a:rPr lang="en-US" sz="1000" baseline="0" dirty="0"/>
                        <a:t> Description</a:t>
                      </a:r>
                      <a:endParaRPr lang="en-US" sz="1000" dirty="0"/>
                    </a:p>
                  </a:txBody>
                  <a:tcPr anchor="ctr"/>
                </a:tc>
                <a:tc grid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u="none" strike="noStrike" kern="1200" baseline="0" dirty="0"/>
                        <a:t>AP Nightside observation designed to acquire &lt; 100 km/pix spatial resolution surface observations while obtaining the highest SNR. This observation focuses on Lyman-alpha and is therefore lower spectral resolution in other </a:t>
                      </a:r>
                      <a:r>
                        <a:rPr lang="en-US" sz="1000" u="none" strike="noStrike" kern="1200" baseline="0" dirty="0" err="1"/>
                        <a:t>bandpasses</a:t>
                      </a:r>
                      <a:r>
                        <a:rPr lang="en-US" sz="1000" u="none" strike="noStrike" kern="1200" baseline="0" dirty="0"/>
                        <a:t>.</a:t>
                      </a:r>
                      <a:endParaRPr lang="en-US" sz="1000" b="0" i="0" u="none" strike="noStrike" kern="1200" baseline="0" dirty="0">
                        <a:solidFill>
                          <a:schemeClr val="dk1"/>
                        </a:solidFill>
                        <a:latin typeface="+mn-lt"/>
                        <a:ea typeface="+mn-ea"/>
                        <a:cs typeface="+mn-cs"/>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66584">
                <a:tc>
                  <a:txBody>
                    <a:bodyPr/>
                    <a:lstStyle/>
                    <a:p>
                      <a:r>
                        <a:rPr lang="en-US" sz="1000" dirty="0"/>
                        <a:t>Type</a:t>
                      </a:r>
                    </a:p>
                  </a:txBody>
                  <a:tcPr anchor="ctr"/>
                </a:tc>
                <a:tc gridSpan="5">
                  <a:txBody>
                    <a:bodyPr/>
                    <a:lstStyle/>
                    <a:p>
                      <a:r>
                        <a:rPr lang="en-US" sz="1000" dirty="0"/>
                        <a:t>SAA Stare</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366584">
                <a:tc>
                  <a:txBody>
                    <a:bodyPr/>
                    <a:lstStyle/>
                    <a:p>
                      <a:r>
                        <a:rPr lang="en-US" sz="1000" dirty="0"/>
                        <a:t>Observation Type</a:t>
                      </a:r>
                    </a:p>
                  </a:txBody>
                  <a:tcPr anchor="ctr"/>
                </a:tc>
                <a:tc gridSpan="5">
                  <a:txBody>
                    <a:bodyPr/>
                    <a:lstStyle/>
                    <a:p>
                      <a:r>
                        <a:rPr lang="en-US" sz="1000" dirty="0"/>
                        <a:t>Histogram</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38534">
                <a:tc>
                  <a:txBody>
                    <a:bodyPr/>
                    <a:lstStyle/>
                    <a:p>
                      <a:r>
                        <a:rPr lang="en-US" sz="1000" dirty="0"/>
                        <a:t>Scheduling/Avoidance rules</a:t>
                      </a:r>
                    </a:p>
                  </a:txBody>
                  <a:tcPr anchor="ctr"/>
                </a:tc>
                <a:tc gridSpan="5">
                  <a:txBody>
                    <a:bodyPr/>
                    <a:lstStyle/>
                    <a:p>
                      <a:r>
                        <a:rPr lang="en-US" sz="1000" dirty="0"/>
                        <a:t>Phase Angle Requirement boresight &gt; 90 degrees and 60% of slit &gt; 90 degrees Phase Angle</a:t>
                      </a:r>
                    </a:p>
                    <a:p>
                      <a:r>
                        <a:rPr lang="en-US" sz="1000" dirty="0"/>
                        <a:t>Occurs when s/c altitude &lt; 36,000 km  (filled slit)    [ might be good to have a lower limit on this instead of collecting data with extremely short sampling time on the night side]</a:t>
                      </a:r>
                      <a:endParaRPr lang="en-US" sz="1000" dirty="0">
                        <a:solidFill>
                          <a:srgbClr val="00B050"/>
                        </a:solidFill>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366584">
                <a:tc>
                  <a:txBody>
                    <a:bodyPr/>
                    <a:lstStyle/>
                    <a:p>
                      <a:r>
                        <a:rPr lang="en-US" sz="1000" dirty="0"/>
                        <a:t>Time</a:t>
                      </a:r>
                      <a:r>
                        <a:rPr lang="en-US" sz="1000" baseline="0" dirty="0"/>
                        <a:t> Sampling</a:t>
                      </a:r>
                      <a:endParaRPr lang="en-US" sz="1000" dirty="0"/>
                    </a:p>
                  </a:txBody>
                  <a:tcPr anchor="ctr"/>
                </a:tc>
                <a:tc gridSpan="5">
                  <a:txBody>
                    <a:bodyPr/>
                    <a:lstStyle/>
                    <a:p>
                      <a:r>
                        <a:rPr lang="en-US" sz="1000" baseline="0" dirty="0"/>
                        <a:t>Time sampling = Projected slit width / Relative Surface Velocity</a:t>
                      </a:r>
                    </a:p>
                    <a:p>
                      <a:r>
                        <a:rPr lang="en-US" sz="1000" baseline="0" dirty="0"/>
                        <a:t>Projected slit width = tan(0.05 </a:t>
                      </a:r>
                      <a:r>
                        <a:rPr lang="en-US" sz="1000" baseline="0" dirty="0" err="1"/>
                        <a:t>deg</a:t>
                      </a:r>
                      <a:r>
                        <a:rPr lang="en-US" sz="1000" baseline="0" dirty="0"/>
                        <a:t> / 2)  * distance</a:t>
                      </a:r>
                    </a:p>
                  </a:txBody>
                  <a:tcPr anchor="ctr"/>
                </a:tc>
                <a:tc hMerge="1">
                  <a:txBody>
                    <a:bodyPr/>
                    <a:lstStyle/>
                    <a:p>
                      <a:endParaRPr lang="en-US"/>
                    </a:p>
                  </a:txBody>
                  <a:tcPr/>
                </a:tc>
                <a:tc hMerge="1">
                  <a:txBody>
                    <a:bodyPr/>
                    <a:lstStyle/>
                    <a:p>
                      <a:endParaRPr lang="en-US"/>
                    </a:p>
                  </a:txBody>
                  <a:tcPr/>
                </a:tc>
                <a:tc hMerge="1">
                  <a:txBody>
                    <a:bodyPr/>
                    <a:lstStyle/>
                    <a:p>
                      <a:endParaRPr lang="en-US" dirty="0"/>
                    </a:p>
                  </a:txBody>
                  <a:tcPr/>
                </a:tc>
                <a:tc hMerge="1">
                  <a:txBody>
                    <a:bodyPr/>
                    <a:lstStyle/>
                    <a:p>
                      <a:endParaRPr lang="en-US"/>
                    </a:p>
                  </a:txBody>
                  <a:tcPr/>
                </a:tc>
                <a:extLst>
                  <a:ext uri="{0D108BD9-81ED-4DB2-BD59-A6C34878D82A}">
                    <a16:rowId xmlns:a16="http://schemas.microsoft.com/office/drawing/2014/main" val="10005"/>
                  </a:ext>
                </a:extLst>
              </a:tr>
              <a:tr h="374120">
                <a:tc>
                  <a:txBody>
                    <a:bodyPr/>
                    <a:lstStyle/>
                    <a:p>
                      <a:r>
                        <a:rPr lang="en-US" sz="1000" dirty="0"/>
                        <a:t>Data rate | with overhead</a:t>
                      </a:r>
                    </a:p>
                  </a:txBody>
                  <a:tcPr anchor="ctr"/>
                </a:tc>
                <a:tc gridSpan="5">
                  <a:txBody>
                    <a:bodyPr/>
                    <a:lstStyle/>
                    <a:p>
                      <a:endParaRPr lang="en-US" sz="1000" dirty="0"/>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6"/>
                  </a:ext>
                </a:extLst>
              </a:tr>
              <a:tr h="354004">
                <a:tc>
                  <a:txBody>
                    <a:bodyPr/>
                    <a:lstStyle/>
                    <a:p>
                      <a:r>
                        <a:rPr lang="en-US" sz="1000" dirty="0"/>
                        <a:t>Total</a:t>
                      </a:r>
                      <a:r>
                        <a:rPr lang="en-US" sz="1000" baseline="0" dirty="0"/>
                        <a:t> d</a:t>
                      </a:r>
                      <a:r>
                        <a:rPr lang="en-US" sz="1000" dirty="0"/>
                        <a:t>uration</a:t>
                      </a:r>
                    </a:p>
                  </a:txBody>
                  <a:tcPr anchor="ctr"/>
                </a:tc>
                <a:tc gridSpan="5">
                  <a:txBody>
                    <a:bodyPr/>
                    <a:lstStyle/>
                    <a:p>
                      <a:r>
                        <a:rPr lang="en-US" sz="1000" baseline="0" dirty="0"/>
                        <a:t>600 s</a:t>
                      </a:r>
                      <a:endParaRPr lang="en-US" sz="1000" i="0" baseline="0" dirty="0">
                        <a:solidFill>
                          <a:srgbClr val="00B050"/>
                        </a:solidFill>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37760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a:t>Total data volume</a:t>
                      </a:r>
                      <a:endParaRPr lang="en-US" sz="1000" dirty="0">
                        <a:solidFill>
                          <a:sysClr val="windowText" lastClr="000000"/>
                        </a:solidFill>
                      </a:endParaRPr>
                    </a:p>
                  </a:txBody>
                  <a:tcPr anchor="ctr"/>
                </a:tc>
                <a:tc grid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baseline="0" dirty="0"/>
                        <a:t> </a:t>
                      </a:r>
                      <a:endParaRPr lang="en-US" sz="1000" baseline="0" dirty="0">
                        <a:solidFill>
                          <a:schemeClr val="tx1"/>
                        </a:solidFill>
                      </a:endParaRP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579781">
                <a:tc>
                  <a:txBody>
                    <a:bodyPr/>
                    <a:lstStyle/>
                    <a:p>
                      <a:r>
                        <a:rPr lang="en-US" sz="1000" dirty="0"/>
                        <a:t>UVS Requirements Met</a:t>
                      </a:r>
                    </a:p>
                  </a:txBody>
                  <a:tcPr anchor="ctr"/>
                </a:tc>
                <a:tc gridSpan="5">
                  <a:txBody>
                    <a:bodyPr/>
                    <a:lstStyle/>
                    <a:p>
                      <a:r>
                        <a:rPr lang="en-US" sz="1000" dirty="0"/>
                        <a:t>[ Planning Guidelines ] </a:t>
                      </a:r>
                    </a:p>
                    <a:p>
                      <a:r>
                        <a:rPr lang="en-US" sz="1000" dirty="0"/>
                        <a:t>UVS.008: Spatial</a:t>
                      </a:r>
                      <a:r>
                        <a:rPr lang="en-US" sz="1000" baseline="0" dirty="0"/>
                        <a:t> resolution &lt; 100 km/pixel at &lt;36,000 km altitude</a:t>
                      </a:r>
                    </a:p>
                    <a:p>
                      <a:r>
                        <a:rPr lang="en-US" sz="1000" dirty="0"/>
                        <a:t>UVS.038: global scale nightside stares occur &lt;36,000 km altitude</a:t>
                      </a:r>
                    </a:p>
                    <a:p>
                      <a:r>
                        <a:rPr lang="en-US" sz="1000" dirty="0"/>
                        <a:t>UVS.003: Spectral Resolution Bandpass Sub-range #1</a:t>
                      </a:r>
                    </a:p>
                    <a:p>
                      <a:r>
                        <a:rPr lang="en-US" sz="1000" dirty="0"/>
                        <a:t>UVS.004: Spectral Resolution Bandpass Sub-range #2</a:t>
                      </a:r>
                    </a:p>
                    <a:p>
                      <a:endParaRPr lang="en-US" sz="1000" dirty="0"/>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9"/>
                  </a:ext>
                </a:extLst>
              </a:tr>
              <a:tr h="245515">
                <a:tc rowSpan="3">
                  <a:txBody>
                    <a:bodyPr/>
                    <a:lstStyle/>
                    <a:p>
                      <a:r>
                        <a:rPr lang="en-US" sz="1000" dirty="0"/>
                        <a:t>Data Package Information</a:t>
                      </a:r>
                    </a:p>
                  </a:txBody>
                  <a:tcPr anchor="ctr"/>
                </a:tc>
                <a:tc>
                  <a:txBody>
                    <a:bodyPr/>
                    <a:lstStyle/>
                    <a:p>
                      <a:r>
                        <a:rPr lang="en-US" sz="1000" dirty="0"/>
                        <a:t>Spectral Bins</a:t>
                      </a:r>
                      <a:endParaRPr lang="en-US" sz="1000" b="1" dirty="0"/>
                    </a:p>
                  </a:txBody>
                  <a:tcPr anchor="ctr"/>
                </a:tc>
                <a:tc>
                  <a:txBody>
                    <a:bodyPr/>
                    <a:lstStyle/>
                    <a:p>
                      <a:r>
                        <a:rPr lang="en-US" sz="1000" dirty="0"/>
                        <a:t>Spatial Bins</a:t>
                      </a:r>
                      <a:endParaRPr lang="en-US" sz="1000" b="1" dirty="0"/>
                    </a:p>
                  </a:txBody>
                  <a:tcPr anchor="ctr"/>
                </a:tc>
                <a:tc>
                  <a:txBody>
                    <a:bodyPr/>
                    <a:lstStyle/>
                    <a:p>
                      <a:r>
                        <a:rPr lang="en-US" sz="1000" dirty="0"/>
                        <a:t>Pulse Height (bins)</a:t>
                      </a:r>
                      <a:endParaRPr lang="en-US" sz="1000" b="1" dirty="0"/>
                    </a:p>
                  </a:txBody>
                  <a:tcPr anchor="ctr"/>
                </a:tc>
                <a:tc>
                  <a:txBody>
                    <a:bodyPr/>
                    <a:lstStyle/>
                    <a:p>
                      <a:r>
                        <a:rPr lang="en-US" sz="1000" dirty="0"/>
                        <a:t>Bit Well Depth</a:t>
                      </a:r>
                      <a:endParaRPr lang="en-US" sz="1000" b="1" dirty="0"/>
                    </a:p>
                  </a:txBody>
                  <a:tcPr anchor="ctr"/>
                </a:tc>
                <a:tc>
                  <a:txBody>
                    <a:bodyPr/>
                    <a:lstStyle/>
                    <a:p>
                      <a:r>
                        <a:rPr lang="en-US" sz="1000" dirty="0"/>
                        <a:t>STIM</a:t>
                      </a:r>
                      <a:r>
                        <a:rPr lang="en-US" sz="1000" baseline="0" dirty="0"/>
                        <a:t> Regions</a:t>
                      </a:r>
                      <a:endParaRPr lang="en-US" sz="1000" b="1" dirty="0"/>
                    </a:p>
                  </a:txBody>
                  <a:tcPr anchor="ctr"/>
                </a:tc>
                <a:extLst>
                  <a:ext uri="{0D108BD9-81ED-4DB2-BD59-A6C34878D82A}">
                    <a16:rowId xmlns:a16="http://schemas.microsoft.com/office/drawing/2014/main" val="10010"/>
                  </a:ext>
                </a:extLst>
              </a:tr>
              <a:tr h="404377">
                <a:tc vMerge="1">
                  <a:txBody>
                    <a:bodyPr/>
                    <a:lstStyle/>
                    <a:p>
                      <a:endParaRPr lang="en-US"/>
                    </a:p>
                  </a:txBody>
                  <a:tcPr/>
                </a:tc>
                <a:tc>
                  <a:txBody>
                    <a:bodyPr/>
                    <a:lstStyle/>
                    <a:p>
                      <a:r>
                        <a:rPr lang="en-US" sz="1000" dirty="0"/>
                        <a:t>34</a:t>
                      </a:r>
                    </a:p>
                  </a:txBody>
                  <a:tcPr anchor="ctr"/>
                </a:tc>
                <a:tc>
                  <a:txBody>
                    <a:bodyPr/>
                    <a:lstStyle/>
                    <a:p>
                      <a:r>
                        <a:rPr lang="en-US" sz="1000" dirty="0"/>
                        <a:t>94</a:t>
                      </a:r>
                    </a:p>
                  </a:txBody>
                  <a:tcPr anchor="ctr"/>
                </a:tc>
                <a:tc>
                  <a:txBody>
                    <a:bodyPr/>
                    <a:lstStyle/>
                    <a:p>
                      <a:r>
                        <a:rPr lang="en-US" sz="1000" dirty="0"/>
                        <a:t>30</a:t>
                      </a:r>
                    </a:p>
                  </a:txBody>
                  <a:tcPr anchor="ctr"/>
                </a:tc>
                <a:tc>
                  <a:txBody>
                    <a:bodyPr/>
                    <a:lstStyle/>
                    <a:p>
                      <a:r>
                        <a:rPr lang="en-US" sz="1000" dirty="0"/>
                        <a:t>8</a:t>
                      </a:r>
                    </a:p>
                  </a:txBody>
                  <a:tcPr anchor="ctr"/>
                </a:tc>
                <a:tc>
                  <a:txBody>
                    <a:bodyPr/>
                    <a:lstStyle/>
                    <a:p>
                      <a:r>
                        <a:rPr lang="en-US" sz="1000" dirty="0"/>
                        <a:t>2 (regions), 10</a:t>
                      </a:r>
                      <a:r>
                        <a:rPr lang="en-US" sz="1000" baseline="0" dirty="0"/>
                        <a:t> (spat) 10 (spec)</a:t>
                      </a:r>
                      <a:endParaRPr lang="en-US" sz="1000" dirty="0"/>
                    </a:p>
                  </a:txBody>
                  <a:tcPr anchor="ctr"/>
                </a:tc>
                <a:extLst>
                  <a:ext uri="{0D108BD9-81ED-4DB2-BD59-A6C34878D82A}">
                    <a16:rowId xmlns:a16="http://schemas.microsoft.com/office/drawing/2014/main" val="10011"/>
                  </a:ext>
                </a:extLst>
              </a:tr>
              <a:tr h="1357551">
                <a:tc vMerge="1">
                  <a:txBody>
                    <a:bodyPr/>
                    <a:lstStyle/>
                    <a:p>
                      <a:endParaRPr lang="en-US"/>
                    </a:p>
                  </a:txBody>
                  <a:tcPr/>
                </a:tc>
                <a:tc>
                  <a:txBody>
                    <a:bodyPr/>
                    <a:lstStyle/>
                    <a:p>
                      <a:r>
                        <a:rPr lang="en-US" sz="1000" dirty="0"/>
                        <a:t>Bin all wavelengths &lt; 117 nm</a:t>
                      </a:r>
                      <a:r>
                        <a:rPr lang="en-US" sz="1000" baseline="0" dirty="0"/>
                        <a:t> into 4 bins (&lt;25 nm resolution). </a:t>
                      </a:r>
                    </a:p>
                    <a:p>
                      <a:r>
                        <a:rPr lang="en-US" sz="1000" baseline="0" dirty="0"/>
                        <a:t>High resolution near Lyman alpha: 117 – 127: 3 bins will Nyquist sample near Lyman alpha. Longer wavelengths 127 – 210, binned to 6 nm resolution (subsampled by 2 pixels) is 28 bins. </a:t>
                      </a:r>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br>
                        <a:rPr lang="en-US" sz="1000" u="none" strike="noStrike" dirty="0">
                          <a:effectLst/>
                        </a:rPr>
                      </a:br>
                      <a:endParaRPr lang="en-US" sz="1000" b="0" i="0" u="none" strike="noStrike" dirty="0">
                        <a:solidFill>
                          <a:srgbClr val="000000"/>
                        </a:solidFill>
                        <a:effectLst/>
                        <a:latin typeface="+mn-lt"/>
                      </a:endParaRPr>
                    </a:p>
                  </a:txBody>
                  <a:tcPr anchor="ctr"/>
                </a:tc>
                <a:tc>
                  <a:txBody>
                    <a:bodyPr/>
                    <a:lstStyle/>
                    <a:p>
                      <a:pPr algn="l" fontAlgn="b"/>
                      <a:r>
                        <a:rPr lang="en-US" sz="1000" u="none" strike="noStrike" dirty="0">
                          <a:effectLst/>
                        </a:rPr>
                        <a:t>Europa fills the slit,</a:t>
                      </a:r>
                      <a:r>
                        <a:rPr lang="en-US" sz="1000" u="none" strike="noStrike" baseline="0" dirty="0">
                          <a:effectLst/>
                        </a:rPr>
                        <a:t> so full AP spatial resolution, subsampled by 2 pixels.</a:t>
                      </a:r>
                      <a:endParaRPr lang="en-US" sz="1000" b="0" i="0" u="none" strike="noStrike" dirty="0">
                        <a:solidFill>
                          <a:srgbClr val="000000"/>
                        </a:solidFill>
                        <a:effectLst/>
                        <a:latin typeface="+mn-lt"/>
                      </a:endParaRPr>
                    </a:p>
                  </a:txBody>
                  <a:tcPr marL="12700" marR="12700" marT="12700" marB="0" anchor="ctr"/>
                </a:tc>
                <a:tc>
                  <a:txBody>
                    <a:bodyPr/>
                    <a:lstStyle/>
                    <a:p>
                      <a:pPr algn="l" fontAlgn="b"/>
                      <a:r>
                        <a:rPr lang="en-US" sz="1000" u="none" strike="noStrike" dirty="0">
                          <a:effectLst/>
                        </a:rPr>
                        <a:t> Commonly</a:t>
                      </a:r>
                      <a:r>
                        <a:rPr lang="en-US" sz="1000" u="none" strike="noStrike" baseline="0" dirty="0">
                          <a:effectLst/>
                        </a:rPr>
                        <a:t> used </a:t>
                      </a:r>
                      <a:r>
                        <a:rPr lang="en-US" sz="1000" u="none" strike="noStrike" baseline="0" dirty="0" err="1">
                          <a:effectLst/>
                        </a:rPr>
                        <a:t>phd</a:t>
                      </a:r>
                      <a:endParaRPr lang="en-US" sz="1000" b="0" i="0" u="none" strike="noStrike" dirty="0">
                        <a:solidFill>
                          <a:srgbClr val="000000"/>
                        </a:solidFill>
                        <a:effectLst/>
                        <a:latin typeface="+mn-lt"/>
                      </a:endParaRPr>
                    </a:p>
                  </a:txBody>
                  <a:tcPr marL="12700" marR="12700" marT="12700" marB="0" anchor="ctr"/>
                </a:tc>
                <a:tc>
                  <a:txBody>
                    <a:bodyPr/>
                    <a:lstStyle/>
                    <a:p>
                      <a:pPr algn="l" fontAlgn="b"/>
                      <a:r>
                        <a:rPr lang="en-US" sz="1000" u="none" strike="noStrike" dirty="0">
                          <a:effectLst/>
                        </a:rPr>
                        <a:t>No saturation concerns</a:t>
                      </a:r>
                    </a:p>
                    <a:p>
                      <a:pPr algn="l" fontAlgn="b"/>
                      <a:endParaRPr lang="en-US" sz="1000" b="0" i="0" u="none" strike="noStrike" dirty="0">
                        <a:solidFill>
                          <a:srgbClr val="000000"/>
                        </a:solidFill>
                        <a:effectLst/>
                        <a:latin typeface="+mn-lt"/>
                      </a:endParaRPr>
                    </a:p>
                    <a:p>
                      <a:pPr algn="l" fontAlgn="b"/>
                      <a:r>
                        <a:rPr lang="en-US" sz="1000" b="0" i="0" u="none" strike="noStrike" dirty="0">
                          <a:solidFill>
                            <a:srgbClr val="00B050"/>
                          </a:solidFill>
                          <a:effectLst/>
                          <a:latin typeface="+mn-lt"/>
                        </a:rPr>
                        <a:t>[ although if we do catch atmospheric emissions, there could be… ]</a:t>
                      </a:r>
                    </a:p>
                  </a:txBody>
                  <a:tcPr marL="12700" marR="12700" marT="12700" marB="0" anchor="ctr"/>
                </a:tc>
                <a:tc>
                  <a:txBody>
                    <a:bodyPr/>
                    <a:lstStyle/>
                    <a:p>
                      <a:r>
                        <a:rPr lang="en-US" sz="1000" dirty="0"/>
                        <a:t>Standard STIM</a:t>
                      </a:r>
                    </a:p>
                  </a:txBody>
                  <a:tcPr anchor="ct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7711630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10113</TotalTime>
  <Words>3930</Words>
  <Application>Microsoft Macintosh PowerPoint</Application>
  <PresentationFormat>Widescreen</PresentationFormat>
  <Paragraphs>425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Summary of Setups, Rules, and Outstanding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Discussion with Pippa, Vincent, &amp; Rohini: Close Stares:</vt:lpstr>
      <vt:lpstr>Far Stares: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Tracy M. Becker</dc:creator>
  <cp:lastModifiedBy>Tracy M. Becker</cp:lastModifiedBy>
  <cp:revision>572</cp:revision>
  <dcterms:created xsi:type="dcterms:W3CDTF">2022-01-06T17:46:24Z</dcterms:created>
  <dcterms:modified xsi:type="dcterms:W3CDTF">2022-01-14T23:27:37Z</dcterms:modified>
</cp:coreProperties>
</file>