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4" r:id="rId4"/>
    <p:sldId id="265" r:id="rId5"/>
    <p:sldId id="266" r:id="rId6"/>
    <p:sldId id="273" r:id="rId7"/>
    <p:sldId id="259" r:id="rId8"/>
    <p:sldId id="26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44" d="100"/>
          <a:sy n="44" d="100"/>
        </p:scale>
        <p:origin x="-104" y="-12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AD39DC5-720E-AD41-85BA-A164B0C16506}" type="datetimeFigureOut">
              <a:rPr lang="en-US" smtClean="0"/>
              <a:t>9/25/17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B9CC14-0094-D747-9120-1E5F912290BA}" type="slidenum">
              <a:rPr lang="en-US" smtClean="0"/>
              <a:t>‹#›</a:t>
            </a:fld>
            <a:endParaRPr lang="en-US"/>
          </a:p>
        </p:txBody>
      </p:sp>
    </p:spTree>
    <p:extLst>
      <p:ext uri="{BB962C8B-B14F-4D97-AF65-F5344CB8AC3E}">
        <p14:creationId xmlns:p14="http://schemas.microsoft.com/office/powerpoint/2010/main" val="5682010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BF206-3B01-F748-AF18-2FB693B3F2A2}" type="slidenum">
              <a:rPr lang="en-US" smtClean="0"/>
              <a:t>6</a:t>
            </a:fld>
            <a:endParaRPr lang="en-US"/>
          </a:p>
        </p:txBody>
      </p:sp>
    </p:spTree>
    <p:extLst>
      <p:ext uri="{BB962C8B-B14F-4D97-AF65-F5344CB8AC3E}">
        <p14:creationId xmlns:p14="http://schemas.microsoft.com/office/powerpoint/2010/main" val="1485455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CCB7FD3-24E9-C04D-A5FA-8F801A453938}"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1425213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B7FD3-24E9-C04D-A5FA-8F801A453938}"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4022845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B7FD3-24E9-C04D-A5FA-8F801A453938}"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637601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CB7FD3-24E9-C04D-A5FA-8F801A453938}"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57813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CCB7FD3-24E9-C04D-A5FA-8F801A453938}" type="datetimeFigureOut">
              <a:rPr lang="en-US" smtClean="0"/>
              <a:t>9/25/17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3218388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CB7FD3-24E9-C04D-A5FA-8F801A453938}"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2220365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CCB7FD3-24E9-C04D-A5FA-8F801A453938}" type="datetimeFigureOut">
              <a:rPr lang="en-US" smtClean="0"/>
              <a:t>9/25/17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4042956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CCB7FD3-24E9-C04D-A5FA-8F801A453938}" type="datetimeFigureOut">
              <a:rPr lang="en-US" smtClean="0"/>
              <a:t>9/25/17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27731358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B7FD3-24E9-C04D-A5FA-8F801A453938}" type="datetimeFigureOut">
              <a:rPr lang="en-US" smtClean="0"/>
              <a:t>9/25/17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1347019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B7FD3-24E9-C04D-A5FA-8F801A453938}"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351390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CCB7FD3-24E9-C04D-A5FA-8F801A453938}" type="datetimeFigureOut">
              <a:rPr lang="en-US" smtClean="0"/>
              <a:t>9/25/17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C07AA1-3520-0E4D-A3C0-B4B413240384}" type="slidenum">
              <a:rPr lang="en-US" smtClean="0"/>
              <a:t>‹#›</a:t>
            </a:fld>
            <a:endParaRPr lang="en-US"/>
          </a:p>
        </p:txBody>
      </p:sp>
    </p:spTree>
    <p:extLst>
      <p:ext uri="{BB962C8B-B14F-4D97-AF65-F5344CB8AC3E}">
        <p14:creationId xmlns:p14="http://schemas.microsoft.com/office/powerpoint/2010/main" val="15975952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B7FD3-24E9-C04D-A5FA-8F801A453938}" type="datetimeFigureOut">
              <a:rPr lang="en-US" smtClean="0"/>
              <a:t>9/25/17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C07AA1-3520-0E4D-A3C0-B4B413240384}" type="slidenum">
              <a:rPr lang="en-US" smtClean="0"/>
              <a:t>‹#›</a:t>
            </a:fld>
            <a:endParaRPr lang="en-US"/>
          </a:p>
        </p:txBody>
      </p:sp>
    </p:spTree>
    <p:extLst>
      <p:ext uri="{BB962C8B-B14F-4D97-AF65-F5344CB8AC3E}">
        <p14:creationId xmlns:p14="http://schemas.microsoft.com/office/powerpoint/2010/main" val="2624921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Data Volume Estimates</a:t>
            </a:r>
            <a:endParaRPr lang="en-US" dirty="0"/>
          </a:p>
        </p:txBody>
      </p:sp>
      <p:sp>
        <p:nvSpPr>
          <p:cNvPr id="3" name="Subtitle 2"/>
          <p:cNvSpPr>
            <a:spLocks noGrp="1"/>
          </p:cNvSpPr>
          <p:nvPr>
            <p:ph type="subTitle" idx="1"/>
          </p:nvPr>
        </p:nvSpPr>
        <p:spPr/>
        <p:txBody>
          <a:bodyPr/>
          <a:lstStyle/>
          <a:p>
            <a:r>
              <a:rPr lang="en-US" dirty="0" smtClean="0"/>
              <a:t>Tracy Becker</a:t>
            </a:r>
          </a:p>
          <a:p>
            <a:r>
              <a:rPr lang="en-US" dirty="0" smtClean="0"/>
              <a:t>September 12, 2017</a:t>
            </a:r>
            <a:endParaRPr lang="en-US" dirty="0"/>
          </a:p>
        </p:txBody>
      </p:sp>
    </p:spTree>
    <p:extLst>
      <p:ext uri="{BB962C8B-B14F-4D97-AF65-F5344CB8AC3E}">
        <p14:creationId xmlns:p14="http://schemas.microsoft.com/office/powerpoint/2010/main" val="1289166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4438"/>
          </a:xfrm>
        </p:spPr>
        <p:txBody>
          <a:bodyPr>
            <a:noAutofit/>
          </a:bodyPr>
          <a:lstStyle/>
          <a:p>
            <a:r>
              <a:rPr lang="en-US" sz="3200" dirty="0" smtClean="0"/>
              <a:t>Detector</a:t>
            </a:r>
            <a:endParaRPr lang="en-US" sz="3200" dirty="0"/>
          </a:p>
        </p:txBody>
      </p:sp>
      <p:pic>
        <p:nvPicPr>
          <p:cNvPr id="3" name="Picture 2" descr="Screen Shot 2017-09-12 at 2.53.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716"/>
            <a:ext cx="9144000" cy="2524924"/>
          </a:xfrm>
          <a:prstGeom prst="rect">
            <a:avLst/>
          </a:prstGeom>
        </p:spPr>
      </p:pic>
    </p:spTree>
    <p:extLst>
      <p:ext uri="{BB962C8B-B14F-4D97-AF65-F5344CB8AC3E}">
        <p14:creationId xmlns:p14="http://schemas.microsoft.com/office/powerpoint/2010/main" val="863349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4438"/>
          </a:xfrm>
        </p:spPr>
        <p:txBody>
          <a:bodyPr>
            <a:noAutofit/>
          </a:bodyPr>
          <a:lstStyle/>
          <a:p>
            <a:r>
              <a:rPr lang="en-US" sz="3200" dirty="0" smtClean="0"/>
              <a:t>Many ways to slice it</a:t>
            </a:r>
            <a:endParaRPr lang="en-US" sz="3200" dirty="0"/>
          </a:p>
        </p:txBody>
      </p:sp>
      <p:pic>
        <p:nvPicPr>
          <p:cNvPr id="3" name="Picture 2" descr="Screen Shot 2017-09-12 at 2.53.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716"/>
            <a:ext cx="9144000" cy="2524924"/>
          </a:xfrm>
          <a:prstGeom prst="rect">
            <a:avLst/>
          </a:prstGeom>
        </p:spPr>
      </p:pic>
      <p:cxnSp>
        <p:nvCxnSpPr>
          <p:cNvPr id="5" name="Straight Connector 4"/>
          <p:cNvCxnSpPr/>
          <p:nvPr/>
        </p:nvCxnSpPr>
        <p:spPr>
          <a:xfrm>
            <a:off x="3702737" y="2004234"/>
            <a:ext cx="0" cy="36259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895576" y="2004234"/>
            <a:ext cx="0" cy="36259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78630" y="2004234"/>
            <a:ext cx="0" cy="36259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8077487" y="2004234"/>
            <a:ext cx="0" cy="36259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172680" y="3518884"/>
            <a:ext cx="301660"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12" name="TextBox 11"/>
          <p:cNvSpPr txBox="1"/>
          <p:nvPr/>
        </p:nvSpPr>
        <p:spPr>
          <a:xfrm>
            <a:off x="6209248" y="3503584"/>
            <a:ext cx="301660"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13" name="TextBox 12"/>
          <p:cNvSpPr txBox="1"/>
          <p:nvPr/>
        </p:nvSpPr>
        <p:spPr>
          <a:xfrm>
            <a:off x="3702737" y="5108162"/>
            <a:ext cx="1192839" cy="923330"/>
          </a:xfrm>
          <a:prstGeom prst="rect">
            <a:avLst/>
          </a:prstGeom>
          <a:noFill/>
        </p:spPr>
        <p:txBody>
          <a:bodyPr wrap="square" rtlCol="0">
            <a:spAutoFit/>
          </a:bodyPr>
          <a:lstStyle/>
          <a:p>
            <a:r>
              <a:rPr lang="en-US" dirty="0" smtClean="0">
                <a:solidFill>
                  <a:srgbClr val="FF0000"/>
                </a:solidFill>
              </a:rPr>
              <a:t>High spectral resolution</a:t>
            </a:r>
            <a:endParaRPr lang="en-US" dirty="0">
              <a:solidFill>
                <a:srgbClr val="FF0000"/>
              </a:solidFill>
            </a:endParaRPr>
          </a:p>
        </p:txBody>
      </p:sp>
      <p:sp>
        <p:nvSpPr>
          <p:cNvPr id="14" name="TextBox 13"/>
          <p:cNvSpPr txBox="1"/>
          <p:nvPr/>
        </p:nvSpPr>
        <p:spPr>
          <a:xfrm>
            <a:off x="1386120" y="1285158"/>
            <a:ext cx="6691367" cy="369332"/>
          </a:xfrm>
          <a:prstGeom prst="rect">
            <a:avLst/>
          </a:prstGeom>
          <a:noFill/>
        </p:spPr>
        <p:txBody>
          <a:bodyPr wrap="none" rtlCol="0">
            <a:spAutoFit/>
          </a:bodyPr>
          <a:lstStyle/>
          <a:p>
            <a:r>
              <a:rPr lang="en-US" dirty="0" smtClean="0"/>
              <a:t>Observation in which only the emission lines are of particular interest</a:t>
            </a:r>
            <a:endParaRPr lang="en-US" dirty="0"/>
          </a:p>
        </p:txBody>
      </p:sp>
      <p:sp>
        <p:nvSpPr>
          <p:cNvPr id="4" name="TextBox 3"/>
          <p:cNvSpPr txBox="1"/>
          <p:nvPr/>
        </p:nvSpPr>
        <p:spPr>
          <a:xfrm>
            <a:off x="1806222" y="5030050"/>
            <a:ext cx="1213556" cy="923330"/>
          </a:xfrm>
          <a:prstGeom prst="rect">
            <a:avLst/>
          </a:prstGeom>
          <a:noFill/>
        </p:spPr>
        <p:txBody>
          <a:bodyPr wrap="square" rtlCol="0">
            <a:spAutoFit/>
          </a:bodyPr>
          <a:lstStyle/>
          <a:p>
            <a:r>
              <a:rPr lang="en-US" dirty="0" smtClean="0">
                <a:solidFill>
                  <a:srgbClr val="FF0000"/>
                </a:solidFill>
              </a:rPr>
              <a:t>Low spectral resolution</a:t>
            </a:r>
            <a:endParaRPr lang="en-US" dirty="0">
              <a:solidFill>
                <a:srgbClr val="FF0000"/>
              </a:solidFill>
            </a:endParaRPr>
          </a:p>
        </p:txBody>
      </p:sp>
      <p:sp>
        <p:nvSpPr>
          <p:cNvPr id="15" name="TextBox 14"/>
          <p:cNvSpPr txBox="1"/>
          <p:nvPr/>
        </p:nvSpPr>
        <p:spPr>
          <a:xfrm>
            <a:off x="6229045" y="5029990"/>
            <a:ext cx="1213556" cy="923330"/>
          </a:xfrm>
          <a:prstGeom prst="rect">
            <a:avLst/>
          </a:prstGeom>
          <a:noFill/>
        </p:spPr>
        <p:txBody>
          <a:bodyPr wrap="square" rtlCol="0">
            <a:spAutoFit/>
          </a:bodyPr>
          <a:lstStyle/>
          <a:p>
            <a:r>
              <a:rPr lang="en-US" dirty="0" smtClean="0">
                <a:solidFill>
                  <a:srgbClr val="FF0000"/>
                </a:solidFill>
              </a:rPr>
              <a:t>Low spectral resolution</a:t>
            </a:r>
            <a:endParaRPr lang="en-US" dirty="0">
              <a:solidFill>
                <a:srgbClr val="FF0000"/>
              </a:solidFill>
            </a:endParaRPr>
          </a:p>
        </p:txBody>
      </p:sp>
    </p:spTree>
    <p:extLst>
      <p:ext uri="{BB962C8B-B14F-4D97-AF65-F5344CB8AC3E}">
        <p14:creationId xmlns:p14="http://schemas.microsoft.com/office/powerpoint/2010/main" val="1430656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4438"/>
          </a:xfrm>
        </p:spPr>
        <p:txBody>
          <a:bodyPr>
            <a:noAutofit/>
          </a:bodyPr>
          <a:lstStyle/>
          <a:p>
            <a:r>
              <a:rPr lang="en-US" sz="3200" dirty="0" smtClean="0"/>
              <a:t>Many ways to slice it</a:t>
            </a:r>
            <a:endParaRPr lang="en-US" sz="3200" dirty="0"/>
          </a:p>
        </p:txBody>
      </p:sp>
      <p:pic>
        <p:nvPicPr>
          <p:cNvPr id="3" name="Picture 2" descr="Screen Shot 2017-09-12 at 2.53.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54716"/>
            <a:ext cx="9144000" cy="2524924"/>
          </a:xfrm>
          <a:prstGeom prst="rect">
            <a:avLst/>
          </a:prstGeom>
        </p:spPr>
      </p:pic>
      <p:cxnSp>
        <p:nvCxnSpPr>
          <p:cNvPr id="8" name="Straight Connector 7"/>
          <p:cNvCxnSpPr/>
          <p:nvPr/>
        </p:nvCxnSpPr>
        <p:spPr>
          <a:xfrm>
            <a:off x="5645304" y="1897137"/>
            <a:ext cx="0" cy="36259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978630" y="2004234"/>
            <a:ext cx="0" cy="36259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8077487" y="2004234"/>
            <a:ext cx="0" cy="36259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2845905" y="3518884"/>
            <a:ext cx="301660" cy="369332"/>
          </a:xfrm>
          <a:prstGeom prst="rect">
            <a:avLst/>
          </a:prstGeom>
          <a:noFill/>
        </p:spPr>
        <p:txBody>
          <a:bodyPr wrap="none" rtlCol="0">
            <a:spAutoFit/>
          </a:bodyPr>
          <a:lstStyle/>
          <a:p>
            <a:r>
              <a:rPr lang="en-US" dirty="0" smtClean="0">
                <a:solidFill>
                  <a:srgbClr val="CCFFCC"/>
                </a:solidFill>
              </a:rPr>
              <a:t>1</a:t>
            </a:r>
            <a:endParaRPr lang="en-US" dirty="0">
              <a:solidFill>
                <a:srgbClr val="CCFFCC"/>
              </a:solidFill>
            </a:endParaRPr>
          </a:p>
        </p:txBody>
      </p:sp>
      <p:sp>
        <p:nvSpPr>
          <p:cNvPr id="12" name="TextBox 11"/>
          <p:cNvSpPr txBox="1"/>
          <p:nvPr/>
        </p:nvSpPr>
        <p:spPr>
          <a:xfrm>
            <a:off x="5837083" y="3503584"/>
            <a:ext cx="1616774" cy="369332"/>
          </a:xfrm>
          <a:prstGeom prst="rect">
            <a:avLst/>
          </a:prstGeom>
          <a:noFill/>
        </p:spPr>
        <p:txBody>
          <a:bodyPr wrap="none" rtlCol="0">
            <a:spAutoFit/>
          </a:bodyPr>
          <a:lstStyle/>
          <a:p>
            <a:r>
              <a:rPr lang="en-US" dirty="0" smtClean="0">
                <a:solidFill>
                  <a:srgbClr val="CCFFCC"/>
                </a:solidFill>
              </a:rPr>
              <a:t>High resolution</a:t>
            </a:r>
            <a:endParaRPr lang="en-US" dirty="0">
              <a:solidFill>
                <a:srgbClr val="CCFFCC"/>
              </a:solidFill>
            </a:endParaRPr>
          </a:p>
        </p:txBody>
      </p:sp>
      <p:sp>
        <p:nvSpPr>
          <p:cNvPr id="14" name="TextBox 13"/>
          <p:cNvSpPr txBox="1"/>
          <p:nvPr/>
        </p:nvSpPr>
        <p:spPr>
          <a:xfrm>
            <a:off x="1386120" y="1285158"/>
            <a:ext cx="6516102" cy="646331"/>
          </a:xfrm>
          <a:prstGeom prst="rect">
            <a:avLst/>
          </a:prstGeom>
          <a:noFill/>
        </p:spPr>
        <p:txBody>
          <a:bodyPr wrap="square" rtlCol="0">
            <a:spAutoFit/>
          </a:bodyPr>
          <a:lstStyle/>
          <a:p>
            <a:r>
              <a:rPr lang="en-US" dirty="0" smtClean="0"/>
              <a:t>Observation where surface reflectance at longer wavelength is of most importance</a:t>
            </a:r>
            <a:endParaRPr lang="en-US" dirty="0"/>
          </a:p>
        </p:txBody>
      </p:sp>
      <p:sp>
        <p:nvSpPr>
          <p:cNvPr id="13" name="TextBox 12"/>
          <p:cNvSpPr txBox="1"/>
          <p:nvPr/>
        </p:nvSpPr>
        <p:spPr>
          <a:xfrm>
            <a:off x="1530791" y="3153201"/>
            <a:ext cx="1573831" cy="369332"/>
          </a:xfrm>
          <a:prstGeom prst="rect">
            <a:avLst/>
          </a:prstGeom>
          <a:noFill/>
        </p:spPr>
        <p:txBody>
          <a:bodyPr wrap="none" rtlCol="0">
            <a:spAutoFit/>
          </a:bodyPr>
          <a:lstStyle/>
          <a:p>
            <a:r>
              <a:rPr lang="en-US" dirty="0" smtClean="0">
                <a:solidFill>
                  <a:srgbClr val="CCFFCC"/>
                </a:solidFill>
              </a:rPr>
              <a:t>Low resolution</a:t>
            </a:r>
            <a:endParaRPr lang="en-US" dirty="0">
              <a:solidFill>
                <a:srgbClr val="CCFFCC"/>
              </a:solidFill>
            </a:endParaRPr>
          </a:p>
        </p:txBody>
      </p:sp>
    </p:spTree>
    <p:extLst>
      <p:ext uri="{BB962C8B-B14F-4D97-AF65-F5344CB8AC3E}">
        <p14:creationId xmlns:p14="http://schemas.microsoft.com/office/powerpoint/2010/main" val="278660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4438"/>
          </a:xfrm>
        </p:spPr>
        <p:txBody>
          <a:bodyPr>
            <a:noAutofit/>
          </a:bodyPr>
          <a:lstStyle/>
          <a:p>
            <a:r>
              <a:rPr lang="en-US" sz="3200" dirty="0" smtClean="0"/>
              <a:t>Many ways to slice it</a:t>
            </a:r>
            <a:endParaRPr lang="en-US" sz="3200" dirty="0"/>
          </a:p>
        </p:txBody>
      </p:sp>
      <p:pic>
        <p:nvPicPr>
          <p:cNvPr id="3" name="Picture 2" descr="Screen Shot 2017-09-12 at 2.53.1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2" y="1642131"/>
            <a:ext cx="9144000" cy="2524924"/>
          </a:xfrm>
          <a:prstGeom prst="rect">
            <a:avLst/>
          </a:prstGeom>
        </p:spPr>
      </p:pic>
      <p:cxnSp>
        <p:nvCxnSpPr>
          <p:cNvPr id="8" name="Straight Connector 7"/>
          <p:cNvCxnSpPr/>
          <p:nvPr/>
        </p:nvCxnSpPr>
        <p:spPr>
          <a:xfrm>
            <a:off x="333344" y="2215609"/>
            <a:ext cx="866852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333344" y="3470168"/>
            <a:ext cx="866852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209548" y="1133351"/>
            <a:ext cx="1955245" cy="369332"/>
          </a:xfrm>
          <a:prstGeom prst="rect">
            <a:avLst/>
          </a:prstGeom>
          <a:noFill/>
        </p:spPr>
        <p:txBody>
          <a:bodyPr wrap="none" rtlCol="0">
            <a:spAutoFit/>
          </a:bodyPr>
          <a:lstStyle/>
          <a:p>
            <a:r>
              <a:rPr lang="en-US" dirty="0" smtClean="0"/>
              <a:t>Spatial Resolutions</a:t>
            </a:r>
            <a:endParaRPr lang="en-US" dirty="0"/>
          </a:p>
        </p:txBody>
      </p:sp>
      <p:sp>
        <p:nvSpPr>
          <p:cNvPr id="13" name="TextBox 12"/>
          <p:cNvSpPr txBox="1"/>
          <p:nvPr/>
        </p:nvSpPr>
        <p:spPr>
          <a:xfrm>
            <a:off x="3641791" y="4274579"/>
            <a:ext cx="2608406" cy="369332"/>
          </a:xfrm>
          <a:prstGeom prst="rect">
            <a:avLst/>
          </a:prstGeom>
          <a:noFill/>
        </p:spPr>
        <p:txBody>
          <a:bodyPr wrap="none" rtlCol="0">
            <a:spAutoFit/>
          </a:bodyPr>
          <a:lstStyle/>
          <a:p>
            <a:r>
              <a:rPr lang="en-US" dirty="0" smtClean="0">
                <a:solidFill>
                  <a:srgbClr val="FF0000"/>
                </a:solidFill>
              </a:rPr>
              <a:t>Europa larger on detector</a:t>
            </a:r>
            <a:endParaRPr lang="en-US" dirty="0">
              <a:solidFill>
                <a:srgbClr val="FF0000"/>
              </a:solidFill>
            </a:endParaRPr>
          </a:p>
        </p:txBody>
      </p:sp>
      <p:sp>
        <p:nvSpPr>
          <p:cNvPr id="15" name="TextBox 14"/>
          <p:cNvSpPr txBox="1"/>
          <p:nvPr/>
        </p:nvSpPr>
        <p:spPr>
          <a:xfrm>
            <a:off x="1394431" y="2598690"/>
            <a:ext cx="5845583" cy="369332"/>
          </a:xfrm>
          <a:prstGeom prst="rect">
            <a:avLst/>
          </a:prstGeom>
          <a:noFill/>
        </p:spPr>
        <p:txBody>
          <a:bodyPr wrap="none" rtlCol="0">
            <a:spAutoFit/>
          </a:bodyPr>
          <a:lstStyle/>
          <a:p>
            <a:r>
              <a:rPr lang="en-US" dirty="0" smtClean="0">
                <a:solidFill>
                  <a:srgbClr val="CCFFCC"/>
                </a:solidFill>
              </a:rPr>
              <a:t>Europa small on detector – high spatial res in just this region</a:t>
            </a:r>
            <a:endParaRPr lang="en-US" dirty="0">
              <a:solidFill>
                <a:srgbClr val="CCFFCC"/>
              </a:solidFill>
            </a:endParaRPr>
          </a:p>
        </p:txBody>
      </p:sp>
      <p:cxnSp>
        <p:nvCxnSpPr>
          <p:cNvPr id="16" name="Straight Connector 15"/>
          <p:cNvCxnSpPr/>
          <p:nvPr/>
        </p:nvCxnSpPr>
        <p:spPr>
          <a:xfrm>
            <a:off x="485744" y="2612801"/>
            <a:ext cx="866852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462332" y="2964689"/>
            <a:ext cx="8668520" cy="0"/>
          </a:xfrm>
          <a:prstGeom prst="line">
            <a:avLst/>
          </a:prstGeom>
          <a:ln>
            <a:solidFill>
              <a:srgbClr val="9BBB59"/>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H="1" flipV="1">
            <a:off x="2291132" y="3263082"/>
            <a:ext cx="1350659" cy="1011497"/>
          </a:xfrm>
          <a:prstGeom prst="line">
            <a:avLst/>
          </a:prstGeom>
          <a:ln>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645478" y="4713248"/>
            <a:ext cx="7877633" cy="1477328"/>
          </a:xfrm>
          <a:prstGeom prst="rect">
            <a:avLst/>
          </a:prstGeom>
          <a:noFill/>
        </p:spPr>
        <p:txBody>
          <a:bodyPr wrap="square" rtlCol="0">
            <a:spAutoFit/>
          </a:bodyPr>
          <a:lstStyle/>
          <a:p>
            <a:r>
              <a:rPr lang="en-US" dirty="0" smtClean="0"/>
              <a:t>This flexibility allows UVS to optimize the trade-off between science and data volume restrictions. </a:t>
            </a:r>
          </a:p>
          <a:p>
            <a:endParaRPr lang="en-US" dirty="0"/>
          </a:p>
          <a:p>
            <a:r>
              <a:rPr lang="en-US" dirty="0" smtClean="0"/>
              <a:t>However, this also complicates our ability to know exactly how much data volume we need for each type of observation at this moment. </a:t>
            </a:r>
            <a:endParaRPr lang="en-US" dirty="0"/>
          </a:p>
        </p:txBody>
      </p:sp>
    </p:spTree>
    <p:extLst>
      <p:ext uri="{BB962C8B-B14F-4D97-AF65-F5344CB8AC3E}">
        <p14:creationId xmlns:p14="http://schemas.microsoft.com/office/powerpoint/2010/main" val="4153243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345722613"/>
              </p:ext>
            </p:extLst>
          </p:nvPr>
        </p:nvGraphicFramePr>
        <p:xfrm>
          <a:off x="341116" y="142570"/>
          <a:ext cx="8349962" cy="6115881"/>
        </p:xfrm>
        <a:graphic>
          <a:graphicData uri="http://schemas.openxmlformats.org/drawingml/2006/table">
            <a:tbl>
              <a:tblPr firstRow="1" bandRow="1">
                <a:tableStyleId>{5C22544A-7EE6-4342-B048-85BDC9FD1C3A}</a:tableStyleId>
              </a:tblPr>
              <a:tblGrid>
                <a:gridCol w="2385741"/>
                <a:gridCol w="5964221"/>
              </a:tblGrid>
              <a:tr h="691902">
                <a:tc>
                  <a:txBody>
                    <a:bodyPr/>
                    <a:lstStyle/>
                    <a:p>
                      <a:r>
                        <a:rPr lang="en-US" sz="1600" dirty="0" smtClean="0">
                          <a:solidFill>
                            <a:schemeClr val="bg1"/>
                          </a:solidFill>
                        </a:rPr>
                        <a:t>UVS_JUP_AP_</a:t>
                      </a:r>
                    </a:p>
                    <a:p>
                      <a:r>
                        <a:rPr lang="en-US" sz="1600" dirty="0" smtClean="0">
                          <a:solidFill>
                            <a:schemeClr val="bg1"/>
                          </a:solidFill>
                        </a:rPr>
                        <a:t>AIRGLOW_STARE_001</a:t>
                      </a:r>
                    </a:p>
                  </a:txBody>
                  <a:tcPr/>
                </a:tc>
                <a:tc>
                  <a:txBody>
                    <a:bodyPr/>
                    <a:lstStyle/>
                    <a:p>
                      <a:r>
                        <a:rPr lang="en-US" sz="1600" dirty="0" smtClean="0"/>
                        <a:t>UVS Jupiter AP Airglow Stare</a:t>
                      </a:r>
                    </a:p>
                  </a:txBody>
                  <a:tcPr/>
                </a:tc>
              </a:tr>
              <a:tr h="689366">
                <a:tc>
                  <a:txBody>
                    <a:bodyPr/>
                    <a:lstStyle/>
                    <a:p>
                      <a:r>
                        <a:rPr lang="en-US" sz="1600" dirty="0" smtClean="0"/>
                        <a:t>Conceptual</a:t>
                      </a:r>
                      <a:r>
                        <a:rPr lang="en-US" sz="1600" baseline="0" dirty="0" smtClean="0"/>
                        <a:t> Description</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0" i="0" u="none" strike="noStrike" kern="1200" baseline="0" dirty="0" smtClean="0">
                          <a:solidFill>
                            <a:schemeClr val="dk1"/>
                          </a:solidFill>
                          <a:latin typeface="+mn-lt"/>
                          <a:ea typeface="+mn-ea"/>
                          <a:cs typeface="+mn-cs"/>
                        </a:rPr>
                        <a:t>Monitoring </a:t>
                      </a:r>
                      <a:r>
                        <a:rPr lang="en-US" sz="1600" b="0" i="0" u="none" strike="noStrike" kern="1200" baseline="0" dirty="0" err="1" smtClean="0">
                          <a:solidFill>
                            <a:schemeClr val="dk1"/>
                          </a:solidFill>
                          <a:latin typeface="+mn-lt"/>
                          <a:ea typeface="+mn-ea"/>
                          <a:cs typeface="+mn-cs"/>
                        </a:rPr>
                        <a:t>auroral</a:t>
                      </a:r>
                      <a:r>
                        <a:rPr lang="en-US" sz="1600" b="0" i="0" u="none" strike="noStrike" kern="1200" baseline="0" dirty="0" smtClean="0">
                          <a:solidFill>
                            <a:schemeClr val="dk1"/>
                          </a:solidFill>
                          <a:latin typeface="+mn-lt"/>
                          <a:ea typeface="+mn-ea"/>
                          <a:cs typeface="+mn-cs"/>
                        </a:rPr>
                        <a:t> and airglow emissions in stare mode using the Airglow Port (AP). Slit held along Jupiter’s North/South and on the central meridian, while Jupiter rotates below S/C creating a map. Histogram mode. 	</a:t>
                      </a:r>
                    </a:p>
                  </a:txBody>
                  <a:tcPr/>
                </a:tc>
              </a:tr>
              <a:tr h="386839">
                <a:tc>
                  <a:txBody>
                    <a:bodyPr/>
                    <a:lstStyle/>
                    <a:p>
                      <a:r>
                        <a:rPr lang="en-US" sz="1600" dirty="0" smtClean="0"/>
                        <a:t>Pointing Type</a:t>
                      </a:r>
                      <a:endParaRPr lang="en-US" sz="1600" dirty="0"/>
                    </a:p>
                  </a:txBody>
                  <a:tcPr/>
                </a:tc>
                <a:tc>
                  <a:txBody>
                    <a:bodyPr/>
                    <a:lstStyle/>
                    <a:p>
                      <a:r>
                        <a:rPr lang="en-US" sz="1600" dirty="0" smtClean="0"/>
                        <a:t>Nadir</a:t>
                      </a:r>
                      <a:endParaRPr lang="en-US" sz="1600" dirty="0"/>
                    </a:p>
                  </a:txBody>
                  <a:tcPr/>
                </a:tc>
              </a:tr>
              <a:tr h="394791">
                <a:tc>
                  <a:txBody>
                    <a:bodyPr/>
                    <a:lstStyle/>
                    <a:p>
                      <a:r>
                        <a:rPr lang="en-US" sz="1600" dirty="0" smtClean="0"/>
                        <a:t>Data rate</a:t>
                      </a:r>
                      <a:endParaRPr lang="en-US" sz="1600" dirty="0"/>
                    </a:p>
                  </a:txBody>
                  <a:tcPr/>
                </a:tc>
                <a:tc>
                  <a:txBody>
                    <a:bodyPr/>
                    <a:lstStyle/>
                    <a:p>
                      <a:r>
                        <a:rPr lang="en-US" sz="1600" dirty="0" smtClean="0"/>
                        <a:t>2.25 kb/s (for</a:t>
                      </a:r>
                      <a:r>
                        <a:rPr lang="en-US" sz="1600" baseline="0" dirty="0" smtClean="0"/>
                        <a:t> 512 spatial bins)</a:t>
                      </a:r>
                      <a:r>
                        <a:rPr lang="en-US" sz="1600" dirty="0" smtClean="0"/>
                        <a:t> </a:t>
                      </a:r>
                      <a:r>
                        <a:rPr lang="en-US" sz="1600" dirty="0" smtClean="0">
                          <a:solidFill>
                            <a:srgbClr val="FF6600"/>
                          </a:solidFill>
                          <a:sym typeface="Wingdings"/>
                        </a:rPr>
                        <a:t>--&gt;</a:t>
                      </a:r>
                      <a:r>
                        <a:rPr lang="en-US" sz="1600" baseline="0" dirty="0" smtClean="0">
                          <a:solidFill>
                            <a:srgbClr val="FF6600"/>
                          </a:solidFill>
                          <a:sym typeface="Wingdings"/>
                        </a:rPr>
                        <a:t> Can be less: 0.6 kb/s enough</a:t>
                      </a:r>
                      <a:endParaRPr lang="en-US" sz="1600" dirty="0"/>
                    </a:p>
                  </a:txBody>
                  <a:tcPr/>
                </a:tc>
              </a:tr>
              <a:tr h="411995">
                <a:tc>
                  <a:txBody>
                    <a:bodyPr/>
                    <a:lstStyle/>
                    <a:p>
                      <a:r>
                        <a:rPr lang="en-US" sz="1600" dirty="0" smtClean="0"/>
                        <a:t>Data rate reduction factor</a:t>
                      </a:r>
                      <a:endParaRPr lang="en-US" sz="1600" dirty="0"/>
                    </a:p>
                  </a:txBody>
                  <a:tcPr/>
                </a:tc>
                <a:tc>
                  <a:txBody>
                    <a:bodyPr/>
                    <a:lstStyle/>
                    <a:p>
                      <a:r>
                        <a:rPr lang="en-US" sz="1600" dirty="0" smtClean="0"/>
                        <a:t>K = [Jupiter’s angular size]/[slit</a:t>
                      </a:r>
                      <a:r>
                        <a:rPr lang="en-US" sz="1600" baseline="0" dirty="0" smtClean="0"/>
                        <a:t> length (7.5 </a:t>
                      </a:r>
                      <a:r>
                        <a:rPr lang="en-US" sz="1600" baseline="0" dirty="0" err="1" smtClean="0"/>
                        <a:t>deg</a:t>
                      </a:r>
                      <a:r>
                        <a:rPr lang="en-US" sz="1600" baseline="0" dirty="0" smtClean="0"/>
                        <a:t>)]</a:t>
                      </a:r>
                      <a:endParaRPr lang="en-US" sz="1600" dirty="0"/>
                    </a:p>
                  </a:txBody>
                  <a:tcPr/>
                </a:tc>
              </a:tr>
              <a:tr h="373564">
                <a:tc>
                  <a:txBody>
                    <a:bodyPr/>
                    <a:lstStyle/>
                    <a:p>
                      <a:r>
                        <a:rPr lang="en-US" sz="1600" dirty="0" smtClean="0"/>
                        <a:t>Total</a:t>
                      </a:r>
                      <a:r>
                        <a:rPr lang="en-US" sz="1600" baseline="0" dirty="0" smtClean="0"/>
                        <a:t> d</a:t>
                      </a:r>
                      <a:r>
                        <a:rPr lang="en-US" sz="1600" dirty="0" smtClean="0"/>
                        <a:t>uration</a:t>
                      </a:r>
                    </a:p>
                  </a:txBody>
                  <a:tcPr/>
                </a:tc>
                <a:tc>
                  <a:txBody>
                    <a:bodyPr/>
                    <a:lstStyle/>
                    <a:p>
                      <a:r>
                        <a:rPr lang="en-US" sz="1600" dirty="0" smtClean="0"/>
                        <a:t>10 h (=</a:t>
                      </a:r>
                      <a:r>
                        <a:rPr lang="en-US" sz="1600" baseline="0" dirty="0" smtClean="0"/>
                        <a:t> Jupiter’s rotation period)</a:t>
                      </a:r>
                    </a:p>
                  </a:txBody>
                  <a:tcPr/>
                </a:tc>
              </a:tr>
              <a:tr h="59320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Data package</a:t>
                      </a:r>
                      <a:r>
                        <a:rPr lang="en-US" sz="1600" baseline="0" dirty="0" smtClean="0"/>
                        <a:t> </a:t>
                      </a:r>
                      <a:r>
                        <a:rPr lang="en-US" sz="1600" dirty="0" smtClean="0"/>
                        <a:t>information</a:t>
                      </a:r>
                    </a:p>
                  </a:txBody>
                  <a:tcPr/>
                </a:tc>
                <a:tc>
                  <a:txBody>
                    <a:bodyPr/>
                    <a:lstStyle/>
                    <a:p>
                      <a:r>
                        <a:rPr lang="en-US" sz="1600" dirty="0" smtClean="0"/>
                        <a:t>16 spectral bins, </a:t>
                      </a:r>
                      <a:r>
                        <a:rPr lang="en-US" sz="1600" dirty="0" smtClean="0">
                          <a:solidFill>
                            <a:srgbClr val="FF6600"/>
                          </a:solidFill>
                        </a:rPr>
                        <a:t>128 </a:t>
                      </a:r>
                      <a:r>
                        <a:rPr lang="en-US" sz="1600" dirty="0" smtClean="0"/>
                        <a:t>spatial bins, 8 bit value</a:t>
                      </a:r>
                    </a:p>
                    <a:p>
                      <a:r>
                        <a:rPr lang="en-US" sz="1600" baseline="0" dirty="0" smtClean="0"/>
                        <a:t>30s histograms</a:t>
                      </a:r>
                    </a:p>
                  </a:txBody>
                  <a:tcPr/>
                </a:tc>
              </a:tr>
              <a:tr h="398469">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Total data volume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baseline="0" dirty="0" smtClean="0">
                          <a:solidFill>
                            <a:srgbClr val="FF6600"/>
                          </a:solidFill>
                        </a:rPr>
                        <a:t>20</a:t>
                      </a:r>
                      <a:r>
                        <a:rPr lang="en-US" sz="1600" baseline="0" dirty="0" smtClean="0"/>
                        <a:t> </a:t>
                      </a:r>
                      <a:r>
                        <a:rPr lang="en-US" sz="1600" baseline="0" dirty="0" err="1" smtClean="0"/>
                        <a:t>Mbits</a:t>
                      </a:r>
                      <a:r>
                        <a:rPr lang="en-US" sz="1600" baseline="0" dirty="0" smtClean="0"/>
                        <a:t> x K</a:t>
                      </a:r>
                    </a:p>
                  </a:txBody>
                  <a:tcPr/>
                </a:tc>
              </a:tr>
              <a:tr h="689366">
                <a:tc>
                  <a:txBody>
                    <a:bodyPr/>
                    <a:lstStyle/>
                    <a:p>
                      <a:r>
                        <a:rPr lang="en-US" sz="1600" dirty="0" smtClean="0"/>
                        <a:t>Scheduling/Avoidance rules</a:t>
                      </a:r>
                      <a:endParaRPr lang="en-US" sz="1600" dirty="0"/>
                    </a:p>
                  </a:txBody>
                  <a:tcPr/>
                </a:tc>
                <a:tc>
                  <a:txBody>
                    <a:bodyPr/>
                    <a:lstStyle/>
                    <a:p>
                      <a:r>
                        <a:rPr lang="en-US" sz="1600" dirty="0" smtClean="0"/>
                        <a:t>- Specific cadence for a given period during the tour, to be constrained by 1 </a:t>
                      </a:r>
                      <a:r>
                        <a:rPr lang="en-US" sz="1600" dirty="0" err="1" smtClean="0"/>
                        <a:t>Gbit</a:t>
                      </a:r>
                      <a:r>
                        <a:rPr lang="en-US" sz="1600" dirty="0" smtClean="0"/>
                        <a:t>/week data downlink. Typically</a:t>
                      </a:r>
                      <a:r>
                        <a:rPr lang="en-US" sz="1600" baseline="0" dirty="0" smtClean="0"/>
                        <a:t> every 1 or 2 days</a:t>
                      </a:r>
                      <a:endParaRPr lang="en-US" sz="1600" dirty="0" smtClean="0"/>
                    </a:p>
                    <a:p>
                      <a:r>
                        <a:rPr lang="en-US" sz="1600" dirty="0" smtClean="0"/>
                        <a:t>- Observations including when distance to Jupiter R&gt;20 </a:t>
                      </a:r>
                      <a:r>
                        <a:rPr lang="en-US" sz="1600" dirty="0" err="1" smtClean="0"/>
                        <a:t>Rj</a:t>
                      </a:r>
                      <a:endParaRPr lang="en-US" sz="1600" dirty="0" smtClean="0"/>
                    </a:p>
                    <a:p>
                      <a:r>
                        <a:rPr lang="en-US" sz="1600" dirty="0" smtClean="0"/>
                        <a:t>- To assess temporal evolution requires repetitive observations, including over short periods to look for changes over short timescales.</a:t>
                      </a:r>
                    </a:p>
                    <a:p>
                      <a:r>
                        <a:rPr lang="en-US" sz="1600" dirty="0" smtClean="0"/>
                        <a:t>- Synergistic observations with MAJIS and JANUS (and SWI)</a:t>
                      </a:r>
                      <a:endParaRPr lang="en-US" sz="1600" dirty="0"/>
                    </a:p>
                  </a:txBody>
                  <a:tcPr/>
                </a:tc>
              </a:tr>
            </a:tbl>
          </a:graphicData>
        </a:graphic>
      </p:graphicFrame>
      <p:sp>
        <p:nvSpPr>
          <p:cNvPr id="2" name="TextBox 1"/>
          <p:cNvSpPr txBox="1"/>
          <p:nvPr/>
        </p:nvSpPr>
        <p:spPr>
          <a:xfrm rot="20133133">
            <a:off x="1497928" y="3039190"/>
            <a:ext cx="6508175" cy="707886"/>
          </a:xfrm>
          <a:prstGeom prst="rect">
            <a:avLst/>
          </a:prstGeom>
          <a:noFill/>
        </p:spPr>
        <p:txBody>
          <a:bodyPr wrap="square" rtlCol="0">
            <a:spAutoFit/>
          </a:bodyPr>
          <a:lstStyle/>
          <a:p>
            <a:pPr algn="ctr"/>
            <a:r>
              <a:rPr lang="en-US" sz="4000" b="1" dirty="0" smtClean="0">
                <a:solidFill>
                  <a:srgbClr val="FF0000"/>
                </a:solidFill>
              </a:rPr>
              <a:t>EXAMPLE FROM JUICE-UVS</a:t>
            </a:r>
            <a:endParaRPr lang="en-US" sz="4000" b="1" dirty="0">
              <a:solidFill>
                <a:srgbClr val="FF0000"/>
              </a:solidFill>
            </a:endParaRPr>
          </a:p>
        </p:txBody>
      </p:sp>
      <p:sp>
        <p:nvSpPr>
          <p:cNvPr id="3" name="TextBox 2"/>
          <p:cNvSpPr txBox="1"/>
          <p:nvPr/>
        </p:nvSpPr>
        <p:spPr>
          <a:xfrm>
            <a:off x="606814" y="6474069"/>
            <a:ext cx="8084264" cy="369332"/>
          </a:xfrm>
          <a:prstGeom prst="rect">
            <a:avLst/>
          </a:prstGeom>
          <a:noFill/>
        </p:spPr>
        <p:txBody>
          <a:bodyPr wrap="none" rtlCol="0">
            <a:spAutoFit/>
          </a:bodyPr>
          <a:lstStyle/>
          <a:p>
            <a:r>
              <a:rPr lang="en-US" dirty="0" smtClean="0"/>
              <a:t>Example showing how we will describe each of our standard observation techniques</a:t>
            </a:r>
            <a:endParaRPr lang="en-US" dirty="0"/>
          </a:p>
        </p:txBody>
      </p:sp>
    </p:spTree>
    <p:extLst>
      <p:ext uri="{BB962C8B-B14F-4D97-AF65-F5344CB8AC3E}">
        <p14:creationId xmlns:p14="http://schemas.microsoft.com/office/powerpoint/2010/main" val="341871225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4438"/>
          </a:xfrm>
        </p:spPr>
        <p:txBody>
          <a:bodyPr>
            <a:noAutofit/>
          </a:bodyPr>
          <a:lstStyle/>
          <a:p>
            <a:r>
              <a:rPr lang="en-US" sz="3200" dirty="0" smtClean="0"/>
              <a:t>Cal Document Computation Mar 2</a:t>
            </a:r>
            <a:endParaRPr lang="en-US" sz="3200" dirty="0"/>
          </a:p>
        </p:txBody>
      </p:sp>
      <p:pic>
        <p:nvPicPr>
          <p:cNvPr id="3" name="Picture 2" descr="Screen Shot 2017-09-20 at 10.50.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97819"/>
            <a:ext cx="6047403" cy="5960181"/>
          </a:xfrm>
          <a:prstGeom prst="rect">
            <a:avLst/>
          </a:prstGeom>
        </p:spPr>
      </p:pic>
      <p:sp>
        <p:nvSpPr>
          <p:cNvPr id="4" name="TextBox 3"/>
          <p:cNvSpPr txBox="1"/>
          <p:nvPr/>
        </p:nvSpPr>
        <p:spPr>
          <a:xfrm>
            <a:off x="6404948" y="2107925"/>
            <a:ext cx="2397816" cy="1477328"/>
          </a:xfrm>
          <a:prstGeom prst="rect">
            <a:avLst/>
          </a:prstGeom>
          <a:noFill/>
        </p:spPr>
        <p:txBody>
          <a:bodyPr wrap="square" rtlCol="0">
            <a:spAutoFit/>
          </a:bodyPr>
          <a:lstStyle/>
          <a:p>
            <a:r>
              <a:rPr lang="en-US" dirty="0" smtClean="0"/>
              <a:t>This document shared between JPL and UVS has the estimated data volume for each post-JOI  calibration.</a:t>
            </a:r>
            <a:endParaRPr lang="en-US" dirty="0"/>
          </a:p>
        </p:txBody>
      </p:sp>
    </p:spTree>
    <p:extLst>
      <p:ext uri="{BB962C8B-B14F-4D97-AF65-F5344CB8AC3E}">
        <p14:creationId xmlns:p14="http://schemas.microsoft.com/office/powerpoint/2010/main" val="3435953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4438"/>
          </a:xfrm>
        </p:spPr>
        <p:txBody>
          <a:bodyPr>
            <a:noAutofit/>
          </a:bodyPr>
          <a:lstStyle/>
          <a:p>
            <a:r>
              <a:rPr lang="en-US" sz="3200" dirty="0" smtClean="0"/>
              <a:t>See flyby sequence E27</a:t>
            </a:r>
            <a:endParaRPr lang="en-US" sz="3200" dirty="0"/>
          </a:p>
        </p:txBody>
      </p:sp>
      <p:pic>
        <p:nvPicPr>
          <p:cNvPr id="3" name="Picture 2" descr="Screen Shot 2017-09-20 at 10.52.46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12" y="919984"/>
            <a:ext cx="7958667" cy="4187366"/>
          </a:xfrm>
          <a:prstGeom prst="rect">
            <a:avLst/>
          </a:prstGeom>
        </p:spPr>
      </p:pic>
      <p:sp>
        <p:nvSpPr>
          <p:cNvPr id="4" name="TextBox 3"/>
          <p:cNvSpPr txBox="1"/>
          <p:nvPr/>
        </p:nvSpPr>
        <p:spPr>
          <a:xfrm>
            <a:off x="627726" y="5616222"/>
            <a:ext cx="7956065" cy="923330"/>
          </a:xfrm>
          <a:prstGeom prst="rect">
            <a:avLst/>
          </a:prstGeom>
          <a:noFill/>
        </p:spPr>
        <p:txBody>
          <a:bodyPr wrap="square" rtlCol="0">
            <a:spAutoFit/>
          </a:bodyPr>
          <a:lstStyle/>
          <a:p>
            <a:r>
              <a:rPr lang="en-US" dirty="0" smtClean="0"/>
              <a:t>We also sent this spreadsheet several months ago to show what an example UVS flyby might look like and how we may alternate between modes, and the resulting data volume for the flyby with such a sequencing. </a:t>
            </a:r>
            <a:endParaRPr lang="en-US" dirty="0"/>
          </a:p>
        </p:txBody>
      </p:sp>
    </p:spTree>
    <p:extLst>
      <p:ext uri="{BB962C8B-B14F-4D97-AF65-F5344CB8AC3E}">
        <p14:creationId xmlns:p14="http://schemas.microsoft.com/office/powerpoint/2010/main" val="3435953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TotalTime>
  <Words>415</Words>
  <Application>Microsoft Macintosh PowerPoint</Application>
  <PresentationFormat>On-screen Show (4:3)</PresentationFormat>
  <Paragraphs>53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Data Volume Estimates</vt:lpstr>
      <vt:lpstr>Detector</vt:lpstr>
      <vt:lpstr>Many ways to slice it</vt:lpstr>
      <vt:lpstr>Many ways to slice it</vt:lpstr>
      <vt:lpstr>Many ways to slice it</vt:lpstr>
      <vt:lpstr>PowerPoint Presentation</vt:lpstr>
      <vt:lpstr>Cal Document Computation Mar 2</vt:lpstr>
      <vt:lpstr>See flyby sequence E27</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Volume Estimates</dc:title>
  <dc:creator>Tracy Becker</dc:creator>
  <cp:lastModifiedBy>Tracy Becker</cp:lastModifiedBy>
  <cp:revision>14</cp:revision>
  <dcterms:created xsi:type="dcterms:W3CDTF">2017-09-12T21:45:41Z</dcterms:created>
  <dcterms:modified xsi:type="dcterms:W3CDTF">2017-09-25T20:15:38Z</dcterms:modified>
</cp:coreProperties>
</file>