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8" r:id="rId4"/>
    <p:sldId id="336" r:id="rId5"/>
    <p:sldId id="337" r:id="rId6"/>
    <p:sldId id="268" r:id="rId7"/>
    <p:sldId id="265" r:id="rId8"/>
    <p:sldId id="266" r:id="rId9"/>
    <p:sldId id="278" r:id="rId10"/>
    <p:sldId id="285" r:id="rId11"/>
    <p:sldId id="267" r:id="rId12"/>
    <p:sldId id="269" r:id="rId13"/>
    <p:sldId id="271" r:id="rId14"/>
    <p:sldId id="272" r:id="rId15"/>
    <p:sldId id="273" r:id="rId16"/>
    <p:sldId id="292" r:id="rId17"/>
    <p:sldId id="274" r:id="rId18"/>
    <p:sldId id="286" r:id="rId19"/>
    <p:sldId id="287" r:id="rId20"/>
    <p:sldId id="288" r:id="rId21"/>
    <p:sldId id="289" r:id="rId22"/>
    <p:sldId id="290" r:id="rId23"/>
    <p:sldId id="291" r:id="rId24"/>
    <p:sldId id="276" r:id="rId25"/>
    <p:sldId id="293" r:id="rId26"/>
    <p:sldId id="331" r:id="rId27"/>
    <p:sldId id="332" r:id="rId28"/>
    <p:sldId id="333" r:id="rId29"/>
    <p:sldId id="338" r:id="rId30"/>
    <p:sldId id="326" r:id="rId31"/>
    <p:sldId id="327" r:id="rId32"/>
    <p:sldId id="328" r:id="rId33"/>
    <p:sldId id="334" r:id="rId34"/>
    <p:sldId id="329" r:id="rId35"/>
    <p:sldId id="330" r:id="rId36"/>
    <p:sldId id="315" r:id="rId37"/>
    <p:sldId id="316" r:id="rId38"/>
    <p:sldId id="314" r:id="rId39"/>
    <p:sldId id="317" r:id="rId40"/>
    <p:sldId id="318" r:id="rId41"/>
    <p:sldId id="319" r:id="rId42"/>
    <p:sldId id="320" r:id="rId43"/>
    <p:sldId id="321" r:id="rId44"/>
    <p:sldId id="323" r:id="rId45"/>
    <p:sldId id="324" r:id="rId46"/>
    <p:sldId id="325" r:id="rId47"/>
    <p:sldId id="294" r:id="rId48"/>
    <p:sldId id="295" r:id="rId49"/>
    <p:sldId id="296" r:id="rId50"/>
    <p:sldId id="300" r:id="rId51"/>
    <p:sldId id="301" r:id="rId52"/>
    <p:sldId id="302" r:id="rId53"/>
    <p:sldId id="303" r:id="rId54"/>
    <p:sldId id="304" r:id="rId55"/>
    <p:sldId id="305" r:id="rId56"/>
    <p:sldId id="306" r:id="rId57"/>
    <p:sldId id="307" r:id="rId58"/>
    <p:sldId id="308" r:id="rId59"/>
    <p:sldId id="309" r:id="rId60"/>
    <p:sldId id="262" r:id="rId61"/>
    <p:sldId id="263" r:id="rId62"/>
    <p:sldId id="264" r:id="rId63"/>
    <p:sldId id="260" r:id="rId64"/>
    <p:sldId id="257" r:id="rId65"/>
    <p:sldId id="258" r:id="rId66"/>
    <p:sldId id="335" r:id="rId67"/>
    <p:sldId id="259" r:id="rId68"/>
    <p:sldId id="261" r:id="rId69"/>
    <p:sldId id="279" r:id="rId70"/>
    <p:sldId id="280" r:id="rId71"/>
    <p:sldId id="281" r:id="rId72"/>
    <p:sldId id="282" r:id="rId73"/>
    <p:sldId id="28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57D03B-4283-4D39-8B69-6E68C5BDDE2B}"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10427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57D03B-4283-4D39-8B69-6E68C5BDDE2B}"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25993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57D03B-4283-4D39-8B69-6E68C5BDDE2B}"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380512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57D03B-4283-4D39-8B69-6E68C5BDDE2B}"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287110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57D03B-4283-4D39-8B69-6E68C5BDDE2B}"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167034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57D03B-4283-4D39-8B69-6E68C5BDDE2B}"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263976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57D03B-4283-4D39-8B69-6E68C5BDDE2B}"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77219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57D03B-4283-4D39-8B69-6E68C5BDDE2B}"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323429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7D03B-4283-4D39-8B69-6E68C5BDDE2B}" type="datetimeFigureOut">
              <a:rPr lang="en-US" smtClean="0"/>
              <a:t>8/8/2023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198780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57D03B-4283-4D39-8B69-6E68C5BDDE2B}"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105032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57D03B-4283-4D39-8B69-6E68C5BDDE2B}"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574DC-0D64-4D26-973C-3689CCBF2E25}" type="slidenum">
              <a:rPr lang="en-US" smtClean="0"/>
              <a:t>‹#›</a:t>
            </a:fld>
            <a:endParaRPr lang="en-US"/>
          </a:p>
        </p:txBody>
      </p:sp>
    </p:spTree>
    <p:extLst>
      <p:ext uri="{BB962C8B-B14F-4D97-AF65-F5344CB8AC3E}">
        <p14:creationId xmlns:p14="http://schemas.microsoft.com/office/powerpoint/2010/main" val="26199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7D03B-4283-4D39-8B69-6E68C5BDDE2B}" type="datetimeFigureOut">
              <a:rPr lang="en-US" smtClean="0"/>
              <a:t>8/8/2023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574DC-0D64-4D26-973C-3689CCBF2E25}" type="slidenum">
              <a:rPr lang="en-US" smtClean="0"/>
              <a:t>‹#›</a:t>
            </a:fld>
            <a:endParaRPr lang="en-US"/>
          </a:p>
        </p:txBody>
      </p:sp>
    </p:spTree>
    <p:extLst>
      <p:ext uri="{BB962C8B-B14F-4D97-AF65-F5344CB8AC3E}">
        <p14:creationId xmlns:p14="http://schemas.microsoft.com/office/powerpoint/2010/main" val="2579897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7086" y="316974"/>
            <a:ext cx="9144000" cy="2387600"/>
          </a:xfrm>
        </p:spPr>
        <p:txBody>
          <a:bodyPr/>
          <a:lstStyle/>
          <a:p>
            <a:r>
              <a:rPr lang="en-US" dirty="0" smtClean="0"/>
              <a:t>Master Technical Document</a:t>
            </a:r>
            <a:br>
              <a:rPr lang="en-US" dirty="0" smtClean="0"/>
            </a:br>
            <a:r>
              <a:rPr lang="en-US" dirty="0" smtClean="0"/>
              <a:t>-</a:t>
            </a:r>
            <a:r>
              <a:rPr lang="en-US" dirty="0" err="1" smtClean="0"/>
              <a:t>katzbot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1278" y="2980741"/>
            <a:ext cx="1919639" cy="197710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8775776" y="5009866"/>
            <a:ext cx="2709087" cy="707886"/>
          </a:xfrm>
          <a:prstGeom prst="rect">
            <a:avLst/>
          </a:prstGeom>
          <a:noFill/>
        </p:spPr>
        <p:txBody>
          <a:bodyPr wrap="square" rtlCol="0">
            <a:spAutoFit/>
          </a:bodyPr>
          <a:lstStyle/>
          <a:p>
            <a:pPr algn="ctr"/>
            <a:r>
              <a:rPr lang="en-US" sz="2000" b="1" dirty="0" err="1" smtClean="0"/>
              <a:t>Atreish</a:t>
            </a:r>
            <a:r>
              <a:rPr lang="en-US" sz="2000" b="1" dirty="0" smtClean="0"/>
              <a:t> </a:t>
            </a:r>
            <a:r>
              <a:rPr lang="en-US" sz="2000" b="1" dirty="0" err="1" smtClean="0"/>
              <a:t>Ramlakhan</a:t>
            </a:r>
            <a:r>
              <a:rPr lang="en-US" sz="2000" b="1" dirty="0" smtClean="0"/>
              <a:t> Faculty</a:t>
            </a:r>
            <a:endParaRPr lang="en-US" sz="2000" b="1" dirty="0"/>
          </a:p>
        </p:txBody>
      </p:sp>
      <p:sp>
        <p:nvSpPr>
          <p:cNvPr id="7" name="TextBox 6"/>
          <p:cNvSpPr txBox="1"/>
          <p:nvPr/>
        </p:nvSpPr>
        <p:spPr>
          <a:xfrm>
            <a:off x="940647" y="5009866"/>
            <a:ext cx="1870348" cy="707886"/>
          </a:xfrm>
          <a:prstGeom prst="rect">
            <a:avLst/>
          </a:prstGeom>
          <a:noFill/>
        </p:spPr>
        <p:txBody>
          <a:bodyPr wrap="square" rtlCol="0">
            <a:spAutoFit/>
          </a:bodyPr>
          <a:lstStyle/>
          <a:p>
            <a:pPr algn="ctr"/>
            <a:r>
              <a:rPr lang="en-US" sz="2000" b="1" dirty="0" smtClean="0"/>
              <a:t>Jatin Kayasth</a:t>
            </a:r>
          </a:p>
          <a:p>
            <a:pPr algn="ctr"/>
            <a:r>
              <a:rPr lang="en-US" sz="2000" b="1" dirty="0" smtClean="0"/>
              <a:t>Student (AI)</a:t>
            </a:r>
            <a:endParaRPr lang="en-US" sz="2000" b="1" dirty="0"/>
          </a:p>
        </p:txBody>
      </p:sp>
      <p:sp>
        <p:nvSpPr>
          <p:cNvPr id="8" name="TextBox 7"/>
          <p:cNvSpPr txBox="1"/>
          <p:nvPr/>
        </p:nvSpPr>
        <p:spPr>
          <a:xfrm>
            <a:off x="5103912" y="4964146"/>
            <a:ext cx="1870348" cy="1323439"/>
          </a:xfrm>
          <a:prstGeom prst="rect">
            <a:avLst/>
          </a:prstGeom>
          <a:noFill/>
        </p:spPr>
        <p:txBody>
          <a:bodyPr wrap="square" rtlCol="0">
            <a:spAutoFit/>
          </a:bodyPr>
          <a:lstStyle/>
          <a:p>
            <a:pPr algn="ctr"/>
            <a:r>
              <a:rPr lang="en-US" sz="2000" b="1" dirty="0"/>
              <a:t>Ruslan Gokhman Student (AI)</a:t>
            </a:r>
          </a:p>
          <a:p>
            <a:pPr algn="ctr"/>
            <a:endParaRPr lang="en-US" sz="2000" b="1" dirty="0"/>
          </a:p>
        </p:txBody>
      </p:sp>
      <p:sp>
        <p:nvSpPr>
          <p:cNvPr id="9" name="TextBox 8"/>
          <p:cNvSpPr txBox="1"/>
          <p:nvPr/>
        </p:nvSpPr>
        <p:spPr>
          <a:xfrm>
            <a:off x="6939844" y="4984436"/>
            <a:ext cx="1870348" cy="1015663"/>
          </a:xfrm>
          <a:prstGeom prst="rect">
            <a:avLst/>
          </a:prstGeom>
          <a:noFill/>
        </p:spPr>
        <p:txBody>
          <a:bodyPr wrap="square" rtlCol="0">
            <a:spAutoFit/>
          </a:bodyPr>
          <a:lstStyle/>
          <a:p>
            <a:pPr algn="ctr"/>
            <a:r>
              <a:rPr lang="en-US" sz="2000" b="1" dirty="0" err="1"/>
              <a:t>Thota</a:t>
            </a:r>
            <a:r>
              <a:rPr lang="en-US" sz="2000" b="1" dirty="0"/>
              <a:t> Manish </a:t>
            </a:r>
            <a:r>
              <a:rPr lang="en-US" sz="2000" b="1" dirty="0" smtClean="0"/>
              <a:t>Kumar</a:t>
            </a:r>
          </a:p>
          <a:p>
            <a:pPr algn="ctr"/>
            <a:r>
              <a:rPr lang="en-US" sz="2000" b="1" dirty="0" smtClean="0"/>
              <a:t>Student </a:t>
            </a:r>
            <a:r>
              <a:rPr lang="en-US" sz="2000" b="1" dirty="0" smtClean="0"/>
              <a:t>(AI)</a:t>
            </a:r>
            <a:endParaRPr lang="en-US" sz="2000" b="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0716" y="2985821"/>
            <a:ext cx="1939128" cy="193912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p:cNvSpPr txBox="1"/>
          <p:nvPr/>
        </p:nvSpPr>
        <p:spPr>
          <a:xfrm>
            <a:off x="2892941" y="5009866"/>
            <a:ext cx="1870348" cy="1631216"/>
          </a:xfrm>
          <a:prstGeom prst="rect">
            <a:avLst/>
          </a:prstGeom>
          <a:noFill/>
        </p:spPr>
        <p:txBody>
          <a:bodyPr wrap="square" rtlCol="0">
            <a:spAutoFit/>
          </a:bodyPr>
          <a:lstStyle/>
          <a:p>
            <a:pPr algn="ctr"/>
            <a:r>
              <a:rPr lang="sv-SE" sz="2000" b="1" dirty="0" smtClean="0"/>
              <a:t>Lakshmikar </a:t>
            </a:r>
            <a:r>
              <a:rPr lang="sv-SE" sz="2000" b="1" dirty="0"/>
              <a:t>Reddy </a:t>
            </a:r>
            <a:r>
              <a:rPr lang="sv-SE" sz="2000" b="1" dirty="0" smtClean="0"/>
              <a:t>Polamreddy </a:t>
            </a:r>
            <a:r>
              <a:rPr lang="en-US" sz="2000" b="1" dirty="0"/>
              <a:t>Student (AI)</a:t>
            </a:r>
          </a:p>
          <a:p>
            <a:pPr algn="ctr"/>
            <a:endParaRPr lang="sv-SE" sz="2000" b="1"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10192" y="2946302"/>
            <a:ext cx="1945697" cy="197864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947" y="2980741"/>
            <a:ext cx="1906534" cy="198340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74775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install Rasa</a:t>
            </a:r>
            <a:endParaRPr lang="en-US" b="1" dirty="0"/>
          </a:p>
        </p:txBody>
      </p:sp>
      <p:sp>
        <p:nvSpPr>
          <p:cNvPr id="3" name="Content Placeholder 2"/>
          <p:cNvSpPr>
            <a:spLocks noGrp="1"/>
          </p:cNvSpPr>
          <p:nvPr>
            <p:ph idx="1"/>
          </p:nvPr>
        </p:nvSpPr>
        <p:spPr>
          <a:xfrm>
            <a:off x="838200" y="1475118"/>
            <a:ext cx="10515600" cy="4701846"/>
          </a:xfrm>
        </p:spPr>
        <p:txBody>
          <a:bodyPr>
            <a:normAutofit lnSpcReduction="10000"/>
          </a:bodyPr>
          <a:lstStyle/>
          <a:p>
            <a:pPr marL="514350" indent="-514350">
              <a:buFont typeface="+mj-lt"/>
              <a:buAutoNum type="arabicPeriod"/>
            </a:pPr>
            <a:r>
              <a:rPr lang="en-US" dirty="0"/>
              <a:t>It is highly recommended to use a virtual environment before installing RASA. For creating the virtual environment, the command in anaconda is:</a:t>
            </a:r>
          </a:p>
          <a:p>
            <a:pPr>
              <a:buFontTx/>
              <a:buChar char="-"/>
            </a:pPr>
            <a:r>
              <a:rPr lang="pt-BR" dirty="0" smtClean="0"/>
              <a:t>conda </a:t>
            </a:r>
            <a:r>
              <a:rPr lang="pt-BR" dirty="0"/>
              <a:t>create -n </a:t>
            </a:r>
            <a:r>
              <a:rPr lang="pt-BR" dirty="0" smtClean="0"/>
              <a:t>rasa python=3.9</a:t>
            </a:r>
          </a:p>
          <a:p>
            <a:pPr>
              <a:buFontTx/>
              <a:buChar char="-"/>
            </a:pPr>
            <a:r>
              <a:rPr lang="pt-BR" dirty="0" smtClean="0"/>
              <a:t>activate rasa</a:t>
            </a:r>
          </a:p>
          <a:p>
            <a:pPr marL="514350" indent="-514350">
              <a:buFont typeface="+mj-lt"/>
              <a:buAutoNum type="arabicPeriod" startAt="2"/>
            </a:pPr>
            <a:r>
              <a:rPr lang="en-US" dirty="0" smtClean="0"/>
              <a:t>To install </a:t>
            </a:r>
            <a:r>
              <a:rPr lang="en-US" dirty="0"/>
              <a:t>the Rasa in </a:t>
            </a:r>
            <a:r>
              <a:rPr lang="en-US" dirty="0" smtClean="0"/>
              <a:t>the environment</a:t>
            </a:r>
            <a:r>
              <a:rPr lang="en-US" dirty="0"/>
              <a:t>, we will install using pip </a:t>
            </a:r>
            <a:r>
              <a:rPr lang="en-US" dirty="0" smtClean="0"/>
              <a:t>install,</a:t>
            </a:r>
          </a:p>
          <a:p>
            <a:pPr>
              <a:buFontTx/>
              <a:buChar char="-"/>
            </a:pPr>
            <a:r>
              <a:rPr lang="en-US" dirty="0" smtClean="0"/>
              <a:t>pip </a:t>
            </a:r>
            <a:r>
              <a:rPr lang="en-US" dirty="0"/>
              <a:t>install </a:t>
            </a:r>
            <a:r>
              <a:rPr lang="en-US" dirty="0" smtClean="0"/>
              <a:t>rasa</a:t>
            </a:r>
          </a:p>
          <a:p>
            <a:pPr marL="514350" indent="-514350">
              <a:buFont typeface="+mj-lt"/>
              <a:buAutoNum type="arabicPeriod" startAt="3"/>
            </a:pPr>
            <a:r>
              <a:rPr lang="en-US" dirty="0"/>
              <a:t>Now, we will initialize the bot using rasa </a:t>
            </a:r>
            <a:r>
              <a:rPr lang="en-US" dirty="0" err="1"/>
              <a:t>init.</a:t>
            </a:r>
            <a:r>
              <a:rPr lang="en-US" dirty="0"/>
              <a:t> This will create the stating project files for the </a:t>
            </a:r>
            <a:r>
              <a:rPr lang="en-US" dirty="0" err="1"/>
              <a:t>chatbot</a:t>
            </a:r>
            <a:r>
              <a:rPr lang="en-US" dirty="0"/>
              <a:t> and train the initial model</a:t>
            </a:r>
            <a:r>
              <a:rPr lang="en-US" dirty="0" smtClean="0"/>
              <a:t>.</a:t>
            </a:r>
          </a:p>
          <a:p>
            <a:pPr marL="0" indent="0">
              <a:buNone/>
            </a:pPr>
            <a:r>
              <a:rPr lang="en-US" dirty="0"/>
              <a:t>- rasa </a:t>
            </a:r>
            <a:r>
              <a:rPr lang="en-US" dirty="0" err="1"/>
              <a:t>init</a:t>
            </a:r>
            <a:endParaRPr lang="en-US" dirty="0"/>
          </a:p>
          <a:p>
            <a:pPr marL="514350" indent="-514350">
              <a:buFont typeface="+mj-lt"/>
              <a:buAutoNum type="arabicPeriod" startAt="3"/>
            </a:pPr>
            <a:endParaRPr lang="en-US" dirty="0"/>
          </a:p>
        </p:txBody>
      </p:sp>
    </p:spTree>
    <p:extLst>
      <p:ext uri="{BB962C8B-B14F-4D97-AF65-F5344CB8AC3E}">
        <p14:creationId xmlns:p14="http://schemas.microsoft.com/office/powerpoint/2010/main" val="4226787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nlu.yml</a:t>
            </a:r>
            <a:r>
              <a:rPr lang="en-US" b="1" dirty="0" smtClean="0"/>
              <a:t> </a:t>
            </a:r>
            <a:endParaRPr lang="en-US" b="1" dirty="0"/>
          </a:p>
        </p:txBody>
      </p:sp>
      <p:sp>
        <p:nvSpPr>
          <p:cNvPr id="3" name="Content Placeholder 2"/>
          <p:cNvSpPr>
            <a:spLocks noGrp="1"/>
          </p:cNvSpPr>
          <p:nvPr>
            <p:ph idx="1"/>
          </p:nvPr>
        </p:nvSpPr>
        <p:spPr>
          <a:xfrm>
            <a:off x="838200" y="1825625"/>
            <a:ext cx="6960079" cy="4351338"/>
          </a:xfrm>
        </p:spPr>
        <p:txBody>
          <a:bodyPr>
            <a:normAutofit lnSpcReduction="10000"/>
          </a:bodyPr>
          <a:lstStyle/>
          <a:p>
            <a:r>
              <a:rPr lang="en-US" dirty="0"/>
              <a:t>In this file, we define our intents (what the user could ask the bot to do? </a:t>
            </a:r>
            <a:r>
              <a:rPr lang="en-US" dirty="0" smtClean="0"/>
              <a:t>). </a:t>
            </a:r>
            <a:r>
              <a:rPr lang="en-US" dirty="0"/>
              <a:t>T</a:t>
            </a:r>
            <a:r>
              <a:rPr lang="en-US" dirty="0" smtClean="0"/>
              <a:t>hese </a:t>
            </a:r>
            <a:r>
              <a:rPr lang="en-US" dirty="0"/>
              <a:t>intents are then used in training the NLU model</a:t>
            </a:r>
            <a:r>
              <a:rPr lang="en-US" dirty="0" smtClean="0"/>
              <a:t>.</a:t>
            </a:r>
          </a:p>
          <a:p>
            <a:r>
              <a:rPr lang="en-US" dirty="0" smtClean="0"/>
              <a:t>NLU training </a:t>
            </a:r>
            <a:r>
              <a:rPr lang="en-US" dirty="0"/>
              <a:t>data consists of example user utterances categorized by </a:t>
            </a:r>
            <a:r>
              <a:rPr lang="en-US" dirty="0" smtClean="0"/>
              <a:t>intent.</a:t>
            </a:r>
          </a:p>
          <a:p>
            <a:r>
              <a:rPr lang="en-US" dirty="0"/>
              <a:t>Training examples can also include </a:t>
            </a:r>
            <a:r>
              <a:rPr lang="en-US" dirty="0" smtClean="0"/>
              <a:t>entities. </a:t>
            </a:r>
            <a:r>
              <a:rPr lang="en-US" dirty="0"/>
              <a:t>Entities are structured pieces of information that can be extracted from a user's message</a:t>
            </a:r>
            <a:endParaRPr lang="en-US" dirty="0" smtClean="0"/>
          </a:p>
          <a:p>
            <a:r>
              <a:rPr lang="en-US" dirty="0"/>
              <a:t> You can also add extra information such as regular expressions and lookup tables to your training </a:t>
            </a:r>
            <a:r>
              <a:rPr lang="en-US" dirty="0" smtClean="0"/>
              <a:t>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441" y="1825625"/>
            <a:ext cx="3482340" cy="4145280"/>
          </a:xfrm>
          <a:prstGeom prst="rect">
            <a:avLst/>
          </a:prstGeom>
        </p:spPr>
      </p:pic>
    </p:spTree>
    <p:extLst>
      <p:ext uri="{BB962C8B-B14F-4D97-AF65-F5344CB8AC3E}">
        <p14:creationId xmlns:p14="http://schemas.microsoft.com/office/powerpoint/2010/main" val="2135902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a:t>
            </a:r>
            <a:r>
              <a:rPr lang="en-US" b="1" dirty="0" err="1" smtClean="0"/>
              <a:t>tories.yml</a:t>
            </a:r>
            <a:endParaRPr lang="en-US" b="1" dirty="0"/>
          </a:p>
        </p:txBody>
      </p:sp>
      <p:sp>
        <p:nvSpPr>
          <p:cNvPr id="3" name="Content Placeholder 2"/>
          <p:cNvSpPr>
            <a:spLocks noGrp="1"/>
          </p:cNvSpPr>
          <p:nvPr>
            <p:ph idx="1"/>
          </p:nvPr>
        </p:nvSpPr>
        <p:spPr>
          <a:xfrm>
            <a:off x="838200" y="1825625"/>
            <a:ext cx="7123981" cy="4351338"/>
          </a:xfrm>
        </p:spPr>
        <p:txBody>
          <a:bodyPr/>
          <a:lstStyle/>
          <a:p>
            <a:r>
              <a:rPr lang="en-US" dirty="0"/>
              <a:t>Stories are the sample conversation between a user and bot in the form of intents, responses and actions. </a:t>
            </a:r>
            <a:endParaRPr lang="en-US" dirty="0" smtClean="0"/>
          </a:p>
          <a:p>
            <a:r>
              <a:rPr lang="en-US" dirty="0"/>
              <a:t>Rasa stories are a form of training data used to train the Rasa’s dialogue management models</a:t>
            </a:r>
            <a:r>
              <a:rPr lang="en-US" dirty="0" smtClean="0"/>
              <a:t>.</a:t>
            </a:r>
          </a:p>
          <a:p>
            <a:r>
              <a:rPr lang="en-US" dirty="0"/>
              <a:t>It is important to include the entities here as well because the policies learn to predict the next action based on a </a:t>
            </a:r>
            <a:r>
              <a:rPr lang="en-US" i="1" dirty="0"/>
              <a:t>combination</a:t>
            </a:r>
            <a:r>
              <a:rPr lang="en-US" dirty="0"/>
              <a:t> of both the intent and </a:t>
            </a:r>
            <a:r>
              <a:rPr lang="en-US" dirty="0" smtClean="0"/>
              <a:t>entities</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002" y="1912333"/>
            <a:ext cx="3429000" cy="4465320"/>
          </a:xfrm>
          <a:prstGeom prst="rect">
            <a:avLst/>
          </a:prstGeom>
        </p:spPr>
      </p:pic>
    </p:spTree>
    <p:extLst>
      <p:ext uri="{BB962C8B-B14F-4D97-AF65-F5344CB8AC3E}">
        <p14:creationId xmlns:p14="http://schemas.microsoft.com/office/powerpoint/2010/main" val="238507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t>
            </a:r>
            <a:r>
              <a:rPr lang="en-US" b="1" dirty="0" err="1" smtClean="0"/>
              <a:t>omain.yml</a:t>
            </a:r>
            <a:endParaRPr lang="en-US" b="1" dirty="0"/>
          </a:p>
        </p:txBody>
      </p:sp>
      <p:sp>
        <p:nvSpPr>
          <p:cNvPr id="3" name="Content Placeholder 2"/>
          <p:cNvSpPr>
            <a:spLocks noGrp="1"/>
          </p:cNvSpPr>
          <p:nvPr>
            <p:ph idx="1"/>
          </p:nvPr>
        </p:nvSpPr>
        <p:spPr>
          <a:xfrm>
            <a:off x="439947" y="1388854"/>
            <a:ext cx="6668219" cy="5469146"/>
          </a:xfrm>
        </p:spPr>
        <p:txBody>
          <a:bodyPr>
            <a:normAutofit fontScale="92500" lnSpcReduction="10000"/>
          </a:bodyPr>
          <a:lstStyle/>
          <a:p>
            <a:r>
              <a:rPr lang="en-US" dirty="0"/>
              <a:t>The domain defines the universe in which your assistant operates. </a:t>
            </a:r>
            <a:endParaRPr lang="en-US" dirty="0" smtClean="0"/>
          </a:p>
          <a:p>
            <a:r>
              <a:rPr lang="en-US" dirty="0" smtClean="0"/>
              <a:t>It </a:t>
            </a:r>
            <a:r>
              <a:rPr lang="en-US" dirty="0"/>
              <a:t>specifies the intents, entities, slots, responses, forms, and actions your bot should know about. </a:t>
            </a:r>
            <a:r>
              <a:rPr lang="en-US" dirty="0" smtClean="0"/>
              <a:t>It </a:t>
            </a:r>
            <a:r>
              <a:rPr lang="en-US" dirty="0"/>
              <a:t>also defines a configuration for conversation sessions</a:t>
            </a:r>
            <a:r>
              <a:rPr lang="en-US" dirty="0" smtClean="0"/>
              <a:t>.</a:t>
            </a:r>
          </a:p>
          <a:p>
            <a:r>
              <a:rPr lang="en-US" dirty="0"/>
              <a:t>The domain can be defined as a single YAML file or split across multiple files in a directory. When split across multiple files, the domain contents will be read and automatically merged together</a:t>
            </a:r>
            <a:r>
              <a:rPr lang="en-US" dirty="0" smtClean="0"/>
              <a:t>.</a:t>
            </a:r>
          </a:p>
          <a:p>
            <a:r>
              <a:rPr lang="en-US" dirty="0"/>
              <a:t>Using the command line </a:t>
            </a:r>
            <a:r>
              <a:rPr lang="en-US" dirty="0" smtClean="0"/>
              <a:t>interface, </a:t>
            </a:r>
            <a:r>
              <a:rPr lang="en-US" dirty="0"/>
              <a:t>you can train a model with split domain files by running</a:t>
            </a:r>
            <a:r>
              <a:rPr lang="en-US" dirty="0" smtClean="0"/>
              <a:t>:</a:t>
            </a:r>
            <a:endParaRPr lang="en-US" dirty="0"/>
          </a:p>
          <a:p>
            <a:pPr marL="0" indent="0">
              <a:buNone/>
            </a:pPr>
            <a:r>
              <a:rPr lang="en-US" dirty="0" smtClean="0"/>
              <a:t>- </a:t>
            </a:r>
            <a:r>
              <a:rPr lang="en-US" dirty="0"/>
              <a:t>rasa train </a:t>
            </a:r>
            <a:r>
              <a:rPr lang="en-US" dirty="0" smtClean="0"/>
              <a:t>–domain </a:t>
            </a:r>
            <a:r>
              <a:rPr lang="en-US" dirty="0" err="1" smtClean="0"/>
              <a:t>path_to_domain_directory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585" y="1786962"/>
            <a:ext cx="4685098" cy="4672929"/>
          </a:xfrm>
          <a:prstGeom prst="rect">
            <a:avLst/>
          </a:prstGeom>
        </p:spPr>
      </p:pic>
    </p:spTree>
    <p:extLst>
      <p:ext uri="{BB962C8B-B14F-4D97-AF65-F5344CB8AC3E}">
        <p14:creationId xmlns:p14="http://schemas.microsoft.com/office/powerpoint/2010/main" val="269704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t>
            </a:r>
            <a:r>
              <a:rPr lang="en-US" b="1" dirty="0" smtClean="0"/>
              <a:t>ctions.py</a:t>
            </a:r>
            <a:endParaRPr lang="en-US" b="1" dirty="0"/>
          </a:p>
        </p:txBody>
      </p:sp>
      <p:sp>
        <p:nvSpPr>
          <p:cNvPr id="3" name="Content Placeholder 2"/>
          <p:cNvSpPr>
            <a:spLocks noGrp="1"/>
          </p:cNvSpPr>
          <p:nvPr>
            <p:ph idx="1"/>
          </p:nvPr>
        </p:nvSpPr>
        <p:spPr>
          <a:xfrm>
            <a:off x="838200" y="1825625"/>
            <a:ext cx="5778260" cy="4351338"/>
          </a:xfrm>
        </p:spPr>
        <p:txBody>
          <a:bodyPr/>
          <a:lstStyle/>
          <a:p>
            <a:r>
              <a:rPr lang="en-US" dirty="0"/>
              <a:t>This file is used for creating custom actions. In case you want to call an external server or fetch external API data, you can define your actions here.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825625"/>
            <a:ext cx="5129358" cy="4422763"/>
          </a:xfrm>
          <a:prstGeom prst="rect">
            <a:avLst/>
          </a:prstGeom>
        </p:spPr>
      </p:pic>
    </p:spTree>
    <p:extLst>
      <p:ext uri="{BB962C8B-B14F-4D97-AF65-F5344CB8AC3E}">
        <p14:creationId xmlns:p14="http://schemas.microsoft.com/office/powerpoint/2010/main" val="753973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RASA training</a:t>
            </a:r>
            <a:endParaRPr lang="en-US" b="1" dirty="0"/>
          </a:p>
        </p:txBody>
      </p:sp>
      <p:sp>
        <p:nvSpPr>
          <p:cNvPr id="3" name="Content Placeholder 2"/>
          <p:cNvSpPr>
            <a:spLocks noGrp="1"/>
          </p:cNvSpPr>
          <p:nvPr>
            <p:ph idx="1"/>
          </p:nvPr>
        </p:nvSpPr>
        <p:spPr/>
        <p:txBody>
          <a:bodyPr/>
          <a:lstStyle/>
          <a:p>
            <a:r>
              <a:rPr lang="en-US" dirty="0"/>
              <a:t>To train your Rasa model, follow these </a:t>
            </a:r>
            <a:r>
              <a:rPr lang="en-US" dirty="0" smtClean="0"/>
              <a:t>steps:</a:t>
            </a:r>
          </a:p>
          <a:p>
            <a:pPr marL="514350" indent="-514350">
              <a:buFont typeface="+mj-lt"/>
              <a:buAutoNum type="arabicPeriod"/>
            </a:pPr>
            <a:r>
              <a:rPr lang="en-US" dirty="0" smtClean="0"/>
              <a:t>Create </a:t>
            </a:r>
            <a:r>
              <a:rPr lang="en-US" dirty="0"/>
              <a:t>and structure your training data by adding .md or .</a:t>
            </a:r>
            <a:r>
              <a:rPr lang="en-US" dirty="0" err="1"/>
              <a:t>yml</a:t>
            </a:r>
            <a:r>
              <a:rPr lang="en-US" dirty="0"/>
              <a:t> files in the data </a:t>
            </a:r>
            <a:r>
              <a:rPr lang="en-US" dirty="0" smtClean="0"/>
              <a:t>directory.</a:t>
            </a:r>
          </a:p>
          <a:p>
            <a:pPr marL="514350" indent="-514350">
              <a:buFont typeface="+mj-lt"/>
              <a:buAutoNum type="arabicPeriod"/>
            </a:pPr>
            <a:r>
              <a:rPr lang="en-US" dirty="0" smtClean="0"/>
              <a:t>Train </a:t>
            </a:r>
            <a:r>
              <a:rPr lang="en-US" dirty="0"/>
              <a:t>the model using the following command: </a:t>
            </a:r>
            <a:endParaRPr lang="en-US" dirty="0" smtClean="0"/>
          </a:p>
          <a:p>
            <a:pPr marL="0" indent="0">
              <a:buNone/>
            </a:pPr>
            <a:r>
              <a:rPr lang="en-US" dirty="0" smtClean="0"/>
              <a:t>- rasa train</a:t>
            </a:r>
          </a:p>
          <a:p>
            <a:endParaRPr lang="en-US" dirty="0"/>
          </a:p>
          <a:p>
            <a:r>
              <a:rPr lang="en-US" dirty="0"/>
              <a:t>Rasa will process your training data and train the model. The trained model will be saved in the models directory.</a:t>
            </a:r>
          </a:p>
          <a:p>
            <a:endParaRPr lang="en-US" dirty="0"/>
          </a:p>
        </p:txBody>
      </p:sp>
    </p:spTree>
    <p:extLst>
      <p:ext uri="{BB962C8B-B14F-4D97-AF65-F5344CB8AC3E}">
        <p14:creationId xmlns:p14="http://schemas.microsoft.com/office/powerpoint/2010/main" val="365575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a:t>
            </a:r>
            <a:r>
              <a:rPr lang="en-US" b="1" dirty="0" smtClean="0"/>
              <a:t>Data</a:t>
            </a:r>
            <a:r>
              <a:rPr lang="en-US" b="1" dirty="0"/>
              <a:t> </a:t>
            </a:r>
            <a:r>
              <a:rPr lang="en-US" b="1" dirty="0" smtClean="0"/>
              <a:t>for training</a:t>
            </a:r>
            <a:endParaRPr lang="en-US" b="1" dirty="0"/>
          </a:p>
        </p:txBody>
      </p:sp>
      <p:sp>
        <p:nvSpPr>
          <p:cNvPr id="3" name="Content Placeholder 2"/>
          <p:cNvSpPr>
            <a:spLocks noGrp="1"/>
          </p:cNvSpPr>
          <p:nvPr>
            <p:ph idx="1"/>
          </p:nvPr>
        </p:nvSpPr>
        <p:spPr/>
        <p:txBody>
          <a:bodyPr>
            <a:normAutofit/>
          </a:bodyPr>
          <a:lstStyle/>
          <a:p>
            <a:r>
              <a:rPr lang="en-US" dirty="0"/>
              <a:t>To add more training data to your Rasa model, follow these steps</a:t>
            </a:r>
            <a:r>
              <a:rPr lang="en-US" dirty="0" smtClean="0"/>
              <a:t>:</a:t>
            </a:r>
          </a:p>
          <a:p>
            <a:pPr marL="0" indent="0">
              <a:buNone/>
            </a:pPr>
            <a:endParaRPr lang="en-US" dirty="0"/>
          </a:p>
          <a:p>
            <a:pPr marL="514350" indent="-514350">
              <a:buFont typeface="+mj-lt"/>
              <a:buAutoNum type="arabicPeriod"/>
            </a:pPr>
            <a:r>
              <a:rPr lang="en-US" dirty="0"/>
              <a:t>Open the relevant .md or .</a:t>
            </a:r>
            <a:r>
              <a:rPr lang="en-US" dirty="0" err="1"/>
              <a:t>yml</a:t>
            </a:r>
            <a:r>
              <a:rPr lang="en-US" dirty="0"/>
              <a:t> file in the data </a:t>
            </a:r>
            <a:r>
              <a:rPr lang="en-US" dirty="0" smtClean="0"/>
              <a:t>directory.</a:t>
            </a:r>
          </a:p>
          <a:p>
            <a:pPr marL="514350" indent="-514350">
              <a:buFont typeface="+mj-lt"/>
              <a:buAutoNum type="arabicPeriod"/>
            </a:pPr>
            <a:r>
              <a:rPr lang="en-US" dirty="0" smtClean="0"/>
              <a:t>Add </a:t>
            </a:r>
            <a:r>
              <a:rPr lang="en-US" dirty="0"/>
              <a:t>your training examples, intents, entities, and responses in the specified </a:t>
            </a:r>
            <a:r>
              <a:rPr lang="en-US" dirty="0" smtClean="0"/>
              <a:t>format.</a:t>
            </a:r>
          </a:p>
          <a:p>
            <a:pPr marL="514350" indent="-514350">
              <a:buFont typeface="+mj-lt"/>
              <a:buAutoNum type="arabicPeriod"/>
            </a:pPr>
            <a:r>
              <a:rPr lang="en-US" dirty="0" smtClean="0"/>
              <a:t>Save </a:t>
            </a:r>
            <a:r>
              <a:rPr lang="en-US" dirty="0"/>
              <a:t>the </a:t>
            </a:r>
            <a:r>
              <a:rPr lang="en-US" dirty="0" smtClean="0"/>
              <a:t>file.</a:t>
            </a:r>
          </a:p>
          <a:p>
            <a:pPr marL="514350" indent="-514350">
              <a:buFont typeface="+mj-lt"/>
              <a:buAutoNum type="arabicPeriod"/>
            </a:pPr>
            <a:r>
              <a:rPr lang="en-US" dirty="0" smtClean="0"/>
              <a:t>Train </a:t>
            </a:r>
            <a:r>
              <a:rPr lang="en-US" dirty="0"/>
              <a:t>the model again to incorporate the newly added data.</a:t>
            </a:r>
          </a:p>
        </p:txBody>
      </p:sp>
    </p:spTree>
    <p:extLst>
      <p:ext uri="{BB962C8B-B14F-4D97-AF65-F5344CB8AC3E}">
        <p14:creationId xmlns:p14="http://schemas.microsoft.com/office/powerpoint/2010/main" val="309113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Running the API</a:t>
            </a:r>
            <a:br>
              <a:rPr lang="en-US" b="1" dirty="0"/>
            </a:br>
            <a:endParaRPr lang="en-US" b="1" dirty="0"/>
          </a:p>
        </p:txBody>
      </p:sp>
      <p:sp>
        <p:nvSpPr>
          <p:cNvPr id="3" name="Content Placeholder 2"/>
          <p:cNvSpPr>
            <a:spLocks noGrp="1"/>
          </p:cNvSpPr>
          <p:nvPr>
            <p:ph idx="1"/>
          </p:nvPr>
        </p:nvSpPr>
        <p:spPr>
          <a:xfrm>
            <a:off x="838200" y="1112808"/>
            <a:ext cx="10515600" cy="5064155"/>
          </a:xfrm>
        </p:spPr>
        <p:txBody>
          <a:bodyPr>
            <a:normAutofit lnSpcReduction="10000"/>
          </a:bodyPr>
          <a:lstStyle/>
          <a:p>
            <a:r>
              <a:rPr lang="en-US" dirty="0"/>
              <a:t>To run the Rasa API and interact with your trained model, follow these steps:</a:t>
            </a:r>
          </a:p>
          <a:p>
            <a:pPr marL="514350" indent="-514350">
              <a:buFont typeface="+mj-lt"/>
              <a:buAutoNum type="arabicPeriod"/>
            </a:pPr>
            <a:r>
              <a:rPr lang="en-US" dirty="0" smtClean="0"/>
              <a:t>Start </a:t>
            </a:r>
            <a:r>
              <a:rPr lang="en-US" dirty="0"/>
              <a:t>the Rasa server using the following command:</a:t>
            </a:r>
          </a:p>
          <a:p>
            <a:pPr marL="0" indent="0">
              <a:buNone/>
            </a:pPr>
            <a:endParaRPr lang="en-US" dirty="0" smtClean="0"/>
          </a:p>
          <a:p>
            <a:pPr marL="0" indent="0">
              <a:buNone/>
            </a:pPr>
            <a:r>
              <a:rPr lang="en-US" dirty="0" smtClean="0"/>
              <a:t>rasa </a:t>
            </a:r>
            <a:r>
              <a:rPr lang="en-US" dirty="0"/>
              <a:t>run -m models --enable-</a:t>
            </a:r>
            <a:r>
              <a:rPr lang="en-US" dirty="0" err="1"/>
              <a:t>api</a:t>
            </a:r>
            <a:r>
              <a:rPr lang="en-US" dirty="0"/>
              <a:t> --</a:t>
            </a:r>
            <a:r>
              <a:rPr lang="en-US" dirty="0" err="1"/>
              <a:t>cors</a:t>
            </a:r>
            <a:r>
              <a:rPr lang="en-US" dirty="0"/>
              <a:t> "*"</a:t>
            </a:r>
          </a:p>
          <a:p>
            <a:pPr marL="0" indent="0">
              <a:buNone/>
            </a:pPr>
            <a:endParaRPr lang="en-US" dirty="0"/>
          </a:p>
          <a:p>
            <a:pPr marL="0" indent="0">
              <a:buNone/>
            </a:pPr>
            <a:r>
              <a:rPr lang="en-US" dirty="0" smtClean="0"/>
              <a:t>The </a:t>
            </a:r>
            <a:r>
              <a:rPr lang="en-US" dirty="0"/>
              <a:t>API server will start, and you will see the endpoint information in the </a:t>
            </a:r>
            <a:r>
              <a:rPr lang="en-US" dirty="0" smtClean="0"/>
              <a:t>console.</a:t>
            </a:r>
          </a:p>
          <a:p>
            <a:pPr marL="0" indent="0">
              <a:buNone/>
            </a:pPr>
            <a:endParaRPr lang="en-US" dirty="0" smtClean="0"/>
          </a:p>
          <a:p>
            <a:pPr marL="514350" indent="-514350">
              <a:buFont typeface="+mj-lt"/>
              <a:buAutoNum type="arabicPeriod" startAt="2"/>
            </a:pPr>
            <a:r>
              <a:rPr lang="en-US" dirty="0" smtClean="0"/>
              <a:t>You </a:t>
            </a:r>
            <a:r>
              <a:rPr lang="en-US" dirty="0"/>
              <a:t>can now make HTTP requests to the API to send messages and receive responses from your trained Rasa model.</a:t>
            </a:r>
          </a:p>
        </p:txBody>
      </p:sp>
    </p:spTree>
    <p:extLst>
      <p:ext uri="{BB962C8B-B14F-4D97-AF65-F5344CB8AC3E}">
        <p14:creationId xmlns:p14="http://schemas.microsoft.com/office/powerpoint/2010/main" val="87024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Github</a:t>
            </a:r>
            <a:endParaRPr lang="en-US" b="1" dirty="0"/>
          </a:p>
        </p:txBody>
      </p:sp>
      <p:sp>
        <p:nvSpPr>
          <p:cNvPr id="3" name="Content Placeholder 2"/>
          <p:cNvSpPr>
            <a:spLocks noGrp="1"/>
          </p:cNvSpPr>
          <p:nvPr>
            <p:ph idx="1"/>
          </p:nvPr>
        </p:nvSpPr>
        <p:spPr/>
        <p:txBody>
          <a:bodyPr/>
          <a:lstStyle/>
          <a:p>
            <a:r>
              <a:rPr lang="en-US" dirty="0" smtClean="0"/>
              <a:t>GitHub is </a:t>
            </a:r>
            <a:r>
              <a:rPr lang="en-US" dirty="0"/>
              <a:t>a platform and cloud-based service for </a:t>
            </a:r>
            <a:r>
              <a:rPr lang="en-US" dirty="0" smtClean="0"/>
              <a:t>software development </a:t>
            </a:r>
            <a:r>
              <a:rPr lang="en-US" dirty="0"/>
              <a:t>and version control using </a:t>
            </a:r>
            <a:r>
              <a:rPr lang="en-US" dirty="0" err="1"/>
              <a:t>Git</a:t>
            </a:r>
            <a:r>
              <a:rPr lang="en-US" dirty="0"/>
              <a:t>, allowing developers to store and manage their code</a:t>
            </a:r>
            <a:r>
              <a:rPr lang="en-US" dirty="0" smtClean="0"/>
              <a:t>.</a:t>
            </a:r>
          </a:p>
          <a:p>
            <a:r>
              <a:rPr lang="en-US" dirty="0"/>
              <a:t>GitHub is a code hosting platform for version control and </a:t>
            </a:r>
            <a:r>
              <a:rPr lang="en-US" dirty="0" smtClean="0"/>
              <a:t>collaboration.</a:t>
            </a:r>
          </a:p>
          <a:p>
            <a:r>
              <a:rPr lang="en-US" dirty="0" smtClean="0"/>
              <a:t>It </a:t>
            </a:r>
            <a:r>
              <a:rPr lang="en-US" dirty="0"/>
              <a:t>makes it easy for developers to share code files and collaborate with fellow developers on open-source projects.</a:t>
            </a:r>
          </a:p>
          <a:p>
            <a:endParaRPr lang="en-US" dirty="0" smtClean="0"/>
          </a:p>
        </p:txBody>
      </p:sp>
    </p:spTree>
    <p:extLst>
      <p:ext uri="{BB962C8B-B14F-4D97-AF65-F5344CB8AC3E}">
        <p14:creationId xmlns:p14="http://schemas.microsoft.com/office/powerpoint/2010/main" val="3226277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Github</a:t>
            </a:r>
            <a:r>
              <a:rPr lang="en-US" b="1" dirty="0"/>
              <a:t> </a:t>
            </a:r>
            <a:r>
              <a:rPr lang="en-US" b="1" dirty="0" smtClean="0"/>
              <a:t> - Creating </a:t>
            </a:r>
            <a:r>
              <a:rPr lang="en-US" b="1" dirty="0"/>
              <a:t>a </a:t>
            </a:r>
            <a:r>
              <a:rPr lang="en-US" b="1" dirty="0" smtClean="0"/>
              <a:t>Sub-branch</a:t>
            </a:r>
            <a:r>
              <a:rPr lang="en-US" b="1" dirty="0"/>
              <a:t/>
            </a:r>
            <a:br>
              <a:rPr lang="en-US" b="1" dirty="0"/>
            </a:br>
            <a:endParaRPr lang="en-US" b="1" dirty="0"/>
          </a:p>
        </p:txBody>
      </p:sp>
      <p:sp>
        <p:nvSpPr>
          <p:cNvPr id="3" name="Content Placeholder 2"/>
          <p:cNvSpPr>
            <a:spLocks noGrp="1"/>
          </p:cNvSpPr>
          <p:nvPr>
            <p:ph idx="1"/>
          </p:nvPr>
        </p:nvSpPr>
        <p:spPr/>
        <p:txBody>
          <a:bodyPr/>
          <a:lstStyle/>
          <a:p>
            <a:r>
              <a:rPr lang="en-US" dirty="0"/>
              <a:t>To create a </a:t>
            </a:r>
            <a:r>
              <a:rPr lang="en-US" dirty="0" err="1"/>
              <a:t>subbranch</a:t>
            </a:r>
            <a:r>
              <a:rPr lang="en-US" dirty="0"/>
              <a:t> for your work, use the following commands</a:t>
            </a:r>
            <a:r>
              <a:rPr lang="en-US" dirty="0" smtClean="0"/>
              <a:t>:</a:t>
            </a:r>
          </a:p>
          <a:p>
            <a:pPr marL="0" indent="0">
              <a:buNone/>
            </a:pPr>
            <a:endParaRPr lang="en-US" dirty="0" smtClean="0"/>
          </a:p>
          <a:p>
            <a:pPr marL="0" indent="0">
              <a:buNone/>
            </a:pPr>
            <a:r>
              <a:rPr lang="en-US" dirty="0"/>
              <a:t> </a:t>
            </a:r>
            <a:r>
              <a:rPr lang="en-US" dirty="0" err="1" smtClean="0"/>
              <a:t>git</a:t>
            </a:r>
            <a:r>
              <a:rPr lang="en-US" dirty="0" smtClean="0"/>
              <a:t> </a:t>
            </a:r>
            <a:r>
              <a:rPr lang="en-US" dirty="0"/>
              <a:t>checkout -b </a:t>
            </a:r>
            <a:r>
              <a:rPr lang="en-US" dirty="0" smtClean="0"/>
              <a:t>your-</a:t>
            </a:r>
            <a:r>
              <a:rPr lang="en-US" dirty="0" err="1" smtClean="0"/>
              <a:t>subbranch</a:t>
            </a:r>
            <a:r>
              <a:rPr lang="en-US" dirty="0" smtClean="0"/>
              <a:t>-name</a:t>
            </a:r>
          </a:p>
          <a:p>
            <a:pPr marL="0" indent="0">
              <a:buNone/>
            </a:pPr>
            <a:endParaRPr lang="en-US" dirty="0" smtClean="0"/>
          </a:p>
          <a:p>
            <a:r>
              <a:rPr lang="en-US" dirty="0"/>
              <a:t>This will create a new branch based on the current branch you are on.</a:t>
            </a:r>
          </a:p>
        </p:txBody>
      </p:sp>
    </p:spTree>
    <p:extLst>
      <p:ext uri="{BB962C8B-B14F-4D97-AF65-F5344CB8AC3E}">
        <p14:creationId xmlns:p14="http://schemas.microsoft.com/office/powerpoint/2010/main" val="2447870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contents</a:t>
            </a:r>
            <a:endParaRPr lang="en-US" b="1" dirty="0"/>
          </a:p>
        </p:txBody>
      </p:sp>
      <p:sp>
        <p:nvSpPr>
          <p:cNvPr id="3" name="Content Placeholder 2"/>
          <p:cNvSpPr>
            <a:spLocks noGrp="1"/>
          </p:cNvSpPr>
          <p:nvPr>
            <p:ph idx="1"/>
          </p:nvPr>
        </p:nvSpPr>
        <p:spPr>
          <a:xfrm>
            <a:off x="838200" y="1276710"/>
            <a:ext cx="10515600" cy="5503652"/>
          </a:xfrm>
        </p:spPr>
        <p:txBody>
          <a:bodyPr>
            <a:normAutofit/>
          </a:bodyPr>
          <a:lstStyle/>
          <a:p>
            <a:pPr marL="514350" indent="-514350">
              <a:buFont typeface="+mj-lt"/>
              <a:buAutoNum type="arabicPeriod"/>
            </a:pPr>
            <a:r>
              <a:rPr lang="en-US" dirty="0"/>
              <a:t>Introduction to </a:t>
            </a:r>
            <a:r>
              <a:rPr lang="en-US" dirty="0" smtClean="0"/>
              <a:t>Chabot</a:t>
            </a:r>
          </a:p>
          <a:p>
            <a:pPr marL="514350" indent="-514350">
              <a:buFont typeface="+mj-lt"/>
              <a:buAutoNum type="arabicPeriod"/>
            </a:pPr>
            <a:r>
              <a:rPr lang="en-US" dirty="0"/>
              <a:t>Introduction to </a:t>
            </a:r>
            <a:r>
              <a:rPr lang="en-US" dirty="0" smtClean="0"/>
              <a:t>RASA</a:t>
            </a:r>
          </a:p>
          <a:p>
            <a:pPr marL="514350" indent="-514350">
              <a:buFont typeface="+mj-lt"/>
              <a:buAutoNum type="arabicPeriod"/>
            </a:pPr>
            <a:r>
              <a:rPr lang="en-US" dirty="0"/>
              <a:t>RASA </a:t>
            </a:r>
            <a:r>
              <a:rPr lang="en-US" dirty="0" smtClean="0"/>
              <a:t>modules</a:t>
            </a:r>
          </a:p>
          <a:p>
            <a:pPr marL="514350" indent="-514350">
              <a:buFont typeface="+mj-lt"/>
              <a:buAutoNum type="arabicPeriod"/>
            </a:pPr>
            <a:r>
              <a:rPr lang="en-US" dirty="0"/>
              <a:t>How to install </a:t>
            </a:r>
            <a:r>
              <a:rPr lang="en-US" dirty="0" smtClean="0"/>
              <a:t>Rasa</a:t>
            </a:r>
          </a:p>
          <a:p>
            <a:pPr marL="514350" indent="-514350">
              <a:buFont typeface="+mj-lt"/>
              <a:buAutoNum type="arabicPeriod"/>
            </a:pPr>
            <a:r>
              <a:rPr lang="en-US" dirty="0" err="1"/>
              <a:t>nlu.yml</a:t>
            </a:r>
            <a:r>
              <a:rPr lang="en-US" dirty="0"/>
              <a:t> </a:t>
            </a:r>
            <a:endParaRPr lang="en-US" dirty="0" smtClean="0"/>
          </a:p>
          <a:p>
            <a:pPr marL="514350" indent="-514350">
              <a:buFont typeface="+mj-lt"/>
              <a:buAutoNum type="arabicPeriod"/>
            </a:pPr>
            <a:r>
              <a:rPr lang="en-US" dirty="0" err="1" smtClean="0"/>
              <a:t>stories.yml</a:t>
            </a:r>
            <a:endParaRPr lang="en-US" dirty="0" smtClean="0"/>
          </a:p>
          <a:p>
            <a:pPr marL="514350" indent="-514350">
              <a:buFont typeface="+mj-lt"/>
              <a:buAutoNum type="arabicPeriod"/>
            </a:pPr>
            <a:r>
              <a:rPr lang="en-US" dirty="0" err="1" smtClean="0"/>
              <a:t>domain.yml</a:t>
            </a:r>
            <a:endParaRPr lang="en-US" dirty="0" smtClean="0"/>
          </a:p>
          <a:p>
            <a:pPr marL="514350" indent="-514350">
              <a:buFont typeface="+mj-lt"/>
              <a:buAutoNum type="arabicPeriod"/>
            </a:pPr>
            <a:r>
              <a:rPr lang="en-US" dirty="0" smtClean="0"/>
              <a:t>actions.py</a:t>
            </a:r>
          </a:p>
          <a:p>
            <a:pPr marL="514350" indent="-514350">
              <a:buFont typeface="+mj-lt"/>
              <a:buAutoNum type="arabicPeriod"/>
            </a:pPr>
            <a:r>
              <a:rPr lang="en-US" dirty="0"/>
              <a:t>RASA </a:t>
            </a:r>
            <a:r>
              <a:rPr lang="en-US" dirty="0" smtClean="0"/>
              <a:t>training</a:t>
            </a:r>
          </a:p>
          <a:p>
            <a:pPr marL="514350" indent="-514350">
              <a:buFont typeface="+mj-lt"/>
              <a:buAutoNum type="arabicPeriod"/>
            </a:pPr>
            <a:r>
              <a:rPr lang="en-US" dirty="0"/>
              <a:t>Adding Data for training</a:t>
            </a:r>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1577094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Github</a:t>
            </a:r>
            <a:r>
              <a:rPr lang="en-US" b="1" dirty="0"/>
              <a:t> </a:t>
            </a:r>
            <a:r>
              <a:rPr lang="en-US" b="1" dirty="0" smtClean="0"/>
              <a:t> - Saving </a:t>
            </a:r>
            <a:r>
              <a:rPr lang="en-US" b="1" dirty="0"/>
              <a:t>Changes in Your </a:t>
            </a:r>
            <a:r>
              <a:rPr lang="en-US" b="1" dirty="0" smtClean="0"/>
              <a:t>Sub-branch</a:t>
            </a:r>
            <a:r>
              <a:rPr lang="en-US" b="1" dirty="0"/>
              <a:t/>
            </a:r>
            <a:br>
              <a:rPr lang="en-US" b="1" dirty="0"/>
            </a:br>
            <a:endParaRPr lang="en-US" b="1" dirty="0"/>
          </a:p>
        </p:txBody>
      </p:sp>
      <p:sp>
        <p:nvSpPr>
          <p:cNvPr id="3" name="Content Placeholder 2"/>
          <p:cNvSpPr>
            <a:spLocks noGrp="1"/>
          </p:cNvSpPr>
          <p:nvPr>
            <p:ph idx="1"/>
          </p:nvPr>
        </p:nvSpPr>
        <p:spPr/>
        <p:txBody>
          <a:bodyPr/>
          <a:lstStyle/>
          <a:p>
            <a:r>
              <a:rPr lang="en-US" dirty="0"/>
              <a:t>After making changes to your code, save the changes in your </a:t>
            </a:r>
            <a:r>
              <a:rPr lang="en-US" dirty="0" err="1"/>
              <a:t>subbranch</a:t>
            </a:r>
            <a:r>
              <a:rPr lang="en-US" dirty="0"/>
              <a:t> using the following commands</a:t>
            </a:r>
            <a:r>
              <a:rPr lang="en-US" dirty="0" smtClean="0"/>
              <a:t>:</a:t>
            </a:r>
          </a:p>
          <a:p>
            <a:pPr marL="0" indent="0">
              <a:buNone/>
            </a:pPr>
            <a:endParaRPr lang="en-US" dirty="0"/>
          </a:p>
          <a:p>
            <a:pPr marL="0" indent="0">
              <a:buNone/>
            </a:pPr>
            <a:r>
              <a:rPr lang="en-US" dirty="0" err="1"/>
              <a:t>git</a:t>
            </a:r>
            <a:r>
              <a:rPr lang="en-US" dirty="0"/>
              <a:t> add .</a:t>
            </a:r>
          </a:p>
          <a:p>
            <a:pPr marL="0" indent="0">
              <a:buNone/>
            </a:pPr>
            <a:r>
              <a:rPr lang="en-US" dirty="0" err="1"/>
              <a:t>git</a:t>
            </a:r>
            <a:r>
              <a:rPr lang="en-US" dirty="0"/>
              <a:t> </a:t>
            </a:r>
            <a:r>
              <a:rPr lang="en-US" dirty="0" smtClean="0"/>
              <a:t>commit </a:t>
            </a:r>
            <a:r>
              <a:rPr lang="en-US" dirty="0"/>
              <a:t>-m "Your commit </a:t>
            </a:r>
            <a:r>
              <a:rPr lang="en-US" dirty="0" smtClean="0"/>
              <a:t>message“</a:t>
            </a:r>
          </a:p>
          <a:p>
            <a:pPr marL="0" indent="0">
              <a:buNone/>
            </a:pPr>
            <a:endParaRPr lang="en-US" dirty="0"/>
          </a:p>
          <a:p>
            <a:r>
              <a:rPr lang="en-US" dirty="0"/>
              <a:t>This will stage and commit your changes to your </a:t>
            </a:r>
            <a:r>
              <a:rPr lang="en-US" dirty="0" err="1"/>
              <a:t>subbranch</a:t>
            </a:r>
            <a:r>
              <a:rPr lang="en-US" dirty="0"/>
              <a:t>.</a:t>
            </a:r>
          </a:p>
        </p:txBody>
      </p:sp>
    </p:spTree>
    <p:extLst>
      <p:ext uri="{BB962C8B-B14F-4D97-AF65-F5344CB8AC3E}">
        <p14:creationId xmlns:p14="http://schemas.microsoft.com/office/powerpoint/2010/main" val="4278600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Github</a:t>
            </a:r>
            <a:r>
              <a:rPr lang="en-US" b="1" dirty="0"/>
              <a:t> </a:t>
            </a:r>
            <a:r>
              <a:rPr lang="en-US" b="1" dirty="0" smtClean="0"/>
              <a:t>- Pulling </a:t>
            </a:r>
            <a:r>
              <a:rPr lang="en-US" b="1" dirty="0"/>
              <a:t>Changes from the Main Branch</a:t>
            </a:r>
          </a:p>
        </p:txBody>
      </p:sp>
      <p:sp>
        <p:nvSpPr>
          <p:cNvPr id="3" name="Content Placeholder 2"/>
          <p:cNvSpPr>
            <a:spLocks noGrp="1"/>
          </p:cNvSpPr>
          <p:nvPr>
            <p:ph idx="1"/>
          </p:nvPr>
        </p:nvSpPr>
        <p:spPr/>
        <p:txBody>
          <a:bodyPr/>
          <a:lstStyle/>
          <a:p>
            <a:r>
              <a:rPr lang="en-US" dirty="0"/>
              <a:t>Before pushing your changes, it's a good practice to pull the latest changes from the main branch. Use the following command</a:t>
            </a:r>
            <a:r>
              <a:rPr lang="en-US" dirty="0" smtClean="0"/>
              <a:t>:</a:t>
            </a:r>
          </a:p>
          <a:p>
            <a:endParaRPr lang="en-US" dirty="0"/>
          </a:p>
          <a:p>
            <a:pPr marL="0" indent="0">
              <a:buNone/>
            </a:pPr>
            <a:r>
              <a:rPr lang="en-US" dirty="0" err="1"/>
              <a:t>git</a:t>
            </a:r>
            <a:r>
              <a:rPr lang="en-US" dirty="0"/>
              <a:t> pull origin </a:t>
            </a:r>
            <a:r>
              <a:rPr lang="en-US" dirty="0" smtClean="0"/>
              <a:t>main</a:t>
            </a:r>
          </a:p>
          <a:p>
            <a:pPr marL="0" indent="0">
              <a:buNone/>
            </a:pPr>
            <a:endParaRPr lang="en-US" dirty="0"/>
          </a:p>
          <a:p>
            <a:r>
              <a:rPr lang="en-US" dirty="0"/>
              <a:t>This will fetch and merge the latest changes from the main branch into your current branch.</a:t>
            </a:r>
          </a:p>
        </p:txBody>
      </p:sp>
    </p:spTree>
    <p:extLst>
      <p:ext uri="{BB962C8B-B14F-4D97-AF65-F5344CB8AC3E}">
        <p14:creationId xmlns:p14="http://schemas.microsoft.com/office/powerpoint/2010/main" val="4039704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Github</a:t>
            </a:r>
            <a:r>
              <a:rPr lang="en-US" b="1" dirty="0"/>
              <a:t> </a:t>
            </a:r>
            <a:r>
              <a:rPr lang="en-US" b="1" dirty="0" smtClean="0"/>
              <a:t>- Pushing Changes to Remote Repository</a:t>
            </a:r>
            <a:br>
              <a:rPr lang="en-US" b="1" dirty="0" smtClean="0"/>
            </a:br>
            <a:endParaRPr lang="en-US" b="1" dirty="0"/>
          </a:p>
        </p:txBody>
      </p:sp>
      <p:sp>
        <p:nvSpPr>
          <p:cNvPr id="3" name="Content Placeholder 2"/>
          <p:cNvSpPr>
            <a:spLocks noGrp="1"/>
          </p:cNvSpPr>
          <p:nvPr>
            <p:ph idx="1"/>
          </p:nvPr>
        </p:nvSpPr>
        <p:spPr/>
        <p:txBody>
          <a:bodyPr/>
          <a:lstStyle/>
          <a:p>
            <a:r>
              <a:rPr lang="en-US" dirty="0"/>
              <a:t>Once you are ready to push your changes to the remote repository, use the following command:</a:t>
            </a:r>
          </a:p>
          <a:p>
            <a:pPr marL="0" indent="0">
              <a:buNone/>
            </a:pPr>
            <a:endParaRPr lang="en-US" dirty="0" smtClean="0"/>
          </a:p>
          <a:p>
            <a:pPr marL="0" indent="0">
              <a:buNone/>
            </a:pPr>
            <a:r>
              <a:rPr lang="en-US" dirty="0" err="1" smtClean="0"/>
              <a:t>git</a:t>
            </a:r>
            <a:r>
              <a:rPr lang="en-US" dirty="0" smtClean="0"/>
              <a:t> </a:t>
            </a:r>
            <a:r>
              <a:rPr lang="en-US" dirty="0"/>
              <a:t>push origin </a:t>
            </a:r>
            <a:r>
              <a:rPr lang="en-US" dirty="0" smtClean="0"/>
              <a:t>your-</a:t>
            </a:r>
            <a:r>
              <a:rPr lang="en-US" dirty="0" err="1" smtClean="0"/>
              <a:t>subbranch</a:t>
            </a:r>
            <a:r>
              <a:rPr lang="en-US" dirty="0" smtClean="0"/>
              <a:t>-name</a:t>
            </a:r>
          </a:p>
          <a:p>
            <a:pPr marL="0" indent="0">
              <a:buNone/>
            </a:pPr>
            <a:endParaRPr lang="en-US" dirty="0"/>
          </a:p>
          <a:p>
            <a:r>
              <a:rPr lang="en-US" dirty="0"/>
              <a:t>This will push your changes to the remote repository, making them available for review and collaboration.</a:t>
            </a:r>
          </a:p>
        </p:txBody>
      </p:sp>
    </p:spTree>
    <p:extLst>
      <p:ext uri="{BB962C8B-B14F-4D97-AF65-F5344CB8AC3E}">
        <p14:creationId xmlns:p14="http://schemas.microsoft.com/office/powerpoint/2010/main" val="719006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ChatGPT</a:t>
            </a:r>
            <a:r>
              <a:rPr lang="en-US" b="1" dirty="0" smtClean="0"/>
              <a:t> introduction</a:t>
            </a:r>
            <a:endParaRPr lang="en-US" b="1" dirty="0"/>
          </a:p>
        </p:txBody>
      </p:sp>
      <p:sp>
        <p:nvSpPr>
          <p:cNvPr id="3" name="Content Placeholder 2"/>
          <p:cNvSpPr>
            <a:spLocks noGrp="1"/>
          </p:cNvSpPr>
          <p:nvPr>
            <p:ph idx="1"/>
          </p:nvPr>
        </p:nvSpPr>
        <p:spPr>
          <a:xfrm>
            <a:off x="838200" y="1825625"/>
            <a:ext cx="10515600" cy="4601054"/>
          </a:xfrm>
        </p:spPr>
        <p:txBody>
          <a:bodyPr>
            <a:normAutofit lnSpcReduction="10000"/>
          </a:bodyPr>
          <a:lstStyle/>
          <a:p>
            <a:r>
              <a:rPr lang="en-US" dirty="0" err="1"/>
              <a:t>ChatGPT</a:t>
            </a:r>
            <a:r>
              <a:rPr lang="en-US" dirty="0"/>
              <a:t> </a:t>
            </a:r>
            <a:r>
              <a:rPr lang="en-US" dirty="0" smtClean="0"/>
              <a:t>(</a:t>
            </a:r>
            <a:r>
              <a:rPr lang="en-US" dirty="0"/>
              <a:t>Generative Pre-trained Transformer </a:t>
            </a:r>
            <a:r>
              <a:rPr lang="en-US" dirty="0" smtClean="0"/>
              <a:t>) is an </a:t>
            </a:r>
            <a:r>
              <a:rPr lang="en-US" dirty="0"/>
              <a:t>AI language model developed by </a:t>
            </a:r>
            <a:r>
              <a:rPr lang="en-US" dirty="0" err="1" smtClean="0"/>
              <a:t>OpenAI</a:t>
            </a:r>
            <a:r>
              <a:rPr lang="en-US" dirty="0"/>
              <a:t> designed to process and generate human-like text based on the input </a:t>
            </a:r>
            <a:r>
              <a:rPr lang="en-US" dirty="0" smtClean="0"/>
              <a:t>it receives.</a:t>
            </a:r>
          </a:p>
          <a:p>
            <a:r>
              <a:rPr lang="en-US" dirty="0" smtClean="0"/>
              <a:t>Model training </a:t>
            </a:r>
            <a:r>
              <a:rPr lang="en-US" dirty="0"/>
              <a:t>involves exposure to an extensive range of texts from the internet, books, articles, and various other sources. </a:t>
            </a:r>
            <a:endParaRPr lang="en-US" dirty="0" smtClean="0"/>
          </a:p>
          <a:p>
            <a:r>
              <a:rPr lang="en-US" dirty="0" smtClean="0"/>
              <a:t>This </a:t>
            </a:r>
            <a:r>
              <a:rPr lang="en-US" dirty="0"/>
              <a:t>enables </a:t>
            </a:r>
            <a:r>
              <a:rPr lang="en-US" dirty="0" smtClean="0"/>
              <a:t>the model </a:t>
            </a:r>
            <a:r>
              <a:rPr lang="en-US" dirty="0"/>
              <a:t>to understand context, grammar, and language patterns, which allows </a:t>
            </a:r>
            <a:r>
              <a:rPr lang="en-US" dirty="0" smtClean="0"/>
              <a:t>it </a:t>
            </a:r>
            <a:r>
              <a:rPr lang="en-US" dirty="0"/>
              <a:t>to engage in conversations, answer questions, provide explanations, generate creative writing, and much </a:t>
            </a:r>
            <a:r>
              <a:rPr lang="en-US" dirty="0" smtClean="0"/>
              <a:t>more.</a:t>
            </a:r>
          </a:p>
          <a:p>
            <a:r>
              <a:rPr lang="en-US" dirty="0" smtClean="0"/>
              <a:t>More </a:t>
            </a:r>
            <a:r>
              <a:rPr lang="en-US" dirty="0"/>
              <a:t>information available </a:t>
            </a:r>
            <a:r>
              <a:rPr lang="en-US" dirty="0" smtClean="0"/>
              <a:t>at https</a:t>
            </a:r>
            <a:r>
              <a:rPr lang="en-US" dirty="0"/>
              <a:t>://platform.openai.com/docs/guides/gpt</a:t>
            </a:r>
          </a:p>
        </p:txBody>
      </p:sp>
    </p:spTree>
    <p:extLst>
      <p:ext uri="{BB962C8B-B14F-4D97-AF65-F5344CB8AC3E}">
        <p14:creationId xmlns:p14="http://schemas.microsoft.com/office/powerpoint/2010/main" val="191694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ChatGPT</a:t>
            </a:r>
            <a:r>
              <a:rPr lang="en-US" b="1" dirty="0" smtClean="0"/>
              <a:t> </a:t>
            </a:r>
            <a:r>
              <a:rPr lang="en-US" b="1" dirty="0" err="1" smtClean="0"/>
              <a:t>api</a:t>
            </a:r>
            <a:endParaRPr lang="en-US" b="1" dirty="0"/>
          </a:p>
        </p:txBody>
      </p:sp>
      <p:sp>
        <p:nvSpPr>
          <p:cNvPr id="3" name="Content Placeholder 2"/>
          <p:cNvSpPr>
            <a:spLocks noGrp="1"/>
          </p:cNvSpPr>
          <p:nvPr>
            <p:ph idx="1"/>
          </p:nvPr>
        </p:nvSpPr>
        <p:spPr>
          <a:xfrm>
            <a:off x="838200" y="1397479"/>
            <a:ext cx="10515600" cy="4779484"/>
          </a:xfrm>
        </p:spPr>
        <p:txBody>
          <a:bodyPr>
            <a:normAutofit/>
          </a:bodyPr>
          <a:lstStyle/>
          <a:p>
            <a:r>
              <a:rPr lang="en-US" dirty="0" err="1"/>
              <a:t>ChatGPT</a:t>
            </a:r>
            <a:r>
              <a:rPr lang="en-US" dirty="0"/>
              <a:t> API</a:t>
            </a:r>
            <a:r>
              <a:rPr lang="en-US" dirty="0" smtClean="0"/>
              <a:t>, </a:t>
            </a:r>
            <a:r>
              <a:rPr lang="en-US" dirty="0"/>
              <a:t>allows developers to integrate </a:t>
            </a:r>
            <a:r>
              <a:rPr lang="en-US" dirty="0" err="1"/>
              <a:t>ChatGPT</a:t>
            </a:r>
            <a:r>
              <a:rPr lang="en-US" dirty="0"/>
              <a:t> into their own applications, products, or services. </a:t>
            </a:r>
            <a:endParaRPr lang="en-US" dirty="0" smtClean="0"/>
          </a:p>
          <a:p>
            <a:r>
              <a:rPr lang="en-US" dirty="0" smtClean="0"/>
              <a:t>The </a:t>
            </a:r>
            <a:r>
              <a:rPr lang="en-US" dirty="0"/>
              <a:t>API allows you to interact with the </a:t>
            </a:r>
            <a:r>
              <a:rPr lang="en-US" dirty="0" err="1"/>
              <a:t>ChatGPT</a:t>
            </a:r>
            <a:r>
              <a:rPr lang="en-US" dirty="0"/>
              <a:t> model programmatically, enabling real-time conversations and obtaining responses dynamically</a:t>
            </a:r>
            <a:r>
              <a:rPr lang="en-US" dirty="0" smtClean="0"/>
              <a:t>.</a:t>
            </a:r>
          </a:p>
          <a:p>
            <a:r>
              <a:rPr lang="en-US" dirty="0"/>
              <a:t>To use the </a:t>
            </a:r>
            <a:r>
              <a:rPr lang="en-US" dirty="0" err="1"/>
              <a:t>ChatGPT</a:t>
            </a:r>
            <a:r>
              <a:rPr lang="en-US" dirty="0"/>
              <a:t> API, you need to make HTTP requests to </a:t>
            </a:r>
            <a:r>
              <a:rPr lang="en-US" dirty="0" err="1"/>
              <a:t>OpenAI's</a:t>
            </a:r>
            <a:r>
              <a:rPr lang="en-US" dirty="0"/>
              <a:t> API endpoint, sending a list of messages as input and receiving a model-generated message as output</a:t>
            </a:r>
            <a:r>
              <a:rPr lang="en-US" dirty="0" smtClean="0"/>
              <a:t>.</a:t>
            </a:r>
          </a:p>
          <a:p>
            <a:r>
              <a:rPr lang="en-US" dirty="0"/>
              <a:t>Each message in the list has two properties: 'role' (which can be 'system', 'user', or 'assistant') and 'content' (which contains the text of the message).</a:t>
            </a:r>
          </a:p>
        </p:txBody>
      </p:sp>
    </p:spTree>
    <p:extLst>
      <p:ext uri="{BB962C8B-B14F-4D97-AF65-F5344CB8AC3E}">
        <p14:creationId xmlns:p14="http://schemas.microsoft.com/office/powerpoint/2010/main" val="40042895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408"/>
            <a:ext cx="10515600" cy="5978555"/>
          </a:xfrm>
        </p:spPr>
        <p:txBody>
          <a:bodyPr>
            <a:normAutofit lnSpcReduction="10000"/>
          </a:bodyPr>
          <a:lstStyle/>
          <a:p>
            <a:r>
              <a:rPr lang="en-US" dirty="0"/>
              <a:t>Here's a basic example of how you might use the API with Python and the </a:t>
            </a:r>
            <a:r>
              <a:rPr lang="en-US" dirty="0" smtClean="0"/>
              <a:t>popular ‘requests’ </a:t>
            </a:r>
            <a:r>
              <a:rPr lang="en-US" dirty="0"/>
              <a:t>library</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You'll </a:t>
            </a:r>
            <a:r>
              <a:rPr lang="en-US" dirty="0"/>
              <a:t>need to replace "YOUR_API_KEY" with your actual </a:t>
            </a:r>
            <a:r>
              <a:rPr lang="en-US" dirty="0" err="1"/>
              <a:t>OpenAI</a:t>
            </a:r>
            <a:r>
              <a:rPr lang="en-US" dirty="0"/>
              <a:t> API key, which you can obtain by signing up for access to the API on the </a:t>
            </a:r>
            <a:r>
              <a:rPr lang="en-US" dirty="0" err="1"/>
              <a:t>OpenAI</a:t>
            </a:r>
            <a:r>
              <a:rPr lang="en-US" dirty="0"/>
              <a:t> website. </a:t>
            </a:r>
          </a:p>
        </p:txBody>
      </p:sp>
      <p:pic>
        <p:nvPicPr>
          <p:cNvPr id="5" name="Picture 4"/>
          <p:cNvPicPr>
            <a:picLocks noChangeAspect="1"/>
          </p:cNvPicPr>
          <p:nvPr/>
        </p:nvPicPr>
        <p:blipFill>
          <a:blip r:embed="rId2"/>
          <a:stretch>
            <a:fillRect/>
          </a:stretch>
        </p:blipFill>
        <p:spPr>
          <a:xfrm>
            <a:off x="2311879" y="1076968"/>
            <a:ext cx="6342931" cy="3458428"/>
          </a:xfrm>
          <a:prstGeom prst="rect">
            <a:avLst/>
          </a:prstGeom>
        </p:spPr>
      </p:pic>
    </p:spTree>
    <p:extLst>
      <p:ext uri="{BB962C8B-B14F-4D97-AF65-F5344CB8AC3E}">
        <p14:creationId xmlns:p14="http://schemas.microsoft.com/office/powerpoint/2010/main" val="2818055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a:t>
            </a:r>
            <a:r>
              <a:rPr lang="en-US" b="1" dirty="0" err="1" smtClean="0"/>
              <a:t>ChatGPT</a:t>
            </a:r>
            <a:r>
              <a:rPr lang="en-US" b="1" dirty="0" smtClean="0"/>
              <a:t> to create question-answers</a:t>
            </a:r>
            <a:endParaRPr lang="en-US" b="1" dirty="0"/>
          </a:p>
        </p:txBody>
      </p:sp>
      <p:sp>
        <p:nvSpPr>
          <p:cNvPr id="3" name="Content Placeholder 2"/>
          <p:cNvSpPr>
            <a:spLocks noGrp="1"/>
          </p:cNvSpPr>
          <p:nvPr>
            <p:ph idx="1"/>
          </p:nvPr>
        </p:nvSpPr>
        <p:spPr>
          <a:xfrm>
            <a:off x="838200" y="1354346"/>
            <a:ext cx="10515600" cy="5503653"/>
          </a:xfrm>
        </p:spPr>
        <p:txBody>
          <a:bodyPr>
            <a:normAutofit lnSpcReduction="10000"/>
          </a:bodyPr>
          <a:lstStyle/>
          <a:p>
            <a:pPr lvl="0"/>
            <a:r>
              <a:rPr lang="en-US" dirty="0">
                <a:solidFill>
                  <a:srgbClr val="171616"/>
                </a:solidFill>
                <a:latin typeface="Calibri body"/>
                <a:ea typeface="Century Gothic"/>
                <a:cs typeface="Century Gothic"/>
                <a:sym typeface="Century Gothic"/>
              </a:rPr>
              <a:t>Using ChatGPT for creating chatbot data can offer several benefits that contribute to the quality, diversity, and efficiency of your chatbot training dataset. Here are some advantages</a:t>
            </a:r>
            <a:r>
              <a:rPr lang="en-US" dirty="0" smtClean="0">
                <a:solidFill>
                  <a:srgbClr val="171616"/>
                </a:solidFill>
                <a:latin typeface="Calibri body"/>
                <a:ea typeface="Century Gothic"/>
                <a:cs typeface="Century Gothic"/>
                <a:sym typeface="Century Gothic"/>
              </a:rPr>
              <a:t>:</a:t>
            </a:r>
          </a:p>
          <a:p>
            <a:pPr lvl="0"/>
            <a:endParaRPr lang="en-US" dirty="0">
              <a:solidFill>
                <a:srgbClr val="171616"/>
              </a:solidFill>
              <a:latin typeface="Calibri body"/>
              <a:ea typeface="Century Gothic"/>
              <a:cs typeface="Century Gothic"/>
              <a:sym typeface="Century Gothic"/>
            </a:endParaRPr>
          </a:p>
          <a:p>
            <a:pPr marL="342900" lvl="0" indent="-342900">
              <a:buFont typeface="+mj-lt"/>
              <a:buAutoNum type="arabicPeriod"/>
            </a:pPr>
            <a:r>
              <a:rPr lang="en-US" dirty="0">
                <a:latin typeface="Calibri body"/>
              </a:rPr>
              <a:t>Contextual Understanding:</a:t>
            </a:r>
          </a:p>
          <a:p>
            <a:pPr marL="285750" lvl="0" indent="-285750"/>
            <a:r>
              <a:rPr lang="en-US" dirty="0">
                <a:solidFill>
                  <a:srgbClr val="171616"/>
                </a:solidFill>
                <a:latin typeface="Calibri body"/>
                <a:ea typeface="Century Gothic"/>
                <a:cs typeface="Century Gothic"/>
                <a:sym typeface="Century Gothic"/>
              </a:rPr>
              <a:t>ChatGPT can generate responses that show an understanding of context, which is valuable for training your chatbot to maintain coherent and relevant conversations. </a:t>
            </a:r>
          </a:p>
          <a:p>
            <a:pPr lvl="0"/>
            <a:endParaRPr lang="en-US" dirty="0">
              <a:solidFill>
                <a:srgbClr val="171616"/>
              </a:solidFill>
              <a:latin typeface="Calibri body"/>
              <a:ea typeface="Century Gothic"/>
              <a:cs typeface="Century Gothic"/>
              <a:sym typeface="Century Gothic"/>
            </a:endParaRPr>
          </a:p>
          <a:p>
            <a:pPr marL="342900" lvl="0" indent="-342900">
              <a:buFont typeface="+mj-lt"/>
              <a:buAutoNum type="arabicPeriod" startAt="2"/>
            </a:pPr>
            <a:r>
              <a:rPr lang="en-US" dirty="0">
                <a:latin typeface="Calibri body"/>
              </a:rPr>
              <a:t>Reduced Annotation Effort</a:t>
            </a:r>
            <a:r>
              <a:rPr lang="en-US" dirty="0">
                <a:solidFill>
                  <a:srgbClr val="171616"/>
                </a:solidFill>
                <a:latin typeface="Calibri body"/>
                <a:ea typeface="Century Gothic"/>
                <a:cs typeface="Century Gothic"/>
                <a:sym typeface="Century Gothic"/>
              </a:rPr>
              <a:t>:</a:t>
            </a:r>
          </a:p>
          <a:p>
            <a:pPr marL="285750" lvl="0" indent="-285750"/>
            <a:r>
              <a:rPr lang="en-US" dirty="0">
                <a:solidFill>
                  <a:srgbClr val="171616"/>
                </a:solidFill>
                <a:latin typeface="Calibri body"/>
                <a:ea typeface="Century Gothic"/>
                <a:cs typeface="Century Gothic"/>
                <a:sym typeface="Century Gothic"/>
              </a:rPr>
              <a:t>Creating training data can be time-consuming. ChatGPT can assist in generating initial training data, which can then be fine-tuned and curated by human reviewers.</a:t>
            </a:r>
          </a:p>
          <a:p>
            <a:pPr lvl="0"/>
            <a:endParaRPr lang="en-US" dirty="0">
              <a:solidFill>
                <a:srgbClr val="171616"/>
              </a:solidFill>
              <a:latin typeface="Calibri body"/>
              <a:ea typeface="Century Gothic"/>
              <a:cs typeface="Century Gothic"/>
              <a:sym typeface="Century Gothic"/>
            </a:endParaRPr>
          </a:p>
          <a:p>
            <a:pPr lvl="0"/>
            <a:endParaRPr lang="en-US" dirty="0">
              <a:solidFill>
                <a:srgbClr val="171616"/>
              </a:solidFill>
              <a:latin typeface="Calibri body"/>
              <a:ea typeface="Century Gothic"/>
              <a:cs typeface="Century Gothic"/>
              <a:sym typeface="Century Gothic"/>
            </a:endParaRPr>
          </a:p>
          <a:p>
            <a:pPr marL="457200" lvl="0" indent="-317500">
              <a:buClr>
                <a:srgbClr val="171616"/>
              </a:buClr>
              <a:buSzPts val="1400"/>
              <a:buFont typeface="Century Gothic"/>
              <a:buChar char="●"/>
            </a:pPr>
            <a:endParaRPr lang="en-US" dirty="0">
              <a:solidFill>
                <a:srgbClr val="171616"/>
              </a:solidFill>
              <a:latin typeface="Calibri body"/>
              <a:ea typeface="Century Gothic"/>
              <a:cs typeface="Century Gothic"/>
              <a:sym typeface="Century Gothic"/>
            </a:endParaRPr>
          </a:p>
          <a:p>
            <a:pPr marL="457200" lvl="0" indent="-317500">
              <a:buClr>
                <a:srgbClr val="171616"/>
              </a:buClr>
              <a:buSzPts val="1400"/>
              <a:buFont typeface="Century Gothic"/>
              <a:buChar char="●"/>
            </a:pPr>
            <a:endParaRPr lang="en-US" dirty="0">
              <a:solidFill>
                <a:srgbClr val="171616"/>
              </a:solidFill>
              <a:latin typeface="Calibri body"/>
              <a:ea typeface="Century Gothic"/>
              <a:cs typeface="Century Gothic"/>
              <a:sym typeface="Century Gothic"/>
            </a:endParaRPr>
          </a:p>
          <a:p>
            <a:endParaRPr lang="en-US" dirty="0">
              <a:latin typeface="Calibri body"/>
            </a:endParaRPr>
          </a:p>
        </p:txBody>
      </p:sp>
    </p:spTree>
    <p:extLst>
      <p:ext uri="{BB962C8B-B14F-4D97-AF65-F5344CB8AC3E}">
        <p14:creationId xmlns:p14="http://schemas.microsoft.com/office/powerpoint/2010/main" val="741467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068"/>
            <a:ext cx="10515600" cy="5762895"/>
          </a:xfrm>
        </p:spPr>
        <p:txBody>
          <a:bodyPr/>
          <a:lstStyle/>
          <a:p>
            <a:pPr marL="342900" lvl="0" indent="-342900">
              <a:buFont typeface="+mj-lt"/>
              <a:buAutoNum type="arabicPeriod" startAt="3"/>
            </a:pPr>
            <a:r>
              <a:rPr lang="en-US" dirty="0">
                <a:latin typeface="Calibri body"/>
              </a:rPr>
              <a:t>Large-Scale Data Generation</a:t>
            </a:r>
            <a:r>
              <a:rPr lang="en-US" dirty="0">
                <a:solidFill>
                  <a:srgbClr val="171616"/>
                </a:solidFill>
                <a:latin typeface="Calibri body"/>
                <a:ea typeface="Century Gothic"/>
                <a:cs typeface="Century Gothic"/>
                <a:sym typeface="Century Gothic"/>
              </a:rPr>
              <a:t>:</a:t>
            </a:r>
          </a:p>
          <a:p>
            <a:pPr marL="285750" lvl="0" indent="-285750"/>
            <a:r>
              <a:rPr lang="en-US" dirty="0">
                <a:solidFill>
                  <a:srgbClr val="171616"/>
                </a:solidFill>
                <a:latin typeface="Calibri body"/>
                <a:ea typeface="Century Gothic"/>
                <a:cs typeface="Century Gothic"/>
                <a:sym typeface="Century Gothic"/>
              </a:rPr>
              <a:t>ChatGPT can quickly generate a large volume of conversational data, providing ample examples for training your chatbot, even in scenarios with limited human-generated data.</a:t>
            </a:r>
          </a:p>
          <a:p>
            <a:pPr lvl="0"/>
            <a:endParaRPr lang="en-US" dirty="0">
              <a:solidFill>
                <a:srgbClr val="171616"/>
              </a:solidFill>
              <a:latin typeface="Calibri body"/>
              <a:ea typeface="Century Gothic"/>
              <a:cs typeface="Century Gothic"/>
              <a:sym typeface="Century Gothic"/>
            </a:endParaRPr>
          </a:p>
          <a:p>
            <a:pPr marL="342900" lvl="0" indent="-342900">
              <a:buFont typeface="+mj-lt"/>
              <a:buAutoNum type="arabicPeriod" startAt="4"/>
            </a:pPr>
            <a:r>
              <a:rPr lang="en-US" dirty="0">
                <a:latin typeface="Calibri body"/>
              </a:rPr>
              <a:t>Fast Iteration</a:t>
            </a:r>
            <a:r>
              <a:rPr lang="en-US" dirty="0">
                <a:solidFill>
                  <a:srgbClr val="171616"/>
                </a:solidFill>
                <a:latin typeface="Calibri body"/>
                <a:ea typeface="Century Gothic"/>
                <a:cs typeface="Century Gothic"/>
                <a:sym typeface="Century Gothic"/>
              </a:rPr>
              <a:t>:</a:t>
            </a:r>
          </a:p>
          <a:p>
            <a:pPr marL="285750" lvl="0" indent="-285750"/>
            <a:r>
              <a:rPr lang="en-US" dirty="0">
                <a:solidFill>
                  <a:srgbClr val="171616"/>
                </a:solidFill>
                <a:latin typeface="Calibri body"/>
                <a:ea typeface="Century Gothic"/>
                <a:cs typeface="Century Gothic"/>
                <a:sym typeface="Century Gothic"/>
              </a:rPr>
              <a:t>Generating content with ChatGPT allows you to rapidly iterate and experiment with different conversation flows, responses, and user interactions during the </a:t>
            </a:r>
            <a:r>
              <a:rPr lang="en-US" dirty="0" err="1">
                <a:solidFill>
                  <a:srgbClr val="171616"/>
                </a:solidFill>
                <a:latin typeface="Calibri body"/>
                <a:ea typeface="Century Gothic"/>
                <a:cs typeface="Century Gothic"/>
                <a:sym typeface="Century Gothic"/>
              </a:rPr>
              <a:t>chatbot's</a:t>
            </a:r>
            <a:r>
              <a:rPr lang="en-US" dirty="0">
                <a:solidFill>
                  <a:srgbClr val="171616"/>
                </a:solidFill>
                <a:latin typeface="Calibri body"/>
                <a:ea typeface="Century Gothic"/>
                <a:cs typeface="Century Gothic"/>
                <a:sym typeface="Century Gothic"/>
              </a:rPr>
              <a:t> development.</a:t>
            </a:r>
          </a:p>
          <a:p>
            <a:endParaRPr lang="en-US" dirty="0">
              <a:latin typeface="Calibri body"/>
            </a:endParaRPr>
          </a:p>
        </p:txBody>
      </p:sp>
    </p:spTree>
    <p:extLst>
      <p:ext uri="{BB962C8B-B14F-4D97-AF65-F5344CB8AC3E}">
        <p14:creationId xmlns:p14="http://schemas.microsoft.com/office/powerpoint/2010/main" val="394798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a:t>
            </a:r>
            <a:endParaRPr lang="en-US" b="1" dirty="0"/>
          </a:p>
        </p:txBody>
      </p:sp>
      <p:sp>
        <p:nvSpPr>
          <p:cNvPr id="3" name="Content Placeholder 2"/>
          <p:cNvSpPr>
            <a:spLocks noGrp="1"/>
          </p:cNvSpPr>
          <p:nvPr>
            <p:ph idx="1"/>
          </p:nvPr>
        </p:nvSpPr>
        <p:spPr>
          <a:xfrm>
            <a:off x="838200" y="1483743"/>
            <a:ext cx="10515600" cy="4693220"/>
          </a:xfrm>
        </p:spPr>
        <p:txBody>
          <a:bodyPr/>
          <a:lstStyle/>
          <a:p>
            <a:r>
              <a:rPr lang="en-US" dirty="0" smtClean="0"/>
              <a:t>The total cost incurred for using ChatGPT for creating the training data for Katz school which included webpages, pdf files and data from users, </a:t>
            </a:r>
            <a:r>
              <a:rPr lang="en-US" smtClean="0"/>
              <a:t>was less than a total of 10</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062" y="2656936"/>
            <a:ext cx="7381875" cy="4201064"/>
          </a:xfrm>
          <a:prstGeom prst="rect">
            <a:avLst/>
          </a:prstGeom>
        </p:spPr>
      </p:pic>
    </p:spTree>
    <p:extLst>
      <p:ext uri="{BB962C8B-B14F-4D97-AF65-F5344CB8AC3E}">
        <p14:creationId xmlns:p14="http://schemas.microsoft.com/office/powerpoint/2010/main" val="1604945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726" y="319088"/>
            <a:ext cx="6920547" cy="5857875"/>
          </a:xfrm>
        </p:spPr>
      </p:pic>
    </p:spTree>
    <p:extLst>
      <p:ext uri="{BB962C8B-B14F-4D97-AF65-F5344CB8AC3E}">
        <p14:creationId xmlns:p14="http://schemas.microsoft.com/office/powerpoint/2010/main" val="117992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298"/>
            <a:ext cx="10515600" cy="6374921"/>
          </a:xfrm>
        </p:spPr>
        <p:txBody>
          <a:bodyPr>
            <a:normAutofit/>
          </a:bodyPr>
          <a:lstStyle/>
          <a:p>
            <a:pPr marL="514350" indent="-514350">
              <a:buFont typeface="+mj-lt"/>
              <a:buAutoNum type="arabicPeriod" startAt="11"/>
            </a:pPr>
            <a:r>
              <a:rPr lang="en-US" dirty="0" smtClean="0"/>
              <a:t>Running </a:t>
            </a:r>
            <a:r>
              <a:rPr lang="en-US" dirty="0"/>
              <a:t>the </a:t>
            </a:r>
            <a:r>
              <a:rPr lang="en-US" dirty="0" smtClean="0"/>
              <a:t>API</a:t>
            </a:r>
          </a:p>
          <a:p>
            <a:pPr marL="514350" indent="-514350">
              <a:buFont typeface="+mj-lt"/>
              <a:buAutoNum type="arabicPeriod" startAt="11"/>
            </a:pPr>
            <a:r>
              <a:rPr lang="en-US" dirty="0" err="1" smtClean="0"/>
              <a:t>Github</a:t>
            </a:r>
            <a:endParaRPr lang="en-US" dirty="0" smtClean="0"/>
          </a:p>
          <a:p>
            <a:r>
              <a:rPr lang="en-US" dirty="0"/>
              <a:t> </a:t>
            </a:r>
            <a:r>
              <a:rPr lang="en-US" dirty="0" smtClean="0"/>
              <a:t>- </a:t>
            </a:r>
            <a:r>
              <a:rPr lang="en-US" dirty="0"/>
              <a:t>Creating a </a:t>
            </a:r>
            <a:r>
              <a:rPr lang="en-US" dirty="0" smtClean="0"/>
              <a:t>Sub-branch</a:t>
            </a:r>
          </a:p>
          <a:p>
            <a:r>
              <a:rPr lang="en-US" dirty="0" smtClean="0"/>
              <a:t> - </a:t>
            </a:r>
            <a:r>
              <a:rPr lang="en-US" dirty="0"/>
              <a:t>Saving Changes in Your </a:t>
            </a:r>
            <a:r>
              <a:rPr lang="en-US" dirty="0" smtClean="0"/>
              <a:t>Sub-branch</a:t>
            </a:r>
          </a:p>
          <a:p>
            <a:r>
              <a:rPr lang="en-US" dirty="0"/>
              <a:t> </a:t>
            </a:r>
            <a:r>
              <a:rPr lang="en-US" dirty="0" smtClean="0"/>
              <a:t>- Pulling </a:t>
            </a:r>
            <a:r>
              <a:rPr lang="en-US" dirty="0"/>
              <a:t>Changes from the Main </a:t>
            </a:r>
            <a:r>
              <a:rPr lang="en-US" dirty="0" smtClean="0"/>
              <a:t>Branch</a:t>
            </a:r>
          </a:p>
          <a:p>
            <a:r>
              <a:rPr lang="en-US" dirty="0"/>
              <a:t> </a:t>
            </a:r>
            <a:r>
              <a:rPr lang="en-US" dirty="0" smtClean="0"/>
              <a:t>- </a:t>
            </a:r>
            <a:r>
              <a:rPr lang="en-US" dirty="0"/>
              <a:t>Pushing Changes to Remote </a:t>
            </a:r>
            <a:r>
              <a:rPr lang="en-US" dirty="0" smtClean="0"/>
              <a:t>Repository</a:t>
            </a:r>
          </a:p>
          <a:p>
            <a:pPr marL="514350" indent="-514350">
              <a:buFont typeface="+mj-lt"/>
              <a:buAutoNum type="arabicPeriod" startAt="13"/>
            </a:pPr>
            <a:r>
              <a:rPr lang="en-US" dirty="0" err="1"/>
              <a:t>ChatGPT</a:t>
            </a:r>
            <a:r>
              <a:rPr lang="en-US" dirty="0"/>
              <a:t> </a:t>
            </a:r>
            <a:r>
              <a:rPr lang="en-US" dirty="0" smtClean="0"/>
              <a:t>introduction</a:t>
            </a:r>
          </a:p>
          <a:p>
            <a:pPr marL="514350" indent="-514350">
              <a:buFont typeface="+mj-lt"/>
              <a:buAutoNum type="arabicPeriod" startAt="13"/>
            </a:pPr>
            <a:r>
              <a:rPr lang="en-US" dirty="0"/>
              <a:t>ChatGPT </a:t>
            </a:r>
            <a:r>
              <a:rPr lang="en-US" dirty="0" err="1" smtClean="0"/>
              <a:t>api</a:t>
            </a:r>
            <a:endParaRPr lang="en-US" dirty="0" smtClean="0"/>
          </a:p>
          <a:p>
            <a:pPr marL="514350" indent="-514350">
              <a:buFont typeface="+mj-lt"/>
              <a:buAutoNum type="arabicPeriod" startAt="13"/>
            </a:pPr>
            <a:r>
              <a:rPr lang="en-US" dirty="0"/>
              <a:t>Why use ChatGPT to create </a:t>
            </a:r>
            <a:r>
              <a:rPr lang="en-US" dirty="0" smtClean="0"/>
              <a:t>question-answers</a:t>
            </a:r>
          </a:p>
          <a:p>
            <a:pPr marL="514350" indent="-514350">
              <a:buFont typeface="+mj-lt"/>
              <a:buAutoNum type="arabicPeriod" startAt="13"/>
            </a:pPr>
            <a:r>
              <a:rPr lang="en-US" dirty="0" smtClean="0"/>
              <a:t>Cost</a:t>
            </a:r>
            <a:r>
              <a:rPr lang="en-US" dirty="0"/>
              <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2197428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NLP Preprocessing </a:t>
            </a:r>
            <a:endParaRPr lang="en-US" b="1" dirty="0"/>
          </a:p>
        </p:txBody>
      </p:sp>
      <p:sp>
        <p:nvSpPr>
          <p:cNvPr id="3" name="Content Placeholder 2"/>
          <p:cNvSpPr>
            <a:spLocks noGrp="1"/>
          </p:cNvSpPr>
          <p:nvPr>
            <p:ph idx="1"/>
          </p:nvPr>
        </p:nvSpPr>
        <p:spPr/>
        <p:txBody>
          <a:bodyPr/>
          <a:lstStyle/>
          <a:p>
            <a:r>
              <a:rPr lang="en-US" dirty="0"/>
              <a:t>A natural language processing </a:t>
            </a:r>
            <a:r>
              <a:rPr lang="en-US" dirty="0" smtClean="0"/>
              <a:t>system </a:t>
            </a:r>
            <a:r>
              <a:rPr lang="en-US" dirty="0"/>
              <a:t>for textual data reads, processes, analyzes, and interprets text. </a:t>
            </a:r>
            <a:r>
              <a:rPr lang="en-US" dirty="0" smtClean="0"/>
              <a:t>As </a:t>
            </a:r>
            <a:r>
              <a:rPr lang="en-US" dirty="0"/>
              <a:t>a first step, the system preprocesses the text into a more structured format using several different stages. </a:t>
            </a:r>
            <a:endParaRPr lang="en-US" dirty="0" smtClean="0"/>
          </a:p>
          <a:p>
            <a:r>
              <a:rPr lang="en-US" dirty="0"/>
              <a:t>An NLP pipeline for document classification might include steps such as sentence segmentation, word tokenization, lowercasing, stemming or lemmatization, stop word removal, and spelling correction</a:t>
            </a:r>
            <a:r>
              <a:rPr lang="en-US" dirty="0" smtClean="0"/>
              <a:t>.</a:t>
            </a:r>
          </a:p>
          <a:p>
            <a:r>
              <a:rPr lang="en-US" dirty="0"/>
              <a:t>Some or all of these commonly used text preprocessing stages are used in typical NLP systems, although the order can vary depending on the application. </a:t>
            </a:r>
          </a:p>
        </p:txBody>
      </p:sp>
    </p:spTree>
    <p:extLst>
      <p:ext uri="{BB962C8B-B14F-4D97-AF65-F5344CB8AC3E}">
        <p14:creationId xmlns:p14="http://schemas.microsoft.com/office/powerpoint/2010/main" val="2588865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Preprocessing - Segmentation</a:t>
            </a:r>
            <a:endParaRPr lang="en-US" b="1" dirty="0"/>
          </a:p>
        </p:txBody>
      </p:sp>
      <p:sp>
        <p:nvSpPr>
          <p:cNvPr id="3" name="Content Placeholder 2"/>
          <p:cNvSpPr>
            <a:spLocks noGrp="1"/>
          </p:cNvSpPr>
          <p:nvPr>
            <p:ph idx="1"/>
          </p:nvPr>
        </p:nvSpPr>
        <p:spPr/>
        <p:txBody>
          <a:bodyPr/>
          <a:lstStyle/>
          <a:p>
            <a:r>
              <a:rPr lang="en-US" dirty="0"/>
              <a:t>Segmentation involves breaking up text into corresponding sentences</a:t>
            </a:r>
            <a:r>
              <a:rPr lang="en-US" dirty="0" smtClean="0"/>
              <a:t>.</a:t>
            </a:r>
          </a:p>
          <a:p>
            <a:r>
              <a:rPr lang="en-US" dirty="0" smtClean="0"/>
              <a:t> </a:t>
            </a:r>
            <a:r>
              <a:rPr lang="en-US" dirty="0"/>
              <a:t>While this may seem like a trivial task, it has a few challenges</a:t>
            </a:r>
            <a:r>
              <a:rPr lang="en-US" dirty="0" smtClean="0"/>
              <a:t>.</a:t>
            </a:r>
          </a:p>
          <a:p>
            <a:r>
              <a:rPr lang="en-US" dirty="0" smtClean="0"/>
              <a:t> </a:t>
            </a:r>
            <a:r>
              <a:rPr lang="en-US" dirty="0"/>
              <a:t>For example, in the English language, a period normally indicates the end of a sentence, but many abbreviations, including “Inc.,” “Calif.,” “Mr.,” and “Ms.,” and all fractional numbers contain periods and introduce uncertainty unless the end-of-sentence rules accommodate those exceptions.</a:t>
            </a:r>
          </a:p>
        </p:txBody>
      </p:sp>
    </p:spTree>
    <p:extLst>
      <p:ext uri="{BB962C8B-B14F-4D97-AF65-F5344CB8AC3E}">
        <p14:creationId xmlns:p14="http://schemas.microsoft.com/office/powerpoint/2010/main" val="366441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Preprocessing - Tokenization</a:t>
            </a:r>
            <a:r>
              <a:rPr lang="en-US" b="1" dirty="0"/>
              <a:t>   </a:t>
            </a:r>
          </a:p>
        </p:txBody>
      </p:sp>
      <p:sp>
        <p:nvSpPr>
          <p:cNvPr id="3" name="Content Placeholder 2"/>
          <p:cNvSpPr>
            <a:spLocks noGrp="1"/>
          </p:cNvSpPr>
          <p:nvPr>
            <p:ph idx="1"/>
          </p:nvPr>
        </p:nvSpPr>
        <p:spPr>
          <a:xfrm>
            <a:off x="838200" y="1475118"/>
            <a:ext cx="10515600" cy="5098210"/>
          </a:xfrm>
        </p:spPr>
        <p:txBody>
          <a:bodyPr>
            <a:normAutofit fontScale="92500"/>
          </a:bodyPr>
          <a:lstStyle/>
          <a:p>
            <a:r>
              <a:rPr lang="en-US" dirty="0"/>
              <a:t>The tokenization stage involves converting a sentence into a stream of words, also called “tokens.” Tokens are the basic building blocks upon which analysis and other methods are built. </a:t>
            </a:r>
            <a:endParaRPr lang="en-US" dirty="0" smtClean="0"/>
          </a:p>
          <a:p>
            <a:pPr marL="514350" indent="-514350">
              <a:buFont typeface="+mj-lt"/>
              <a:buAutoNum type="arabicPeriod"/>
            </a:pPr>
            <a:r>
              <a:rPr lang="en-US" dirty="0"/>
              <a:t>Word </a:t>
            </a:r>
            <a:r>
              <a:rPr lang="en-US" dirty="0" smtClean="0"/>
              <a:t>Tokenization - </a:t>
            </a:r>
            <a:r>
              <a:rPr lang="en-US" dirty="0"/>
              <a:t>It splits a piece of text into individual words based on a certain </a:t>
            </a:r>
            <a:r>
              <a:rPr lang="en-US" dirty="0" err="1" smtClean="0"/>
              <a:t>delimiter.One</a:t>
            </a:r>
            <a:r>
              <a:rPr lang="en-US" dirty="0" smtClean="0"/>
              <a:t> </a:t>
            </a:r>
            <a:r>
              <a:rPr lang="en-US" dirty="0"/>
              <a:t>of the major issues with word tokens is dealing with</a:t>
            </a:r>
            <a:r>
              <a:rPr lang="en-US" b="1" dirty="0"/>
              <a:t> Out Of Vocabulary (OOV) words</a:t>
            </a:r>
            <a:r>
              <a:rPr lang="en-US" dirty="0"/>
              <a:t>. OOV words refer to the new words which are encountered at testing. These new words do not exist in the vocabulary. Hence, these methods fail in handling OOV words.</a:t>
            </a:r>
            <a:endParaRPr lang="en-US" dirty="0" smtClean="0"/>
          </a:p>
          <a:p>
            <a:pPr marL="514350" indent="-514350">
              <a:buFont typeface="+mj-lt"/>
              <a:buAutoNum type="arabicPeriod"/>
            </a:pPr>
            <a:r>
              <a:rPr lang="en-US" dirty="0"/>
              <a:t>Character </a:t>
            </a:r>
            <a:r>
              <a:rPr lang="en-US" dirty="0" smtClean="0"/>
              <a:t>Tokenization – It splits </a:t>
            </a:r>
            <a:r>
              <a:rPr lang="en-US" dirty="0"/>
              <a:t>apiece of text into a set of </a:t>
            </a:r>
            <a:r>
              <a:rPr lang="en-US" dirty="0" smtClean="0"/>
              <a:t>characters and </a:t>
            </a:r>
            <a:r>
              <a:rPr lang="en-US" dirty="0"/>
              <a:t>handles OOV words coherently by preserving the information of the </a:t>
            </a:r>
            <a:r>
              <a:rPr lang="en-US" dirty="0" smtClean="0"/>
              <a:t>word, </a:t>
            </a:r>
            <a:r>
              <a:rPr lang="en-US" dirty="0"/>
              <a:t>but the length of the input and output sentences increases rapidly as we are representing a sentence as a sequence of characters. </a:t>
            </a:r>
            <a:endParaRPr lang="en-US" dirty="0" smtClean="0"/>
          </a:p>
          <a:p>
            <a:endParaRPr lang="en-US" dirty="0"/>
          </a:p>
        </p:txBody>
      </p:sp>
    </p:spTree>
    <p:extLst>
      <p:ext uri="{BB962C8B-B14F-4D97-AF65-F5344CB8AC3E}">
        <p14:creationId xmlns:p14="http://schemas.microsoft.com/office/powerpoint/2010/main" val="996460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925"/>
            <a:ext cx="10515600" cy="5875038"/>
          </a:xfrm>
        </p:spPr>
        <p:txBody>
          <a:bodyPr/>
          <a:lstStyle/>
          <a:p>
            <a:pPr marL="514350" indent="-514350">
              <a:buFont typeface="+mj-lt"/>
              <a:buAutoNum type="arabicPeriod" startAt="3"/>
            </a:pPr>
            <a:r>
              <a:rPr lang="en-US" dirty="0" err="1"/>
              <a:t>Subword</a:t>
            </a:r>
            <a:r>
              <a:rPr lang="en-US" dirty="0"/>
              <a:t> </a:t>
            </a:r>
            <a:r>
              <a:rPr lang="en-US" dirty="0" smtClean="0"/>
              <a:t>Tokenization – It splits </a:t>
            </a:r>
            <a:r>
              <a:rPr lang="en-US" dirty="0"/>
              <a:t>the piece of text into </a:t>
            </a:r>
            <a:r>
              <a:rPr lang="en-US" dirty="0" err="1"/>
              <a:t>subwords</a:t>
            </a:r>
            <a:r>
              <a:rPr lang="en-US" dirty="0"/>
              <a:t> (or n-gram characters). For example, words like lower can be segmented as low-</a:t>
            </a:r>
            <a:r>
              <a:rPr lang="en-US" dirty="0" err="1"/>
              <a:t>er</a:t>
            </a:r>
            <a:r>
              <a:rPr lang="en-US" dirty="0"/>
              <a:t>, smartest as smart-</a:t>
            </a:r>
            <a:r>
              <a:rPr lang="en-US" dirty="0" err="1"/>
              <a:t>est</a:t>
            </a:r>
            <a:r>
              <a:rPr lang="en-US" dirty="0"/>
              <a:t>, and so on</a:t>
            </a:r>
            <a:r>
              <a:rPr lang="en-US" dirty="0" smtClean="0"/>
              <a:t>.</a:t>
            </a:r>
          </a:p>
          <a:p>
            <a:pPr marL="514350" indent="-514350">
              <a:buFont typeface="+mj-lt"/>
              <a:buAutoNum type="arabicPeriod" startAt="3"/>
            </a:pPr>
            <a:r>
              <a:rPr lang="en-US" dirty="0"/>
              <a:t>Byte Pair Encoding (BPE</a:t>
            </a:r>
            <a:r>
              <a:rPr lang="en-US" dirty="0" smtClean="0"/>
              <a:t>)</a:t>
            </a:r>
            <a:r>
              <a:rPr lang="en-US" dirty="0"/>
              <a:t> </a:t>
            </a:r>
            <a:r>
              <a:rPr lang="en-US" dirty="0" smtClean="0"/>
              <a:t>- </a:t>
            </a:r>
            <a:r>
              <a:rPr lang="en-US" dirty="0"/>
              <a:t>is a widely used tokenization method among transformer-based models. BPE addresses the issues of Word and Character Tokenizers</a:t>
            </a:r>
            <a:r>
              <a:rPr lang="en-US" dirty="0" smtClean="0"/>
              <a:t>:</a:t>
            </a:r>
          </a:p>
          <a:p>
            <a:r>
              <a:rPr lang="en-US" dirty="0"/>
              <a:t>BPE tackles OOV effectively. It segments OOV as </a:t>
            </a:r>
            <a:r>
              <a:rPr lang="en-US" dirty="0" err="1"/>
              <a:t>subwords</a:t>
            </a:r>
            <a:r>
              <a:rPr lang="en-US" dirty="0"/>
              <a:t> and represents the word in terms of these </a:t>
            </a:r>
            <a:r>
              <a:rPr lang="en-US" dirty="0" err="1"/>
              <a:t>subwords</a:t>
            </a:r>
            <a:endParaRPr lang="en-US" dirty="0"/>
          </a:p>
          <a:p>
            <a:r>
              <a:rPr lang="en-US" dirty="0"/>
              <a:t>The length of input and output sentences after BPE are shorter compared to character </a:t>
            </a:r>
            <a:r>
              <a:rPr lang="en-US" dirty="0" smtClean="0"/>
              <a:t>tokenization. BPE </a:t>
            </a:r>
            <a:r>
              <a:rPr lang="en-US" dirty="0"/>
              <a:t>is a word segmentation algorithm that merges the most frequently occurring character or character sequences </a:t>
            </a:r>
            <a:r>
              <a:rPr lang="en-US" dirty="0" smtClean="0"/>
              <a:t>iteratively.</a:t>
            </a:r>
            <a:endParaRPr lang="en-US" dirty="0"/>
          </a:p>
          <a:p>
            <a:endParaRPr lang="en-US" dirty="0"/>
          </a:p>
        </p:txBody>
      </p:sp>
    </p:spTree>
    <p:extLst>
      <p:ext uri="{BB962C8B-B14F-4D97-AF65-F5344CB8AC3E}">
        <p14:creationId xmlns:p14="http://schemas.microsoft.com/office/powerpoint/2010/main" val="2992529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Preprocessing </a:t>
            </a:r>
            <a:r>
              <a:rPr lang="en-US" b="1" dirty="0" smtClean="0"/>
              <a:t>- Stop-Words </a:t>
            </a:r>
            <a:r>
              <a:rPr lang="en-US" b="1" dirty="0"/>
              <a:t>Removal</a:t>
            </a:r>
            <a:br>
              <a:rPr lang="en-US" b="1" dirty="0"/>
            </a:br>
            <a:endParaRPr lang="en-US" b="1" dirty="0"/>
          </a:p>
        </p:txBody>
      </p:sp>
      <p:sp>
        <p:nvSpPr>
          <p:cNvPr id="3" name="Content Placeholder 2"/>
          <p:cNvSpPr>
            <a:spLocks noGrp="1"/>
          </p:cNvSpPr>
          <p:nvPr>
            <p:ph idx="1"/>
          </p:nvPr>
        </p:nvSpPr>
        <p:spPr/>
        <p:txBody>
          <a:bodyPr/>
          <a:lstStyle/>
          <a:p>
            <a:r>
              <a:rPr lang="en-US" dirty="0"/>
              <a:t>"Stop words" are frequently occurring words used to construct sentences. In the English language, stop words include </a:t>
            </a:r>
            <a:r>
              <a:rPr lang="en-US" i="1" dirty="0"/>
              <a:t>is</a:t>
            </a:r>
            <a:r>
              <a:rPr lang="en-US" dirty="0"/>
              <a:t>, </a:t>
            </a:r>
            <a:r>
              <a:rPr lang="en-US" i="1" dirty="0"/>
              <a:t>the</a:t>
            </a:r>
            <a:r>
              <a:rPr lang="en-US" dirty="0"/>
              <a:t>, </a:t>
            </a:r>
            <a:r>
              <a:rPr lang="en-US" i="1" dirty="0"/>
              <a:t>are</a:t>
            </a:r>
            <a:r>
              <a:rPr lang="en-US" dirty="0"/>
              <a:t>, </a:t>
            </a:r>
            <a:r>
              <a:rPr lang="en-US" i="1" dirty="0"/>
              <a:t>of</a:t>
            </a:r>
            <a:r>
              <a:rPr lang="en-US" dirty="0"/>
              <a:t>, </a:t>
            </a:r>
            <a:r>
              <a:rPr lang="en-US" i="1" dirty="0"/>
              <a:t>in,</a:t>
            </a:r>
            <a:r>
              <a:rPr lang="en-US" dirty="0"/>
              <a:t> and </a:t>
            </a:r>
            <a:r>
              <a:rPr lang="en-US" i="1" dirty="0" err="1"/>
              <a:t>and</a:t>
            </a:r>
            <a:r>
              <a:rPr lang="en-US" dirty="0"/>
              <a:t>. </a:t>
            </a:r>
            <a:endParaRPr lang="en-US" dirty="0" smtClean="0"/>
          </a:p>
          <a:p>
            <a:r>
              <a:rPr lang="en-US" dirty="0" smtClean="0"/>
              <a:t>For </a:t>
            </a:r>
            <a:r>
              <a:rPr lang="en-US" dirty="0"/>
              <a:t>some NLP applications, such as document categorization, sentiment analysis, and spam filtering, these words are redundant, and so are removed at the preprocessing stage. </a:t>
            </a:r>
          </a:p>
        </p:txBody>
      </p:sp>
    </p:spTree>
    <p:extLst>
      <p:ext uri="{BB962C8B-B14F-4D97-AF65-F5344CB8AC3E}">
        <p14:creationId xmlns:p14="http://schemas.microsoft.com/office/powerpoint/2010/main" val="3931346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Preprocessing </a:t>
            </a:r>
            <a:r>
              <a:rPr lang="en-US" b="1" dirty="0" smtClean="0"/>
              <a:t>- Stemming</a:t>
            </a:r>
            <a:r>
              <a:rPr lang="en-US" b="1" dirty="0"/>
              <a:t/>
            </a:r>
            <a:br>
              <a:rPr lang="en-US" b="1" dirty="0"/>
            </a:br>
            <a:endParaRPr lang="en-US" b="1" dirty="0"/>
          </a:p>
        </p:txBody>
      </p:sp>
      <p:sp>
        <p:nvSpPr>
          <p:cNvPr id="3" name="Content Placeholder 2"/>
          <p:cNvSpPr>
            <a:spLocks noGrp="1"/>
          </p:cNvSpPr>
          <p:nvPr>
            <p:ph idx="1"/>
          </p:nvPr>
        </p:nvSpPr>
        <p:spPr>
          <a:xfrm>
            <a:off x="838200" y="1216325"/>
            <a:ext cx="10515600" cy="4960638"/>
          </a:xfrm>
        </p:spPr>
        <p:txBody>
          <a:bodyPr>
            <a:normAutofit/>
          </a:bodyPr>
          <a:lstStyle/>
          <a:p>
            <a:r>
              <a:rPr lang="en-US" dirty="0"/>
              <a:t>The term </a:t>
            </a:r>
            <a:r>
              <a:rPr lang="en-US" i="1" dirty="0"/>
              <a:t>word stem</a:t>
            </a:r>
            <a:r>
              <a:rPr lang="en-US" dirty="0"/>
              <a:t> is borrowed from linguistics and used to refer to the base or root form of a word. For example, </a:t>
            </a:r>
            <a:r>
              <a:rPr lang="en-US" i="1" dirty="0"/>
              <a:t>learn</a:t>
            </a:r>
            <a:r>
              <a:rPr lang="en-US" dirty="0"/>
              <a:t> is a base word for its variants such as </a:t>
            </a:r>
            <a:r>
              <a:rPr lang="en-US" i="1" dirty="0"/>
              <a:t>learn, learns, learning, </a:t>
            </a:r>
            <a:r>
              <a:rPr lang="en-US" dirty="0"/>
              <a:t>and</a:t>
            </a:r>
            <a:r>
              <a:rPr lang="en-US" i="1" dirty="0"/>
              <a:t> learned. </a:t>
            </a:r>
            <a:endParaRPr lang="en-US" i="1" dirty="0" smtClean="0"/>
          </a:p>
          <a:p>
            <a:r>
              <a:rPr lang="en-US" dirty="0"/>
              <a:t>Stemming is the process of converting all words to their base form, or stem. Normally, a lookup table is used to find the word and its corresponding stem</a:t>
            </a:r>
            <a:r>
              <a:rPr lang="en-US" dirty="0" smtClean="0"/>
              <a:t>.</a:t>
            </a:r>
          </a:p>
          <a:p>
            <a:r>
              <a:rPr lang="en-US" dirty="0" smtClean="0"/>
              <a:t>There are different techniques available for stemming namely “Porter Stemmer” or “</a:t>
            </a:r>
            <a:r>
              <a:rPr lang="en-US" dirty="0"/>
              <a:t>Snowball </a:t>
            </a:r>
            <a:r>
              <a:rPr lang="en-US" dirty="0" smtClean="0"/>
              <a:t>stemmer” or “</a:t>
            </a:r>
            <a:r>
              <a:rPr lang="en-US" dirty="0"/>
              <a:t>Lancaster </a:t>
            </a:r>
            <a:r>
              <a:rPr lang="en-US" dirty="0" smtClean="0"/>
              <a:t>stemmer”.</a:t>
            </a:r>
          </a:p>
          <a:p>
            <a:r>
              <a:rPr lang="en-US" dirty="0"/>
              <a:t>The Porter stemmer is the most widely used algorithm, and it is based on a set of heuristics that are used to remove common suffixes from words.</a:t>
            </a:r>
          </a:p>
        </p:txBody>
      </p:sp>
    </p:spTree>
    <p:extLst>
      <p:ext uri="{BB962C8B-B14F-4D97-AF65-F5344CB8AC3E}">
        <p14:creationId xmlns:p14="http://schemas.microsoft.com/office/powerpoint/2010/main" val="81372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RNN (Recurrent neural networks)</a:t>
            </a:r>
            <a:endParaRPr lang="en-US" b="1" dirty="0"/>
          </a:p>
        </p:txBody>
      </p:sp>
      <p:sp>
        <p:nvSpPr>
          <p:cNvPr id="3" name="Content Placeholder 2"/>
          <p:cNvSpPr>
            <a:spLocks noGrp="1"/>
          </p:cNvSpPr>
          <p:nvPr>
            <p:ph idx="1"/>
          </p:nvPr>
        </p:nvSpPr>
        <p:spPr/>
        <p:txBody>
          <a:bodyPr/>
          <a:lstStyle/>
          <a:p>
            <a:r>
              <a:rPr lang="en-US" dirty="0"/>
              <a:t>Recurrent neural networks are different from traditional feed-forward neural networks.</a:t>
            </a:r>
            <a:endParaRPr lang="en-US" dirty="0" smtClean="0"/>
          </a:p>
          <a:p>
            <a:r>
              <a:rPr lang="en-US" dirty="0"/>
              <a:t>R</a:t>
            </a:r>
            <a:r>
              <a:rPr lang="en-US" dirty="0" smtClean="0"/>
              <a:t>ecurrent </a:t>
            </a:r>
            <a:r>
              <a:rPr lang="en-US" dirty="0"/>
              <a:t>neural networks contain cycles that feed the network activations from a previous time step as inputs to the network to influence predictions at the current time step. </a:t>
            </a:r>
            <a:endParaRPr lang="en-US" dirty="0" smtClean="0"/>
          </a:p>
          <a:p>
            <a:r>
              <a:rPr lang="en-US" dirty="0" smtClean="0"/>
              <a:t>These </a:t>
            </a:r>
            <a:r>
              <a:rPr lang="en-US" dirty="0"/>
              <a:t>activations are stored in the internal states of the network which can in principle hold long-term temporal contextual information. </a:t>
            </a:r>
            <a:endParaRPr lang="en-US" dirty="0" smtClean="0"/>
          </a:p>
          <a:p>
            <a:r>
              <a:rPr lang="en-US" dirty="0" smtClean="0"/>
              <a:t>This </a:t>
            </a:r>
            <a:r>
              <a:rPr lang="en-US" dirty="0"/>
              <a:t>mechanism allows RNNs to exploit a dynamically changing contextual window over the input sequence history</a:t>
            </a:r>
            <a:r>
              <a:rPr lang="en-US" dirty="0" smtClean="0"/>
              <a:t>.</a:t>
            </a:r>
            <a:endParaRPr lang="en-US" dirty="0"/>
          </a:p>
        </p:txBody>
      </p:sp>
    </p:spTree>
    <p:extLst>
      <p:ext uri="{BB962C8B-B14F-4D97-AF65-F5344CB8AC3E}">
        <p14:creationId xmlns:p14="http://schemas.microsoft.com/office/powerpoint/2010/main" val="2216156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574"/>
            <a:ext cx="10515600" cy="5728389"/>
          </a:xfrm>
        </p:spPr>
        <p:txBody>
          <a:bodyPr/>
          <a:lstStyle/>
          <a:p>
            <a:pPr fontAlgn="base"/>
            <a:r>
              <a:rPr lang="en-US" dirty="0"/>
              <a:t>3 basic requirements of a recurrent neural network</a:t>
            </a:r>
            <a:r>
              <a:rPr lang="en-US" dirty="0" smtClean="0"/>
              <a:t>:</a:t>
            </a:r>
          </a:p>
          <a:p>
            <a:pPr marL="0" indent="0" fontAlgn="base">
              <a:buNone/>
            </a:pPr>
            <a:endParaRPr lang="en-US" dirty="0"/>
          </a:p>
          <a:p>
            <a:pPr marL="514350" indent="-514350" fontAlgn="base">
              <a:buFont typeface="+mj-lt"/>
              <a:buAutoNum type="arabicPeriod"/>
            </a:pPr>
            <a:r>
              <a:rPr lang="en-US" dirty="0"/>
              <a:t>That the system be able to store information for an arbitrary duration.</a:t>
            </a:r>
          </a:p>
          <a:p>
            <a:pPr marL="514350" indent="-514350" fontAlgn="base">
              <a:buFont typeface="+mj-lt"/>
              <a:buAutoNum type="arabicPeriod"/>
            </a:pPr>
            <a:r>
              <a:rPr lang="en-US" dirty="0"/>
              <a:t>That the system be resistant to noise (i.e. fluctuations of the inputs that are random or irrelevant to predicting a correct output).</a:t>
            </a:r>
          </a:p>
          <a:p>
            <a:pPr marL="514350" indent="-514350" fontAlgn="base">
              <a:buFont typeface="+mj-lt"/>
              <a:buAutoNum type="arabicPeriod"/>
            </a:pPr>
            <a:r>
              <a:rPr lang="en-US" dirty="0"/>
              <a:t>That the system parameters be trainable (in reasonable time</a:t>
            </a:r>
            <a:r>
              <a:rPr lang="en-US" dirty="0" smtClean="0"/>
              <a:t>).</a:t>
            </a:r>
          </a:p>
          <a:p>
            <a:pPr marL="514350" indent="-514350" fontAlgn="base">
              <a:buFont typeface="+mj-lt"/>
              <a:buAutoNum type="arabicPeriod"/>
            </a:pPr>
            <a:endParaRPr lang="en-US" dirty="0"/>
          </a:p>
          <a:p>
            <a:pPr marL="0" indent="0" fontAlgn="base">
              <a:buNone/>
            </a:pPr>
            <a:r>
              <a:rPr lang="en-US" b="1" i="1" dirty="0"/>
              <a:t>Unfortunately, the range of contextual information that standard RNNs can access is in practice quite limited.</a:t>
            </a:r>
            <a:r>
              <a:rPr lang="en-US" i="1" dirty="0"/>
              <a:t> </a:t>
            </a:r>
            <a:endParaRPr lang="en-US" dirty="0"/>
          </a:p>
          <a:p>
            <a:pPr marL="0" indent="0">
              <a:buNone/>
            </a:pPr>
            <a:endParaRPr lang="en-US" dirty="0"/>
          </a:p>
        </p:txBody>
      </p:sp>
    </p:spTree>
    <p:extLst>
      <p:ext uri="{BB962C8B-B14F-4D97-AF65-F5344CB8AC3E}">
        <p14:creationId xmlns:p14="http://schemas.microsoft.com/office/powerpoint/2010/main" val="3218238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LSTM models</a:t>
            </a:r>
            <a:endParaRPr lang="en-US" b="1" dirty="0"/>
          </a:p>
        </p:txBody>
      </p:sp>
      <p:sp>
        <p:nvSpPr>
          <p:cNvPr id="3" name="Content Placeholder 2"/>
          <p:cNvSpPr>
            <a:spLocks noGrp="1"/>
          </p:cNvSpPr>
          <p:nvPr>
            <p:ph idx="1"/>
          </p:nvPr>
        </p:nvSpPr>
        <p:spPr/>
        <p:txBody>
          <a:bodyPr/>
          <a:lstStyle/>
          <a:p>
            <a:r>
              <a:rPr lang="en-US" dirty="0"/>
              <a:t>Long Short-Term Memory (LSTM) networks are a type of recurrent neural network capable of learning order dependence in sequence prediction problems</a:t>
            </a:r>
            <a:r>
              <a:rPr lang="en-US" dirty="0" smtClean="0"/>
              <a:t>.</a:t>
            </a:r>
          </a:p>
          <a:p>
            <a:r>
              <a:rPr lang="en-US" dirty="0"/>
              <a:t>The problem is that the influence of a given input on the hidden layer, and therefore on the network output, either decays or blows up exponentially as it cycles around the network’s recurrent </a:t>
            </a:r>
            <a:r>
              <a:rPr lang="en-US" dirty="0" smtClean="0"/>
              <a:t>connections.</a:t>
            </a:r>
          </a:p>
          <a:p>
            <a:r>
              <a:rPr lang="en-US" dirty="0" smtClean="0"/>
              <a:t>This shortcoming is </a:t>
            </a:r>
            <a:r>
              <a:rPr lang="en-US" dirty="0"/>
              <a:t>referred to in the literature as the </a:t>
            </a:r>
            <a:r>
              <a:rPr lang="en-US" dirty="0" smtClean="0"/>
              <a:t>“</a:t>
            </a:r>
            <a:r>
              <a:rPr lang="en-US" b="1" i="1" dirty="0" smtClean="0"/>
              <a:t>Vanishing </a:t>
            </a:r>
            <a:r>
              <a:rPr lang="en-US" b="1" i="1" dirty="0"/>
              <a:t>gradient </a:t>
            </a:r>
            <a:r>
              <a:rPr lang="en-US" b="1" i="1" dirty="0" smtClean="0"/>
              <a:t>problem</a:t>
            </a:r>
            <a:r>
              <a:rPr lang="en-US" dirty="0" smtClean="0"/>
              <a:t>”.</a:t>
            </a:r>
          </a:p>
          <a:p>
            <a:r>
              <a:rPr lang="en-US" dirty="0" smtClean="0"/>
              <a:t>Long </a:t>
            </a:r>
            <a:r>
              <a:rPr lang="en-US" dirty="0"/>
              <a:t>Short-Term Memory (LSTM) is an RNN architecture specifically designed to address the vanishing gradient problem.</a:t>
            </a:r>
          </a:p>
        </p:txBody>
      </p:sp>
    </p:spTree>
    <p:extLst>
      <p:ext uri="{BB962C8B-B14F-4D97-AF65-F5344CB8AC3E}">
        <p14:creationId xmlns:p14="http://schemas.microsoft.com/office/powerpoint/2010/main" val="980838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6044"/>
            <a:ext cx="10515600" cy="6780363"/>
          </a:xfrm>
        </p:spPr>
        <p:txBody>
          <a:bodyPr>
            <a:normAutofit/>
          </a:bodyPr>
          <a:lstStyle/>
          <a:p>
            <a:r>
              <a:rPr lang="en-US" dirty="0"/>
              <a:t>An LSTM layer consists of a set of recurrently connected blocks, known as memory blocks</a:t>
            </a:r>
            <a:r>
              <a:rPr lang="en-US" dirty="0" smtClean="0"/>
              <a:t>.</a:t>
            </a:r>
          </a:p>
          <a:p>
            <a:r>
              <a:rPr lang="en-US" dirty="0" smtClean="0"/>
              <a:t> </a:t>
            </a:r>
            <a:r>
              <a:rPr lang="en-US" dirty="0"/>
              <a:t>These blocks can be thought of as a differentiable version of the memory chips in a digital computer</a:t>
            </a:r>
            <a:r>
              <a:rPr lang="en-US" dirty="0" smtClean="0"/>
              <a:t>.</a:t>
            </a:r>
          </a:p>
          <a:p>
            <a:r>
              <a:rPr lang="en-US" dirty="0" smtClean="0"/>
              <a:t> </a:t>
            </a:r>
            <a:r>
              <a:rPr lang="en-US" dirty="0"/>
              <a:t>Each one contains one or more recurrently connected memory cells and three multiplicative units – the input, output and forget gates – that provide continuous analogues of write, read and reset operations for the </a:t>
            </a:r>
            <a:r>
              <a:rPr lang="en-US" dirty="0" smtClean="0"/>
              <a:t>cells.</a:t>
            </a:r>
          </a:p>
          <a:p>
            <a:r>
              <a:rPr lang="en-US" dirty="0" smtClean="0"/>
              <a:t>The </a:t>
            </a:r>
            <a:r>
              <a:rPr lang="en-US" dirty="0"/>
              <a:t>net can only interact with the cells via the gates</a:t>
            </a:r>
            <a:r>
              <a:rPr lang="en-US" dirty="0" smtClean="0"/>
              <a:t>.</a:t>
            </a:r>
          </a:p>
          <a:p>
            <a:r>
              <a:rPr lang="en-US" dirty="0"/>
              <a:t>Learning rate and network size are the most crucial tunable LSTM </a:t>
            </a:r>
            <a:r>
              <a:rPr lang="en-US" dirty="0" smtClean="0"/>
              <a:t>hyperparameters.</a:t>
            </a:r>
          </a:p>
        </p:txBody>
      </p:sp>
    </p:spTree>
    <p:extLst>
      <p:ext uri="{BB962C8B-B14F-4D97-AF65-F5344CB8AC3E}">
        <p14:creationId xmlns:p14="http://schemas.microsoft.com/office/powerpoint/2010/main" val="7367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913"/>
            <a:ext cx="10515600" cy="6530196"/>
          </a:xfrm>
        </p:spPr>
        <p:txBody>
          <a:bodyPr>
            <a:normAutofit/>
          </a:bodyPr>
          <a:lstStyle/>
          <a:p>
            <a:pPr marL="514350" indent="-514350">
              <a:buFont typeface="+mj-lt"/>
              <a:buAutoNum type="arabicPeriod" startAt="17"/>
            </a:pPr>
            <a:r>
              <a:rPr lang="en-US" dirty="0"/>
              <a:t>NLP Preprocessing </a:t>
            </a:r>
            <a:endParaRPr lang="en-US" dirty="0" smtClean="0"/>
          </a:p>
          <a:p>
            <a:r>
              <a:rPr lang="en-US" dirty="0"/>
              <a:t>Preprocessing </a:t>
            </a:r>
            <a:r>
              <a:rPr lang="en-US" dirty="0" smtClean="0"/>
              <a:t>– Segmentation</a:t>
            </a:r>
          </a:p>
          <a:p>
            <a:r>
              <a:rPr lang="en-US" dirty="0"/>
              <a:t>Preprocessing - Tokenization   </a:t>
            </a:r>
            <a:endParaRPr lang="en-US" dirty="0" smtClean="0"/>
          </a:p>
          <a:p>
            <a:r>
              <a:rPr lang="en-US" dirty="0"/>
              <a:t>Preprocessing - Stop-Words </a:t>
            </a:r>
            <a:r>
              <a:rPr lang="en-US" dirty="0" smtClean="0"/>
              <a:t>Removal</a:t>
            </a:r>
          </a:p>
          <a:p>
            <a:r>
              <a:rPr lang="en-US" dirty="0"/>
              <a:t>Preprocessing </a:t>
            </a:r>
            <a:r>
              <a:rPr lang="en-US" dirty="0" smtClean="0"/>
              <a:t>– Stemming</a:t>
            </a:r>
          </a:p>
          <a:p>
            <a:pPr marL="514350" indent="-514350">
              <a:buFont typeface="+mj-lt"/>
              <a:buAutoNum type="arabicPeriod" startAt="18"/>
            </a:pPr>
            <a:r>
              <a:rPr lang="en-US" dirty="0"/>
              <a:t>RNN (Recurrent neural networks</a:t>
            </a:r>
            <a:r>
              <a:rPr lang="en-US" dirty="0" smtClean="0"/>
              <a:t>)</a:t>
            </a:r>
          </a:p>
          <a:p>
            <a:pPr marL="514350" indent="-514350">
              <a:buFont typeface="+mj-lt"/>
              <a:buAutoNum type="arabicPeriod" startAt="18"/>
            </a:pPr>
            <a:r>
              <a:rPr lang="en-US" dirty="0"/>
              <a:t>LSTM </a:t>
            </a:r>
            <a:r>
              <a:rPr lang="en-US" dirty="0" smtClean="0"/>
              <a:t>models</a:t>
            </a:r>
          </a:p>
          <a:p>
            <a:pPr marL="514350" indent="-514350">
              <a:buFont typeface="+mj-lt"/>
              <a:buAutoNum type="arabicPeriod" startAt="18"/>
            </a:pPr>
            <a:r>
              <a:rPr lang="en-US" dirty="0"/>
              <a:t>Sequence-to-Sequence </a:t>
            </a:r>
            <a:r>
              <a:rPr lang="en-US" dirty="0" smtClean="0"/>
              <a:t>Models</a:t>
            </a:r>
          </a:p>
          <a:p>
            <a:pPr marL="514350" indent="-514350">
              <a:buFont typeface="+mj-lt"/>
              <a:buAutoNum type="arabicPeriod" startAt="18"/>
            </a:pPr>
            <a:r>
              <a:rPr lang="en-US" dirty="0"/>
              <a:t>Drawbacks of  Encoder-Decoder </a:t>
            </a:r>
            <a:r>
              <a:rPr lang="en-US" dirty="0" smtClean="0"/>
              <a:t>Models</a:t>
            </a:r>
          </a:p>
          <a:p>
            <a:pPr marL="514350" indent="-514350">
              <a:buFont typeface="+mj-lt"/>
              <a:buAutoNum type="arabicPeriod" startAt="18"/>
            </a:pPr>
            <a:r>
              <a:rPr lang="en-US" dirty="0"/>
              <a:t>RASA </a:t>
            </a:r>
            <a:r>
              <a:rPr lang="en-US" dirty="0" smtClean="0"/>
              <a:t>Model</a:t>
            </a:r>
          </a:p>
          <a:p>
            <a:pPr marL="514350" indent="-514350">
              <a:buFont typeface="+mj-lt"/>
              <a:buAutoNum type="arabicPeriod" startAt="18"/>
            </a:pPr>
            <a:r>
              <a:rPr lang="en-US" dirty="0"/>
              <a:t>Why use </a:t>
            </a:r>
            <a:r>
              <a:rPr lang="en-US" dirty="0" smtClean="0"/>
              <a:t>DIET</a:t>
            </a:r>
          </a:p>
          <a:p>
            <a:pPr marL="514350" indent="-514350">
              <a:buFont typeface="+mj-lt"/>
              <a:buAutoNum type="arabicPeriod" startAt="18"/>
            </a:pPr>
            <a:r>
              <a:rPr lang="en-US" dirty="0"/>
              <a:t>Bag of </a:t>
            </a:r>
            <a:r>
              <a:rPr lang="en-US" dirty="0" smtClean="0"/>
              <a:t>words</a:t>
            </a:r>
            <a:r>
              <a:rPr lang="en-US" dirty="0"/>
              <a:t/>
            </a:r>
            <a:br>
              <a:rPr lang="en-US" dirty="0"/>
            </a:br>
            <a:endParaRPr lang="en-US" dirty="0"/>
          </a:p>
        </p:txBody>
      </p:sp>
    </p:spTree>
    <p:extLst>
      <p:ext uri="{BB962C8B-B14F-4D97-AF65-F5344CB8AC3E}">
        <p14:creationId xmlns:p14="http://schemas.microsoft.com/office/powerpoint/2010/main" val="594376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913"/>
            <a:ext cx="10515600" cy="5944050"/>
          </a:xfrm>
        </p:spPr>
        <p:txBody>
          <a:bodyPr/>
          <a:lstStyle/>
          <a:p>
            <a:r>
              <a:rPr lang="en-US" dirty="0"/>
              <a:t>Since LSTMs are effective at capturing long-term temporal dependencies without suffering from the optimization hurdles that plague simple recurrent networks (SRNs), they have been used to advance the state of the art for many difficult problems. </a:t>
            </a:r>
            <a:endParaRPr lang="en-US" dirty="0" smtClean="0"/>
          </a:p>
          <a:p>
            <a:r>
              <a:rPr lang="en-US" dirty="0" smtClean="0"/>
              <a:t>This </a:t>
            </a:r>
            <a:r>
              <a:rPr lang="en-US" dirty="0"/>
              <a:t>includes handwriting recognition and generation, language modeling and translation, acoustic modeling of speech, speech synthesis, protein secondary structure prediction, analysis of audio, and video data among others.</a:t>
            </a:r>
          </a:p>
          <a:p>
            <a:endParaRPr lang="en-US" dirty="0"/>
          </a:p>
        </p:txBody>
      </p:sp>
    </p:spTree>
    <p:extLst>
      <p:ext uri="{BB962C8B-B14F-4D97-AF65-F5344CB8AC3E}">
        <p14:creationId xmlns:p14="http://schemas.microsoft.com/office/powerpoint/2010/main" val="2913461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Sequence-to-Sequence Models</a:t>
            </a:r>
            <a:endParaRPr lang="en-US" b="1" dirty="0"/>
          </a:p>
        </p:txBody>
      </p:sp>
      <p:sp>
        <p:nvSpPr>
          <p:cNvPr id="3" name="Content Placeholder 2"/>
          <p:cNvSpPr>
            <a:spLocks noGrp="1"/>
          </p:cNvSpPr>
          <p:nvPr>
            <p:ph idx="1"/>
          </p:nvPr>
        </p:nvSpPr>
        <p:spPr/>
        <p:txBody>
          <a:bodyPr/>
          <a:lstStyle/>
          <a:p>
            <a:r>
              <a:rPr lang="en-US" dirty="0"/>
              <a:t>Sequence to Sequence models, also known as seq2seq models, are a unique type of recurrent neural network architectures that we frequently utilize to address complicated language challenges, such as machine translation, question answering, </a:t>
            </a:r>
            <a:r>
              <a:rPr lang="en-US" dirty="0" err="1"/>
              <a:t>chatbot</a:t>
            </a:r>
            <a:r>
              <a:rPr lang="en-US" dirty="0"/>
              <a:t> creation, text summarization, etc</a:t>
            </a:r>
            <a:r>
              <a:rPr lang="en-US" dirty="0" smtClean="0"/>
              <a:t>.</a:t>
            </a:r>
          </a:p>
          <a:p>
            <a:r>
              <a:rPr lang="en-US" dirty="0"/>
              <a:t>This model can be used as a solution to any sequence-based problem, especially ones where the inputs and outputs have different sizes and categories.</a:t>
            </a:r>
            <a:endParaRPr lang="en-US" dirty="0" smtClean="0"/>
          </a:p>
          <a:p>
            <a:endParaRPr lang="en-US" dirty="0"/>
          </a:p>
        </p:txBody>
      </p:sp>
    </p:spTree>
    <p:extLst>
      <p:ext uri="{BB962C8B-B14F-4D97-AF65-F5344CB8AC3E}">
        <p14:creationId xmlns:p14="http://schemas.microsoft.com/office/powerpoint/2010/main" val="2590128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5892291"/>
          </a:xfrm>
        </p:spPr>
        <p:txBody>
          <a:bodyPr/>
          <a:lstStyle/>
          <a:p>
            <a:r>
              <a:rPr lang="en-US" dirty="0"/>
              <a:t>Use Cases of the Sequence to Sequence Models:</a:t>
            </a:r>
          </a:p>
          <a:p>
            <a:pPr marL="514350" indent="-514350">
              <a:buFont typeface="+mj-lt"/>
              <a:buAutoNum type="arabicPeriod"/>
            </a:pPr>
            <a:r>
              <a:rPr lang="en-US" dirty="0"/>
              <a:t>Machine translation</a:t>
            </a:r>
          </a:p>
          <a:p>
            <a:pPr marL="0" indent="0">
              <a:buNone/>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a:p>
          <a:p>
            <a:pPr marL="514350" indent="-514350">
              <a:buFont typeface="+mj-lt"/>
              <a:buAutoNum type="arabicPeriod" startAt="2"/>
            </a:pPr>
            <a:r>
              <a:rPr lang="en-US" dirty="0" smtClean="0"/>
              <a:t>Speech recognition</a:t>
            </a:r>
            <a:endParaRPr lang="en-US" dirty="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p:txBody>
      </p:sp>
      <p:pic>
        <p:nvPicPr>
          <p:cNvPr id="4" name="Picture 3"/>
          <p:cNvPicPr>
            <a:picLocks noChangeAspect="1"/>
          </p:cNvPicPr>
          <p:nvPr/>
        </p:nvPicPr>
        <p:blipFill>
          <a:blip r:embed="rId2"/>
          <a:stretch>
            <a:fillRect/>
          </a:stretch>
        </p:blipFill>
        <p:spPr>
          <a:xfrm>
            <a:off x="5682651" y="3409608"/>
            <a:ext cx="3651130" cy="2229962"/>
          </a:xfrm>
          <a:prstGeom prst="rect">
            <a:avLst/>
          </a:prstGeom>
        </p:spPr>
      </p:pic>
      <p:pic>
        <p:nvPicPr>
          <p:cNvPr id="5" name="Picture 4"/>
          <p:cNvPicPr>
            <a:picLocks noChangeAspect="1"/>
          </p:cNvPicPr>
          <p:nvPr/>
        </p:nvPicPr>
        <p:blipFill>
          <a:blip r:embed="rId3"/>
          <a:stretch>
            <a:fillRect/>
          </a:stretch>
        </p:blipFill>
        <p:spPr>
          <a:xfrm>
            <a:off x="5386926" y="758676"/>
            <a:ext cx="4413289" cy="1777940"/>
          </a:xfrm>
          <a:prstGeom prst="rect">
            <a:avLst/>
          </a:prstGeom>
        </p:spPr>
      </p:pic>
    </p:spTree>
    <p:extLst>
      <p:ext uri="{BB962C8B-B14F-4D97-AF65-F5344CB8AC3E}">
        <p14:creationId xmlns:p14="http://schemas.microsoft.com/office/powerpoint/2010/main" val="78197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902"/>
            <a:ext cx="10515600" cy="6013061"/>
          </a:xfrm>
        </p:spPr>
        <p:txBody>
          <a:bodyPr/>
          <a:lstStyle/>
          <a:p>
            <a:r>
              <a:rPr lang="en-US" dirty="0" smtClean="0"/>
              <a:t>There are </a:t>
            </a:r>
            <a:r>
              <a:rPr lang="en-US" dirty="0"/>
              <a:t>two components </a:t>
            </a:r>
            <a:r>
              <a:rPr lang="en-US" dirty="0" smtClean="0"/>
              <a:t>for a Seq-2-Seq model, which are  </a:t>
            </a:r>
          </a:p>
          <a:p>
            <a:pPr marL="514350" indent="-514350">
              <a:buFont typeface="+mj-lt"/>
              <a:buAutoNum type="arabicPeriod"/>
            </a:pPr>
            <a:r>
              <a:rPr lang="en-US" dirty="0"/>
              <a:t>E</a:t>
            </a:r>
            <a:r>
              <a:rPr lang="en-US" dirty="0" smtClean="0"/>
              <a:t>ncoder </a:t>
            </a:r>
          </a:p>
          <a:p>
            <a:pPr marL="514350" indent="-514350">
              <a:buFont typeface="+mj-lt"/>
              <a:buAutoNum type="arabicPeriod"/>
            </a:pPr>
            <a:r>
              <a:rPr lang="en-US" dirty="0" smtClean="0"/>
              <a:t>decoder</a:t>
            </a:r>
          </a:p>
          <a:p>
            <a:r>
              <a:rPr lang="en-US" dirty="0"/>
              <a:t>Both encoder and the decoder are LSTM </a:t>
            </a:r>
            <a:r>
              <a:rPr lang="en-US" dirty="0" smtClean="0"/>
              <a:t>models (or </a:t>
            </a:r>
            <a:r>
              <a:rPr lang="en-US" dirty="0"/>
              <a:t>sometimes GRU models</a:t>
            </a:r>
            <a:r>
              <a:rPr lang="en-US" dirty="0" smtClean="0"/>
              <a:t>).</a:t>
            </a:r>
          </a:p>
          <a:p>
            <a:r>
              <a:rPr lang="en-US" b="1" dirty="0"/>
              <a:t>Encoder</a:t>
            </a:r>
            <a:r>
              <a:rPr lang="en-US" dirty="0"/>
              <a:t> reads the input sequence and summarizes the information in something called the </a:t>
            </a:r>
            <a:r>
              <a:rPr lang="en-US" b="1" dirty="0"/>
              <a:t>internal state vectors</a:t>
            </a:r>
            <a:r>
              <a:rPr lang="en-US" dirty="0"/>
              <a:t> or </a:t>
            </a:r>
            <a:r>
              <a:rPr lang="en-US" b="1" dirty="0"/>
              <a:t>context vector</a:t>
            </a:r>
            <a:r>
              <a:rPr lang="en-US" dirty="0"/>
              <a:t> (in case of LSTM these are called the hidden state and cell state vectors</a:t>
            </a:r>
            <a:r>
              <a:rPr lang="en-US" dirty="0" smtClean="0"/>
              <a:t>).We </a:t>
            </a:r>
            <a:r>
              <a:rPr lang="en-US" dirty="0"/>
              <a:t>only keep the internal states after discarding the encoder's outputs. In order to aid the decoder in making precise predictions, this context vector seeks to include the data for all input elements</a:t>
            </a:r>
            <a:r>
              <a:rPr lang="en-US" dirty="0" smtClean="0"/>
              <a:t>.</a:t>
            </a:r>
          </a:p>
          <a:p>
            <a:endParaRPr lang="en-US" dirty="0"/>
          </a:p>
        </p:txBody>
      </p:sp>
    </p:spTree>
    <p:extLst>
      <p:ext uri="{BB962C8B-B14F-4D97-AF65-F5344CB8AC3E}">
        <p14:creationId xmlns:p14="http://schemas.microsoft.com/office/powerpoint/2010/main" val="2780573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275"/>
            <a:ext cx="4855234" cy="3036499"/>
          </a:xfrm>
        </p:spPr>
        <p:txBody>
          <a:bodyPr>
            <a:normAutofit/>
          </a:bodyPr>
          <a:lstStyle/>
          <a:p>
            <a:r>
              <a:rPr lang="en-US" dirty="0"/>
              <a:t>The LSTM reads the data, one sequence after the other. Thus if the input is a sequence of length ‘t’, we say that LSTM reads it in ‘t’ time steps.</a:t>
            </a:r>
          </a:p>
          <a:p>
            <a:pPr marL="514350" indent="-514350">
              <a:buFont typeface="+mj-lt"/>
              <a:buAutoNum type="arabicPeriod"/>
            </a:pPr>
            <a:r>
              <a:rPr lang="en-US" dirty="0" smtClean="0"/>
              <a:t> </a:t>
            </a:r>
            <a:r>
              <a:rPr lang="en-US" dirty="0"/>
              <a:t>Xi = Input sequence at time step </a:t>
            </a:r>
            <a:r>
              <a:rPr lang="en-US" dirty="0" err="1"/>
              <a:t>i</a:t>
            </a:r>
            <a:r>
              <a:rPr lang="en-US" dirty="0"/>
              <a:t>.</a:t>
            </a:r>
          </a:p>
          <a:p>
            <a:endParaRPr lang="en-US" dirty="0"/>
          </a:p>
        </p:txBody>
      </p:sp>
      <p:pic>
        <p:nvPicPr>
          <p:cNvPr id="5" name="Picture 4"/>
          <p:cNvPicPr>
            <a:picLocks noChangeAspect="1"/>
          </p:cNvPicPr>
          <p:nvPr/>
        </p:nvPicPr>
        <p:blipFill>
          <a:blip r:embed="rId2"/>
          <a:stretch>
            <a:fillRect/>
          </a:stretch>
        </p:blipFill>
        <p:spPr>
          <a:xfrm>
            <a:off x="5822831" y="235968"/>
            <a:ext cx="5766758" cy="3289673"/>
          </a:xfrm>
          <a:prstGeom prst="rect">
            <a:avLst/>
          </a:prstGeom>
        </p:spPr>
      </p:pic>
      <p:sp>
        <p:nvSpPr>
          <p:cNvPr id="15" name="Content Placeholder 2"/>
          <p:cNvSpPr txBox="1">
            <a:spLocks/>
          </p:cNvSpPr>
          <p:nvPr/>
        </p:nvSpPr>
        <p:spPr>
          <a:xfrm>
            <a:off x="838201" y="3372928"/>
            <a:ext cx="10751388" cy="3398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dirty="0" smtClean="0"/>
              <a:t>hi </a:t>
            </a:r>
            <a:r>
              <a:rPr lang="en-US" dirty="0"/>
              <a:t>and ci = LSTM maintains two states (‘h’ for hidden state and ‘c’ for cell state) at each time step. Combined together these are internal state of the LSTM at time step </a:t>
            </a:r>
            <a:r>
              <a:rPr lang="en-US" dirty="0" err="1" smtClean="0"/>
              <a:t>i</a:t>
            </a:r>
            <a:r>
              <a:rPr lang="en-US" dirty="0" smtClean="0"/>
              <a:t>.</a:t>
            </a:r>
          </a:p>
          <a:p>
            <a:pPr marL="514350" indent="-514350">
              <a:buFont typeface="+mj-lt"/>
              <a:buAutoNum type="arabicPeriod" startAt="2"/>
            </a:pPr>
            <a:r>
              <a:rPr lang="en-US" dirty="0" smtClean="0"/>
              <a:t>Yi </a:t>
            </a:r>
            <a:r>
              <a:rPr lang="en-US" dirty="0"/>
              <a:t>= Output sequence at time step </a:t>
            </a:r>
            <a:r>
              <a:rPr lang="en-US" dirty="0" err="1"/>
              <a:t>i</a:t>
            </a:r>
            <a:r>
              <a:rPr lang="en-US" dirty="0"/>
              <a:t>. Yi is actually a probability distribution over the entire vocabulary which is generated by using a </a:t>
            </a:r>
            <a:r>
              <a:rPr lang="en-US" dirty="0" err="1"/>
              <a:t>softmax</a:t>
            </a:r>
            <a:r>
              <a:rPr lang="en-US" dirty="0"/>
              <a:t> activation. Thus each Yi is a vector of size “</a:t>
            </a:r>
            <a:r>
              <a:rPr lang="en-US" dirty="0" err="1"/>
              <a:t>vocab_size</a:t>
            </a:r>
            <a:r>
              <a:rPr lang="en-US" dirty="0"/>
              <a:t>” representing a probability distribution.</a:t>
            </a:r>
          </a:p>
          <a:p>
            <a:endParaRPr lang="en-US" dirty="0"/>
          </a:p>
          <a:p>
            <a:endParaRPr lang="en-US" dirty="0"/>
          </a:p>
        </p:txBody>
      </p:sp>
    </p:spTree>
    <p:extLst>
      <p:ext uri="{BB962C8B-B14F-4D97-AF65-F5344CB8AC3E}">
        <p14:creationId xmlns:p14="http://schemas.microsoft.com/office/powerpoint/2010/main" val="120386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0166"/>
            <a:ext cx="10515600" cy="5926797"/>
          </a:xfrm>
        </p:spPr>
        <p:txBody>
          <a:bodyPr/>
          <a:lstStyle/>
          <a:p>
            <a:r>
              <a:rPr lang="en-US" dirty="0"/>
              <a:t>The </a:t>
            </a:r>
            <a:r>
              <a:rPr lang="en-US" b="1" dirty="0"/>
              <a:t>decoder</a:t>
            </a:r>
            <a:r>
              <a:rPr lang="en-US" dirty="0"/>
              <a:t> is an LSTM whose initial states are initialized to the final states of the Encoder LSTM, i.e. the context vector of the encoder’s final cell is input to the first cell of the decoder network. Using these initial states, the decoder starts generating the output sequence, and these outputs are also taken into consideration for future outputs.</a:t>
            </a:r>
          </a:p>
          <a:p>
            <a:r>
              <a:rPr lang="en-US" dirty="0"/>
              <a:t>A stack of several LSTM units where each predicts an output </a:t>
            </a:r>
            <a:r>
              <a:rPr lang="en-US" dirty="0" err="1"/>
              <a:t>y_t</a:t>
            </a:r>
            <a:r>
              <a:rPr lang="en-US" dirty="0"/>
              <a:t> at a time step t.</a:t>
            </a:r>
          </a:p>
          <a:p>
            <a:r>
              <a:rPr lang="en-US" dirty="0"/>
              <a:t>Each recurrent unit accepts a hidden state from the previous unit and produces and output as well as its own hidden state.</a:t>
            </a:r>
          </a:p>
          <a:p>
            <a:r>
              <a:rPr lang="en-US" dirty="0"/>
              <a:t>We calculate the outputs using the hidden state at the current time step together with the respective weight W(S). </a:t>
            </a:r>
            <a:r>
              <a:rPr lang="en-US" dirty="0" err="1"/>
              <a:t>Softmax</a:t>
            </a:r>
            <a:r>
              <a:rPr lang="en-US" dirty="0"/>
              <a:t> is used to create a probability vector which will help us determine the final output (e.g. word in the question-answering problem).</a:t>
            </a:r>
          </a:p>
          <a:p>
            <a:endParaRPr lang="en-US" dirty="0"/>
          </a:p>
        </p:txBody>
      </p:sp>
    </p:spTree>
    <p:extLst>
      <p:ext uri="{BB962C8B-B14F-4D97-AF65-F5344CB8AC3E}">
        <p14:creationId xmlns:p14="http://schemas.microsoft.com/office/powerpoint/2010/main" val="2138176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Drawbacks of </a:t>
            </a:r>
            <a:r>
              <a:rPr lang="en-US" b="1" dirty="0"/>
              <a:t> Encoder-Decoder Models</a:t>
            </a:r>
            <a:br>
              <a:rPr lang="en-US" b="1" dirty="0"/>
            </a:br>
            <a:endParaRPr lang="en-US" b="1" dirty="0"/>
          </a:p>
        </p:txBody>
      </p:sp>
      <p:sp>
        <p:nvSpPr>
          <p:cNvPr id="3" name="Content Placeholder 2"/>
          <p:cNvSpPr>
            <a:spLocks noGrp="1"/>
          </p:cNvSpPr>
          <p:nvPr>
            <p:ph idx="1"/>
          </p:nvPr>
        </p:nvSpPr>
        <p:spPr>
          <a:xfrm>
            <a:off x="838200" y="1328468"/>
            <a:ext cx="10515600" cy="4848495"/>
          </a:xfrm>
        </p:spPr>
        <p:txBody>
          <a:bodyPr/>
          <a:lstStyle/>
          <a:p>
            <a:r>
              <a:rPr lang="en-US" dirty="0"/>
              <a:t>There are two primary drawbacks to this architecture, both related to length</a:t>
            </a:r>
            <a:r>
              <a:rPr lang="en-US" dirty="0" smtClean="0"/>
              <a:t>.</a:t>
            </a:r>
          </a:p>
          <a:p>
            <a:pPr marL="514350" indent="-514350">
              <a:buFont typeface="+mj-lt"/>
              <a:buAutoNum type="arabicPeriod"/>
            </a:pPr>
            <a:r>
              <a:rPr lang="en-US" dirty="0"/>
              <a:t>Firstly, as with humans, this architecture has very limited memory. That final hidden state of the LSTM, which we call </a:t>
            </a:r>
            <a:r>
              <a:rPr lang="en-US" b="1" dirty="0"/>
              <a:t>S or W</a:t>
            </a:r>
            <a:r>
              <a:rPr lang="en-US" dirty="0"/>
              <a:t>, is where you’re trying to cram the entirety of the sentence you have to </a:t>
            </a:r>
            <a:r>
              <a:rPr lang="en-US" dirty="0" err="1"/>
              <a:t>translate.</a:t>
            </a:r>
            <a:r>
              <a:rPr lang="en-US" b="1" dirty="0" err="1"/>
              <a:t>S</a:t>
            </a:r>
            <a:r>
              <a:rPr lang="en-US" b="1" dirty="0"/>
              <a:t> or W</a:t>
            </a:r>
            <a:r>
              <a:rPr lang="en-US" dirty="0"/>
              <a:t> is usually only a few hundred units (read: floating-point numbers) long — the more you try to force into this fixed dimensionality vector, the </a:t>
            </a:r>
            <a:r>
              <a:rPr lang="en-US" dirty="0" err="1"/>
              <a:t>lossier</a:t>
            </a:r>
            <a:r>
              <a:rPr lang="en-US" dirty="0"/>
              <a:t> the neural network is forced to be</a:t>
            </a:r>
            <a:r>
              <a:rPr lang="en-US" dirty="0" smtClean="0"/>
              <a:t>.</a:t>
            </a:r>
          </a:p>
          <a:p>
            <a:pPr marL="514350" indent="-514350">
              <a:buFont typeface="+mj-lt"/>
              <a:buAutoNum type="arabicPeriod"/>
            </a:pPr>
            <a:r>
              <a:rPr lang="en-US" dirty="0"/>
              <a:t> </a:t>
            </a:r>
            <a:r>
              <a:rPr lang="en-US" dirty="0" smtClean="0"/>
              <a:t>The </a:t>
            </a:r>
            <a:r>
              <a:rPr lang="en-US" dirty="0"/>
              <a:t>deeper a neural network is, the harder it is to train.</a:t>
            </a:r>
          </a:p>
        </p:txBody>
      </p:sp>
    </p:spTree>
    <p:extLst>
      <p:ext uri="{BB962C8B-B14F-4D97-AF65-F5344CB8AC3E}">
        <p14:creationId xmlns:p14="http://schemas.microsoft.com/office/powerpoint/2010/main" val="4265821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RASA Model</a:t>
            </a:r>
            <a:endParaRPr lang="en-US" b="1" dirty="0"/>
          </a:p>
        </p:txBody>
      </p:sp>
      <p:sp>
        <p:nvSpPr>
          <p:cNvPr id="3" name="Content Placeholder 2"/>
          <p:cNvSpPr>
            <a:spLocks noGrp="1"/>
          </p:cNvSpPr>
          <p:nvPr>
            <p:ph idx="1"/>
          </p:nvPr>
        </p:nvSpPr>
        <p:spPr/>
        <p:txBody>
          <a:bodyPr/>
          <a:lstStyle/>
          <a:p>
            <a:r>
              <a:rPr lang="en-US" dirty="0"/>
              <a:t>N</a:t>
            </a:r>
            <a:r>
              <a:rPr lang="en-US" dirty="0" smtClean="0"/>
              <a:t>ew </a:t>
            </a:r>
            <a:r>
              <a:rPr lang="en-US" dirty="0"/>
              <a:t>state-of-the-art lightweight, multitask transformer architecture for NLU: </a:t>
            </a:r>
            <a:r>
              <a:rPr lang="en-US" b="1" dirty="0"/>
              <a:t>Dual Intent and Entity Transformer (DIET</a:t>
            </a:r>
            <a:r>
              <a:rPr lang="en-US" b="1" dirty="0" smtClean="0"/>
              <a:t>).</a:t>
            </a:r>
          </a:p>
          <a:p>
            <a:r>
              <a:rPr lang="en-US" dirty="0"/>
              <a:t>DIET is a multi-task transformer architecture that handles both intent classification and entity recognition together</a:t>
            </a:r>
            <a:r>
              <a:rPr lang="en-US" dirty="0" smtClean="0"/>
              <a:t>.</a:t>
            </a:r>
          </a:p>
          <a:p>
            <a:r>
              <a:rPr lang="en-US" dirty="0"/>
              <a:t>It provides the ability to plug and play various pre-trained </a:t>
            </a:r>
            <a:r>
              <a:rPr lang="en-US" dirty="0" err="1"/>
              <a:t>embeddings</a:t>
            </a:r>
            <a:r>
              <a:rPr lang="en-US" dirty="0"/>
              <a:t> like BERT, </a:t>
            </a:r>
            <a:r>
              <a:rPr lang="en-US" dirty="0" err="1"/>
              <a:t>GloVe</a:t>
            </a:r>
            <a:r>
              <a:rPr lang="en-US" dirty="0"/>
              <a:t>, </a:t>
            </a:r>
            <a:r>
              <a:rPr lang="en-US" dirty="0" err="1"/>
              <a:t>ConveRT</a:t>
            </a:r>
            <a:r>
              <a:rPr lang="en-US" dirty="0"/>
              <a:t>, and so on</a:t>
            </a:r>
            <a:r>
              <a:rPr lang="en-US" dirty="0" smtClean="0"/>
              <a:t>.</a:t>
            </a:r>
          </a:p>
          <a:p>
            <a:r>
              <a:rPr lang="en-US" dirty="0"/>
              <a:t>T</a:t>
            </a:r>
            <a:r>
              <a:rPr lang="en-US" dirty="0" smtClean="0"/>
              <a:t>here </a:t>
            </a:r>
            <a:r>
              <a:rPr lang="en-US" dirty="0"/>
              <a:t>isn't a single set of </a:t>
            </a:r>
            <a:r>
              <a:rPr lang="en-US" dirty="0" err="1"/>
              <a:t>embeddings</a:t>
            </a:r>
            <a:r>
              <a:rPr lang="en-US" dirty="0"/>
              <a:t> that is consistently best across different datasets. A modular architecture, therefore, is especially </a:t>
            </a:r>
            <a:r>
              <a:rPr lang="en-US" dirty="0" smtClean="0"/>
              <a:t>important for these tasks.</a:t>
            </a:r>
            <a:endParaRPr lang="en-US" dirty="0"/>
          </a:p>
        </p:txBody>
      </p:sp>
    </p:spTree>
    <p:extLst>
      <p:ext uri="{BB962C8B-B14F-4D97-AF65-F5344CB8AC3E}">
        <p14:creationId xmlns:p14="http://schemas.microsoft.com/office/powerpoint/2010/main" val="7281539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DIET</a:t>
            </a:r>
            <a:br>
              <a:rPr lang="en-US" b="1" dirty="0"/>
            </a:br>
            <a:endParaRPr lang="en-US" dirty="0"/>
          </a:p>
        </p:txBody>
      </p:sp>
      <p:sp>
        <p:nvSpPr>
          <p:cNvPr id="3" name="Content Placeholder 2"/>
          <p:cNvSpPr>
            <a:spLocks noGrp="1"/>
          </p:cNvSpPr>
          <p:nvPr>
            <p:ph idx="1"/>
          </p:nvPr>
        </p:nvSpPr>
        <p:spPr>
          <a:xfrm>
            <a:off x="838200" y="1078302"/>
            <a:ext cx="10515600" cy="5098661"/>
          </a:xfrm>
        </p:spPr>
        <p:txBody>
          <a:bodyPr/>
          <a:lstStyle/>
          <a:p>
            <a:r>
              <a:rPr lang="en-US" dirty="0"/>
              <a:t>Large-scale pre-trained language models have shown promising results on language understanding benchmarks like GLUE and SuperGLUE, and in particular, shown considerable improvements over other pre-training methods like </a:t>
            </a:r>
            <a:r>
              <a:rPr lang="en-US" dirty="0" err="1"/>
              <a:t>GloVe</a:t>
            </a:r>
            <a:r>
              <a:rPr lang="en-US" dirty="0"/>
              <a:t> and supervised approaches</a:t>
            </a:r>
            <a:r>
              <a:rPr lang="en-US" dirty="0" smtClean="0"/>
              <a:t>.</a:t>
            </a:r>
          </a:p>
          <a:p>
            <a:r>
              <a:rPr lang="en-US" dirty="0" smtClean="0"/>
              <a:t>BERT </a:t>
            </a:r>
            <a:r>
              <a:rPr lang="en-US" dirty="0"/>
              <a:t>and other big language models </a:t>
            </a:r>
            <a:r>
              <a:rPr lang="en-US" dirty="0" smtClean="0"/>
              <a:t>achieve </a:t>
            </a:r>
            <a:r>
              <a:rPr lang="en-US" dirty="0"/>
              <a:t>top performance on a variety of NLP tasks. While it </a:t>
            </a:r>
            <a:r>
              <a:rPr lang="en-US" dirty="0" smtClean="0"/>
              <a:t>helps </a:t>
            </a:r>
            <a:r>
              <a:rPr lang="en-US" dirty="0"/>
              <a:t>resolve some issues, BERT also </a:t>
            </a:r>
            <a:r>
              <a:rPr lang="en-US" dirty="0" smtClean="0"/>
              <a:t>presents </a:t>
            </a:r>
            <a:r>
              <a:rPr lang="en-US" dirty="0"/>
              <a:t>its own challenges; </a:t>
            </a:r>
            <a:r>
              <a:rPr lang="en-US" dirty="0" smtClean="0"/>
              <a:t>really </a:t>
            </a:r>
            <a:r>
              <a:rPr lang="en-US" dirty="0"/>
              <a:t>slow and </a:t>
            </a:r>
            <a:r>
              <a:rPr lang="en-US" dirty="0" smtClean="0"/>
              <a:t>needs </a:t>
            </a:r>
            <a:r>
              <a:rPr lang="en-US" dirty="0"/>
              <a:t>a GPU to train</a:t>
            </a:r>
            <a:r>
              <a:rPr lang="en-US" dirty="0" smtClean="0"/>
              <a:t>.</a:t>
            </a:r>
          </a:p>
          <a:p>
            <a:r>
              <a:rPr lang="en-US" dirty="0"/>
              <a:t>Large-scale models tend to be compute-intensive, training </a:t>
            </a:r>
            <a:r>
              <a:rPr lang="en-US" dirty="0" smtClean="0"/>
              <a:t>time-intensive.</a:t>
            </a:r>
          </a:p>
          <a:p>
            <a:r>
              <a:rPr lang="en-US" dirty="0" smtClean="0"/>
              <a:t>Also, if you're </a:t>
            </a:r>
            <a:r>
              <a:rPr lang="en-US" dirty="0"/>
              <a:t>building multilingual AI assistants, it's important to achieve high level performance without large-scale pre-training as most pre-trained models are trained on English text.</a:t>
            </a:r>
            <a:endParaRPr lang="en-US" dirty="0" smtClean="0"/>
          </a:p>
          <a:p>
            <a:endParaRPr lang="en-US" dirty="0"/>
          </a:p>
        </p:txBody>
      </p:sp>
    </p:spTree>
    <p:extLst>
      <p:ext uri="{BB962C8B-B14F-4D97-AF65-F5344CB8AC3E}">
        <p14:creationId xmlns:p14="http://schemas.microsoft.com/office/powerpoint/2010/main" val="35155208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430"/>
            <a:ext cx="10515600" cy="5840533"/>
          </a:xfrm>
        </p:spPr>
        <p:txBody>
          <a:bodyPr/>
          <a:lstStyle/>
          <a:p>
            <a:r>
              <a:rPr lang="en-US" dirty="0"/>
              <a:t>DIET is different because it</a:t>
            </a:r>
            <a:r>
              <a:rPr lang="en-US" dirty="0" smtClean="0"/>
              <a:t>:</a:t>
            </a:r>
          </a:p>
          <a:p>
            <a:pPr marL="0" indent="0">
              <a:buNone/>
            </a:pPr>
            <a:endParaRPr lang="en-US" dirty="0"/>
          </a:p>
          <a:p>
            <a:pPr marL="514350" indent="-514350">
              <a:buFont typeface="+mj-lt"/>
              <a:buAutoNum type="arabicPeriod"/>
            </a:pPr>
            <a:r>
              <a:rPr lang="en-US" dirty="0"/>
              <a:t>Is a modular architecture that fits into a typical software development </a:t>
            </a:r>
            <a:r>
              <a:rPr lang="en-US" dirty="0" smtClean="0"/>
              <a:t>workflow</a:t>
            </a:r>
          </a:p>
          <a:p>
            <a:pPr marL="514350" indent="-514350">
              <a:buFont typeface="+mj-lt"/>
              <a:buAutoNum type="arabicPeriod"/>
            </a:pPr>
            <a:r>
              <a:rPr lang="en-US" dirty="0" smtClean="0"/>
              <a:t>Parallels </a:t>
            </a:r>
            <a:r>
              <a:rPr lang="en-US" dirty="0"/>
              <a:t>large-scale pre-trained language models in accuracy and </a:t>
            </a:r>
            <a:r>
              <a:rPr lang="en-US" dirty="0" smtClean="0"/>
              <a:t>performance</a:t>
            </a:r>
          </a:p>
          <a:p>
            <a:pPr marL="514350" indent="-514350">
              <a:buFont typeface="+mj-lt"/>
              <a:buAutoNum type="arabicPeriod"/>
            </a:pPr>
            <a:r>
              <a:rPr lang="en-US" dirty="0" smtClean="0"/>
              <a:t>Improves </a:t>
            </a:r>
            <a:r>
              <a:rPr lang="en-US" dirty="0"/>
              <a:t>upon current state of the art and is 6X faster to train</a:t>
            </a:r>
          </a:p>
          <a:p>
            <a:endParaRPr lang="en-US" dirty="0"/>
          </a:p>
        </p:txBody>
      </p:sp>
    </p:spTree>
    <p:extLst>
      <p:ext uri="{BB962C8B-B14F-4D97-AF65-F5344CB8AC3E}">
        <p14:creationId xmlns:p14="http://schemas.microsoft.com/office/powerpoint/2010/main" val="4112903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2308"/>
            <a:ext cx="10515600" cy="6418053"/>
          </a:xfrm>
        </p:spPr>
        <p:txBody>
          <a:bodyPr>
            <a:normAutofit lnSpcReduction="10000"/>
          </a:bodyPr>
          <a:lstStyle/>
          <a:p>
            <a:pPr marL="514350" indent="-514350">
              <a:buFont typeface="+mj-lt"/>
              <a:buAutoNum type="arabicPeriod" startAt="25"/>
            </a:pPr>
            <a:r>
              <a:rPr lang="en-US" dirty="0" smtClean="0"/>
              <a:t>Text </a:t>
            </a:r>
            <a:r>
              <a:rPr lang="en-US" dirty="0"/>
              <a:t>cleaning </a:t>
            </a:r>
            <a:r>
              <a:rPr lang="en-US" dirty="0" smtClean="0"/>
              <a:t>techniques</a:t>
            </a:r>
          </a:p>
          <a:p>
            <a:pPr marL="514350" indent="-514350">
              <a:buFont typeface="+mj-lt"/>
              <a:buAutoNum type="arabicPeriod" startAt="25"/>
            </a:pPr>
            <a:r>
              <a:rPr lang="en-US" dirty="0"/>
              <a:t>N-gram </a:t>
            </a:r>
            <a:r>
              <a:rPr lang="en-US" dirty="0" smtClean="0"/>
              <a:t>approach</a:t>
            </a:r>
          </a:p>
          <a:p>
            <a:pPr marL="514350" indent="-514350">
              <a:buFont typeface="+mj-lt"/>
              <a:buAutoNum type="arabicPeriod" startAt="25"/>
            </a:pPr>
            <a:r>
              <a:rPr lang="en-US" dirty="0"/>
              <a:t>TF-IDF </a:t>
            </a:r>
            <a:endParaRPr lang="en-US" dirty="0" smtClean="0"/>
          </a:p>
          <a:p>
            <a:pPr marL="514350" indent="-514350">
              <a:buFont typeface="+mj-lt"/>
              <a:buAutoNum type="arabicPeriod" startAt="25"/>
            </a:pPr>
            <a:r>
              <a:rPr lang="en-US" dirty="0"/>
              <a:t>Limitations of </a:t>
            </a:r>
            <a:r>
              <a:rPr lang="en-US" dirty="0" smtClean="0"/>
              <a:t>Bag-of-Words</a:t>
            </a:r>
          </a:p>
          <a:p>
            <a:pPr marL="514350" indent="-514350">
              <a:buFont typeface="+mj-lt"/>
              <a:buAutoNum type="arabicPeriod" startAt="25"/>
            </a:pPr>
            <a:r>
              <a:rPr lang="en-US" dirty="0"/>
              <a:t>Concept of Hyperparameter </a:t>
            </a:r>
            <a:r>
              <a:rPr lang="en-US" dirty="0" smtClean="0"/>
              <a:t>tuning</a:t>
            </a:r>
          </a:p>
          <a:p>
            <a:pPr marL="514350" indent="-514350">
              <a:buFont typeface="+mj-lt"/>
              <a:buAutoNum type="arabicPeriod" startAt="25"/>
            </a:pPr>
            <a:r>
              <a:rPr lang="en-US" dirty="0" smtClean="0"/>
              <a:t>SCRIPT1_WEBSRAPING</a:t>
            </a:r>
          </a:p>
          <a:p>
            <a:pPr marL="514350" indent="-514350">
              <a:buFont typeface="+mj-lt"/>
              <a:buAutoNum type="arabicPeriod" startAt="25"/>
            </a:pPr>
            <a:r>
              <a:rPr lang="en-US" dirty="0" smtClean="0"/>
              <a:t>SCRIPT2_EXTRACT_PDF</a:t>
            </a:r>
          </a:p>
          <a:p>
            <a:pPr marL="514350" indent="-514350">
              <a:buFont typeface="+mj-lt"/>
              <a:buAutoNum type="arabicPeriod" startAt="25"/>
            </a:pPr>
            <a:r>
              <a:rPr lang="en-US" dirty="0" smtClean="0"/>
              <a:t>SCRIPT3_TEXT2ANSWERS_QUESTIONS</a:t>
            </a:r>
          </a:p>
          <a:p>
            <a:pPr marL="514350" indent="-514350">
              <a:buFont typeface="+mj-lt"/>
              <a:buAutoNum type="arabicPeriod" startAt="25"/>
            </a:pPr>
            <a:r>
              <a:rPr lang="en-US" dirty="0" smtClean="0"/>
              <a:t>SCRIPT4_ENTITY_EXTRACTION</a:t>
            </a:r>
          </a:p>
          <a:p>
            <a:pPr marL="514350" indent="-514350">
              <a:buFont typeface="+mj-lt"/>
              <a:buAutoNum type="arabicPeriod" startAt="25"/>
            </a:pPr>
            <a:r>
              <a:rPr lang="en-US" dirty="0" smtClean="0"/>
              <a:t>SCRIPT5_MULTIPLE_EXAMPLES</a:t>
            </a:r>
          </a:p>
          <a:p>
            <a:pPr marL="514350" indent="-514350">
              <a:buFont typeface="+mj-lt"/>
              <a:buAutoNum type="arabicPeriod" startAt="25"/>
            </a:pPr>
            <a:r>
              <a:rPr lang="en-US" dirty="0" smtClean="0"/>
              <a:t>SCRIPT6_NLU_YML_FILE</a:t>
            </a:r>
          </a:p>
          <a:p>
            <a:pPr marL="514350" indent="-514350">
              <a:buFont typeface="+mj-lt"/>
              <a:buAutoNum type="arabicPeriod" startAt="25"/>
            </a:pPr>
            <a:r>
              <a:rPr lang="en-US" dirty="0" smtClean="0"/>
              <a:t>SCRIPT7_STORIES_DOMAIN_YML_FILES</a:t>
            </a:r>
          </a:p>
          <a:p>
            <a:pPr marL="514350" indent="-514350">
              <a:buFont typeface="+mj-lt"/>
              <a:buAutoNum type="arabicPeriod" startAt="25"/>
            </a:pPr>
            <a:r>
              <a:rPr lang="en-US" dirty="0"/>
              <a:t>Challenges</a:t>
            </a:r>
          </a:p>
        </p:txBody>
      </p:sp>
    </p:spTree>
    <p:extLst>
      <p:ext uri="{BB962C8B-B14F-4D97-AF65-F5344CB8AC3E}">
        <p14:creationId xmlns:p14="http://schemas.microsoft.com/office/powerpoint/2010/main" val="3918655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7079"/>
          </a:xfrm>
        </p:spPr>
        <p:txBody>
          <a:bodyPr/>
          <a:lstStyle/>
          <a:p>
            <a:r>
              <a:rPr lang="en-US" b="1" dirty="0" smtClean="0"/>
              <a:t>Bag </a:t>
            </a:r>
            <a:r>
              <a:rPr lang="en-US" b="1" dirty="0"/>
              <a:t>of words</a:t>
            </a:r>
          </a:p>
        </p:txBody>
      </p:sp>
      <p:sp>
        <p:nvSpPr>
          <p:cNvPr id="3" name="Content Placeholder 2"/>
          <p:cNvSpPr>
            <a:spLocks noGrp="1"/>
          </p:cNvSpPr>
          <p:nvPr>
            <p:ph idx="1"/>
          </p:nvPr>
        </p:nvSpPr>
        <p:spPr>
          <a:xfrm>
            <a:off x="838200" y="1147313"/>
            <a:ext cx="10515600" cy="5029650"/>
          </a:xfrm>
        </p:spPr>
        <p:txBody>
          <a:bodyPr>
            <a:normAutofit/>
          </a:bodyPr>
          <a:lstStyle/>
          <a:p>
            <a:r>
              <a:rPr lang="en-US" dirty="0"/>
              <a:t>Prior to DIET, Rasa's NLU pipeline used a </a:t>
            </a:r>
            <a:r>
              <a:rPr lang="en-US" b="1" i="1" dirty="0"/>
              <a:t>bag of words </a:t>
            </a:r>
            <a:r>
              <a:rPr lang="en-US" dirty="0"/>
              <a:t>model where there was one feature vector per user message.</a:t>
            </a:r>
          </a:p>
          <a:p>
            <a:r>
              <a:rPr lang="en-US" dirty="0"/>
              <a:t>Machine learning algorithms cannot work with raw text directly; the text must be converted into numbers. Specifically, vectors of numbers</a:t>
            </a:r>
            <a:r>
              <a:rPr lang="en-US" dirty="0" smtClean="0"/>
              <a:t>. </a:t>
            </a:r>
            <a:r>
              <a:rPr lang="en-US" b="1" i="1" dirty="0" smtClean="0"/>
              <a:t>“In </a:t>
            </a:r>
            <a:r>
              <a:rPr lang="en-US" b="1" i="1" dirty="0"/>
              <a:t>language processing, the vectors x are derived from textual data, in order to reflect various linguistic properties of the text</a:t>
            </a:r>
            <a:r>
              <a:rPr lang="en-US" b="1" i="1" dirty="0" smtClean="0"/>
              <a:t>.” </a:t>
            </a:r>
            <a:r>
              <a:rPr lang="en-US" dirty="0" smtClean="0"/>
              <a:t>This </a:t>
            </a:r>
            <a:r>
              <a:rPr lang="en-US" dirty="0"/>
              <a:t>is called feature extraction or feature encoding.</a:t>
            </a:r>
          </a:p>
          <a:p>
            <a:r>
              <a:rPr lang="en-US" dirty="0"/>
              <a:t>A bag-of-words model, or </a:t>
            </a:r>
            <a:r>
              <a:rPr lang="en-US" dirty="0" err="1"/>
              <a:t>BoW</a:t>
            </a:r>
            <a:r>
              <a:rPr lang="en-US" dirty="0"/>
              <a:t> for short, is a way of extracting features from text for use in modeling, such as with machine learning algorithms.</a:t>
            </a:r>
          </a:p>
        </p:txBody>
      </p:sp>
    </p:spTree>
    <p:extLst>
      <p:ext uri="{BB962C8B-B14F-4D97-AF65-F5344CB8AC3E}">
        <p14:creationId xmlns:p14="http://schemas.microsoft.com/office/powerpoint/2010/main" val="2040806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0166"/>
            <a:ext cx="10515600" cy="6504317"/>
          </a:xfrm>
        </p:spPr>
        <p:txBody>
          <a:bodyPr>
            <a:normAutofit lnSpcReduction="10000"/>
          </a:bodyPr>
          <a:lstStyle/>
          <a:p>
            <a:r>
              <a:rPr lang="en-US" dirty="0" smtClean="0"/>
              <a:t>Example, for this sample text</a:t>
            </a:r>
          </a:p>
          <a:p>
            <a:pPr marL="0" indent="0">
              <a:buNone/>
            </a:pPr>
            <a:r>
              <a:rPr lang="en-US" dirty="0" smtClean="0"/>
              <a:t>“</a:t>
            </a:r>
            <a:r>
              <a:rPr lang="en-US" i="1" dirty="0"/>
              <a:t>It was the best of times,</a:t>
            </a:r>
            <a:r>
              <a:rPr lang="en-US" dirty="0"/>
              <a:t/>
            </a:r>
            <a:br>
              <a:rPr lang="en-US" dirty="0"/>
            </a:br>
            <a:r>
              <a:rPr lang="en-US" dirty="0" smtClean="0"/>
              <a:t> </a:t>
            </a:r>
            <a:r>
              <a:rPr lang="en-US" i="1" dirty="0" smtClean="0"/>
              <a:t>it </a:t>
            </a:r>
            <a:r>
              <a:rPr lang="en-US" i="1" dirty="0"/>
              <a:t>was the worst of times,</a:t>
            </a:r>
            <a:r>
              <a:rPr lang="en-US" dirty="0"/>
              <a:t/>
            </a:r>
            <a:br>
              <a:rPr lang="en-US" dirty="0"/>
            </a:br>
            <a:r>
              <a:rPr lang="en-US" dirty="0" smtClean="0"/>
              <a:t> </a:t>
            </a:r>
            <a:r>
              <a:rPr lang="en-US" i="1" dirty="0" smtClean="0"/>
              <a:t>it </a:t>
            </a:r>
            <a:r>
              <a:rPr lang="en-US" i="1" dirty="0"/>
              <a:t>was the age of wisdom,</a:t>
            </a:r>
            <a:r>
              <a:rPr lang="en-US" dirty="0"/>
              <a:t/>
            </a:r>
            <a:br>
              <a:rPr lang="en-US" dirty="0"/>
            </a:br>
            <a:r>
              <a:rPr lang="en-US" dirty="0" smtClean="0"/>
              <a:t> </a:t>
            </a:r>
            <a:r>
              <a:rPr lang="en-US" i="1" dirty="0" smtClean="0"/>
              <a:t>it </a:t>
            </a:r>
            <a:r>
              <a:rPr lang="en-US" i="1" dirty="0"/>
              <a:t>was the age of </a:t>
            </a:r>
            <a:r>
              <a:rPr lang="en-US" i="1" dirty="0" smtClean="0"/>
              <a:t>foolishness”</a:t>
            </a:r>
          </a:p>
          <a:p>
            <a:pPr fontAlgn="base"/>
            <a:r>
              <a:rPr lang="en-US" dirty="0"/>
              <a:t>The unique words here (ignoring case and punctuation) are</a:t>
            </a:r>
            <a:r>
              <a:rPr lang="en-US" dirty="0" smtClean="0"/>
              <a:t>:</a:t>
            </a:r>
          </a:p>
          <a:p>
            <a:pPr marL="0" indent="0" fontAlgn="base">
              <a:buNone/>
            </a:pPr>
            <a:r>
              <a:rPr lang="en-US" dirty="0" smtClean="0"/>
              <a:t>“</a:t>
            </a:r>
            <a:r>
              <a:rPr lang="en-US" dirty="0"/>
              <a:t>it</a:t>
            </a:r>
            <a:r>
              <a:rPr lang="en-US" dirty="0" smtClean="0"/>
              <a:t>”, “</a:t>
            </a:r>
            <a:r>
              <a:rPr lang="en-US" dirty="0"/>
              <a:t>was</a:t>
            </a:r>
            <a:r>
              <a:rPr lang="en-US" dirty="0" smtClean="0"/>
              <a:t>”, “</a:t>
            </a:r>
            <a:r>
              <a:rPr lang="en-US" dirty="0"/>
              <a:t>the</a:t>
            </a:r>
            <a:r>
              <a:rPr lang="en-US" dirty="0" smtClean="0"/>
              <a:t>”, “</a:t>
            </a:r>
            <a:r>
              <a:rPr lang="en-US" dirty="0"/>
              <a:t>best</a:t>
            </a:r>
            <a:r>
              <a:rPr lang="en-US" dirty="0" smtClean="0"/>
              <a:t>”, “</a:t>
            </a:r>
            <a:r>
              <a:rPr lang="en-US" dirty="0"/>
              <a:t>of</a:t>
            </a:r>
            <a:r>
              <a:rPr lang="en-US" dirty="0" smtClean="0"/>
              <a:t>”, “</a:t>
            </a:r>
            <a:r>
              <a:rPr lang="en-US" dirty="0"/>
              <a:t>times</a:t>
            </a:r>
            <a:r>
              <a:rPr lang="en-US" dirty="0" smtClean="0"/>
              <a:t>”, “</a:t>
            </a:r>
            <a:r>
              <a:rPr lang="en-US" dirty="0"/>
              <a:t>worst</a:t>
            </a:r>
            <a:r>
              <a:rPr lang="en-US" dirty="0" smtClean="0"/>
              <a:t>”, “</a:t>
            </a:r>
            <a:r>
              <a:rPr lang="en-US" dirty="0"/>
              <a:t>age</a:t>
            </a:r>
            <a:r>
              <a:rPr lang="en-US" dirty="0" smtClean="0"/>
              <a:t>”, “</a:t>
            </a:r>
            <a:r>
              <a:rPr lang="en-US" dirty="0"/>
              <a:t>wisdom</a:t>
            </a:r>
            <a:r>
              <a:rPr lang="en-US" dirty="0" smtClean="0"/>
              <a:t>”, “</a:t>
            </a:r>
            <a:r>
              <a:rPr lang="en-US" dirty="0"/>
              <a:t>foolishness</a:t>
            </a:r>
            <a:r>
              <a:rPr lang="en-US" dirty="0" smtClean="0"/>
              <a:t>”.</a:t>
            </a:r>
          </a:p>
          <a:p>
            <a:pPr marL="0" indent="0" fontAlgn="base">
              <a:buNone/>
            </a:pPr>
            <a:r>
              <a:rPr lang="en-US" dirty="0"/>
              <a:t>That is a vocabulary of 10 words from a corpus containing 24 </a:t>
            </a:r>
            <a:r>
              <a:rPr lang="en-US" dirty="0" smtClean="0"/>
              <a:t>words.</a:t>
            </a:r>
          </a:p>
          <a:p>
            <a:pPr fontAlgn="base"/>
            <a:r>
              <a:rPr lang="en-US" dirty="0"/>
              <a:t>D</a:t>
            </a:r>
            <a:r>
              <a:rPr lang="en-US" dirty="0" smtClean="0"/>
              <a:t>ocuments </a:t>
            </a:r>
            <a:r>
              <a:rPr lang="en-US" dirty="0"/>
              <a:t>would look as follows</a:t>
            </a:r>
            <a:r>
              <a:rPr lang="en-US" dirty="0" smtClean="0"/>
              <a:t>:</a:t>
            </a:r>
          </a:p>
          <a:p>
            <a:pPr marL="0" indent="0" fontAlgn="base">
              <a:buNone/>
            </a:pPr>
            <a:r>
              <a:rPr lang="en-US" dirty="0" smtClean="0"/>
              <a:t>“</a:t>
            </a:r>
            <a:r>
              <a:rPr lang="en-US" i="1" dirty="0"/>
              <a:t>It was the best of </a:t>
            </a:r>
            <a:r>
              <a:rPr lang="en-US" i="1" dirty="0" smtClean="0"/>
              <a:t>times” </a:t>
            </a:r>
            <a:r>
              <a:rPr lang="en-US" dirty="0"/>
              <a:t>=  </a:t>
            </a:r>
            <a:r>
              <a:rPr lang="en-US" dirty="0" smtClean="0"/>
              <a:t>[</a:t>
            </a:r>
            <a:r>
              <a:rPr lang="en-US" dirty="0"/>
              <a:t>1, 1, 1, 1, 1, 1, 0, 0, 0, 0] </a:t>
            </a:r>
            <a:endParaRPr lang="en-US" dirty="0" smtClean="0"/>
          </a:p>
          <a:p>
            <a:pPr marL="0" indent="0" fontAlgn="base">
              <a:buNone/>
            </a:pPr>
            <a:r>
              <a:rPr lang="en-US" dirty="0" smtClean="0"/>
              <a:t>“it </a:t>
            </a:r>
            <a:r>
              <a:rPr lang="en-US" dirty="0"/>
              <a:t>was the worst of </a:t>
            </a:r>
            <a:r>
              <a:rPr lang="en-US" dirty="0" smtClean="0"/>
              <a:t>times” </a:t>
            </a:r>
            <a:r>
              <a:rPr lang="en-US" dirty="0"/>
              <a:t>= [1, 1, 1, 0, 1, 1, 1, 0, 0, 0]</a:t>
            </a:r>
          </a:p>
          <a:p>
            <a:pPr marL="0" indent="0" fontAlgn="base">
              <a:buNone/>
            </a:pPr>
            <a:r>
              <a:rPr lang="en-US" dirty="0" smtClean="0"/>
              <a:t>“it </a:t>
            </a:r>
            <a:r>
              <a:rPr lang="en-US" dirty="0"/>
              <a:t>was the age of </a:t>
            </a:r>
            <a:r>
              <a:rPr lang="en-US" dirty="0" smtClean="0"/>
              <a:t>wisdom” </a:t>
            </a:r>
            <a:r>
              <a:rPr lang="en-US" dirty="0"/>
              <a:t>= [1, 1, 1, 0, 1, 0, 0, 1, 1, 0]</a:t>
            </a:r>
          </a:p>
          <a:p>
            <a:pPr marL="0" indent="0" fontAlgn="base">
              <a:buNone/>
            </a:pPr>
            <a:r>
              <a:rPr lang="en-US" dirty="0" smtClean="0"/>
              <a:t>“it </a:t>
            </a:r>
            <a:r>
              <a:rPr lang="en-US" dirty="0"/>
              <a:t>was the age of </a:t>
            </a:r>
            <a:r>
              <a:rPr lang="en-US" dirty="0" smtClean="0"/>
              <a:t>foolishness” = </a:t>
            </a:r>
            <a:r>
              <a:rPr lang="en-US" dirty="0"/>
              <a:t>[1, 1, 1, 0, 1, 0, 0, 1, 0, 1]</a:t>
            </a:r>
          </a:p>
          <a:p>
            <a:pPr marL="0" indent="0">
              <a:buNone/>
            </a:pPr>
            <a:endParaRPr lang="en-US" dirty="0"/>
          </a:p>
        </p:txBody>
      </p:sp>
    </p:spTree>
    <p:extLst>
      <p:ext uri="{BB962C8B-B14F-4D97-AF65-F5344CB8AC3E}">
        <p14:creationId xmlns:p14="http://schemas.microsoft.com/office/powerpoint/2010/main" val="1267906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cleaning techniques</a:t>
            </a:r>
            <a:endParaRPr lang="en-US" b="1" dirty="0"/>
          </a:p>
        </p:txBody>
      </p:sp>
      <p:sp>
        <p:nvSpPr>
          <p:cNvPr id="3" name="Content Placeholder 2"/>
          <p:cNvSpPr>
            <a:spLocks noGrp="1"/>
          </p:cNvSpPr>
          <p:nvPr>
            <p:ph idx="1"/>
          </p:nvPr>
        </p:nvSpPr>
        <p:spPr/>
        <p:txBody>
          <a:bodyPr/>
          <a:lstStyle/>
          <a:p>
            <a:pPr fontAlgn="base"/>
            <a:r>
              <a:rPr lang="en-US" dirty="0"/>
              <a:t>There are simple text cleaning techniques that can be used as a first step, such </a:t>
            </a:r>
            <a:r>
              <a:rPr lang="en-US" dirty="0" smtClean="0"/>
              <a:t>as:</a:t>
            </a:r>
          </a:p>
          <a:p>
            <a:pPr marL="514350" indent="-514350" fontAlgn="base">
              <a:buFont typeface="+mj-lt"/>
              <a:buAutoNum type="arabicPeriod"/>
            </a:pPr>
            <a:r>
              <a:rPr lang="en-US" dirty="0" smtClean="0"/>
              <a:t>Ignoring case</a:t>
            </a:r>
          </a:p>
          <a:p>
            <a:pPr marL="514350" indent="-514350" fontAlgn="base">
              <a:buFont typeface="+mj-lt"/>
              <a:buAutoNum type="arabicPeriod"/>
            </a:pPr>
            <a:r>
              <a:rPr lang="en-US" dirty="0" smtClean="0"/>
              <a:t>Ignoring </a:t>
            </a:r>
            <a:r>
              <a:rPr lang="en-US" dirty="0"/>
              <a:t>punctuation</a:t>
            </a:r>
          </a:p>
          <a:p>
            <a:pPr marL="514350" indent="-514350" fontAlgn="base">
              <a:buFont typeface="+mj-lt"/>
              <a:buAutoNum type="arabicPeriod"/>
            </a:pPr>
            <a:r>
              <a:rPr lang="en-US" dirty="0"/>
              <a:t>Ignoring frequent words that don’t contain much information, called stop words, like “a,” “of,” etc.</a:t>
            </a:r>
          </a:p>
          <a:p>
            <a:pPr marL="514350" indent="-514350" fontAlgn="base">
              <a:buFont typeface="+mj-lt"/>
              <a:buAutoNum type="arabicPeriod"/>
            </a:pPr>
            <a:r>
              <a:rPr lang="en-US" dirty="0"/>
              <a:t>Fixing misspelled words.</a:t>
            </a:r>
          </a:p>
          <a:p>
            <a:pPr marL="514350" indent="-514350" fontAlgn="base">
              <a:buFont typeface="+mj-lt"/>
              <a:buAutoNum type="arabicPeriod"/>
            </a:pPr>
            <a:r>
              <a:rPr lang="en-US" dirty="0"/>
              <a:t>Reducing words to their stem (e.g. “play” from “playing”) using </a:t>
            </a:r>
            <a:r>
              <a:rPr lang="en-US" dirty="0" smtClean="0"/>
              <a:t>Stemming(Porter or Snowball)/Lemmatization algorithms.</a:t>
            </a:r>
            <a:endParaRPr lang="en-US" dirty="0"/>
          </a:p>
          <a:p>
            <a:endParaRPr lang="en-US" dirty="0"/>
          </a:p>
        </p:txBody>
      </p:sp>
    </p:spTree>
    <p:extLst>
      <p:ext uri="{BB962C8B-B14F-4D97-AF65-F5344CB8AC3E}">
        <p14:creationId xmlns:p14="http://schemas.microsoft.com/office/powerpoint/2010/main" val="1549980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N-gram approach</a:t>
            </a:r>
            <a:endParaRPr lang="en-US" b="1" dirty="0"/>
          </a:p>
        </p:txBody>
      </p:sp>
      <p:sp>
        <p:nvSpPr>
          <p:cNvPr id="3" name="Content Placeholder 2"/>
          <p:cNvSpPr>
            <a:spLocks noGrp="1"/>
          </p:cNvSpPr>
          <p:nvPr>
            <p:ph idx="1"/>
          </p:nvPr>
        </p:nvSpPr>
        <p:spPr/>
        <p:txBody>
          <a:bodyPr>
            <a:normAutofit/>
          </a:bodyPr>
          <a:lstStyle/>
          <a:p>
            <a:r>
              <a:rPr lang="en-US" dirty="0"/>
              <a:t>A more sophisticated approach is to create a vocabulary of grouped words. This both changes the scope of the vocabulary and allows the bag-of-words to capture a little bit more meaning from the document</a:t>
            </a:r>
            <a:r>
              <a:rPr lang="en-US" dirty="0" smtClean="0"/>
              <a:t>.</a:t>
            </a:r>
          </a:p>
          <a:p>
            <a:pPr fontAlgn="base"/>
            <a:r>
              <a:rPr lang="en-US" dirty="0"/>
              <a:t>For example, the bigrams in the first line of text in the previous section: “It was the best of times” are as follows:</a:t>
            </a:r>
          </a:p>
          <a:p>
            <a:pPr marL="0" indent="0" fontAlgn="base">
              <a:buNone/>
            </a:pPr>
            <a:r>
              <a:rPr lang="en-US" dirty="0"/>
              <a:t>“it was</a:t>
            </a:r>
            <a:r>
              <a:rPr lang="en-US" dirty="0" smtClean="0"/>
              <a:t>”, “</a:t>
            </a:r>
            <a:r>
              <a:rPr lang="en-US" dirty="0"/>
              <a:t>was the</a:t>
            </a:r>
            <a:r>
              <a:rPr lang="en-US" dirty="0" smtClean="0"/>
              <a:t>”, “</a:t>
            </a:r>
            <a:r>
              <a:rPr lang="en-US" dirty="0"/>
              <a:t>the best</a:t>
            </a:r>
            <a:r>
              <a:rPr lang="en-US" dirty="0" smtClean="0"/>
              <a:t>”, “</a:t>
            </a:r>
            <a:r>
              <a:rPr lang="en-US" dirty="0"/>
              <a:t>best of</a:t>
            </a:r>
            <a:r>
              <a:rPr lang="en-US" dirty="0" smtClean="0"/>
              <a:t>”, “</a:t>
            </a:r>
            <a:r>
              <a:rPr lang="en-US" dirty="0"/>
              <a:t>of times</a:t>
            </a:r>
            <a:r>
              <a:rPr lang="en-US" dirty="0" smtClean="0"/>
              <a:t>”.</a:t>
            </a:r>
            <a:endParaRPr lang="en-US" dirty="0"/>
          </a:p>
          <a:p>
            <a:endParaRPr lang="en-US" dirty="0"/>
          </a:p>
        </p:txBody>
      </p:sp>
    </p:spTree>
    <p:extLst>
      <p:ext uri="{BB962C8B-B14F-4D97-AF65-F5344CB8AC3E}">
        <p14:creationId xmlns:p14="http://schemas.microsoft.com/office/powerpoint/2010/main" val="4101684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TF-IDF </a:t>
            </a:r>
            <a:endParaRPr lang="en-US" dirty="0"/>
          </a:p>
        </p:txBody>
      </p:sp>
      <p:sp>
        <p:nvSpPr>
          <p:cNvPr id="3" name="Content Placeholder 2"/>
          <p:cNvSpPr>
            <a:spLocks noGrp="1"/>
          </p:cNvSpPr>
          <p:nvPr>
            <p:ph idx="1"/>
          </p:nvPr>
        </p:nvSpPr>
        <p:spPr>
          <a:xfrm>
            <a:off x="838200" y="1268082"/>
            <a:ext cx="10515600" cy="5262113"/>
          </a:xfrm>
        </p:spPr>
        <p:txBody>
          <a:bodyPr>
            <a:normAutofit/>
          </a:bodyPr>
          <a:lstStyle/>
          <a:p>
            <a:r>
              <a:rPr lang="en-US" dirty="0"/>
              <a:t>A problem with scoring word frequency is that highly frequent words start to dominate in the document (e.g. larger score), but may not contain as much “informational content” to the model as rarer but perhaps domain specific </a:t>
            </a:r>
            <a:r>
              <a:rPr lang="en-US" dirty="0" smtClean="0"/>
              <a:t>words.</a:t>
            </a:r>
          </a:p>
          <a:p>
            <a:pPr fontAlgn="base"/>
            <a:r>
              <a:rPr lang="en-US" dirty="0"/>
              <a:t>This approach to scoring is called Term Frequency – Inverse Document Frequency, or TF-IDF for short, where:</a:t>
            </a:r>
          </a:p>
          <a:p>
            <a:pPr marL="514350" indent="-514350" fontAlgn="base">
              <a:buFont typeface="+mj-lt"/>
              <a:buAutoNum type="arabicPeriod"/>
            </a:pPr>
            <a:r>
              <a:rPr lang="en-US" b="1" dirty="0"/>
              <a:t>Term Frequency</a:t>
            </a:r>
            <a:r>
              <a:rPr lang="en-US" dirty="0"/>
              <a:t>: is a scoring of the frequency of the word in the current document.</a:t>
            </a:r>
          </a:p>
          <a:p>
            <a:pPr marL="514350" indent="-514350" fontAlgn="base">
              <a:buFont typeface="+mj-lt"/>
              <a:buAutoNum type="arabicPeriod"/>
            </a:pPr>
            <a:r>
              <a:rPr lang="en-US" b="1" dirty="0"/>
              <a:t>Inverse Document Frequency</a:t>
            </a:r>
            <a:r>
              <a:rPr lang="en-US" dirty="0"/>
              <a:t>: is a scoring of how rare the word is across documents.</a:t>
            </a:r>
          </a:p>
          <a:p>
            <a:r>
              <a:rPr lang="en-US" dirty="0"/>
              <a:t>The scores are a weighting where not all words are equally as important or </a:t>
            </a:r>
            <a:r>
              <a:rPr lang="en-US" dirty="0" smtClean="0"/>
              <a:t>interesting.</a:t>
            </a:r>
          </a:p>
        </p:txBody>
      </p:sp>
    </p:spTree>
    <p:extLst>
      <p:ext uri="{BB962C8B-B14F-4D97-AF65-F5344CB8AC3E}">
        <p14:creationId xmlns:p14="http://schemas.microsoft.com/office/powerpoint/2010/main" val="4142896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Bag-of-Words</a:t>
            </a:r>
            <a:br>
              <a:rPr lang="en-US" b="1" dirty="0"/>
            </a:br>
            <a:endParaRPr lang="en-US" dirty="0"/>
          </a:p>
        </p:txBody>
      </p:sp>
      <p:sp>
        <p:nvSpPr>
          <p:cNvPr id="3" name="Content Placeholder 2"/>
          <p:cNvSpPr>
            <a:spLocks noGrp="1"/>
          </p:cNvSpPr>
          <p:nvPr>
            <p:ph idx="1"/>
          </p:nvPr>
        </p:nvSpPr>
        <p:spPr>
          <a:xfrm>
            <a:off x="838200" y="1164566"/>
            <a:ext cx="10515600" cy="5012397"/>
          </a:xfrm>
        </p:spPr>
        <p:txBody>
          <a:bodyPr>
            <a:normAutofit lnSpcReduction="10000"/>
          </a:bodyPr>
          <a:lstStyle/>
          <a:p>
            <a:pPr marL="514350" indent="-514350" fontAlgn="base">
              <a:buFont typeface="+mj-lt"/>
              <a:buAutoNum type="arabicPeriod"/>
            </a:pPr>
            <a:r>
              <a:rPr lang="en-US" b="1" dirty="0"/>
              <a:t>Vocabulary</a:t>
            </a:r>
            <a:r>
              <a:rPr lang="en-US" dirty="0"/>
              <a:t>: The vocabulary requires careful design, most specifically in order to manage the size, which impacts the sparsity of the document representations.</a:t>
            </a:r>
          </a:p>
          <a:p>
            <a:pPr marL="514350" indent="-514350" fontAlgn="base">
              <a:buFont typeface="+mj-lt"/>
              <a:buAutoNum type="arabicPeriod"/>
            </a:pPr>
            <a:r>
              <a:rPr lang="en-US" b="1" dirty="0"/>
              <a:t>Sparsity</a:t>
            </a:r>
            <a:r>
              <a:rPr lang="en-US" dirty="0"/>
              <a:t>: Sparse representations are harder to model both for computational reasons (space and time complexity) and also for information reasons, where the challenge is for the models to harness so little information in such a large representational space.</a:t>
            </a:r>
          </a:p>
          <a:p>
            <a:pPr marL="514350" indent="-514350" fontAlgn="base">
              <a:buFont typeface="+mj-lt"/>
              <a:buAutoNum type="arabicPeriod"/>
            </a:pPr>
            <a:r>
              <a:rPr lang="en-US" b="1" dirty="0"/>
              <a:t>Meaning</a:t>
            </a:r>
            <a:r>
              <a:rPr lang="en-US" dirty="0"/>
              <a:t>: Discarding word order ignores the context, and in turn meaning of words in the document (semantics). Context and meaning can offer a lot to the model, that if modeled could tell the difference between the same words differently </a:t>
            </a:r>
            <a:r>
              <a:rPr lang="en-US" dirty="0" smtClean="0"/>
              <a:t>arranged </a:t>
            </a:r>
            <a:r>
              <a:rPr lang="en-US" dirty="0"/>
              <a:t>(“this is interesting” vs “is this interesting”), synonyms (“old bike” vs “used bike”), and much more.</a:t>
            </a:r>
          </a:p>
          <a:p>
            <a:endParaRPr lang="en-US" dirty="0"/>
          </a:p>
        </p:txBody>
      </p:sp>
    </p:spTree>
    <p:extLst>
      <p:ext uri="{BB962C8B-B14F-4D97-AF65-F5344CB8AC3E}">
        <p14:creationId xmlns:p14="http://schemas.microsoft.com/office/powerpoint/2010/main" val="3667879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4287"/>
            <a:ext cx="10515600" cy="5952676"/>
          </a:xfrm>
        </p:spPr>
        <p:txBody>
          <a:bodyPr/>
          <a:lstStyle/>
          <a:p>
            <a:r>
              <a:rPr lang="en-US" b="1" dirty="0"/>
              <a:t>DIET</a:t>
            </a:r>
            <a:r>
              <a:rPr lang="en-US" dirty="0"/>
              <a:t> uses a sequence model that takes word order into account, thereby offering better performance. </a:t>
            </a:r>
            <a:endParaRPr lang="en-US" dirty="0" smtClean="0"/>
          </a:p>
          <a:p>
            <a:r>
              <a:rPr lang="en-US" dirty="0" smtClean="0"/>
              <a:t>It's </a:t>
            </a:r>
            <a:r>
              <a:rPr lang="en-US" dirty="0"/>
              <a:t>also a more compact model with a plug-and-play, modular architecture. For instance, you can use DIET to do both intent classification and entity </a:t>
            </a:r>
            <a:r>
              <a:rPr lang="en-US" dirty="0" smtClean="0"/>
              <a:t>extraction.</a:t>
            </a:r>
          </a:p>
          <a:p>
            <a:r>
              <a:rPr lang="en-US" dirty="0"/>
              <a:t>Y</a:t>
            </a:r>
            <a:r>
              <a:rPr lang="en-US" dirty="0" smtClean="0"/>
              <a:t>ou </a:t>
            </a:r>
            <a:r>
              <a:rPr lang="en-US" dirty="0"/>
              <a:t>can also perform a single task, for example, configure it to turn off intent classification and train it just for entity extraction</a:t>
            </a:r>
            <a:r>
              <a:rPr lang="en-US" dirty="0" smtClean="0"/>
              <a:t>.</a:t>
            </a:r>
          </a:p>
          <a:p>
            <a:r>
              <a:rPr lang="en-US" dirty="0"/>
              <a:t>DIET is not only considerably faster to train but also parallels large-scale pre-trained language models in performance. </a:t>
            </a:r>
            <a:endParaRPr lang="en-US" dirty="0" smtClean="0"/>
          </a:p>
          <a:p>
            <a:r>
              <a:rPr lang="en-US" dirty="0" smtClean="0"/>
              <a:t>It </a:t>
            </a:r>
            <a:r>
              <a:rPr lang="en-US" dirty="0"/>
              <a:t>outperforms fine-tuning BERT and improves upon the current state of the art on a complex NLU dataset.</a:t>
            </a:r>
          </a:p>
        </p:txBody>
      </p:sp>
    </p:spTree>
    <p:extLst>
      <p:ext uri="{BB962C8B-B14F-4D97-AF65-F5344CB8AC3E}">
        <p14:creationId xmlns:p14="http://schemas.microsoft.com/office/powerpoint/2010/main" val="293850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 of Hyperparameter tuning</a:t>
            </a:r>
            <a:endParaRPr lang="en-US" b="1" dirty="0"/>
          </a:p>
        </p:txBody>
      </p:sp>
      <p:sp>
        <p:nvSpPr>
          <p:cNvPr id="3" name="Content Placeholder 2"/>
          <p:cNvSpPr>
            <a:spLocks noGrp="1"/>
          </p:cNvSpPr>
          <p:nvPr>
            <p:ph idx="1"/>
          </p:nvPr>
        </p:nvSpPr>
        <p:spPr/>
        <p:txBody>
          <a:bodyPr>
            <a:normAutofit lnSpcReduction="10000"/>
          </a:bodyPr>
          <a:lstStyle/>
          <a:p>
            <a:r>
              <a:rPr lang="en-US" dirty="0"/>
              <a:t>Hyperparameter tuning is a crucial process in machine learning, including NLP (Natural Language Processing), where it involves finding the optimal set of hyperparameters for a given model to achieve the best performance on a specific task</a:t>
            </a:r>
            <a:r>
              <a:rPr lang="en-US" dirty="0" smtClean="0"/>
              <a:t>.</a:t>
            </a:r>
          </a:p>
          <a:p>
            <a:r>
              <a:rPr lang="en-US" dirty="0"/>
              <a:t>Hyperparameters are parameters that are set before the training process begins and cannot be learned directly from the data</a:t>
            </a:r>
            <a:r>
              <a:rPr lang="en-US" dirty="0" smtClean="0"/>
              <a:t>. </a:t>
            </a:r>
            <a:r>
              <a:rPr lang="en-US" dirty="0"/>
              <a:t>They control various aspects of the training process and model architecture. </a:t>
            </a:r>
            <a:endParaRPr lang="en-US" dirty="0" smtClean="0"/>
          </a:p>
          <a:p>
            <a:r>
              <a:rPr lang="en-US" dirty="0"/>
              <a:t>In the context of NLP models, hyperparameters can significantly impact a model's effectiveness in understanding and generating human language.</a:t>
            </a:r>
          </a:p>
        </p:txBody>
      </p:sp>
    </p:spTree>
    <p:extLst>
      <p:ext uri="{BB962C8B-B14F-4D97-AF65-F5344CB8AC3E}">
        <p14:creationId xmlns:p14="http://schemas.microsoft.com/office/powerpoint/2010/main" val="2049292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1540"/>
            <a:ext cx="10515600" cy="5935423"/>
          </a:xfrm>
        </p:spPr>
        <p:txBody>
          <a:bodyPr>
            <a:normAutofit lnSpcReduction="10000"/>
          </a:bodyPr>
          <a:lstStyle/>
          <a:p>
            <a:r>
              <a:rPr lang="en-US" dirty="0" smtClean="0"/>
              <a:t>When it comes to selecting the hyperparameters for tuning purposes, </a:t>
            </a:r>
            <a:r>
              <a:rPr lang="en-US" dirty="0"/>
              <a:t>t</a:t>
            </a:r>
            <a:r>
              <a:rPr lang="en-US" dirty="0" smtClean="0"/>
              <a:t>hese are parameters like </a:t>
            </a:r>
            <a:r>
              <a:rPr lang="en-US" dirty="0"/>
              <a:t>learning rate, batch size, number of layers, hidden units, dropout rate, regularization strength, optimizer type, sequence length, and more</a:t>
            </a:r>
            <a:r>
              <a:rPr lang="en-US" dirty="0" smtClean="0"/>
              <a:t>.</a:t>
            </a:r>
          </a:p>
          <a:p>
            <a:r>
              <a:rPr lang="en-US" dirty="0"/>
              <a:t>There are several strategies to explore the hyperparameter space, such as:</a:t>
            </a:r>
          </a:p>
          <a:p>
            <a:pPr marL="514350" indent="-514350">
              <a:buFont typeface="+mj-lt"/>
              <a:buAutoNum type="arabicPeriod"/>
            </a:pPr>
            <a:r>
              <a:rPr lang="en-US" b="1" dirty="0"/>
              <a:t>Grid Search:</a:t>
            </a:r>
            <a:r>
              <a:rPr lang="en-US" dirty="0"/>
              <a:t> Exhaustively search through all combinations of hyperparameters in the defined search space.</a:t>
            </a:r>
          </a:p>
          <a:p>
            <a:pPr marL="514350" indent="-514350">
              <a:buFont typeface="+mj-lt"/>
              <a:buAutoNum type="arabicPeriod"/>
            </a:pPr>
            <a:r>
              <a:rPr lang="en-US" b="1" dirty="0"/>
              <a:t>Random Search:</a:t>
            </a:r>
            <a:r>
              <a:rPr lang="en-US" dirty="0"/>
              <a:t> Randomly sample combinations of hyperparameters from the search space. This can be more efficient than grid search.</a:t>
            </a:r>
          </a:p>
          <a:p>
            <a:pPr marL="514350" indent="-514350">
              <a:buFont typeface="+mj-lt"/>
              <a:buAutoNum type="arabicPeriod"/>
            </a:pPr>
            <a:r>
              <a:rPr lang="en-US" b="1" dirty="0"/>
              <a:t>Bayesian Optimization:</a:t>
            </a:r>
            <a:r>
              <a:rPr lang="en-US" dirty="0"/>
              <a:t> Utilize probabilistic models to estimate the performance of different hyperparameter settings and select new points to evaluate based on the model's predictions.</a:t>
            </a:r>
          </a:p>
          <a:p>
            <a:pPr marL="0" indent="0">
              <a:buNone/>
            </a:pPr>
            <a:endParaRPr lang="en-US" dirty="0"/>
          </a:p>
        </p:txBody>
      </p:sp>
    </p:spTree>
    <p:extLst>
      <p:ext uri="{BB962C8B-B14F-4D97-AF65-F5344CB8AC3E}">
        <p14:creationId xmlns:p14="http://schemas.microsoft.com/office/powerpoint/2010/main" val="419179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683"/>
            <a:ext cx="10515600" cy="5823280"/>
          </a:xfrm>
        </p:spPr>
        <p:txBody>
          <a:bodyPr/>
          <a:lstStyle/>
          <a:p>
            <a:r>
              <a:rPr lang="en-US" dirty="0"/>
              <a:t>A</a:t>
            </a:r>
            <a:r>
              <a:rPr lang="en-US" dirty="0" smtClean="0"/>
              <a:t>ppropriate </a:t>
            </a:r>
            <a:r>
              <a:rPr lang="en-US" dirty="0"/>
              <a:t>evaluation metric to measure the performance of </a:t>
            </a:r>
            <a:r>
              <a:rPr lang="en-US" dirty="0" smtClean="0"/>
              <a:t>NLP model is a must. </a:t>
            </a:r>
            <a:r>
              <a:rPr lang="en-US" dirty="0"/>
              <a:t>This could be accuracy, F1-score, perplexity, BLEU score (for language generation tasks), etc. The choice of metric depends on the specific NLP </a:t>
            </a:r>
            <a:r>
              <a:rPr lang="en-US" dirty="0" smtClean="0"/>
              <a:t>task.</a:t>
            </a:r>
          </a:p>
          <a:p>
            <a:r>
              <a:rPr lang="en-US" dirty="0"/>
              <a:t>Hyperparameter tuning requires a balance between exploration and exploitation. It involves trade-offs between computational resources, time, and achieving better model performance</a:t>
            </a:r>
            <a:r>
              <a:rPr lang="en-US" dirty="0" smtClean="0"/>
              <a:t>.</a:t>
            </a:r>
          </a:p>
          <a:p>
            <a:r>
              <a:rPr lang="en-US" dirty="0"/>
              <a:t>Automated hyperparameter tuning libraries like </a:t>
            </a:r>
            <a:r>
              <a:rPr lang="en-US" dirty="0" err="1"/>
              <a:t>Hyperopt</a:t>
            </a:r>
            <a:r>
              <a:rPr lang="en-US" dirty="0"/>
              <a:t>, </a:t>
            </a:r>
            <a:r>
              <a:rPr lang="en-US" dirty="0" err="1"/>
              <a:t>Optuna</a:t>
            </a:r>
            <a:r>
              <a:rPr lang="en-US" dirty="0"/>
              <a:t>, and </a:t>
            </a:r>
            <a:r>
              <a:rPr lang="en-US" dirty="0" err="1"/>
              <a:t>GridSearchCV</a:t>
            </a:r>
            <a:r>
              <a:rPr lang="en-US" dirty="0"/>
              <a:t> (in scikit-learn) can assist in streamlining this process.</a:t>
            </a:r>
          </a:p>
        </p:txBody>
      </p:sp>
    </p:spTree>
    <p:extLst>
      <p:ext uri="{BB962C8B-B14F-4D97-AF65-F5344CB8AC3E}">
        <p14:creationId xmlns:p14="http://schemas.microsoft.com/office/powerpoint/2010/main" val="340420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Chabot</a:t>
            </a:r>
            <a:endParaRPr lang="en-US" b="1" dirty="0"/>
          </a:p>
        </p:txBody>
      </p:sp>
      <p:sp>
        <p:nvSpPr>
          <p:cNvPr id="3" name="Content Placeholder 2"/>
          <p:cNvSpPr>
            <a:spLocks noGrp="1"/>
          </p:cNvSpPr>
          <p:nvPr>
            <p:ph idx="1"/>
          </p:nvPr>
        </p:nvSpPr>
        <p:spPr/>
        <p:txBody>
          <a:bodyPr/>
          <a:lstStyle/>
          <a:p>
            <a:r>
              <a:rPr lang="en-US" dirty="0"/>
              <a:t>A </a:t>
            </a:r>
            <a:r>
              <a:rPr lang="en-US" dirty="0" smtClean="0"/>
              <a:t>Chabot </a:t>
            </a:r>
            <a:r>
              <a:rPr lang="en-US" dirty="0"/>
              <a:t>is an intelligent system used to </a:t>
            </a:r>
            <a:r>
              <a:rPr lang="en-US" i="1" dirty="0"/>
              <a:t>simulate</a:t>
            </a:r>
            <a:r>
              <a:rPr lang="en-US" dirty="0"/>
              <a:t> human-like behavior in conversations by interacting with users</a:t>
            </a:r>
            <a:r>
              <a:rPr lang="en-US" dirty="0" smtClean="0"/>
              <a:t>.</a:t>
            </a:r>
          </a:p>
          <a:p>
            <a:r>
              <a:rPr lang="en-US" dirty="0"/>
              <a:t>Chatbots utilize various techniques such as machine learning, natural language understanding, and context modeling to generate responses that mimic human conversation</a:t>
            </a:r>
            <a:r>
              <a:rPr lang="en-US" dirty="0" smtClean="0"/>
              <a:t>.</a:t>
            </a:r>
          </a:p>
          <a:p>
            <a:r>
              <a:rPr lang="en-US" dirty="0"/>
              <a:t>Chatbots can be found in various platforms, such as websites, messaging apps, social media platforms, and virtual assistants</a:t>
            </a:r>
            <a:r>
              <a:rPr lang="en-US" dirty="0" smtClean="0"/>
              <a:t>.</a:t>
            </a:r>
          </a:p>
          <a:p>
            <a:r>
              <a:rPr lang="en-US" dirty="0" smtClean="0"/>
              <a:t>They </a:t>
            </a:r>
            <a:r>
              <a:rPr lang="en-US" dirty="0"/>
              <a:t>serve a wide range of purposes, from providing customer support and answering frequently asked questions to assisting with tasks like scheduling appointments, making reservations, and more.</a:t>
            </a:r>
          </a:p>
          <a:p>
            <a:endParaRPr lang="en-US" dirty="0"/>
          </a:p>
        </p:txBody>
      </p:sp>
    </p:spTree>
    <p:extLst>
      <p:ext uri="{BB962C8B-B14F-4D97-AF65-F5344CB8AC3E}">
        <p14:creationId xmlns:p14="http://schemas.microsoft.com/office/powerpoint/2010/main" val="13634371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SCRIPT1_WEBSRAPING</a:t>
            </a:r>
            <a:endParaRPr lang="en-US" b="1" dirty="0"/>
          </a:p>
        </p:txBody>
      </p:sp>
      <p:sp>
        <p:nvSpPr>
          <p:cNvPr id="3" name="Content Placeholder 2"/>
          <p:cNvSpPr>
            <a:spLocks noGrp="1"/>
          </p:cNvSpPr>
          <p:nvPr>
            <p:ph idx="1"/>
          </p:nvPr>
        </p:nvSpPr>
        <p:spPr/>
        <p:txBody>
          <a:bodyPr>
            <a:normAutofit/>
          </a:bodyPr>
          <a:lstStyle/>
          <a:p>
            <a:r>
              <a:rPr lang="en-US" dirty="0"/>
              <a:t>We are scraping the webpages for each of the programs and faculty pages </a:t>
            </a:r>
            <a:r>
              <a:rPr lang="en-US" dirty="0" smtClean="0"/>
              <a:t>for the data.</a:t>
            </a:r>
            <a:endParaRPr lang="en-US" dirty="0"/>
          </a:p>
          <a:p>
            <a:r>
              <a:rPr lang="en-US" dirty="0"/>
              <a:t>For </a:t>
            </a:r>
            <a:r>
              <a:rPr lang="en-US" dirty="0" err="1"/>
              <a:t>webscraping</a:t>
            </a:r>
            <a:r>
              <a:rPr lang="en-US" dirty="0"/>
              <a:t>, we have used python scripts using library "</a:t>
            </a:r>
            <a:r>
              <a:rPr lang="en-US" dirty="0" err="1"/>
              <a:t>Beautifulsoup</a:t>
            </a:r>
            <a:r>
              <a:rPr lang="en-US" dirty="0"/>
              <a:t>" and "request" </a:t>
            </a:r>
            <a:r>
              <a:rPr lang="en-US" dirty="0" smtClean="0"/>
              <a:t>and written </a:t>
            </a:r>
            <a:r>
              <a:rPr lang="en-US" dirty="0"/>
              <a:t>code to extract the information that we need from the pages. We have used regex </a:t>
            </a:r>
            <a:r>
              <a:rPr lang="en-US" dirty="0" smtClean="0"/>
              <a:t>functions to </a:t>
            </a:r>
            <a:r>
              <a:rPr lang="en-US" dirty="0"/>
              <a:t>get the data in the format that we need to feed to chat-</a:t>
            </a:r>
            <a:r>
              <a:rPr lang="en-US" dirty="0" err="1"/>
              <a:t>gpt</a:t>
            </a:r>
            <a:r>
              <a:rPr lang="en-US" dirty="0"/>
              <a:t> to get the questions and answers data </a:t>
            </a:r>
            <a:r>
              <a:rPr lang="en-US" dirty="0" smtClean="0"/>
              <a:t>to </a:t>
            </a:r>
            <a:r>
              <a:rPr lang="en-US" dirty="0"/>
              <a:t>be fed to the .</a:t>
            </a:r>
            <a:r>
              <a:rPr lang="en-US" dirty="0" err="1"/>
              <a:t>yml</a:t>
            </a:r>
            <a:r>
              <a:rPr lang="en-US" dirty="0"/>
              <a:t> file in RASA-Core.</a:t>
            </a:r>
          </a:p>
          <a:p>
            <a:endParaRPr lang="en-US" dirty="0"/>
          </a:p>
        </p:txBody>
      </p:sp>
    </p:spTree>
    <p:extLst>
      <p:ext uri="{BB962C8B-B14F-4D97-AF65-F5344CB8AC3E}">
        <p14:creationId xmlns:p14="http://schemas.microsoft.com/office/powerpoint/2010/main" val="3322565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298"/>
            <a:ext cx="10515600" cy="5883665"/>
          </a:xfrm>
        </p:spPr>
        <p:txBody>
          <a:bodyPr>
            <a:normAutofit/>
          </a:bodyPr>
          <a:lstStyle/>
          <a:p>
            <a:r>
              <a:rPr lang="en-US" dirty="0"/>
              <a:t>Program data files contains:</a:t>
            </a:r>
          </a:p>
          <a:p>
            <a:pPr marL="514350" indent="-514350">
              <a:buFont typeface="+mj-lt"/>
              <a:buAutoNum type="arabicPeriod"/>
            </a:pPr>
            <a:r>
              <a:rPr lang="en-US" dirty="0"/>
              <a:t>Course description</a:t>
            </a:r>
          </a:p>
          <a:p>
            <a:pPr marL="514350" indent="-514350">
              <a:buFont typeface="+mj-lt"/>
              <a:buAutoNum type="arabicPeriod"/>
            </a:pPr>
            <a:r>
              <a:rPr lang="en-US" dirty="0"/>
              <a:t>Program Highlights</a:t>
            </a:r>
          </a:p>
          <a:p>
            <a:pPr marL="514350" indent="-514350">
              <a:buFont typeface="+mj-lt"/>
              <a:buAutoNum type="arabicPeriod"/>
            </a:pPr>
            <a:r>
              <a:rPr lang="en-US" dirty="0"/>
              <a:t>STEP-OPT eligible</a:t>
            </a:r>
          </a:p>
          <a:p>
            <a:pPr marL="514350" indent="-514350">
              <a:buFont typeface="+mj-lt"/>
              <a:buAutoNum type="arabicPeriod"/>
            </a:pPr>
            <a:r>
              <a:rPr lang="en-US" dirty="0"/>
              <a:t>Current Projects</a:t>
            </a:r>
          </a:p>
          <a:p>
            <a:pPr marL="514350" indent="-514350">
              <a:buFont typeface="+mj-lt"/>
              <a:buAutoNum type="arabicPeriod"/>
            </a:pPr>
            <a:r>
              <a:rPr lang="en-US" dirty="0"/>
              <a:t>Benefits</a:t>
            </a:r>
          </a:p>
          <a:p>
            <a:pPr marL="514350" indent="-514350">
              <a:buFont typeface="+mj-lt"/>
              <a:buAutoNum type="arabicPeriod"/>
            </a:pPr>
            <a:r>
              <a:rPr lang="en-US" dirty="0"/>
              <a:t>B.A./M.S. Pathways option</a:t>
            </a:r>
          </a:p>
          <a:p>
            <a:pPr marL="514350" indent="-514350">
              <a:buFont typeface="+mj-lt"/>
              <a:buAutoNum type="arabicPeriod"/>
            </a:pPr>
            <a:r>
              <a:rPr lang="en-US" dirty="0" smtClean="0"/>
              <a:t>Internships </a:t>
            </a:r>
          </a:p>
          <a:p>
            <a:pPr marL="0" indent="0">
              <a:buNone/>
            </a:pPr>
            <a:endParaRPr lang="en-US" dirty="0"/>
          </a:p>
          <a:p>
            <a:r>
              <a:rPr lang="en-US" dirty="0"/>
              <a:t>Faculty data files contains the information about each faculty in Katz school of science and health.</a:t>
            </a:r>
          </a:p>
          <a:p>
            <a:pPr marL="0" indent="0">
              <a:buNone/>
            </a:pPr>
            <a:endParaRPr lang="en-US" dirty="0"/>
          </a:p>
        </p:txBody>
      </p:sp>
    </p:spTree>
    <p:extLst>
      <p:ext uri="{BB962C8B-B14F-4D97-AF65-F5344CB8AC3E}">
        <p14:creationId xmlns:p14="http://schemas.microsoft.com/office/powerpoint/2010/main" val="526917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8189"/>
            <a:ext cx="5618456" cy="5788774"/>
          </a:xfrm>
        </p:spPr>
        <p:txBody>
          <a:bodyPr/>
          <a:lstStyle/>
          <a:p>
            <a:r>
              <a:rPr lang="en-US" dirty="0" smtClean="0"/>
              <a:t>This file uses the function “scrape()” which takes link for the webpage and output filename as input and returns a text file containing all the information as mentioned above. </a:t>
            </a:r>
            <a:endParaRPr lang="en-US" dirty="0"/>
          </a:p>
          <a:p>
            <a:r>
              <a:rPr lang="en-US" dirty="0" smtClean="0"/>
              <a:t>This function also used another function “</a:t>
            </a:r>
            <a:r>
              <a:rPr lang="en-US" dirty="0" err="1" smtClean="0"/>
              <a:t>scrape_part</a:t>
            </a:r>
            <a:r>
              <a:rPr lang="en-US" dirty="0" smtClean="0"/>
              <a:t>()” which takes </a:t>
            </a:r>
            <a:r>
              <a:rPr lang="en-US" dirty="0" err="1" smtClean="0"/>
              <a:t>web_page</a:t>
            </a:r>
            <a:r>
              <a:rPr lang="en-US" dirty="0" smtClean="0"/>
              <a:t> and </a:t>
            </a:r>
            <a:r>
              <a:rPr lang="en-US" dirty="0" err="1" smtClean="0"/>
              <a:t>class_title</a:t>
            </a:r>
            <a:r>
              <a:rPr lang="en-US" dirty="0" smtClean="0"/>
              <a:t> as input and return the part of the text from the webpages for each category.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656" y="388189"/>
            <a:ext cx="5465358" cy="5080958"/>
          </a:xfrm>
          <a:prstGeom prst="rect">
            <a:avLst/>
          </a:prstGeom>
        </p:spPr>
      </p:pic>
    </p:spTree>
    <p:extLst>
      <p:ext uri="{BB962C8B-B14F-4D97-AF65-F5344CB8AC3E}">
        <p14:creationId xmlns:p14="http://schemas.microsoft.com/office/powerpoint/2010/main" val="1599673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SCRIPT2_EXTRACT_PDF</a:t>
            </a:r>
          </a:p>
        </p:txBody>
      </p:sp>
      <p:sp>
        <p:nvSpPr>
          <p:cNvPr id="3" name="Content Placeholder 2"/>
          <p:cNvSpPr>
            <a:spLocks noGrp="1"/>
          </p:cNvSpPr>
          <p:nvPr>
            <p:ph idx="1"/>
          </p:nvPr>
        </p:nvSpPr>
        <p:spPr>
          <a:xfrm>
            <a:off x="933091" y="1842877"/>
            <a:ext cx="5372818" cy="4351338"/>
          </a:xfrm>
        </p:spPr>
        <p:txBody>
          <a:bodyPr/>
          <a:lstStyle/>
          <a:p>
            <a:r>
              <a:rPr lang="en-US" dirty="0" smtClean="0"/>
              <a:t>This file is to extract data from pdf files using python library “PyPDF2” using the function extract_text_from_pdf().</a:t>
            </a:r>
          </a:p>
          <a:p>
            <a:r>
              <a:rPr lang="en-US" dirty="0" smtClean="0"/>
              <a:t>This function takes path of the pdf file as input and returns all the pages from the file in text format.</a:t>
            </a:r>
          </a:p>
          <a:p>
            <a:r>
              <a:rPr lang="en-US" dirty="0" smtClean="0"/>
              <a:t>Once the data is extracted, it is saved in a text file as output.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211" y="1842877"/>
            <a:ext cx="4160951" cy="4607950"/>
          </a:xfrm>
          <a:prstGeom prst="rect">
            <a:avLst/>
          </a:prstGeom>
        </p:spPr>
      </p:pic>
    </p:spTree>
    <p:extLst>
      <p:ext uri="{BB962C8B-B14F-4D97-AF65-F5344CB8AC3E}">
        <p14:creationId xmlns:p14="http://schemas.microsoft.com/office/powerpoint/2010/main" val="34819917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SCRIPT3_TEXT2ANSWERS_QUESTIONS</a:t>
            </a:r>
          </a:p>
        </p:txBody>
      </p:sp>
      <p:sp>
        <p:nvSpPr>
          <p:cNvPr id="3" name="Content Placeholder 2"/>
          <p:cNvSpPr>
            <a:spLocks noGrp="1"/>
          </p:cNvSpPr>
          <p:nvPr>
            <p:ph idx="1"/>
          </p:nvPr>
        </p:nvSpPr>
        <p:spPr>
          <a:xfrm>
            <a:off x="838200" y="1449238"/>
            <a:ext cx="5484962" cy="5287991"/>
          </a:xfrm>
        </p:spPr>
        <p:txBody>
          <a:bodyPr>
            <a:normAutofit lnSpcReduction="10000"/>
          </a:bodyPr>
          <a:lstStyle/>
          <a:p>
            <a:r>
              <a:rPr lang="en-US" dirty="0" smtClean="0"/>
              <a:t>This file converts text files to Questions-Answers which are used to train the bot model.</a:t>
            </a:r>
          </a:p>
          <a:p>
            <a:r>
              <a:rPr lang="en-US" dirty="0" smtClean="0"/>
              <a:t>Libraries used for this are pandas, os, openai, requests, re, dotenv.</a:t>
            </a:r>
          </a:p>
          <a:p>
            <a:r>
              <a:rPr lang="en-US" dirty="0" smtClean="0"/>
              <a:t>The function get_completion_from_messages takes messages, model (default = “gpt-3.5-turbo”), temperature (default =0), and max_tokens (default =500) as input and returns questions and answers to those based on the messages.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061" y="1251693"/>
            <a:ext cx="4945380" cy="5303520"/>
          </a:xfrm>
          <a:prstGeom prst="rect">
            <a:avLst/>
          </a:prstGeom>
        </p:spPr>
      </p:pic>
    </p:spTree>
    <p:extLst>
      <p:ext uri="{BB962C8B-B14F-4D97-AF65-F5344CB8AC3E}">
        <p14:creationId xmlns:p14="http://schemas.microsoft.com/office/powerpoint/2010/main" val="14020845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011"/>
            <a:ext cx="10515600" cy="5791952"/>
          </a:xfrm>
        </p:spPr>
        <p:txBody>
          <a:bodyPr>
            <a:normAutofit lnSpcReduction="10000"/>
          </a:bodyPr>
          <a:lstStyle/>
          <a:p>
            <a:r>
              <a:rPr lang="en-US" dirty="0"/>
              <a:t>temperature setting for ChatGPT allows for a balance between generating creative responses and maintaining a certain level of consistency and </a:t>
            </a:r>
            <a:r>
              <a:rPr lang="en-US" dirty="0" smtClean="0"/>
              <a:t>relevance.</a:t>
            </a:r>
          </a:p>
          <a:p>
            <a:r>
              <a:rPr lang="en-US" dirty="0" smtClean="0"/>
              <a:t>Total tokens must be below the model’s maximum limit (4096 tokens for gpt-3.5-turbo).</a:t>
            </a:r>
          </a:p>
          <a:p>
            <a:r>
              <a:rPr lang="en-US" dirty="0" smtClean="0"/>
              <a:t>Based on the files stored in the </a:t>
            </a:r>
            <a:r>
              <a:rPr lang="en-US" dirty="0" err="1" smtClean="0"/>
              <a:t>github</a:t>
            </a:r>
            <a:r>
              <a:rPr lang="en-US" dirty="0" smtClean="0"/>
              <a:t> repository, content of each file is read using the requests library and fed to the “get_completion_from_messages” as input with the prompt to get questions and answers to those questions based on the content of the file.</a:t>
            </a:r>
          </a:p>
          <a:p>
            <a:r>
              <a:rPr lang="en-US" dirty="0" smtClean="0"/>
              <a:t>In case we do not get the response from the function error message is raised.</a:t>
            </a:r>
          </a:p>
          <a:p>
            <a:r>
              <a:rPr lang="en-US" dirty="0" smtClean="0"/>
              <a:t>Once we have the questions and corresponding answer, we put in a </a:t>
            </a:r>
            <a:r>
              <a:rPr lang="en-US" dirty="0" err="1" smtClean="0"/>
              <a:t>dataframe</a:t>
            </a:r>
            <a:r>
              <a:rPr lang="en-US" dirty="0" smtClean="0"/>
              <a:t>, clean it and save it in a csv format for further use.</a:t>
            </a:r>
          </a:p>
          <a:p>
            <a:endParaRPr lang="en-US" dirty="0"/>
          </a:p>
        </p:txBody>
      </p:sp>
    </p:spTree>
    <p:extLst>
      <p:ext uri="{BB962C8B-B14F-4D97-AF65-F5344CB8AC3E}">
        <p14:creationId xmlns:p14="http://schemas.microsoft.com/office/powerpoint/2010/main" val="36114354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4672"/>
            <a:ext cx="10515600" cy="5892291"/>
          </a:xfrm>
        </p:spPr>
        <p:txBody>
          <a:bodyPr/>
          <a:lstStyle/>
          <a:p>
            <a:r>
              <a:rPr lang="en-US" dirty="0" smtClean="0"/>
              <a:t>SCRIPT3_TEXT2ANSWERS_QUESTIONS_FACULTY and SCRIPT3_TEXT2ANSWERS_QUESTIONS_PROGRAMS scripts have the same function “</a:t>
            </a:r>
            <a:r>
              <a:rPr lang="en-US" dirty="0" err="1" smtClean="0"/>
              <a:t>get_completion_from_messages</a:t>
            </a:r>
            <a:r>
              <a:rPr lang="en-US" dirty="0" smtClean="0"/>
              <a:t>()” which takes </a:t>
            </a:r>
            <a:r>
              <a:rPr lang="en-US" dirty="0"/>
              <a:t>model (default = “gpt-3.5-turbo”), temperature (default =0), and </a:t>
            </a:r>
            <a:r>
              <a:rPr lang="en-US" dirty="0" err="1"/>
              <a:t>max_tokens</a:t>
            </a:r>
            <a:r>
              <a:rPr lang="en-US" dirty="0"/>
              <a:t> (default =500) as input and returns questions and answers to those based on the messages.</a:t>
            </a:r>
          </a:p>
          <a:p>
            <a:r>
              <a:rPr lang="en-US" dirty="0" smtClean="0"/>
              <a:t>The only difference in these scripts is the post processing done to clean the output question-answer that are generated from the </a:t>
            </a:r>
            <a:r>
              <a:rPr lang="en-US" dirty="0" err="1" smtClean="0"/>
              <a:t>ChatGPT</a:t>
            </a:r>
            <a:r>
              <a:rPr lang="en-US" dirty="0" smtClean="0"/>
              <a:t> model.</a:t>
            </a:r>
          </a:p>
          <a:p>
            <a:endParaRPr lang="en-US" dirty="0" smtClean="0"/>
          </a:p>
        </p:txBody>
      </p:sp>
    </p:spTree>
    <p:extLst>
      <p:ext uri="{BB962C8B-B14F-4D97-AF65-F5344CB8AC3E}">
        <p14:creationId xmlns:p14="http://schemas.microsoft.com/office/powerpoint/2010/main" val="5495686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SCRIPT4_ENTITY_EXTRACTION</a:t>
            </a:r>
          </a:p>
        </p:txBody>
      </p:sp>
      <p:sp>
        <p:nvSpPr>
          <p:cNvPr id="3" name="Content Placeholder 2"/>
          <p:cNvSpPr>
            <a:spLocks noGrp="1"/>
          </p:cNvSpPr>
          <p:nvPr>
            <p:ph idx="1"/>
          </p:nvPr>
        </p:nvSpPr>
        <p:spPr>
          <a:xfrm>
            <a:off x="838199" y="1621766"/>
            <a:ext cx="4544684" cy="4917057"/>
          </a:xfrm>
        </p:spPr>
        <p:txBody>
          <a:bodyPr>
            <a:normAutofit lnSpcReduction="10000"/>
          </a:bodyPr>
          <a:lstStyle/>
          <a:p>
            <a:r>
              <a:rPr lang="en-US" dirty="0" smtClean="0"/>
              <a:t>This file extracts entities from the question answers generated by ChatGPT</a:t>
            </a:r>
            <a:r>
              <a:rPr lang="en-US" dirty="0"/>
              <a:t> </a:t>
            </a:r>
            <a:r>
              <a:rPr lang="en-US" dirty="0" smtClean="0"/>
              <a:t>using the function ent_extract().</a:t>
            </a:r>
          </a:p>
          <a:p>
            <a:r>
              <a:rPr lang="en-US" dirty="0" smtClean="0"/>
              <a:t>This function takes the question statement, </a:t>
            </a:r>
            <a:r>
              <a:rPr lang="en-US" dirty="0" err="1" smtClean="0"/>
              <a:t>promts</a:t>
            </a:r>
            <a:r>
              <a:rPr lang="en-US" dirty="0" smtClean="0"/>
              <a:t> from the user and returns the entities associated with those questions using ChatGPT.</a:t>
            </a:r>
          </a:p>
          <a:p>
            <a:r>
              <a:rPr lang="en-US" dirty="0" smtClean="0"/>
              <a:t>Once we have all the entities from all of the data, we save those to a text file.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906" y="1690688"/>
            <a:ext cx="5832894" cy="3708065"/>
          </a:xfrm>
          <a:prstGeom prst="rect">
            <a:avLst/>
          </a:prstGeom>
        </p:spPr>
      </p:pic>
    </p:spTree>
    <p:extLst>
      <p:ext uri="{BB962C8B-B14F-4D97-AF65-F5344CB8AC3E}">
        <p14:creationId xmlns:p14="http://schemas.microsoft.com/office/powerpoint/2010/main" val="1712284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SCRIPT5_MULTIPLE_EXAMPLES</a:t>
            </a:r>
            <a:endParaRPr lang="en-US" dirty="0"/>
          </a:p>
        </p:txBody>
      </p:sp>
      <p:sp>
        <p:nvSpPr>
          <p:cNvPr id="3" name="Content Placeholder 2"/>
          <p:cNvSpPr>
            <a:spLocks noGrp="1"/>
          </p:cNvSpPr>
          <p:nvPr>
            <p:ph idx="1"/>
          </p:nvPr>
        </p:nvSpPr>
        <p:spPr>
          <a:xfrm>
            <a:off x="838200" y="1825625"/>
            <a:ext cx="5303808" cy="4351338"/>
          </a:xfrm>
        </p:spPr>
        <p:txBody>
          <a:bodyPr>
            <a:normAutofit/>
          </a:bodyPr>
          <a:lstStyle/>
          <a:p>
            <a:r>
              <a:rPr lang="en-US" dirty="0" smtClean="0"/>
              <a:t>This script uses the </a:t>
            </a:r>
            <a:r>
              <a:rPr lang="en-US" dirty="0"/>
              <a:t>function “</a:t>
            </a:r>
            <a:r>
              <a:rPr lang="en-US" dirty="0" err="1" smtClean="0"/>
              <a:t>intents_examples</a:t>
            </a:r>
            <a:r>
              <a:rPr lang="en-US" dirty="0" smtClean="0"/>
              <a:t>()” which uses </a:t>
            </a:r>
            <a:r>
              <a:rPr lang="en-US" dirty="0" err="1" smtClean="0"/>
              <a:t>promt</a:t>
            </a:r>
            <a:r>
              <a:rPr lang="en-US" dirty="0" smtClean="0"/>
              <a:t> from the user as </a:t>
            </a:r>
            <a:r>
              <a:rPr lang="en-US" i="1" dirty="0" smtClean="0"/>
              <a:t>“Generate </a:t>
            </a:r>
            <a:r>
              <a:rPr lang="en-US" i="1" dirty="0" err="1"/>
              <a:t>atleast</a:t>
            </a:r>
            <a:r>
              <a:rPr lang="en-US" i="1" dirty="0"/>
              <a:t> ten similar short questions for the question given in the </a:t>
            </a:r>
            <a:r>
              <a:rPr lang="en-US" i="1" dirty="0" smtClean="0"/>
              <a:t>text” and takes question </a:t>
            </a:r>
            <a:r>
              <a:rPr lang="en-US" dirty="0" smtClean="0"/>
              <a:t>from the master spreadsheet as input and generates similar question to the input.</a:t>
            </a:r>
          </a:p>
        </p:txBody>
      </p:sp>
      <p:pic>
        <p:nvPicPr>
          <p:cNvPr id="7" name="Picture 6"/>
          <p:cNvPicPr>
            <a:picLocks noChangeAspect="1"/>
          </p:cNvPicPr>
          <p:nvPr/>
        </p:nvPicPr>
        <p:blipFill>
          <a:blip r:embed="rId2"/>
          <a:stretch>
            <a:fillRect/>
          </a:stretch>
        </p:blipFill>
        <p:spPr>
          <a:xfrm>
            <a:off x="6208976" y="1528313"/>
            <a:ext cx="5335234" cy="4087483"/>
          </a:xfrm>
          <a:prstGeom prst="rect">
            <a:avLst/>
          </a:prstGeom>
        </p:spPr>
      </p:pic>
    </p:spTree>
    <p:extLst>
      <p:ext uri="{BB962C8B-B14F-4D97-AF65-F5344CB8AC3E}">
        <p14:creationId xmlns:p14="http://schemas.microsoft.com/office/powerpoint/2010/main" val="31485131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430"/>
            <a:ext cx="10515600" cy="5840533"/>
          </a:xfrm>
        </p:spPr>
        <p:txBody>
          <a:bodyPr/>
          <a:lstStyle/>
          <a:p>
            <a:r>
              <a:rPr lang="en-US" dirty="0"/>
              <a:t>This function internally uses “</a:t>
            </a:r>
            <a:r>
              <a:rPr lang="en-US" dirty="0" err="1"/>
              <a:t>get_completion</a:t>
            </a:r>
            <a:r>
              <a:rPr lang="en-US" dirty="0"/>
              <a:t>()” function takes messages, model (default = “gpt-3.5-turbo”), temperature (default =0), and </a:t>
            </a:r>
            <a:r>
              <a:rPr lang="en-US" dirty="0" err="1"/>
              <a:t>max_tokens</a:t>
            </a:r>
            <a:r>
              <a:rPr lang="en-US" dirty="0"/>
              <a:t> (default =500) as input and return the required text.</a:t>
            </a:r>
          </a:p>
          <a:p>
            <a:r>
              <a:rPr lang="en-US" dirty="0" smtClean="0"/>
              <a:t>Once the additional questions are generated, it is saved to the existing master spreadsheet </a:t>
            </a:r>
            <a:r>
              <a:rPr lang="en-US" dirty="0" err="1" smtClean="0"/>
              <a:t>tho</a:t>
            </a:r>
            <a:r>
              <a:rPr lang="en-US" dirty="0" smtClean="0"/>
              <a:t> the same column as questions.</a:t>
            </a:r>
            <a:endParaRPr lang="en-US" dirty="0"/>
          </a:p>
        </p:txBody>
      </p:sp>
    </p:spTree>
    <p:extLst>
      <p:ext uri="{BB962C8B-B14F-4D97-AF65-F5344CB8AC3E}">
        <p14:creationId xmlns:p14="http://schemas.microsoft.com/office/powerpoint/2010/main" val="259748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RASA</a:t>
            </a:r>
            <a:endParaRPr lang="en-US" b="1" dirty="0"/>
          </a:p>
        </p:txBody>
      </p:sp>
      <p:sp>
        <p:nvSpPr>
          <p:cNvPr id="3" name="Content Placeholder 2"/>
          <p:cNvSpPr>
            <a:spLocks noGrp="1"/>
          </p:cNvSpPr>
          <p:nvPr>
            <p:ph idx="1"/>
          </p:nvPr>
        </p:nvSpPr>
        <p:spPr>
          <a:xfrm>
            <a:off x="838200" y="1825625"/>
            <a:ext cx="5191664" cy="4351338"/>
          </a:xfrm>
        </p:spPr>
        <p:txBody>
          <a:bodyPr/>
          <a:lstStyle/>
          <a:p>
            <a:r>
              <a:rPr lang="en-US" dirty="0"/>
              <a:t>Rasa is an open source machine learning framework for building </a:t>
            </a:r>
            <a:r>
              <a:rPr lang="en-US" dirty="0" smtClean="0"/>
              <a:t>AI assistants and chatbots.</a:t>
            </a:r>
          </a:p>
          <a:p>
            <a:r>
              <a:rPr lang="en-US" dirty="0"/>
              <a:t>It provides a set of tools and libraries that allow developers to create sophisticated and context-aware chatbots capable of handling natural language conversations. </a:t>
            </a:r>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615437" cy="4316227"/>
          </a:xfrm>
          <a:prstGeom prst="rect">
            <a:avLst/>
          </a:prstGeom>
        </p:spPr>
      </p:pic>
    </p:spTree>
    <p:extLst>
      <p:ext uri="{BB962C8B-B14F-4D97-AF65-F5344CB8AC3E}">
        <p14:creationId xmlns:p14="http://schemas.microsoft.com/office/powerpoint/2010/main" val="28145683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SCRIPT6_NLU_YML_FILE</a:t>
            </a:r>
            <a:endParaRPr lang="en-US" dirty="0"/>
          </a:p>
        </p:txBody>
      </p:sp>
      <p:sp>
        <p:nvSpPr>
          <p:cNvPr id="3" name="Content Placeholder 2"/>
          <p:cNvSpPr>
            <a:spLocks noGrp="1"/>
          </p:cNvSpPr>
          <p:nvPr>
            <p:ph idx="1"/>
          </p:nvPr>
        </p:nvSpPr>
        <p:spPr>
          <a:xfrm>
            <a:off x="838200" y="1825625"/>
            <a:ext cx="4881113" cy="2340933"/>
          </a:xfrm>
        </p:spPr>
        <p:txBody>
          <a:bodyPr>
            <a:normAutofit lnSpcReduction="10000"/>
          </a:bodyPr>
          <a:lstStyle/>
          <a:p>
            <a:r>
              <a:rPr lang="en-US" dirty="0" smtClean="0"/>
              <a:t>This script uses “</a:t>
            </a:r>
            <a:r>
              <a:rPr lang="en-US" dirty="0" err="1" smtClean="0"/>
              <a:t>generate_nlu_section</a:t>
            </a:r>
            <a:r>
              <a:rPr lang="en-US" dirty="0" smtClean="0"/>
              <a:t>()” function which takes </a:t>
            </a:r>
            <a:r>
              <a:rPr lang="en-US" dirty="0" err="1" smtClean="0"/>
              <a:t>dataframe</a:t>
            </a:r>
            <a:r>
              <a:rPr lang="en-US" dirty="0" smtClean="0"/>
              <a:t> as input and return string of text as required for a </a:t>
            </a:r>
            <a:r>
              <a:rPr lang="en-US" dirty="0" err="1" smtClean="0"/>
              <a:t>nlu.yml</a:t>
            </a:r>
            <a:r>
              <a:rPr lang="en-US" dirty="0" smtClean="0"/>
              <a:t> file for RASA.</a:t>
            </a:r>
          </a:p>
        </p:txBody>
      </p:sp>
      <p:pic>
        <p:nvPicPr>
          <p:cNvPr id="5" name="Picture 4"/>
          <p:cNvPicPr>
            <a:picLocks noChangeAspect="1"/>
          </p:cNvPicPr>
          <p:nvPr/>
        </p:nvPicPr>
        <p:blipFill>
          <a:blip r:embed="rId2"/>
          <a:stretch>
            <a:fillRect/>
          </a:stretch>
        </p:blipFill>
        <p:spPr>
          <a:xfrm>
            <a:off x="5719313" y="1825625"/>
            <a:ext cx="4734439" cy="47934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607" y="4071668"/>
            <a:ext cx="2011465" cy="2394392"/>
          </a:xfrm>
          <a:prstGeom prst="rect">
            <a:avLst/>
          </a:prstGeom>
        </p:spPr>
      </p:pic>
      <p:sp>
        <p:nvSpPr>
          <p:cNvPr id="7" name="Content Placeholder 2"/>
          <p:cNvSpPr txBox="1">
            <a:spLocks/>
          </p:cNvSpPr>
          <p:nvPr/>
        </p:nvSpPr>
        <p:spPr>
          <a:xfrm>
            <a:off x="990601" y="4071668"/>
            <a:ext cx="2002766" cy="2078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nlu.yml</a:t>
            </a:r>
            <a:r>
              <a:rPr lang="en-US" dirty="0" smtClean="0"/>
              <a:t> file looks like:</a:t>
            </a:r>
          </a:p>
        </p:txBody>
      </p:sp>
    </p:spTree>
    <p:extLst>
      <p:ext uri="{BB962C8B-B14F-4D97-AF65-F5344CB8AC3E}">
        <p14:creationId xmlns:p14="http://schemas.microsoft.com/office/powerpoint/2010/main" val="10676192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705"/>
          </a:xfrm>
        </p:spPr>
        <p:txBody>
          <a:bodyPr/>
          <a:lstStyle/>
          <a:p>
            <a:r>
              <a:rPr lang="en-US" b="1" dirty="0"/>
              <a:t>SCRIPT7_STORIES_DOMAIN_YML_FILES</a:t>
            </a:r>
            <a:endParaRPr lang="en-US" dirty="0"/>
          </a:p>
        </p:txBody>
      </p:sp>
      <p:sp>
        <p:nvSpPr>
          <p:cNvPr id="3" name="Content Placeholder 2"/>
          <p:cNvSpPr>
            <a:spLocks noGrp="1"/>
          </p:cNvSpPr>
          <p:nvPr>
            <p:ph idx="1"/>
          </p:nvPr>
        </p:nvSpPr>
        <p:spPr>
          <a:xfrm>
            <a:off x="838200" y="4856671"/>
            <a:ext cx="10515600" cy="1320291"/>
          </a:xfrm>
        </p:spPr>
        <p:txBody>
          <a:bodyPr/>
          <a:lstStyle/>
          <a:p>
            <a:r>
              <a:rPr lang="en-US" dirty="0"/>
              <a:t>This script uses “</a:t>
            </a:r>
            <a:r>
              <a:rPr lang="en-US" dirty="0" err="1" smtClean="0"/>
              <a:t>generate_stories_yaml_row</a:t>
            </a:r>
            <a:r>
              <a:rPr lang="en-US" dirty="0" smtClean="0"/>
              <a:t>()” </a:t>
            </a:r>
            <a:r>
              <a:rPr lang="en-US" dirty="0"/>
              <a:t>function which takes </a:t>
            </a:r>
            <a:r>
              <a:rPr lang="en-US" dirty="0" smtClean="0"/>
              <a:t>unique intents </a:t>
            </a:r>
            <a:r>
              <a:rPr lang="en-US" dirty="0"/>
              <a:t>as input and return string of text as required for </a:t>
            </a:r>
            <a:r>
              <a:rPr lang="en-US" dirty="0" err="1" smtClean="0"/>
              <a:t>stories.yml</a:t>
            </a:r>
            <a:r>
              <a:rPr lang="en-US" dirty="0" smtClean="0"/>
              <a:t> </a:t>
            </a:r>
            <a:r>
              <a:rPr lang="en-US" dirty="0"/>
              <a:t>file for RASA.</a:t>
            </a:r>
          </a:p>
          <a:p>
            <a:endParaRPr lang="en-US" dirty="0"/>
          </a:p>
        </p:txBody>
      </p:sp>
      <p:pic>
        <p:nvPicPr>
          <p:cNvPr id="4" name="Picture 3"/>
          <p:cNvPicPr>
            <a:picLocks noChangeAspect="1"/>
          </p:cNvPicPr>
          <p:nvPr/>
        </p:nvPicPr>
        <p:blipFill>
          <a:blip r:embed="rId2"/>
          <a:stretch>
            <a:fillRect/>
          </a:stretch>
        </p:blipFill>
        <p:spPr>
          <a:xfrm>
            <a:off x="1684397" y="1046851"/>
            <a:ext cx="7709769" cy="3739424"/>
          </a:xfrm>
          <a:prstGeom prst="rect">
            <a:avLst/>
          </a:prstGeom>
        </p:spPr>
      </p:pic>
    </p:spTree>
    <p:extLst>
      <p:ext uri="{BB962C8B-B14F-4D97-AF65-F5344CB8AC3E}">
        <p14:creationId xmlns:p14="http://schemas.microsoft.com/office/powerpoint/2010/main" val="23283475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1540"/>
            <a:ext cx="5139906" cy="5935423"/>
          </a:xfrm>
        </p:spPr>
        <p:txBody>
          <a:bodyPr/>
          <a:lstStyle/>
          <a:p>
            <a:r>
              <a:rPr lang="en-US" dirty="0" smtClean="0"/>
              <a:t>It also uses </a:t>
            </a:r>
            <a:r>
              <a:rPr lang="en-US" dirty="0"/>
              <a:t>“</a:t>
            </a:r>
            <a:r>
              <a:rPr lang="en-US" dirty="0" err="1" smtClean="0"/>
              <a:t>generate_intents_section</a:t>
            </a:r>
            <a:r>
              <a:rPr lang="en-US" dirty="0" smtClean="0"/>
              <a:t>()”, </a:t>
            </a:r>
            <a:r>
              <a:rPr lang="en-US" dirty="0" err="1" smtClean="0"/>
              <a:t>generate_actions_section</a:t>
            </a:r>
            <a:r>
              <a:rPr lang="en-US" dirty="0"/>
              <a:t>()”</a:t>
            </a:r>
            <a:r>
              <a:rPr lang="en-US" dirty="0" smtClean="0"/>
              <a:t> , </a:t>
            </a:r>
            <a:r>
              <a:rPr lang="en-US" dirty="0" err="1" smtClean="0"/>
              <a:t>generate_response_section</a:t>
            </a:r>
            <a:r>
              <a:rPr lang="en-US" dirty="0"/>
              <a:t>()” </a:t>
            </a:r>
            <a:r>
              <a:rPr lang="en-US" dirty="0" smtClean="0"/>
              <a:t>function </a:t>
            </a:r>
            <a:r>
              <a:rPr lang="en-US" dirty="0"/>
              <a:t>which takes </a:t>
            </a:r>
            <a:r>
              <a:rPr lang="en-US" dirty="0" err="1" smtClean="0"/>
              <a:t>dataframe</a:t>
            </a:r>
            <a:r>
              <a:rPr lang="en-US" dirty="0" smtClean="0"/>
              <a:t> </a:t>
            </a:r>
            <a:r>
              <a:rPr lang="en-US" dirty="0"/>
              <a:t>as input and return </a:t>
            </a:r>
            <a:r>
              <a:rPr lang="en-US" dirty="0" smtClean="0"/>
              <a:t>intents, actions and responses and writes it to the </a:t>
            </a:r>
            <a:r>
              <a:rPr lang="en-US" dirty="0" err="1" smtClean="0"/>
              <a:t>domain.yml</a:t>
            </a:r>
            <a:r>
              <a:rPr lang="en-US" dirty="0" smtClean="0"/>
              <a:t> file.</a:t>
            </a:r>
            <a:endParaRPr lang="en-US" dirty="0"/>
          </a:p>
          <a:p>
            <a:endParaRPr lang="en-US" dirty="0"/>
          </a:p>
        </p:txBody>
      </p:sp>
      <p:pic>
        <p:nvPicPr>
          <p:cNvPr id="4" name="Picture 3"/>
          <p:cNvPicPr>
            <a:picLocks noChangeAspect="1"/>
          </p:cNvPicPr>
          <p:nvPr/>
        </p:nvPicPr>
        <p:blipFill>
          <a:blip r:embed="rId2"/>
          <a:stretch>
            <a:fillRect/>
          </a:stretch>
        </p:blipFill>
        <p:spPr>
          <a:xfrm>
            <a:off x="6251914" y="241540"/>
            <a:ext cx="5419625" cy="5917721"/>
          </a:xfrm>
          <a:prstGeom prst="rect">
            <a:avLst/>
          </a:prstGeom>
        </p:spPr>
      </p:pic>
    </p:spTree>
    <p:extLst>
      <p:ext uri="{BB962C8B-B14F-4D97-AF65-F5344CB8AC3E}">
        <p14:creationId xmlns:p14="http://schemas.microsoft.com/office/powerpoint/2010/main" val="32023336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lstStyle/>
          <a:p>
            <a:r>
              <a:rPr lang="en-US" dirty="0" smtClean="0"/>
              <a:t>Developing </a:t>
            </a:r>
            <a:r>
              <a:rPr lang="en-US" dirty="0"/>
              <a:t>different strategies for extracting questions and answers from various types of documents. </a:t>
            </a:r>
            <a:endParaRPr lang="en-US" dirty="0" smtClean="0"/>
          </a:p>
          <a:p>
            <a:r>
              <a:rPr lang="en-US" dirty="0" smtClean="0"/>
              <a:t>Generating </a:t>
            </a:r>
            <a:r>
              <a:rPr lang="en-US" dirty="0"/>
              <a:t>strongly relevant questions to our field of studying. </a:t>
            </a:r>
            <a:endParaRPr lang="en-US" dirty="0" smtClean="0"/>
          </a:p>
          <a:p>
            <a:r>
              <a:rPr lang="en-US" dirty="0" smtClean="0"/>
              <a:t>Developing </a:t>
            </a:r>
            <a:r>
              <a:rPr lang="en-US" dirty="0"/>
              <a:t>approach to get completely unique intent from questions</a:t>
            </a:r>
            <a:r>
              <a:rPr lang="en-US" dirty="0" smtClean="0"/>
              <a:t>.</a:t>
            </a:r>
          </a:p>
          <a:p>
            <a:r>
              <a:rPr lang="en-US" dirty="0" smtClean="0"/>
              <a:t> Grouping </a:t>
            </a:r>
            <a:r>
              <a:rPr lang="en-US" dirty="0"/>
              <a:t>questions strongly under one type of intent. </a:t>
            </a:r>
            <a:endParaRPr lang="en-US" dirty="0" smtClean="0"/>
          </a:p>
          <a:p>
            <a:r>
              <a:rPr lang="en-US" dirty="0" err="1" smtClean="0"/>
              <a:t>Organising</a:t>
            </a:r>
            <a:r>
              <a:rPr lang="en-US" dirty="0" smtClean="0"/>
              <a:t> </a:t>
            </a:r>
            <a:r>
              <a:rPr lang="en-US" dirty="0"/>
              <a:t>prompts to generate big </a:t>
            </a:r>
            <a:r>
              <a:rPr lang="en-US" dirty="0" err="1"/>
              <a:t>yml</a:t>
            </a:r>
            <a:r>
              <a:rPr lang="en-US" dirty="0"/>
              <a:t> files.</a:t>
            </a:r>
          </a:p>
        </p:txBody>
      </p:sp>
    </p:spTree>
    <p:extLst>
      <p:ext uri="{BB962C8B-B14F-4D97-AF65-F5344CB8AC3E}">
        <p14:creationId xmlns:p14="http://schemas.microsoft.com/office/powerpoint/2010/main" val="232179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RASA modules</a:t>
            </a:r>
            <a:endParaRPr lang="en-US" b="1" dirty="0"/>
          </a:p>
        </p:txBody>
      </p:sp>
      <p:sp>
        <p:nvSpPr>
          <p:cNvPr id="3" name="Content Placeholder 2"/>
          <p:cNvSpPr>
            <a:spLocks noGrp="1"/>
          </p:cNvSpPr>
          <p:nvPr>
            <p:ph idx="1"/>
          </p:nvPr>
        </p:nvSpPr>
        <p:spPr>
          <a:xfrm>
            <a:off x="838200" y="1587260"/>
            <a:ext cx="10515600" cy="4589703"/>
          </a:xfrm>
        </p:spPr>
        <p:txBody>
          <a:bodyPr>
            <a:normAutofit lnSpcReduction="10000"/>
          </a:bodyPr>
          <a:lstStyle/>
          <a:p>
            <a:pPr marL="0" indent="0">
              <a:buNone/>
            </a:pPr>
            <a:r>
              <a:rPr lang="en-US" dirty="0"/>
              <a:t>Rasa has two main modules</a:t>
            </a:r>
            <a:r>
              <a:rPr lang="en-US" dirty="0" smtClean="0"/>
              <a:t>:</a:t>
            </a:r>
            <a:endParaRPr lang="en-US" dirty="0"/>
          </a:p>
          <a:p>
            <a:pPr marL="514350" indent="-514350">
              <a:buFont typeface="+mj-lt"/>
              <a:buAutoNum type="arabicPeriod"/>
            </a:pPr>
            <a:r>
              <a:rPr lang="en-US" dirty="0"/>
              <a:t>Rasa </a:t>
            </a:r>
            <a:r>
              <a:rPr lang="en-US" dirty="0" smtClean="0"/>
              <a:t>NLU </a:t>
            </a:r>
          </a:p>
          <a:p>
            <a:r>
              <a:rPr lang="en-US" dirty="0" smtClean="0"/>
              <a:t>For </a:t>
            </a:r>
            <a:r>
              <a:rPr lang="en-US" dirty="0"/>
              <a:t>understanding user </a:t>
            </a:r>
            <a:r>
              <a:rPr lang="en-US" dirty="0" smtClean="0"/>
              <a:t>messages</a:t>
            </a:r>
          </a:p>
          <a:p>
            <a:r>
              <a:rPr lang="en-US" dirty="0" smtClean="0"/>
              <a:t>This </a:t>
            </a:r>
            <a:r>
              <a:rPr lang="en-US" dirty="0"/>
              <a:t>is the place, where rasa tries to understand User messages to detect Intent and Entity in your message. </a:t>
            </a:r>
            <a:endParaRPr lang="en-US" dirty="0" smtClean="0"/>
          </a:p>
          <a:p>
            <a:r>
              <a:rPr lang="en-US" b="1" dirty="0"/>
              <a:t> </a:t>
            </a:r>
            <a:r>
              <a:rPr lang="en-US" dirty="0"/>
              <a:t>Rasa NLU is an open-source natural language processing tool for intent classification (decides what the user is asking), extraction of the entity from the bot in the form of structured data and helps the </a:t>
            </a:r>
            <a:r>
              <a:rPr lang="en-US" dirty="0" err="1"/>
              <a:t>chatbot</a:t>
            </a:r>
            <a:r>
              <a:rPr lang="en-US" dirty="0"/>
              <a:t> understand what user is saying.</a:t>
            </a:r>
          </a:p>
          <a:p>
            <a:r>
              <a:rPr lang="en-US" dirty="0" smtClean="0"/>
              <a:t>Spacy </a:t>
            </a:r>
            <a:r>
              <a:rPr lang="en-US" dirty="0"/>
              <a:t>(You need to install it </a:t>
            </a:r>
            <a:r>
              <a:rPr lang="en-US" dirty="0" smtClean="0"/>
              <a:t>separately), </a:t>
            </a:r>
            <a:r>
              <a:rPr lang="en-US" dirty="0" err="1" smtClean="0"/>
              <a:t>Tensorflow</a:t>
            </a:r>
            <a:r>
              <a:rPr lang="en-US" dirty="0" smtClean="0"/>
              <a:t> </a:t>
            </a:r>
            <a:r>
              <a:rPr lang="en-US" dirty="0"/>
              <a:t>(By Default available with Rasa)</a:t>
            </a:r>
          </a:p>
          <a:p>
            <a:endParaRPr lang="en-US" dirty="0"/>
          </a:p>
          <a:p>
            <a:endParaRPr lang="en-US" dirty="0"/>
          </a:p>
        </p:txBody>
      </p:sp>
    </p:spTree>
    <p:extLst>
      <p:ext uri="{BB962C8B-B14F-4D97-AF65-F5344CB8AC3E}">
        <p14:creationId xmlns:p14="http://schemas.microsoft.com/office/powerpoint/2010/main" val="3492956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585"/>
            <a:ext cx="10515600" cy="5659378"/>
          </a:xfrm>
        </p:spPr>
        <p:txBody>
          <a:bodyPr/>
          <a:lstStyle/>
          <a:p>
            <a:pPr marL="514350" indent="-514350">
              <a:buFont typeface="+mj-lt"/>
              <a:buAutoNum type="arabicPeriod" startAt="2"/>
            </a:pPr>
            <a:r>
              <a:rPr lang="en-US" dirty="0"/>
              <a:t>Rasa Core </a:t>
            </a:r>
            <a:endParaRPr lang="en-US" dirty="0" smtClean="0"/>
          </a:p>
          <a:p>
            <a:r>
              <a:rPr lang="en-US" dirty="0"/>
              <a:t>F</a:t>
            </a:r>
            <a:r>
              <a:rPr lang="en-US" dirty="0" smtClean="0"/>
              <a:t>or </a:t>
            </a:r>
            <a:r>
              <a:rPr lang="en-US" dirty="0"/>
              <a:t>holding conversations and deciding what to do </a:t>
            </a:r>
            <a:r>
              <a:rPr lang="en-US" dirty="0" smtClean="0"/>
              <a:t>next</a:t>
            </a:r>
          </a:p>
          <a:p>
            <a:r>
              <a:rPr lang="en-US" dirty="0"/>
              <a:t>This is the place, where Rasa try to help you with contextual message flow. Based on User message, it can predict dialogue as a reply and can trigger Rasa Action Server</a:t>
            </a:r>
            <a:r>
              <a:rPr lang="en-US" dirty="0" smtClean="0"/>
              <a:t>.</a:t>
            </a:r>
          </a:p>
          <a:p>
            <a:r>
              <a:rPr lang="en-US" dirty="0" smtClean="0"/>
              <a:t>This is the framework </a:t>
            </a:r>
            <a:r>
              <a:rPr lang="en-US" dirty="0"/>
              <a:t>with machine learning-based dialogue management which takes the structured input from the NLU and predicts the next best action using a probabilistic model like LSTM neural network rather than if/else statement.</a:t>
            </a:r>
            <a:endParaRPr lang="en-US" dirty="0" smtClean="0"/>
          </a:p>
          <a:p>
            <a:r>
              <a:rPr lang="en-US" dirty="0"/>
              <a:t>Rasa internally uses </a:t>
            </a:r>
            <a:r>
              <a:rPr lang="en-US" dirty="0" err="1"/>
              <a:t>Tensorflow</a:t>
            </a:r>
            <a:r>
              <a:rPr lang="en-US" dirty="0"/>
              <a:t>, whenever you do “</a:t>
            </a:r>
            <a:r>
              <a:rPr lang="en-US" b="1" dirty="0"/>
              <a:t>pip install rasa</a:t>
            </a:r>
            <a:r>
              <a:rPr lang="en-US" dirty="0"/>
              <a:t>” </a:t>
            </a:r>
            <a:r>
              <a:rPr lang="en-US" dirty="0" smtClean="0"/>
              <a:t>by </a:t>
            </a:r>
            <a:r>
              <a:rPr lang="en-US" dirty="0"/>
              <a:t>default it installs </a:t>
            </a:r>
            <a:r>
              <a:rPr lang="en-US" dirty="0" err="1"/>
              <a:t>Tensorflow</a:t>
            </a:r>
            <a:r>
              <a:rPr lang="en-US" dirty="0"/>
              <a:t>.</a:t>
            </a:r>
          </a:p>
          <a:p>
            <a:endParaRPr lang="en-US" dirty="0"/>
          </a:p>
        </p:txBody>
      </p:sp>
    </p:spTree>
    <p:extLst>
      <p:ext uri="{BB962C8B-B14F-4D97-AF65-F5344CB8AC3E}">
        <p14:creationId xmlns:p14="http://schemas.microsoft.com/office/powerpoint/2010/main" val="1120004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28505</TotalTime>
  <Words>4721</Words>
  <Application>Microsoft Office PowerPoint</Application>
  <PresentationFormat>Widescreen</PresentationFormat>
  <Paragraphs>384</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body</vt:lpstr>
      <vt:lpstr>Calibri Light</vt:lpstr>
      <vt:lpstr>Century Gothic</vt:lpstr>
      <vt:lpstr>Office Theme</vt:lpstr>
      <vt:lpstr>Master Technical Document -katzbot</vt:lpstr>
      <vt:lpstr>Table of contents</vt:lpstr>
      <vt:lpstr>PowerPoint Presentation</vt:lpstr>
      <vt:lpstr>PowerPoint Presentation</vt:lpstr>
      <vt:lpstr>PowerPoint Presentation</vt:lpstr>
      <vt:lpstr>Introduction to Chabot</vt:lpstr>
      <vt:lpstr>Introduction to RASA</vt:lpstr>
      <vt:lpstr>RASA modules</vt:lpstr>
      <vt:lpstr>PowerPoint Presentation</vt:lpstr>
      <vt:lpstr>How to install Rasa</vt:lpstr>
      <vt:lpstr>nlu.yml </vt:lpstr>
      <vt:lpstr>stories.yml</vt:lpstr>
      <vt:lpstr>domain.yml</vt:lpstr>
      <vt:lpstr>actions.py</vt:lpstr>
      <vt:lpstr>RASA training</vt:lpstr>
      <vt:lpstr>Adding Data for training</vt:lpstr>
      <vt:lpstr>Running the API </vt:lpstr>
      <vt:lpstr>Github</vt:lpstr>
      <vt:lpstr>Github  - Creating a Sub-branch </vt:lpstr>
      <vt:lpstr>Github  - Saving Changes in Your Sub-branch </vt:lpstr>
      <vt:lpstr>Github - Pulling Changes from the Main Branch</vt:lpstr>
      <vt:lpstr>Github - Pushing Changes to Remote Repository </vt:lpstr>
      <vt:lpstr>ChatGPT introduction</vt:lpstr>
      <vt:lpstr>ChatGPT api</vt:lpstr>
      <vt:lpstr>PowerPoint Presentation</vt:lpstr>
      <vt:lpstr>Why use ChatGPT to create question-answers</vt:lpstr>
      <vt:lpstr>PowerPoint Presentation</vt:lpstr>
      <vt:lpstr>Cost</vt:lpstr>
      <vt:lpstr>PowerPoint Presentation</vt:lpstr>
      <vt:lpstr>NLP Preprocessing </vt:lpstr>
      <vt:lpstr>Preprocessing - Segmentation</vt:lpstr>
      <vt:lpstr>Preprocessing - Tokenization   </vt:lpstr>
      <vt:lpstr>PowerPoint Presentation</vt:lpstr>
      <vt:lpstr>Preprocessing - Stop-Words Removal </vt:lpstr>
      <vt:lpstr>Preprocessing - Stemming </vt:lpstr>
      <vt:lpstr>RNN (Recurrent neural networks)</vt:lpstr>
      <vt:lpstr>PowerPoint Presentation</vt:lpstr>
      <vt:lpstr>LSTM models</vt:lpstr>
      <vt:lpstr>PowerPoint Presentation</vt:lpstr>
      <vt:lpstr>PowerPoint Presentation</vt:lpstr>
      <vt:lpstr>Sequence-to-Sequence Models</vt:lpstr>
      <vt:lpstr>PowerPoint Presentation</vt:lpstr>
      <vt:lpstr>PowerPoint Presentation</vt:lpstr>
      <vt:lpstr>PowerPoint Presentation</vt:lpstr>
      <vt:lpstr>PowerPoint Presentation</vt:lpstr>
      <vt:lpstr>Drawbacks of  Encoder-Decoder Models </vt:lpstr>
      <vt:lpstr>RASA Model</vt:lpstr>
      <vt:lpstr>Why use DIET </vt:lpstr>
      <vt:lpstr>PowerPoint Presentation</vt:lpstr>
      <vt:lpstr>Bag of words</vt:lpstr>
      <vt:lpstr>PowerPoint Presentation</vt:lpstr>
      <vt:lpstr>Text cleaning techniques</vt:lpstr>
      <vt:lpstr>N-gram approach</vt:lpstr>
      <vt:lpstr>TF-IDF </vt:lpstr>
      <vt:lpstr>Limitations of Bag-of-Words </vt:lpstr>
      <vt:lpstr>PowerPoint Presentation</vt:lpstr>
      <vt:lpstr>Concept of Hyperparameter tuning</vt:lpstr>
      <vt:lpstr>PowerPoint Presentation</vt:lpstr>
      <vt:lpstr>PowerPoint Presentation</vt:lpstr>
      <vt:lpstr>SCRIPT1_WEBSRAPING</vt:lpstr>
      <vt:lpstr>PowerPoint Presentation</vt:lpstr>
      <vt:lpstr>PowerPoint Presentation</vt:lpstr>
      <vt:lpstr>SCRIPT2_EXTRACT_PDF</vt:lpstr>
      <vt:lpstr>SCRIPT3_TEXT2ANSWERS_QUESTIONS</vt:lpstr>
      <vt:lpstr>PowerPoint Presentation</vt:lpstr>
      <vt:lpstr>PowerPoint Presentation</vt:lpstr>
      <vt:lpstr>SCRIPT4_ENTITY_EXTRACTION</vt:lpstr>
      <vt:lpstr>SCRIPT5_MULTIPLE_EXAMPLES</vt:lpstr>
      <vt:lpstr>PowerPoint Presentation</vt:lpstr>
      <vt:lpstr>SCRIPT6_NLU_YML_FILE</vt:lpstr>
      <vt:lpstr>SCRIPT7_STORIES_DOMAIN_YML_FILES</vt:lpstr>
      <vt:lpstr>PowerPoint Presentation</vt:lpstr>
      <vt:lpstr>Challenges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Technical Document -yukatzbot</dc:title>
  <dc:creator>Microsoft account</dc:creator>
  <cp:lastModifiedBy>Microsoft account</cp:lastModifiedBy>
  <cp:revision>90</cp:revision>
  <dcterms:created xsi:type="dcterms:W3CDTF">2023-06-27T19:29:49Z</dcterms:created>
  <dcterms:modified xsi:type="dcterms:W3CDTF">2023-08-09T00:28:02Z</dcterms:modified>
</cp:coreProperties>
</file>