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0574cf5a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0574cf5a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0574cf5a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0574cf5a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0574cf5a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0574cf5a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0574cf5a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0574cf5a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0574cf5a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0574cf5a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0574cf5a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0574cf5a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0574cf5a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0574cf5a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0574cf5a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0574cf5a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057c6dc8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057c6dc8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057c6dc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057c6dc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0574cf5a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0574cf5a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0574cf5a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0574cf5a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0574cf5a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0574cf5a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0574cf5a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0574cf5a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0574cf5a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0574cf5a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0574cf5a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0574cf5a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0574cf5a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0574cf5a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0574cf5a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0574cf5a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49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assignment - 2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6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Atreya M - CS22B009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Bhukya Lachiram Nayak - CS22B012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966800" y="2571750"/>
            <a:ext cx="521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 SEARCH &amp; OPTIMIZATION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900"/>
              <a:t>What’s the key difference with BnB and IDA*?</a:t>
            </a:r>
            <a:endParaRPr sz="3400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BnB</a:t>
            </a:r>
            <a:r>
              <a:rPr lang="en-GB" sz="1600">
                <a:solidFill>
                  <a:schemeClr val="dk1"/>
                </a:solidFill>
              </a:rPr>
              <a:t> tries to explore all possibilities but skips branches that are worse than the best solution found so far.</a:t>
            </a:r>
            <a:br>
              <a:rPr lang="en-GB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IDA*</a:t>
            </a:r>
            <a:r>
              <a:rPr lang="en-GB" sz="1600">
                <a:solidFill>
                  <a:schemeClr val="dk1"/>
                </a:solidFill>
              </a:rPr>
              <a:t> combines the benefits of A* (heuristics) with iterative deepening to explore efficiently.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8">
                <a:solidFill>
                  <a:schemeClr val="dk1"/>
                </a:solidFill>
              </a:rPr>
              <a:t>Even with pruning, BnB often has to </a:t>
            </a:r>
            <a:r>
              <a:rPr b="1" lang="en-GB" sz="1608">
                <a:solidFill>
                  <a:schemeClr val="dk1"/>
                </a:solidFill>
              </a:rPr>
              <a:t>explore a large part of the search space</a:t>
            </a:r>
            <a:r>
              <a:rPr lang="en-GB" sz="1608">
                <a:solidFill>
                  <a:schemeClr val="dk1"/>
                </a:solidFill>
              </a:rPr>
              <a:t>, especially early on. If a better solution is found late, earlier pruning isn’t very effective.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Traveling Salesman Problem - Environment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34343"/>
                </a:solidFill>
              </a:rPr>
              <a:t> </a:t>
            </a:r>
            <a:r>
              <a:rPr b="1" lang="en-GB" sz="1600">
                <a:solidFill>
                  <a:schemeClr val="dk1"/>
                </a:solidFill>
              </a:rPr>
              <a:t>Experiment Setup</a:t>
            </a:r>
            <a:endParaRPr sz="1600">
              <a:solidFill>
                <a:schemeClr val="dk1"/>
              </a:solidFill>
            </a:endParaRPr>
          </a:p>
          <a:p>
            <a:pPr indent="-262255" lvl="0" marL="450215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•"/>
            </a:pPr>
            <a:r>
              <a:rPr b="1" lang="en-GB" sz="1300">
                <a:solidFill>
                  <a:schemeClr val="dk1"/>
                </a:solidFill>
              </a:rPr>
              <a:t>Environment</a:t>
            </a:r>
            <a:r>
              <a:rPr lang="en-GB" sz="1300">
                <a:solidFill>
                  <a:schemeClr val="dk1"/>
                </a:solidFill>
              </a:rPr>
              <a:t>: 20 random 2D points (</a:t>
            </a:r>
            <a:r>
              <a:rPr lang="en-GB" sz="130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mk_env</a:t>
            </a:r>
            <a:r>
              <a:rPr lang="en-GB" sz="1300">
                <a:solidFill>
                  <a:schemeClr val="dk1"/>
                </a:solidFill>
              </a:rPr>
              <a:t>).</a:t>
            </a:r>
            <a:endParaRPr sz="1300">
              <a:solidFill>
                <a:schemeClr val="dk1"/>
              </a:solidFill>
            </a:endParaRPr>
          </a:p>
          <a:p>
            <a:pPr indent="-26225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•"/>
            </a:pPr>
            <a:r>
              <a:rPr b="1" lang="en-GB" sz="1300">
                <a:solidFill>
                  <a:schemeClr val="dk1"/>
                </a:solidFill>
              </a:rPr>
              <a:t>Objective</a:t>
            </a:r>
            <a:r>
              <a:rPr lang="en-GB" sz="1300">
                <a:solidFill>
                  <a:schemeClr val="dk1"/>
                </a:solidFill>
              </a:rPr>
              <a:t>: Minimize total path length (TSP).</a:t>
            </a:r>
            <a:endParaRPr sz="1300">
              <a:solidFill>
                <a:schemeClr val="dk1"/>
              </a:solidFill>
            </a:endParaRPr>
          </a:p>
          <a:p>
            <a:pPr indent="-26225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•"/>
            </a:pPr>
            <a:r>
              <a:rPr b="1" lang="en-GB" sz="1300">
                <a:solidFill>
                  <a:schemeClr val="dk1"/>
                </a:solidFill>
              </a:rPr>
              <a:t>Evaluation</a:t>
            </a:r>
            <a:r>
              <a:rPr lang="en-GB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262255" lvl="1" marL="90043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•"/>
            </a:pPr>
            <a:r>
              <a:rPr lang="en-GB" sz="1300">
                <a:solidFill>
                  <a:schemeClr val="dk1"/>
                </a:solidFill>
              </a:rPr>
              <a:t>Each algorithm runs </a:t>
            </a:r>
            <a:r>
              <a:rPr b="1" lang="en-GB" sz="1300">
                <a:solidFill>
                  <a:schemeClr val="dk1"/>
                </a:solidFill>
              </a:rPr>
              <a:t>5 times</a:t>
            </a:r>
            <a:r>
              <a:rPr lang="en-GB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262255" lvl="1" marL="90043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•"/>
            </a:pPr>
            <a:r>
              <a:rPr lang="en-GB" sz="1300">
                <a:solidFill>
                  <a:schemeClr val="dk1"/>
                </a:solidFill>
              </a:rPr>
              <a:t>Average cost is calculated and visualized.</a:t>
            </a:r>
            <a:endParaRPr sz="1300">
              <a:solidFill>
                <a:schemeClr val="dk1"/>
              </a:solidFill>
            </a:endParaRPr>
          </a:p>
          <a:p>
            <a:pPr indent="-262255" lvl="1" marL="90043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•"/>
            </a:pPr>
            <a:r>
              <a:rPr lang="en-GB" sz="1300">
                <a:solidFill>
                  <a:schemeClr val="dk1"/>
                </a:solidFill>
              </a:rPr>
              <a:t>Final tour is saved as a plot (</a:t>
            </a:r>
            <a:r>
              <a:rPr lang="en-GB" sz="130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hc_tour.png</a:t>
            </a:r>
            <a:r>
              <a:rPr lang="en-GB" sz="1300">
                <a:solidFill>
                  <a:schemeClr val="dk1"/>
                </a:solidFill>
              </a:rPr>
              <a:t>, </a:t>
            </a:r>
            <a:r>
              <a:rPr lang="en-GB" sz="130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sa_tour.png</a:t>
            </a:r>
            <a:r>
              <a:rPr lang="en-GB" sz="1300">
                <a:solidFill>
                  <a:schemeClr val="dk1"/>
                </a:solidFill>
              </a:rPr>
              <a:t>).</a:t>
            </a:r>
            <a:endParaRPr sz="1300">
              <a:solidFill>
                <a:schemeClr val="dk1"/>
              </a:solidFill>
            </a:endParaRPr>
          </a:p>
          <a:p>
            <a:pPr indent="0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      Generating the cities using np.random.rand() , and we can compute distances between cities using numpy op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1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3.HILL CLIMBING</a:t>
            </a:r>
            <a:endParaRPr sz="3800"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989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749">
                <a:solidFill>
                  <a:schemeClr val="dk1"/>
                </a:solidFill>
              </a:rPr>
              <a:t>Hill Climbing is a greedy local search algorithm. It continuously moves towards a better solution by exploring its neighbors, hoping to reach the optimal solution.</a:t>
            </a:r>
            <a:endParaRPr sz="674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6849">
                <a:solidFill>
                  <a:schemeClr val="dk1"/>
                </a:solidFill>
              </a:rPr>
              <a:t>How It Works</a:t>
            </a:r>
            <a:endParaRPr sz="6849">
              <a:solidFill>
                <a:schemeClr val="dk1"/>
              </a:solidFill>
            </a:endParaRPr>
          </a:p>
          <a:p>
            <a:pPr indent="-286855" lvl="0" marL="450215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6749">
                <a:solidFill>
                  <a:schemeClr val="dk1"/>
                </a:solidFill>
              </a:rPr>
              <a:t>Start with a random tour (a random permutation of points).</a:t>
            </a:r>
            <a:endParaRPr sz="6749">
              <a:solidFill>
                <a:schemeClr val="dk1"/>
              </a:solidFill>
            </a:endParaRPr>
          </a:p>
          <a:p>
            <a:pPr indent="-28685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6749">
                <a:solidFill>
                  <a:schemeClr val="dk1"/>
                </a:solidFill>
              </a:rPr>
              <a:t>Repeatedly:</a:t>
            </a:r>
            <a:endParaRPr sz="6749">
              <a:solidFill>
                <a:schemeClr val="dk1"/>
              </a:solidFill>
            </a:endParaRPr>
          </a:p>
          <a:p>
            <a:pPr indent="-286855" lvl="1" marL="90043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GB" sz="6749">
                <a:solidFill>
                  <a:schemeClr val="dk1"/>
                </a:solidFill>
              </a:rPr>
              <a:t>Pick two indices </a:t>
            </a:r>
            <a:r>
              <a:rPr lang="en-GB" sz="6749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i &lt; j</a:t>
            </a:r>
            <a:r>
              <a:rPr lang="en-GB" sz="6749">
                <a:solidFill>
                  <a:schemeClr val="dk1"/>
                </a:solidFill>
              </a:rPr>
              <a:t>.</a:t>
            </a:r>
            <a:endParaRPr sz="6749">
              <a:solidFill>
                <a:schemeClr val="dk1"/>
              </a:solidFill>
            </a:endParaRPr>
          </a:p>
          <a:p>
            <a:pPr indent="-286855" lvl="1" marL="90043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GB" sz="6749">
                <a:solidFill>
                  <a:schemeClr val="dk1"/>
                </a:solidFill>
              </a:rPr>
              <a:t>Reverse the segment between </a:t>
            </a:r>
            <a:r>
              <a:rPr lang="en-GB" sz="6749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i</a:t>
            </a:r>
            <a:r>
              <a:rPr lang="en-GB" sz="6749">
                <a:solidFill>
                  <a:schemeClr val="dk1"/>
                </a:solidFill>
              </a:rPr>
              <a:t> and </a:t>
            </a:r>
            <a:r>
              <a:rPr lang="en-GB" sz="6749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j</a:t>
            </a:r>
            <a:r>
              <a:rPr lang="en-GB" sz="6749">
                <a:solidFill>
                  <a:schemeClr val="dk1"/>
                </a:solidFill>
              </a:rPr>
              <a:t> (a 2-opt move).</a:t>
            </a:r>
            <a:endParaRPr sz="6749">
              <a:solidFill>
                <a:schemeClr val="dk1"/>
              </a:solidFill>
            </a:endParaRPr>
          </a:p>
          <a:p>
            <a:pPr indent="-286855" lvl="1" marL="90043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GB" sz="6749">
                <a:solidFill>
                  <a:schemeClr val="dk1"/>
                </a:solidFill>
              </a:rPr>
              <a:t>If the new tour has a lower cost, accept it.</a:t>
            </a:r>
            <a:endParaRPr sz="6749">
              <a:solidFill>
                <a:schemeClr val="dk1"/>
              </a:solidFill>
            </a:endParaRPr>
          </a:p>
          <a:p>
            <a:pPr indent="-286855" lvl="1" marL="90043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GB" sz="6749">
                <a:solidFill>
                  <a:schemeClr val="dk1"/>
                </a:solidFill>
              </a:rPr>
              <a:t>Else, revert the change.</a:t>
            </a:r>
            <a:endParaRPr sz="6749">
              <a:solidFill>
                <a:schemeClr val="dk1"/>
              </a:solidFill>
            </a:endParaRPr>
          </a:p>
          <a:p>
            <a:pPr indent="-28685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6749">
                <a:solidFill>
                  <a:schemeClr val="dk1"/>
                </a:solidFill>
              </a:rPr>
              <a:t>Run this for a fixed time (</a:t>
            </a:r>
            <a:r>
              <a:rPr lang="en-GB" sz="6749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t</a:t>
            </a:r>
            <a:r>
              <a:rPr lang="en-GB" sz="6749">
                <a:solidFill>
                  <a:schemeClr val="dk1"/>
                </a:solidFill>
              </a:rPr>
              <a:t> seconds in the code).</a:t>
            </a:r>
            <a:endParaRPr sz="674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6849">
                <a:solidFill>
                  <a:schemeClr val="dk1"/>
                </a:solidFill>
              </a:rPr>
              <a:t> Cost Function: </a:t>
            </a:r>
            <a:r>
              <a:rPr lang="en-GB" sz="6749">
                <a:solidFill>
                  <a:schemeClr val="dk1"/>
                </a:solidFill>
              </a:rPr>
              <a:t>The total distance of the tour</a:t>
            </a:r>
            <a:endParaRPr sz="674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242025" y="-12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446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AA</a:t>
            </a:r>
            <a:r>
              <a:rPr b="1" lang="en-GB" sz="6900">
                <a:solidFill>
                  <a:schemeClr val="dk1"/>
                </a:solidFill>
              </a:rPr>
              <a:t>A</a:t>
            </a:r>
            <a:r>
              <a:rPr b="1" lang="en-GB" sz="7510">
                <a:solidFill>
                  <a:schemeClr val="dk1"/>
                </a:solidFill>
              </a:rPr>
              <a:t>dvantages of Hill Climbing</a:t>
            </a:r>
            <a:endParaRPr b="1" sz="7510">
              <a:solidFill>
                <a:schemeClr val="dk1"/>
              </a:solidFill>
            </a:endParaRPr>
          </a:p>
          <a:p>
            <a:pPr indent="-3446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7310">
                <a:solidFill>
                  <a:schemeClr val="dk1"/>
                </a:solidFill>
              </a:rPr>
              <a:t>Simple to implement</a:t>
            </a:r>
            <a:br>
              <a:rPr lang="en-GB" sz="7310">
                <a:solidFill>
                  <a:schemeClr val="dk1"/>
                </a:solidFill>
              </a:rPr>
            </a:br>
            <a:endParaRPr sz="7310">
              <a:solidFill>
                <a:schemeClr val="dk1"/>
              </a:solidFill>
            </a:endParaRPr>
          </a:p>
          <a:p>
            <a:pPr indent="-3446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7310">
                <a:solidFill>
                  <a:schemeClr val="dk1"/>
                </a:solidFill>
              </a:rPr>
              <a:t>Fast and efficient</a:t>
            </a:r>
            <a:br>
              <a:rPr lang="en-GB" sz="7310">
                <a:solidFill>
                  <a:schemeClr val="dk1"/>
                </a:solidFill>
              </a:rPr>
            </a:br>
            <a:r>
              <a:rPr lang="en-GB" sz="7310">
                <a:solidFill>
                  <a:schemeClr val="dk1"/>
                </a:solidFill>
              </a:rPr>
              <a:t> </a:t>
            </a:r>
            <a:endParaRPr sz="7310">
              <a:solidFill>
                <a:schemeClr val="dk1"/>
              </a:solidFill>
            </a:endParaRPr>
          </a:p>
          <a:p>
            <a:pPr indent="-3446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7310">
                <a:solidFill>
                  <a:schemeClr val="dk1"/>
                </a:solidFill>
              </a:rPr>
              <a:t>Uses little memory</a:t>
            </a:r>
            <a:br>
              <a:rPr lang="en-GB" sz="7310">
                <a:solidFill>
                  <a:schemeClr val="dk1"/>
                </a:solidFill>
              </a:rPr>
            </a:br>
            <a:endParaRPr sz="731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7510">
                <a:solidFill>
                  <a:schemeClr val="dk1"/>
                </a:solidFill>
              </a:rPr>
              <a:t>Disadvantages of Hill Climbing</a:t>
            </a:r>
            <a:endParaRPr b="1" sz="7510">
              <a:solidFill>
                <a:schemeClr val="dk1"/>
              </a:solidFill>
            </a:endParaRPr>
          </a:p>
          <a:p>
            <a:pPr indent="-3446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7310">
                <a:solidFill>
                  <a:schemeClr val="dk1"/>
                </a:solidFill>
              </a:rPr>
              <a:t>Can get stuck in local optima</a:t>
            </a:r>
            <a:br>
              <a:rPr lang="en-GB" sz="7310">
                <a:solidFill>
                  <a:schemeClr val="dk1"/>
                </a:solidFill>
              </a:rPr>
            </a:br>
            <a:endParaRPr sz="7310">
              <a:solidFill>
                <a:schemeClr val="dk1"/>
              </a:solidFill>
            </a:endParaRPr>
          </a:p>
          <a:p>
            <a:pPr indent="-3446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7310">
                <a:solidFill>
                  <a:schemeClr val="dk1"/>
                </a:solidFill>
              </a:rPr>
              <a:t>No backtracking</a:t>
            </a:r>
            <a:br>
              <a:rPr lang="en-GB" sz="7310">
                <a:solidFill>
                  <a:schemeClr val="dk1"/>
                </a:solidFill>
              </a:rPr>
            </a:br>
            <a:endParaRPr sz="7310">
              <a:solidFill>
                <a:schemeClr val="dk1"/>
              </a:solidFill>
            </a:endParaRPr>
          </a:p>
          <a:p>
            <a:pPr indent="-3446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7310">
                <a:solidFill>
                  <a:schemeClr val="dk1"/>
                </a:solidFill>
              </a:rPr>
              <a:t>Not good for complex landscapes</a:t>
            </a:r>
            <a:endParaRPr sz="731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262050"/>
            <a:ext cx="85206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en-GB" sz="2670"/>
              <a:t>Simulated Annealing</a:t>
            </a:r>
            <a:endParaRPr sz="2870"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-GB" sz="1270">
                <a:solidFill>
                  <a:schemeClr val="dk1"/>
                </a:solidFill>
              </a:rPr>
              <a:t>Simulated Annealing is an advanced local search algorithm inspired by the annealing process in metallurgy. Unlike hill climbing, SA accepts worse solutions with a certain probability to escape local minima.</a:t>
            </a:r>
            <a:endParaRPr sz="12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770"/>
              <a:buNone/>
            </a:pPr>
            <a:r>
              <a:rPr b="1" lang="en-GB" sz="1340">
                <a:solidFill>
                  <a:schemeClr val="dk1"/>
                </a:solidFill>
              </a:rPr>
              <a:t>How It Works</a:t>
            </a:r>
            <a:endParaRPr sz="1340">
              <a:solidFill>
                <a:schemeClr val="dk1"/>
              </a:solidFill>
            </a:endParaRPr>
          </a:p>
          <a:p>
            <a:pPr indent="-260350" lvl="0" marL="45021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70"/>
              <a:buAutoNum type="arabicPeriod"/>
            </a:pPr>
            <a:r>
              <a:rPr lang="en-GB" sz="1270">
                <a:solidFill>
                  <a:schemeClr val="dk1"/>
                </a:solidFill>
              </a:rPr>
              <a:t>Start with a </a:t>
            </a:r>
            <a:r>
              <a:rPr b="1" lang="en-GB" sz="1270">
                <a:solidFill>
                  <a:schemeClr val="dk1"/>
                </a:solidFill>
              </a:rPr>
              <a:t>random solution</a:t>
            </a:r>
            <a:r>
              <a:rPr lang="en-GB" sz="1270">
                <a:solidFill>
                  <a:schemeClr val="dk1"/>
                </a:solidFill>
              </a:rPr>
              <a:t> .</a:t>
            </a:r>
            <a:endParaRPr sz="1270">
              <a:solidFill>
                <a:schemeClr val="dk1"/>
              </a:solidFill>
            </a:endParaRPr>
          </a:p>
          <a:p>
            <a:pPr indent="-260350" lvl="0" marL="450215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70"/>
              <a:buAutoNum type="arabicPeriod"/>
            </a:pPr>
            <a:r>
              <a:rPr lang="en-GB" sz="1270">
                <a:solidFill>
                  <a:schemeClr val="dk1"/>
                </a:solidFill>
              </a:rPr>
              <a:t>Initialize </a:t>
            </a:r>
            <a:r>
              <a:rPr b="1" lang="en-GB" sz="1270">
                <a:solidFill>
                  <a:schemeClr val="dk1"/>
                </a:solidFill>
              </a:rPr>
              <a:t>temperature </a:t>
            </a:r>
            <a:r>
              <a:rPr lang="en-GB" sz="127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T</a:t>
            </a:r>
            <a:endParaRPr sz="1270">
              <a:solidFill>
                <a:schemeClr val="dk1"/>
              </a:solidFill>
            </a:endParaRPr>
          </a:p>
          <a:p>
            <a:pPr indent="-260350" lvl="0" marL="450215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70"/>
              <a:buAutoNum type="arabicPeriod"/>
            </a:pPr>
            <a:r>
              <a:rPr lang="en-GB" sz="1270">
                <a:solidFill>
                  <a:schemeClr val="dk1"/>
                </a:solidFill>
              </a:rPr>
              <a:t>Repeat until time expires or </a:t>
            </a:r>
            <a:r>
              <a:rPr lang="en-GB" sz="127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T</a:t>
            </a:r>
            <a:r>
              <a:rPr lang="en-GB" sz="1270">
                <a:solidFill>
                  <a:schemeClr val="dk1"/>
                </a:solidFill>
              </a:rPr>
              <a:t> is very small:</a:t>
            </a:r>
            <a:endParaRPr sz="1270">
              <a:solidFill>
                <a:schemeClr val="dk1"/>
              </a:solidFill>
            </a:endParaRPr>
          </a:p>
          <a:p>
            <a:pPr indent="-260350" lvl="1" marL="90043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70"/>
              <a:buFont typeface="Noto Sans Symbols"/>
              <a:buChar char="•"/>
            </a:pPr>
            <a:r>
              <a:rPr lang="en-GB" sz="1270">
                <a:solidFill>
                  <a:schemeClr val="dk1"/>
                </a:solidFill>
              </a:rPr>
              <a:t>Choose two points </a:t>
            </a:r>
            <a:r>
              <a:rPr lang="en-GB" sz="127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i &lt; j</a:t>
            </a:r>
            <a:r>
              <a:rPr lang="en-GB" sz="1270">
                <a:solidFill>
                  <a:schemeClr val="dk1"/>
                </a:solidFill>
              </a:rPr>
              <a:t> and reverse the segment (</a:t>
            </a:r>
            <a:r>
              <a:rPr lang="en-GB" sz="127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2-opt</a:t>
            </a:r>
            <a:r>
              <a:rPr lang="en-GB" sz="1270">
                <a:solidFill>
                  <a:schemeClr val="dk1"/>
                </a:solidFill>
              </a:rPr>
              <a:t> move).</a:t>
            </a:r>
            <a:endParaRPr sz="1270">
              <a:solidFill>
                <a:schemeClr val="dk1"/>
              </a:solidFill>
            </a:endParaRPr>
          </a:p>
          <a:p>
            <a:pPr indent="-260350" lvl="1" marL="90043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70"/>
              <a:buFont typeface="Noto Sans Symbols"/>
              <a:buChar char="•"/>
            </a:pPr>
            <a:r>
              <a:rPr lang="en-GB" sz="1270">
                <a:solidFill>
                  <a:schemeClr val="dk1"/>
                </a:solidFill>
              </a:rPr>
              <a:t>Compute </a:t>
            </a:r>
            <a:r>
              <a:rPr b="1" lang="en-GB" sz="1270">
                <a:solidFill>
                  <a:schemeClr val="dk1"/>
                </a:solidFill>
              </a:rPr>
              <a:t>cost difference </a:t>
            </a:r>
            <a:r>
              <a:rPr lang="en-GB" sz="127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d = new_cost - old_cost</a:t>
            </a:r>
            <a:r>
              <a:rPr lang="en-GB" sz="1270">
                <a:solidFill>
                  <a:schemeClr val="dk1"/>
                </a:solidFill>
              </a:rPr>
              <a:t>.</a:t>
            </a:r>
            <a:endParaRPr sz="1270">
              <a:solidFill>
                <a:schemeClr val="dk1"/>
              </a:solidFill>
            </a:endParaRPr>
          </a:p>
          <a:p>
            <a:pPr indent="-260350" lvl="1" marL="90043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70"/>
              <a:buFont typeface="Noto Sans Symbols"/>
              <a:buChar char="•"/>
            </a:pPr>
            <a:r>
              <a:rPr lang="en-GB" sz="1270">
                <a:solidFill>
                  <a:schemeClr val="dk1"/>
                </a:solidFill>
              </a:rPr>
              <a:t>Accept the move if:</a:t>
            </a:r>
            <a:endParaRPr sz="1270">
              <a:solidFill>
                <a:schemeClr val="dk1"/>
              </a:solidFill>
            </a:endParaRPr>
          </a:p>
          <a:p>
            <a:pPr indent="-260350" lvl="2" marL="1350645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70"/>
              <a:buFont typeface="Noto Sans Symbols"/>
              <a:buChar char="•"/>
            </a:pPr>
            <a:r>
              <a:rPr lang="en-GB" sz="127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d &lt; 0</a:t>
            </a:r>
            <a:r>
              <a:rPr lang="en-GB" sz="1270">
                <a:solidFill>
                  <a:schemeClr val="dk1"/>
                </a:solidFill>
              </a:rPr>
              <a:t> (better solution), or</a:t>
            </a:r>
            <a:endParaRPr sz="1270">
              <a:solidFill>
                <a:schemeClr val="dk1"/>
              </a:solidFill>
            </a:endParaRPr>
          </a:p>
          <a:p>
            <a:pPr indent="-260350" lvl="2" marL="1350645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70"/>
              <a:buFont typeface="Noto Sans Symbols"/>
              <a:buChar char="•"/>
            </a:pPr>
            <a:r>
              <a:rPr lang="en-GB" sz="127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exp(-d/T) &gt; random()</a:t>
            </a:r>
            <a:r>
              <a:rPr lang="en-GB" sz="1270">
                <a:solidFill>
                  <a:schemeClr val="dk1"/>
                </a:solidFill>
              </a:rPr>
              <a:t> (probabilistic acceptance).</a:t>
            </a:r>
            <a:endParaRPr sz="1270">
              <a:solidFill>
                <a:schemeClr val="dk1"/>
              </a:solidFill>
            </a:endParaRPr>
          </a:p>
          <a:p>
            <a:pPr indent="-260350" lvl="1" marL="90043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70"/>
              <a:buFont typeface="Noto Sans Symbols"/>
              <a:buChar char="•"/>
            </a:pPr>
            <a:r>
              <a:rPr lang="en-GB" sz="1270">
                <a:solidFill>
                  <a:schemeClr val="dk1"/>
                </a:solidFill>
              </a:rPr>
              <a:t>Gradually </a:t>
            </a:r>
            <a:r>
              <a:rPr b="1" lang="en-GB" sz="1270">
                <a:solidFill>
                  <a:schemeClr val="dk1"/>
                </a:solidFill>
              </a:rPr>
              <a:t>decrease temperature</a:t>
            </a:r>
            <a:r>
              <a:rPr lang="en-GB" sz="1270">
                <a:solidFill>
                  <a:schemeClr val="dk1"/>
                </a:solidFill>
              </a:rPr>
              <a:t>: </a:t>
            </a:r>
            <a:r>
              <a:rPr lang="en-GB" sz="127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T *= cool_rate</a:t>
            </a:r>
            <a:r>
              <a:rPr lang="en-GB" sz="1270">
                <a:solidFill>
                  <a:schemeClr val="dk1"/>
                </a:solidFill>
              </a:rPr>
              <a:t> (like 0.995).</a:t>
            </a:r>
            <a:endParaRPr sz="12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770"/>
              <a:buNone/>
            </a:pPr>
            <a:r>
              <a:rPr lang="en-GB" sz="1340">
                <a:solidFill>
                  <a:schemeClr val="dk1"/>
                </a:solidFill>
              </a:rPr>
              <a:t> </a:t>
            </a:r>
            <a:r>
              <a:rPr b="1" lang="en-GB" sz="1340">
                <a:solidFill>
                  <a:schemeClr val="dk1"/>
                </a:solidFill>
              </a:rPr>
              <a:t>Temperature Schedule</a:t>
            </a:r>
            <a:endParaRPr sz="1340">
              <a:solidFill>
                <a:schemeClr val="dk1"/>
              </a:solidFill>
            </a:endParaRPr>
          </a:p>
          <a:p>
            <a:pPr indent="-260350" lvl="0" marL="45021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70"/>
              <a:buFont typeface="Noto Sans Symbols"/>
              <a:buChar char="•"/>
            </a:pPr>
            <a:r>
              <a:rPr lang="en-GB" sz="1270">
                <a:solidFill>
                  <a:schemeClr val="dk1"/>
                </a:solidFill>
              </a:rPr>
              <a:t>Starts high to allow exploration (accepting worse paths).</a:t>
            </a:r>
            <a:endParaRPr sz="1270">
              <a:solidFill>
                <a:schemeClr val="dk1"/>
              </a:solidFill>
            </a:endParaRPr>
          </a:p>
          <a:p>
            <a:pPr indent="-260350" lvl="0" marL="450215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70"/>
              <a:buFont typeface="Noto Sans Symbols"/>
              <a:buChar char="•"/>
            </a:pPr>
            <a:r>
              <a:rPr lang="en-GB" sz="1270">
                <a:solidFill>
                  <a:schemeClr val="dk1"/>
                </a:solidFill>
              </a:rPr>
              <a:t>Gets stricter over time (low temperature = greedy).</a:t>
            </a:r>
            <a:endParaRPr sz="12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7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7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 </a:t>
            </a:r>
            <a:r>
              <a:rPr b="1" lang="en-GB" sz="2200">
                <a:solidFill>
                  <a:schemeClr val="dk1"/>
                </a:solidFill>
              </a:rPr>
              <a:t>Advantages</a:t>
            </a:r>
            <a:endParaRPr sz="2200">
              <a:solidFill>
                <a:schemeClr val="dk1"/>
              </a:solidFill>
            </a:endParaRPr>
          </a:p>
          <a:p>
            <a:pPr indent="-313055" lvl="0" marL="450215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GB" sz="2100">
                <a:solidFill>
                  <a:schemeClr val="dk1"/>
                </a:solidFill>
              </a:rPr>
              <a:t>Escapes local minima.</a:t>
            </a:r>
            <a:endParaRPr sz="2100">
              <a:solidFill>
                <a:schemeClr val="dk1"/>
              </a:solidFill>
            </a:endParaRPr>
          </a:p>
          <a:p>
            <a:pPr indent="-31305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GB" sz="2100">
                <a:solidFill>
                  <a:schemeClr val="dk1"/>
                </a:solidFill>
              </a:rPr>
              <a:t>Can find </a:t>
            </a:r>
            <a:r>
              <a:rPr b="1" lang="en-GB" sz="2100">
                <a:solidFill>
                  <a:schemeClr val="dk1"/>
                </a:solidFill>
              </a:rPr>
              <a:t>global optima</a:t>
            </a:r>
            <a:r>
              <a:rPr lang="en-GB" sz="2100">
                <a:solidFill>
                  <a:schemeClr val="dk1"/>
                </a:solidFill>
              </a:rPr>
              <a:t> over time.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 </a:t>
            </a:r>
            <a:r>
              <a:rPr b="1" lang="en-GB" sz="2200">
                <a:solidFill>
                  <a:schemeClr val="dk1"/>
                </a:solidFill>
              </a:rPr>
              <a:t>Disadvantages</a:t>
            </a:r>
            <a:endParaRPr sz="2200">
              <a:solidFill>
                <a:schemeClr val="dk1"/>
              </a:solidFill>
            </a:endParaRPr>
          </a:p>
          <a:p>
            <a:pPr indent="-313055" lvl="0" marL="450215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GB" sz="2100">
                <a:solidFill>
                  <a:schemeClr val="dk1"/>
                </a:solidFill>
              </a:rPr>
              <a:t>Slower than hill climbing.</a:t>
            </a:r>
            <a:endParaRPr sz="2100">
              <a:solidFill>
                <a:schemeClr val="dk1"/>
              </a:solidFill>
            </a:endParaRPr>
          </a:p>
          <a:p>
            <a:pPr indent="-313055" lvl="0" marL="450215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GB" sz="2100">
                <a:solidFill>
                  <a:schemeClr val="dk1"/>
                </a:solidFill>
              </a:rPr>
              <a:t>Requires careful tuning (initial temperature, cooling rate).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 title="cost comparis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66675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9" title="hc_path_fin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36775"/>
            <a:ext cx="3869951" cy="386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 title="sa_path_fina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350" y="636775"/>
            <a:ext cx="3869951" cy="386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0" title="hc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863" y="258613"/>
            <a:ext cx="4626274" cy="462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1" title="sa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975" y="160725"/>
            <a:ext cx="4822050" cy="48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Frozen Lake - Environment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In Frozen Lake</a:t>
            </a:r>
            <a:endParaRPr b="1" sz="2100">
              <a:solidFill>
                <a:schemeClr val="dk1"/>
              </a:solidFill>
            </a:endParaRPr>
          </a:p>
          <a:p>
            <a:pPr indent="-294005" lvl="0" marL="45021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chemeClr val="dk1"/>
                </a:solidFill>
              </a:rPr>
              <a:t>Each cell is a state.</a:t>
            </a:r>
            <a:endParaRPr>
              <a:solidFill>
                <a:schemeClr val="dk1"/>
              </a:solidFill>
            </a:endParaRPr>
          </a:p>
          <a:p>
            <a:pPr indent="-29400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chemeClr val="dk1"/>
                </a:solidFill>
              </a:rPr>
              <a:t>Actions = {Up, Down, Left, Right}.</a:t>
            </a:r>
            <a:endParaRPr>
              <a:solidFill>
                <a:schemeClr val="dk1"/>
              </a:solidFill>
            </a:endParaRPr>
          </a:p>
          <a:p>
            <a:pPr indent="-29400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chemeClr val="dk1"/>
                </a:solidFill>
              </a:rPr>
              <a:t>Transitions are deterministic (non-slippery).</a:t>
            </a:r>
            <a:endParaRPr>
              <a:solidFill>
                <a:schemeClr val="dk1"/>
              </a:solidFill>
            </a:endParaRPr>
          </a:p>
          <a:p>
            <a:pPr indent="-29400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chemeClr val="dk1"/>
                </a:solidFill>
              </a:rPr>
              <a:t>Goal is to find the </a:t>
            </a:r>
            <a:r>
              <a:rPr b="1" lang="en-GB">
                <a:solidFill>
                  <a:schemeClr val="dk1"/>
                </a:solidFill>
              </a:rPr>
              <a:t>shortest path to the goal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904" y="1017725"/>
            <a:ext cx="2935395" cy="26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960"/>
              <a:t>1.BRANCH &amp; BOUND</a:t>
            </a:r>
            <a:endParaRPr sz="169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6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929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92">
                <a:solidFill>
                  <a:schemeClr val="dk1"/>
                </a:solidFill>
              </a:rPr>
              <a:t>Branch and Bound is a best-first search algorithm that systematically explores paths by expanding the most promising nodes first—those with the lowest estimated total cost (</a:t>
            </a:r>
            <a:r>
              <a:rPr lang="en-GB" sz="5492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cost_so_far + heuristic</a:t>
            </a:r>
            <a:r>
              <a:rPr lang="en-GB" sz="5492">
                <a:solidFill>
                  <a:schemeClr val="dk1"/>
                </a:solidFill>
              </a:rPr>
              <a:t>).</a:t>
            </a:r>
            <a:endParaRPr sz="54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92">
                <a:solidFill>
                  <a:schemeClr val="dk1"/>
                </a:solidFill>
              </a:rPr>
              <a:t>How it Works</a:t>
            </a:r>
            <a:endParaRPr sz="5492">
              <a:solidFill>
                <a:schemeClr val="dk1"/>
              </a:solidFill>
            </a:endParaRPr>
          </a:p>
          <a:p>
            <a:pPr indent="-266896" lvl="0" marL="45021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5492">
                <a:solidFill>
                  <a:schemeClr val="dk1"/>
                </a:solidFill>
              </a:rPr>
              <a:t>Start from initial state</a:t>
            </a:r>
            <a:r>
              <a:rPr lang="en-GB" sz="5492">
                <a:solidFill>
                  <a:schemeClr val="dk1"/>
                </a:solidFill>
              </a:rPr>
              <a:t> (</a:t>
            </a:r>
            <a:r>
              <a:rPr lang="en-GB" sz="5492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S</a:t>
            </a:r>
            <a:r>
              <a:rPr lang="en-GB" sz="5492">
                <a:solidFill>
                  <a:schemeClr val="dk1"/>
                </a:solidFill>
              </a:rPr>
              <a:t>).</a:t>
            </a:r>
            <a:endParaRPr sz="5492">
              <a:solidFill>
                <a:schemeClr val="dk1"/>
              </a:solidFill>
            </a:endParaRPr>
          </a:p>
          <a:p>
            <a:pPr indent="-266896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5492">
                <a:solidFill>
                  <a:schemeClr val="dk1"/>
                </a:solidFill>
              </a:rPr>
              <a:t>Maintain a </a:t>
            </a:r>
            <a:r>
              <a:rPr b="1" lang="en-GB" sz="5492">
                <a:solidFill>
                  <a:schemeClr val="dk1"/>
                </a:solidFill>
              </a:rPr>
              <a:t>priority queue</a:t>
            </a:r>
            <a:r>
              <a:rPr lang="en-GB" sz="5492">
                <a:solidFill>
                  <a:schemeClr val="dk1"/>
                </a:solidFill>
              </a:rPr>
              <a:t> (min-heap) of paths, prioritized by their cost + heuristic.</a:t>
            </a:r>
            <a:endParaRPr sz="5492">
              <a:solidFill>
                <a:schemeClr val="dk1"/>
              </a:solidFill>
            </a:endParaRPr>
          </a:p>
          <a:p>
            <a:pPr indent="-266896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5492">
                <a:solidFill>
                  <a:schemeClr val="dk1"/>
                </a:solidFill>
              </a:rPr>
              <a:t>At each step:</a:t>
            </a:r>
            <a:endParaRPr sz="5492">
              <a:solidFill>
                <a:schemeClr val="dk1"/>
              </a:solidFill>
            </a:endParaRPr>
          </a:p>
          <a:p>
            <a:pPr indent="-266896" lvl="1" marL="90043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GB" sz="5492">
                <a:solidFill>
                  <a:schemeClr val="dk1"/>
                </a:solidFill>
              </a:rPr>
              <a:t>Pop the </a:t>
            </a:r>
            <a:r>
              <a:rPr b="1" lang="en-GB" sz="5492">
                <a:solidFill>
                  <a:schemeClr val="dk1"/>
                </a:solidFill>
              </a:rPr>
              <a:t>path with the lowest priority</a:t>
            </a:r>
            <a:r>
              <a:rPr lang="en-GB" sz="5492">
                <a:solidFill>
                  <a:schemeClr val="dk1"/>
                </a:solidFill>
              </a:rPr>
              <a:t>.</a:t>
            </a:r>
            <a:endParaRPr sz="5492">
              <a:solidFill>
                <a:schemeClr val="dk1"/>
              </a:solidFill>
            </a:endParaRPr>
          </a:p>
          <a:p>
            <a:pPr indent="-266896" lvl="1" marL="90043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GB" sz="5492">
                <a:solidFill>
                  <a:schemeClr val="dk1"/>
                </a:solidFill>
              </a:rPr>
              <a:t>If it reaches the </a:t>
            </a:r>
            <a:r>
              <a:rPr b="1" lang="en-GB" sz="5492">
                <a:solidFill>
                  <a:schemeClr val="dk1"/>
                </a:solidFill>
              </a:rPr>
              <a:t>goal (</a:t>
            </a:r>
            <a:r>
              <a:rPr lang="en-GB" sz="5492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G</a:t>
            </a:r>
            <a:r>
              <a:rPr b="1" lang="en-GB" sz="5492">
                <a:solidFill>
                  <a:schemeClr val="dk1"/>
                </a:solidFill>
              </a:rPr>
              <a:t>)</a:t>
            </a:r>
            <a:r>
              <a:rPr lang="en-GB" sz="5492">
                <a:solidFill>
                  <a:schemeClr val="dk1"/>
                </a:solidFill>
              </a:rPr>
              <a:t>, return it.</a:t>
            </a:r>
            <a:endParaRPr sz="5492">
              <a:solidFill>
                <a:schemeClr val="dk1"/>
              </a:solidFill>
            </a:endParaRPr>
          </a:p>
          <a:p>
            <a:pPr indent="-266896" lvl="1" marL="90043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GB" sz="5492">
                <a:solidFill>
                  <a:schemeClr val="dk1"/>
                </a:solidFill>
              </a:rPr>
              <a:t>Otherwise, </a:t>
            </a:r>
            <a:r>
              <a:rPr b="1" lang="en-GB" sz="5492">
                <a:solidFill>
                  <a:schemeClr val="dk1"/>
                </a:solidFill>
              </a:rPr>
              <a:t>expand</a:t>
            </a:r>
            <a:r>
              <a:rPr lang="en-GB" sz="5492">
                <a:solidFill>
                  <a:schemeClr val="dk1"/>
                </a:solidFill>
              </a:rPr>
              <a:t> the path by moving in all possible directions (up/down/left/right).</a:t>
            </a:r>
            <a:endParaRPr sz="5492">
              <a:solidFill>
                <a:schemeClr val="dk1"/>
              </a:solidFill>
            </a:endParaRPr>
          </a:p>
          <a:p>
            <a:pPr indent="-266896" lvl="1" marL="90043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GB" sz="5492">
                <a:solidFill>
                  <a:schemeClr val="dk1"/>
                </a:solidFill>
              </a:rPr>
              <a:t>Add each new path to the queue if the resulting state hasn't been visited.</a:t>
            </a:r>
            <a:endParaRPr sz="5492">
              <a:solidFill>
                <a:schemeClr val="dk1"/>
              </a:solidFill>
            </a:endParaRPr>
          </a:p>
          <a:p>
            <a:pPr indent="-266896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5492">
                <a:solidFill>
                  <a:schemeClr val="dk1"/>
                </a:solidFill>
              </a:rPr>
              <a:t>Repeat</a:t>
            </a:r>
            <a:r>
              <a:rPr lang="en-GB" sz="5492">
                <a:solidFill>
                  <a:schemeClr val="dk1"/>
                </a:solidFill>
              </a:rPr>
              <a:t> until goal is found or queue is empty</a:t>
            </a:r>
            <a:endParaRPr sz="54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5492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cost_so_far</a:t>
            </a:r>
            <a:r>
              <a:rPr lang="en-GB" sz="5492">
                <a:solidFill>
                  <a:schemeClr val="dk1"/>
                </a:solidFill>
              </a:rPr>
              <a:t>: Number of steps taken.</a:t>
            </a:r>
            <a:endParaRPr sz="54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5492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heuristic</a:t>
            </a:r>
            <a:r>
              <a:rPr lang="en-GB" sz="5492">
                <a:solidFill>
                  <a:schemeClr val="dk1"/>
                </a:solidFill>
              </a:rPr>
              <a:t>: Estimated cost to goal (we use </a:t>
            </a:r>
            <a:r>
              <a:rPr b="1" lang="en-GB" sz="5492">
                <a:solidFill>
                  <a:schemeClr val="dk1"/>
                </a:solidFill>
              </a:rPr>
              <a:t>Manhattan distance</a:t>
            </a:r>
            <a:r>
              <a:rPr lang="en-GB" sz="5492">
                <a:solidFill>
                  <a:schemeClr val="dk1"/>
                </a:solidFill>
              </a:rPr>
              <a:t>).</a:t>
            </a:r>
            <a:endParaRPr sz="549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Advantages</a:t>
            </a:r>
            <a:endParaRPr sz="2000">
              <a:solidFill>
                <a:schemeClr val="dk1"/>
              </a:solidFill>
            </a:endParaRPr>
          </a:p>
          <a:p>
            <a:pPr indent="-300355" lvl="0" marL="450215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•"/>
            </a:pPr>
            <a:r>
              <a:rPr lang="en-GB" sz="1900">
                <a:solidFill>
                  <a:schemeClr val="dk1"/>
                </a:solidFill>
              </a:rPr>
              <a:t>Explores only the best candidate paths first.</a:t>
            </a:r>
            <a:endParaRPr sz="1900">
              <a:solidFill>
                <a:schemeClr val="dk1"/>
              </a:solidFill>
            </a:endParaRPr>
          </a:p>
          <a:p>
            <a:pPr indent="-30035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•"/>
            </a:pPr>
            <a:r>
              <a:rPr lang="en-GB" sz="1900">
                <a:solidFill>
                  <a:schemeClr val="dk1"/>
                </a:solidFill>
              </a:rPr>
              <a:t>Finds </a:t>
            </a:r>
            <a:r>
              <a:rPr b="1" lang="en-GB" sz="1900">
                <a:solidFill>
                  <a:schemeClr val="dk1"/>
                </a:solidFill>
              </a:rPr>
              <a:t>optimal</a:t>
            </a:r>
            <a:r>
              <a:rPr lang="en-GB" sz="1900">
                <a:solidFill>
                  <a:schemeClr val="dk1"/>
                </a:solidFill>
              </a:rPr>
              <a:t> solution if heuristic is admissible 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Disadvantages</a:t>
            </a:r>
            <a:endParaRPr sz="2000">
              <a:solidFill>
                <a:schemeClr val="dk1"/>
              </a:solidFill>
            </a:endParaRPr>
          </a:p>
          <a:p>
            <a:pPr indent="-300355" lvl="0" marL="450215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•"/>
            </a:pPr>
            <a:r>
              <a:rPr lang="en-GB" sz="1900">
                <a:solidFill>
                  <a:schemeClr val="dk1"/>
                </a:solidFill>
              </a:rPr>
              <a:t>May explore many unnecessary paths if heuristic is weak.</a:t>
            </a:r>
            <a:endParaRPr sz="1900">
              <a:solidFill>
                <a:schemeClr val="dk1"/>
              </a:solidFill>
            </a:endParaRPr>
          </a:p>
          <a:p>
            <a:pPr indent="-30035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•"/>
            </a:pPr>
            <a:r>
              <a:rPr lang="en-GB" sz="1900">
                <a:solidFill>
                  <a:schemeClr val="dk1"/>
                </a:solidFill>
              </a:rPr>
              <a:t>Memory intensive (stores many partial paths).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BnB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000" y="15463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Iterative Deepening A*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66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IDA* combines </a:t>
            </a:r>
            <a:r>
              <a:rPr b="1" lang="en-GB" sz="1300">
                <a:solidFill>
                  <a:schemeClr val="dk1"/>
                </a:solidFill>
              </a:rPr>
              <a:t>depth-first search (DFS)</a:t>
            </a:r>
            <a:r>
              <a:rPr lang="en-GB" sz="1300">
                <a:solidFill>
                  <a:schemeClr val="dk1"/>
                </a:solidFill>
              </a:rPr>
              <a:t> with the cost-based pruning of </a:t>
            </a:r>
            <a:r>
              <a:rPr b="1" lang="en-GB" sz="1300">
                <a:solidFill>
                  <a:schemeClr val="dk1"/>
                </a:solidFill>
              </a:rPr>
              <a:t>A*</a:t>
            </a:r>
            <a:r>
              <a:rPr lang="en-GB" sz="1300">
                <a:solidFill>
                  <a:schemeClr val="dk1"/>
                </a:solidFill>
              </a:rPr>
              <a:t>. It performs a series of </a:t>
            </a:r>
            <a:r>
              <a:rPr b="1" lang="en-GB" sz="1300">
                <a:solidFill>
                  <a:schemeClr val="dk1"/>
                </a:solidFill>
              </a:rPr>
              <a:t>depth-limited searches</a:t>
            </a:r>
            <a:r>
              <a:rPr lang="en-GB" sz="1300">
                <a:solidFill>
                  <a:schemeClr val="dk1"/>
                </a:solidFill>
              </a:rPr>
              <a:t>, increasing the cost bound at each iteration.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HOW IT WORKS:</a:t>
            </a:r>
            <a:endParaRPr sz="10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en-GB" sz="1300">
                <a:solidFill>
                  <a:schemeClr val="dk1"/>
                </a:solidFill>
              </a:rPr>
              <a:t>Set an initial cost bound</a:t>
            </a:r>
            <a:r>
              <a:rPr lang="en-GB" sz="130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 using:</a:t>
            </a:r>
            <a:r>
              <a:rPr lang="en-GB" sz="1300">
                <a:solidFill>
                  <a:schemeClr val="dk1"/>
                </a:solidFill>
              </a:rPr>
              <a:t> </a:t>
            </a:r>
            <a:r>
              <a:rPr lang="en-GB" sz="130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bound = heuristic(start)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-GB" sz="130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Run a </a:t>
            </a:r>
            <a:r>
              <a:rPr b="1" lang="en-GB" sz="1300">
                <a:solidFill>
                  <a:schemeClr val="dk1"/>
                </a:solidFill>
              </a:rPr>
              <a:t>DFS</a:t>
            </a:r>
            <a:r>
              <a:rPr lang="en-GB" sz="130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, only exploring paths where:</a:t>
            </a:r>
            <a:r>
              <a:rPr lang="en-GB" sz="1300">
                <a:solidFill>
                  <a:schemeClr val="dk1"/>
                </a:solidFill>
              </a:rPr>
              <a:t> </a:t>
            </a:r>
            <a:r>
              <a:rPr lang="en-GB" sz="130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cost_so_far + heuristic ≤ bound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iberation Mono"/>
              <a:buChar char="-"/>
            </a:pPr>
            <a:r>
              <a:rPr lang="en-GB" sz="130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If the goal is found, return it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-GB" sz="1300">
                <a:solidFill>
                  <a:schemeClr val="dk1"/>
                </a:solidFill>
              </a:rPr>
              <a:t>If not found, </a:t>
            </a:r>
            <a:r>
              <a:rPr b="1" lang="en-GB" sz="1300">
                <a:solidFill>
                  <a:schemeClr val="dk1"/>
                </a:solidFill>
              </a:rPr>
              <a:t>increase the bound</a:t>
            </a:r>
            <a:r>
              <a:rPr lang="en-GB" sz="1300">
                <a:solidFill>
                  <a:schemeClr val="dk1"/>
                </a:solidFill>
              </a:rPr>
              <a:t> to the minimum value that exceeded the last one and </a:t>
            </a:r>
            <a:r>
              <a:rPr b="1" lang="en-GB" sz="1300">
                <a:solidFill>
                  <a:schemeClr val="dk1"/>
                </a:solidFill>
              </a:rPr>
              <a:t>repeat</a:t>
            </a:r>
            <a:r>
              <a:rPr lang="en-GB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Process</a:t>
            </a:r>
            <a:endParaRPr sz="1400">
              <a:solidFill>
                <a:schemeClr val="dk1"/>
              </a:solidFill>
            </a:endParaRPr>
          </a:p>
          <a:p>
            <a:pPr indent="-262255" lvl="0" marL="450215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•"/>
            </a:pPr>
            <a:r>
              <a:rPr lang="en-GB" sz="1300">
                <a:solidFill>
                  <a:schemeClr val="dk1"/>
                </a:solidFill>
              </a:rPr>
              <a:t>Each iteration is a DFS up to a given cost threshold.</a:t>
            </a:r>
            <a:endParaRPr sz="1300">
              <a:solidFill>
                <a:schemeClr val="dk1"/>
              </a:solidFill>
            </a:endParaRPr>
          </a:p>
          <a:p>
            <a:pPr indent="-262255" lvl="0" marL="450215" rtl="0" algn="l">
              <a:lnSpc>
                <a:spcPct val="95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300"/>
              <a:buFont typeface="Noto Sans Symbols"/>
              <a:buChar char="•"/>
            </a:pPr>
            <a:r>
              <a:rPr lang="en-GB" sz="1300">
                <a:solidFill>
                  <a:schemeClr val="dk1"/>
                </a:solidFill>
              </a:rPr>
              <a:t>The threshold is incrementally increased (hence "iterative deepening").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Advantages</a:t>
            </a:r>
            <a:endParaRPr sz="1900">
              <a:solidFill>
                <a:schemeClr val="dk1"/>
              </a:solidFill>
            </a:endParaRPr>
          </a:p>
          <a:p>
            <a:pPr indent="-294005" lvl="0" marL="450215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b="1" lang="en-GB">
                <a:solidFill>
                  <a:schemeClr val="dk1"/>
                </a:solidFill>
              </a:rPr>
              <a:t>Memory efficient</a:t>
            </a:r>
            <a:r>
              <a:rPr lang="en-GB">
                <a:solidFill>
                  <a:schemeClr val="dk1"/>
                </a:solidFill>
              </a:rPr>
              <a:t> (like DFS).</a:t>
            </a:r>
            <a:endParaRPr>
              <a:solidFill>
                <a:schemeClr val="dk1"/>
              </a:solidFill>
            </a:endParaRPr>
          </a:p>
          <a:p>
            <a:pPr indent="-29400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b="1" lang="en-GB">
                <a:solidFill>
                  <a:schemeClr val="dk1"/>
                </a:solidFill>
              </a:rPr>
              <a:t>Optimal solution</a:t>
            </a:r>
            <a:r>
              <a:rPr lang="en-GB">
                <a:solidFill>
                  <a:schemeClr val="dk1"/>
                </a:solidFill>
              </a:rPr>
              <a:t> .</a:t>
            </a:r>
            <a:endParaRPr>
              <a:solidFill>
                <a:schemeClr val="dk1"/>
              </a:solidFill>
            </a:endParaRPr>
          </a:p>
          <a:p>
            <a:pPr indent="-29400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chemeClr val="dk1"/>
                </a:solidFill>
              </a:rPr>
              <a:t>Works well in large state spaces.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Disadvantages</a:t>
            </a:r>
            <a:endParaRPr sz="1900">
              <a:solidFill>
                <a:schemeClr val="dk1"/>
              </a:solidFill>
            </a:endParaRPr>
          </a:p>
          <a:p>
            <a:pPr indent="-294005" lvl="0" marL="450215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b="1" lang="en-GB">
                <a:solidFill>
                  <a:schemeClr val="dk1"/>
                </a:solidFill>
              </a:rPr>
              <a:t>Slower than A*</a:t>
            </a:r>
            <a:r>
              <a:rPr lang="en-GB">
                <a:solidFill>
                  <a:schemeClr val="dk1"/>
                </a:solidFill>
              </a:rPr>
              <a:t> due to repeated work.</a:t>
            </a:r>
            <a:endParaRPr>
              <a:solidFill>
                <a:schemeClr val="dk1"/>
              </a:solidFill>
            </a:endParaRPr>
          </a:p>
          <a:p>
            <a:pPr indent="-29400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chemeClr val="dk1"/>
                </a:solidFill>
              </a:rPr>
              <a:t>Requires careful tuning to avoid recomputation overhead.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IDA*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145012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342900"/>
            <a:ext cx="59436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