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61" r:id="rId5"/>
    <p:sldId id="260" r:id="rId6"/>
    <p:sldId id="257" r:id="rId7"/>
    <p:sldId id="258" r:id="rId8"/>
    <p:sldId id="275" r:id="rId9"/>
    <p:sldId id="264" r:id="rId10"/>
    <p:sldId id="274" r:id="rId11"/>
    <p:sldId id="277" r:id="rId12"/>
    <p:sldId id="273" r:id="rId13"/>
    <p:sldId id="276" r:id="rId14"/>
    <p:sldId id="272" r:id="rId15"/>
    <p:sldId id="278" r:id="rId16"/>
    <p:sldId id="279" r:id="rId17"/>
    <p:sldId id="287" r:id="rId18"/>
    <p:sldId id="268" r:id="rId19"/>
    <p:sldId id="281" r:id="rId20"/>
    <p:sldId id="282" r:id="rId21"/>
    <p:sldId id="280" r:id="rId22"/>
    <p:sldId id="283" r:id="rId23"/>
    <p:sldId id="285" r:id="rId24"/>
    <p:sldId id="286" r:id="rId25"/>
    <p:sldId id="284" r:id="rId26"/>
    <p:sldId id="263"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2DF12-38AE-40F8-8F69-B30F38A5CB11}" v="401" dt="2023-03-25T12:48:53.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reya Goswami" userId="3edc3790-c7da-4940-b3ee-29f12e159e72" providerId="ADAL" clId="{90C2DF12-38AE-40F8-8F69-B30F38A5CB11}"/>
    <pc:docChg chg="undo custSel addSld modSld">
      <pc:chgData name="Atreya Goswami" userId="3edc3790-c7da-4940-b3ee-29f12e159e72" providerId="ADAL" clId="{90C2DF12-38AE-40F8-8F69-B30F38A5CB11}" dt="2023-03-25T12:48:53.909" v="515" actId="20577"/>
      <pc:docMkLst>
        <pc:docMk/>
      </pc:docMkLst>
      <pc:sldChg chg="modSp mod">
        <pc:chgData name="Atreya Goswami" userId="3edc3790-c7da-4940-b3ee-29f12e159e72" providerId="ADAL" clId="{90C2DF12-38AE-40F8-8F69-B30F38A5CB11}" dt="2023-03-23T18:20:09.018" v="44" actId="14100"/>
        <pc:sldMkLst>
          <pc:docMk/>
          <pc:sldMk cId="1429429409" sldId="261"/>
        </pc:sldMkLst>
        <pc:spChg chg="mod">
          <ac:chgData name="Atreya Goswami" userId="3edc3790-c7da-4940-b3ee-29f12e159e72" providerId="ADAL" clId="{90C2DF12-38AE-40F8-8F69-B30F38A5CB11}" dt="2023-03-23T18:20:09.018" v="44" actId="14100"/>
          <ac:spMkLst>
            <pc:docMk/>
            <pc:sldMk cId="1429429409" sldId="261"/>
            <ac:spMk id="24" creationId="{5244465A-7146-62F7-EA86-6007ED01ACFF}"/>
          </ac:spMkLst>
        </pc:spChg>
      </pc:sldChg>
      <pc:sldChg chg="modSp mod">
        <pc:chgData name="Atreya Goswami" userId="3edc3790-c7da-4940-b3ee-29f12e159e72" providerId="ADAL" clId="{90C2DF12-38AE-40F8-8F69-B30F38A5CB11}" dt="2023-03-23T18:20:46.452" v="45" actId="1076"/>
        <pc:sldMkLst>
          <pc:docMk/>
          <pc:sldMk cId="2619301236" sldId="264"/>
        </pc:sldMkLst>
        <pc:picChg chg="mod">
          <ac:chgData name="Atreya Goswami" userId="3edc3790-c7da-4940-b3ee-29f12e159e72" providerId="ADAL" clId="{90C2DF12-38AE-40F8-8F69-B30F38A5CB11}" dt="2023-03-23T18:20:46.452" v="45" actId="1076"/>
          <ac:picMkLst>
            <pc:docMk/>
            <pc:sldMk cId="2619301236" sldId="264"/>
            <ac:picMk id="54" creationId="{D5DCB990-1395-6A11-7C82-06AF44D8555D}"/>
          </ac:picMkLst>
        </pc:picChg>
      </pc:sldChg>
      <pc:sldChg chg="modSp mod">
        <pc:chgData name="Atreya Goswami" userId="3edc3790-c7da-4940-b3ee-29f12e159e72" providerId="ADAL" clId="{90C2DF12-38AE-40F8-8F69-B30F38A5CB11}" dt="2023-03-25T06:04:02.624" v="395" actId="1076"/>
        <pc:sldMkLst>
          <pc:docMk/>
          <pc:sldMk cId="1969787568" sldId="271"/>
        </pc:sldMkLst>
        <pc:spChg chg="mod">
          <ac:chgData name="Atreya Goswami" userId="3edc3790-c7da-4940-b3ee-29f12e159e72" providerId="ADAL" clId="{90C2DF12-38AE-40F8-8F69-B30F38A5CB11}" dt="2023-03-25T06:04:02.624" v="395" actId="1076"/>
          <ac:spMkLst>
            <pc:docMk/>
            <pc:sldMk cId="1969787568" sldId="271"/>
            <ac:spMk id="2" creationId="{8BDF1EDE-5423-435C-B149-87AB1BC22B83}"/>
          </ac:spMkLst>
        </pc:spChg>
      </pc:sldChg>
      <pc:sldChg chg="modSp">
        <pc:chgData name="Atreya Goswami" userId="3edc3790-c7da-4940-b3ee-29f12e159e72" providerId="ADAL" clId="{90C2DF12-38AE-40F8-8F69-B30F38A5CB11}" dt="2023-03-23T18:22:32.916" v="47" actId="113"/>
        <pc:sldMkLst>
          <pc:docMk/>
          <pc:sldMk cId="1046554212" sldId="279"/>
        </pc:sldMkLst>
        <pc:spChg chg="mod">
          <ac:chgData name="Atreya Goswami" userId="3edc3790-c7da-4940-b3ee-29f12e159e72" providerId="ADAL" clId="{90C2DF12-38AE-40F8-8F69-B30F38A5CB11}" dt="2023-03-23T18:22:32.916" v="47" actId="113"/>
          <ac:spMkLst>
            <pc:docMk/>
            <pc:sldMk cId="1046554212" sldId="279"/>
            <ac:spMk id="6" creationId="{6DEEF677-2305-1FBF-55E1-093DFEB95679}"/>
          </ac:spMkLst>
        </pc:spChg>
      </pc:sldChg>
      <pc:sldChg chg="addSp delSp modSp mod">
        <pc:chgData name="Atreya Goswami" userId="3edc3790-c7da-4940-b3ee-29f12e159e72" providerId="ADAL" clId="{90C2DF12-38AE-40F8-8F69-B30F38A5CB11}" dt="2023-03-23T16:23:57.832" v="43" actId="962"/>
        <pc:sldMkLst>
          <pc:docMk/>
          <pc:sldMk cId="733947821" sldId="284"/>
        </pc:sldMkLst>
        <pc:picChg chg="add del mod">
          <ac:chgData name="Atreya Goswami" userId="3edc3790-c7da-4940-b3ee-29f12e159e72" providerId="ADAL" clId="{90C2DF12-38AE-40F8-8F69-B30F38A5CB11}" dt="2023-03-23T16:23:04.990" v="27" actId="478"/>
          <ac:picMkLst>
            <pc:docMk/>
            <pc:sldMk cId="733947821" sldId="284"/>
            <ac:picMk id="3" creationId="{DF8CD65E-6961-08D1-7075-8E1881C07FD4}"/>
          </ac:picMkLst>
        </pc:picChg>
        <pc:picChg chg="add del mod">
          <ac:chgData name="Atreya Goswami" userId="3edc3790-c7da-4940-b3ee-29f12e159e72" providerId="ADAL" clId="{90C2DF12-38AE-40F8-8F69-B30F38A5CB11}" dt="2023-03-23T16:23:17.091" v="32" actId="21"/>
          <ac:picMkLst>
            <pc:docMk/>
            <pc:sldMk cId="733947821" sldId="284"/>
            <ac:picMk id="5" creationId="{9EC063FB-1340-6E55-D466-015B8CD54655}"/>
          </ac:picMkLst>
        </pc:picChg>
        <pc:picChg chg="add mod">
          <ac:chgData name="Atreya Goswami" userId="3edc3790-c7da-4940-b3ee-29f12e159e72" providerId="ADAL" clId="{90C2DF12-38AE-40F8-8F69-B30F38A5CB11}" dt="2023-03-23T16:23:57.832" v="43" actId="962"/>
          <ac:picMkLst>
            <pc:docMk/>
            <pc:sldMk cId="733947821" sldId="284"/>
            <ac:picMk id="6" creationId="{33FFFC18-64C4-BDD0-9ED2-BC948378FC24}"/>
          </ac:picMkLst>
        </pc:picChg>
        <pc:picChg chg="del">
          <ac:chgData name="Atreya Goswami" userId="3edc3790-c7da-4940-b3ee-29f12e159e72" providerId="ADAL" clId="{90C2DF12-38AE-40F8-8F69-B30F38A5CB11}" dt="2023-03-23T16:22:05.557" v="22" actId="478"/>
          <ac:picMkLst>
            <pc:docMk/>
            <pc:sldMk cId="733947821" sldId="284"/>
            <ac:picMk id="7" creationId="{6C3DF3D5-A622-FA6E-189B-4493BF094B2B}"/>
          </ac:picMkLst>
        </pc:picChg>
      </pc:sldChg>
      <pc:sldChg chg="addSp delSp modSp mod">
        <pc:chgData name="Atreya Goswami" userId="3edc3790-c7da-4940-b3ee-29f12e159e72" providerId="ADAL" clId="{90C2DF12-38AE-40F8-8F69-B30F38A5CB11}" dt="2023-03-23T16:23:52.980" v="40" actId="21"/>
        <pc:sldMkLst>
          <pc:docMk/>
          <pc:sldMk cId="1752851038" sldId="286"/>
        </pc:sldMkLst>
        <pc:picChg chg="del">
          <ac:chgData name="Atreya Goswami" userId="3edc3790-c7da-4940-b3ee-29f12e159e72" providerId="ADAL" clId="{90C2DF12-38AE-40F8-8F69-B30F38A5CB11}" dt="2023-03-23T16:19:25.032" v="0" actId="478"/>
          <ac:picMkLst>
            <pc:docMk/>
            <pc:sldMk cId="1752851038" sldId="286"/>
            <ac:picMk id="2" creationId="{02309028-47CE-CE8F-5E17-9B54DE08DCAF}"/>
          </ac:picMkLst>
        </pc:picChg>
        <pc:picChg chg="add del mod">
          <ac:chgData name="Atreya Goswami" userId="3edc3790-c7da-4940-b3ee-29f12e159e72" providerId="ADAL" clId="{90C2DF12-38AE-40F8-8F69-B30F38A5CB11}" dt="2023-03-23T16:20:12.274" v="8" actId="478"/>
          <ac:picMkLst>
            <pc:docMk/>
            <pc:sldMk cId="1752851038" sldId="286"/>
            <ac:picMk id="4" creationId="{AFE338F3-4C75-D23F-11F0-EC595A3E6639}"/>
          </ac:picMkLst>
        </pc:picChg>
        <pc:picChg chg="add mod">
          <ac:chgData name="Atreya Goswami" userId="3edc3790-c7da-4940-b3ee-29f12e159e72" providerId="ADAL" clId="{90C2DF12-38AE-40F8-8F69-B30F38A5CB11}" dt="2023-03-23T16:22:00.527" v="21" actId="14100"/>
          <ac:picMkLst>
            <pc:docMk/>
            <pc:sldMk cId="1752851038" sldId="286"/>
            <ac:picMk id="6" creationId="{4BB103D1-65D0-E7E2-60FB-0EED8FE00C5A}"/>
          </ac:picMkLst>
        </pc:picChg>
        <pc:picChg chg="add del mod">
          <ac:chgData name="Atreya Goswami" userId="3edc3790-c7da-4940-b3ee-29f12e159e72" providerId="ADAL" clId="{90C2DF12-38AE-40F8-8F69-B30F38A5CB11}" dt="2023-03-23T16:23:52.980" v="40" actId="21"/>
          <ac:picMkLst>
            <pc:docMk/>
            <pc:sldMk cId="1752851038" sldId="286"/>
            <ac:picMk id="7" creationId="{25C59FBA-D473-ED9B-25F5-702E96393E33}"/>
          </ac:picMkLst>
        </pc:picChg>
      </pc:sldChg>
      <pc:sldChg chg="addSp delSp modSp add mod">
        <pc:chgData name="Atreya Goswami" userId="3edc3790-c7da-4940-b3ee-29f12e159e72" providerId="ADAL" clId="{90C2DF12-38AE-40F8-8F69-B30F38A5CB11}" dt="2023-03-25T12:48:53.909" v="515" actId="20577"/>
        <pc:sldMkLst>
          <pc:docMk/>
          <pc:sldMk cId="4291533187" sldId="287"/>
        </pc:sldMkLst>
        <pc:spChg chg="mod">
          <ac:chgData name="Atreya Goswami" userId="3edc3790-c7da-4940-b3ee-29f12e159e72" providerId="ADAL" clId="{90C2DF12-38AE-40F8-8F69-B30F38A5CB11}" dt="2023-03-23T21:15:57.324" v="94" actId="313"/>
          <ac:spMkLst>
            <pc:docMk/>
            <pc:sldMk cId="4291533187" sldId="287"/>
            <ac:spMk id="5" creationId="{9E04C465-A87B-91D5-36E4-CDBC52566024}"/>
          </ac:spMkLst>
        </pc:spChg>
        <pc:spChg chg="mod">
          <ac:chgData name="Atreya Goswami" userId="3edc3790-c7da-4940-b3ee-29f12e159e72" providerId="ADAL" clId="{90C2DF12-38AE-40F8-8F69-B30F38A5CB11}" dt="2023-03-25T12:48:53.909" v="515" actId="20577"/>
          <ac:spMkLst>
            <pc:docMk/>
            <pc:sldMk cId="4291533187" sldId="287"/>
            <ac:spMk id="6" creationId="{6DEEF677-2305-1FBF-55E1-093DFEB95679}"/>
          </ac:spMkLst>
        </pc:spChg>
        <pc:picChg chg="add del mod">
          <ac:chgData name="Atreya Goswami" userId="3edc3790-c7da-4940-b3ee-29f12e159e72" providerId="ADAL" clId="{90C2DF12-38AE-40F8-8F69-B30F38A5CB11}" dt="2023-03-25T12:48:15.888" v="496" actId="478"/>
          <ac:picMkLst>
            <pc:docMk/>
            <pc:sldMk cId="4291533187" sldId="287"/>
            <ac:picMk id="3" creationId="{278583FD-6845-396B-BEDD-57D84DE690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5.xml"/><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microsoft.com/office/2007/relationships/media" Target="../media/media3.mp4"/><Relationship Id="rId7" Type="http://schemas.openxmlformats.org/officeDocument/2006/relationships/image" Target="../media/image31.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28.png"/><Relationship Id="rId5" Type="http://schemas.openxmlformats.org/officeDocument/2006/relationships/slideLayout" Target="../slideLayouts/slideLayout5.xml"/><Relationship Id="rId4" Type="http://schemas.openxmlformats.org/officeDocument/2006/relationships/video" Target="../media/media3.mp4"/></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6073B24F-B4D9-2021-6784-E5946EE4D2D0}"/>
              </a:ext>
            </a:extLst>
          </p:cNvPr>
          <p:cNvSpPr txBox="1">
            <a:spLocks/>
          </p:cNvSpPr>
          <p:nvPr/>
        </p:nvSpPr>
        <p:spPr>
          <a:xfrm>
            <a:off x="5983458" y="4606445"/>
            <a:ext cx="5730734" cy="5847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r"/>
            <a:r>
              <a:rPr lang="en-US" dirty="0"/>
              <a:t>EE658A COURSE PROJECT</a:t>
            </a:r>
          </a:p>
        </p:txBody>
      </p:sp>
      <p:sp>
        <p:nvSpPr>
          <p:cNvPr id="24" name="TextBox 23">
            <a:extLst>
              <a:ext uri="{FF2B5EF4-FFF2-40B4-BE49-F238E27FC236}">
                <a16:creationId xmlns:a16="http://schemas.microsoft.com/office/drawing/2014/main" id="{5244465A-7146-62F7-EA86-6007ED01ACFF}"/>
              </a:ext>
            </a:extLst>
          </p:cNvPr>
          <p:cNvSpPr txBox="1"/>
          <p:nvPr/>
        </p:nvSpPr>
        <p:spPr>
          <a:xfrm>
            <a:off x="956603" y="1727497"/>
            <a:ext cx="10757589" cy="1077218"/>
          </a:xfrm>
          <a:prstGeom prst="rect">
            <a:avLst/>
          </a:prstGeom>
          <a:noFill/>
        </p:spPr>
        <p:txBody>
          <a:bodyPr wrap="square" rtlCol="0">
            <a:spAutoFit/>
          </a:bodyPr>
          <a:lstStyle/>
          <a:p>
            <a:pPr algn="r"/>
            <a:r>
              <a:rPr lang="en-US" sz="3200" i="1" dirty="0"/>
              <a:t>Generating Fuzzy Rules by Learning from Examples</a:t>
            </a:r>
          </a:p>
          <a:p>
            <a:pPr algn="r"/>
            <a:r>
              <a:rPr lang="en-US" sz="3200" i="1" dirty="0"/>
              <a:t>(Li-Xin Wang and Jerry M. Mendel)</a:t>
            </a:r>
          </a:p>
        </p:txBody>
      </p:sp>
      <p:sp>
        <p:nvSpPr>
          <p:cNvPr id="25" name="TextBox 24">
            <a:extLst>
              <a:ext uri="{FF2B5EF4-FFF2-40B4-BE49-F238E27FC236}">
                <a16:creationId xmlns:a16="http://schemas.microsoft.com/office/drawing/2014/main" id="{C0094948-0942-346D-A529-3F2C4EBFB781}"/>
              </a:ext>
            </a:extLst>
          </p:cNvPr>
          <p:cNvSpPr txBox="1"/>
          <p:nvPr/>
        </p:nvSpPr>
        <p:spPr>
          <a:xfrm>
            <a:off x="4529796" y="1106640"/>
            <a:ext cx="7184396" cy="461665"/>
          </a:xfrm>
          <a:prstGeom prst="rect">
            <a:avLst/>
          </a:prstGeom>
          <a:noFill/>
        </p:spPr>
        <p:txBody>
          <a:bodyPr wrap="square" rtlCol="0">
            <a:spAutoFit/>
          </a:bodyPr>
          <a:lstStyle/>
          <a:p>
            <a:pPr algn="r"/>
            <a:r>
              <a:rPr lang="en-US" sz="2400" dirty="0"/>
              <a:t>Paper Review and Implementation of</a:t>
            </a:r>
          </a:p>
        </p:txBody>
      </p:sp>
      <p:sp>
        <p:nvSpPr>
          <p:cNvPr id="26" name="TextBox 25">
            <a:extLst>
              <a:ext uri="{FF2B5EF4-FFF2-40B4-BE49-F238E27FC236}">
                <a16:creationId xmlns:a16="http://schemas.microsoft.com/office/drawing/2014/main" id="{9CAE9283-DAF7-5183-B97A-B5C0F9F3EAE4}"/>
              </a:ext>
            </a:extLst>
          </p:cNvPr>
          <p:cNvSpPr txBox="1"/>
          <p:nvPr/>
        </p:nvSpPr>
        <p:spPr>
          <a:xfrm>
            <a:off x="8623495" y="5416061"/>
            <a:ext cx="3090697" cy="707886"/>
          </a:xfrm>
          <a:prstGeom prst="rect">
            <a:avLst/>
          </a:prstGeom>
          <a:noFill/>
        </p:spPr>
        <p:txBody>
          <a:bodyPr wrap="square" rtlCol="0">
            <a:spAutoFit/>
          </a:bodyPr>
          <a:lstStyle/>
          <a:p>
            <a:pPr algn="r"/>
            <a:r>
              <a:rPr lang="en-US" sz="2000" i="1" dirty="0"/>
              <a:t>Atreya Goswami</a:t>
            </a:r>
          </a:p>
          <a:p>
            <a:pPr algn="r"/>
            <a:r>
              <a:rPr lang="en-US" sz="2000" i="1" dirty="0"/>
              <a:t>Roll No. 190201</a:t>
            </a:r>
          </a:p>
        </p:txBody>
      </p:sp>
    </p:spTree>
    <p:extLst>
      <p:ext uri="{BB962C8B-B14F-4D97-AF65-F5344CB8AC3E}">
        <p14:creationId xmlns:p14="http://schemas.microsoft.com/office/powerpoint/2010/main" val="142942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196FF0-FDA0-6C4E-C9C1-66670A8E7391}"/>
              </a:ext>
            </a:extLst>
          </p:cNvPr>
          <p:cNvSpPr>
            <a:spLocks noGrp="1"/>
          </p:cNvSpPr>
          <p:nvPr>
            <p:ph type="title"/>
          </p:nvPr>
        </p:nvSpPr>
        <p:spPr>
          <a:xfrm>
            <a:off x="470753" y="757918"/>
            <a:ext cx="10930597" cy="604911"/>
          </a:xfrm>
        </p:spPr>
        <p:txBody>
          <a:bodyPr>
            <a:noAutofit/>
          </a:bodyPr>
          <a:lstStyle/>
          <a:p>
            <a:pPr algn="l"/>
            <a:r>
              <a:rPr lang="en-US" sz="2600" dirty="0">
                <a:latin typeface="+mn-lt"/>
              </a:rPr>
              <a:t>STEP 2: </a:t>
            </a:r>
            <a:r>
              <a:rPr lang="en-US" sz="2600" dirty="0"/>
              <a:t>Generating fuzzy rules from given data pairs</a:t>
            </a:r>
            <a:endParaRPr lang="en-US" sz="2600" dirty="0">
              <a:latin typeface="+mn-lt"/>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1B989-8C68-A83D-04FA-FC156AFBB6E5}"/>
                  </a:ext>
                </a:extLst>
              </p:cNvPr>
              <p:cNvSpPr txBox="1"/>
              <p:nvPr/>
            </p:nvSpPr>
            <p:spPr>
              <a:xfrm>
                <a:off x="470754" y="1702191"/>
                <a:ext cx="10930597" cy="4226798"/>
              </a:xfrm>
              <a:prstGeom prst="rect">
                <a:avLst/>
              </a:prstGeom>
              <a:noFill/>
            </p:spPr>
            <p:txBody>
              <a:bodyPr wrap="square" rtlCol="0">
                <a:spAutoFit/>
              </a:bodyPr>
              <a:lstStyle/>
              <a:p>
                <a:pPr marL="457200" indent="-457200">
                  <a:lnSpc>
                    <a:spcPct val="150000"/>
                  </a:lnSpc>
                  <a:buAutoNum type="arabicPeriod"/>
                </a:pPr>
                <a:r>
                  <a:rPr lang="en-US" sz="2000" dirty="0"/>
                  <a:t>Determine the degrees of </a:t>
                </a:r>
                <a14:m>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oMath>
                </a14:m>
                <a:r>
                  <a:rPr lang="en-US" sz="2000" dirty="0"/>
                  <a:t> in each of the defined regions.</a:t>
                </a:r>
              </a:p>
              <a:p>
                <a:pPr marL="457200" indent="-457200">
                  <a:lnSpc>
                    <a:spcPct val="150000"/>
                  </a:lnSpc>
                  <a:buAutoNum type="arabicPeriod"/>
                </a:pPr>
                <a:r>
                  <a:rPr lang="en-US" sz="2000" dirty="0"/>
                  <a:t>Assign </a:t>
                </a:r>
                <a14:m>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oMath>
                </a14:m>
                <a:r>
                  <a:rPr lang="en-US" sz="2000" dirty="0"/>
                  <a:t> to the region with maximum degree.</a:t>
                </a:r>
              </a:p>
              <a:p>
                <a:pPr marL="457200" indent="-457200">
                  <a:lnSpc>
                    <a:spcPct val="150000"/>
                  </a:lnSpc>
                  <a:buAutoNum type="arabicPeriod"/>
                </a:pPr>
                <a:r>
                  <a:rPr lang="en-US" sz="2000" dirty="0"/>
                  <a:t>Obtain one “AND” rule from </a:t>
                </a:r>
                <a14:m>
                  <m:oMath xmlns:m="http://schemas.openxmlformats.org/officeDocument/2006/math">
                    <m:d>
                      <m:dPr>
                        <m:ctrlPr>
                          <a:rPr lang="en-US" sz="200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oMath>
                </a14:m>
                <a:r>
                  <a:rPr lang="en-US" sz="2000" dirty="0"/>
                  <a:t>.</a:t>
                </a:r>
              </a:p>
              <a:p>
                <a:pPr marL="457200" indent="-457200">
                  <a:buAutoNum type="arabicPeriod"/>
                </a:pPr>
                <a:endParaRPr lang="en-US" sz="2000" dirty="0"/>
              </a:p>
              <a:p>
                <a:endParaRPr lang="en-US" sz="2000" dirty="0"/>
              </a:p>
              <a:p>
                <a:pPr algn="just"/>
                <a:r>
                  <a:rPr lang="en-US" sz="2000" i="1" dirty="0"/>
                  <a:t>Example: Let’s say, degree of </a:t>
                </a:r>
                <a14:m>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oMath>
                </a14:m>
                <a:r>
                  <a:rPr lang="en-US" sz="2000" i="1" dirty="0"/>
                  <a:t> is maximum in region S1, degree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oMath>
                </a14:m>
                <a:r>
                  <a:rPr lang="en-US" sz="2000" i="1" dirty="0"/>
                  <a:t> is maximum in region CE, and degree of corresponding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oMath>
                </a14:m>
                <a:r>
                  <a:rPr lang="en-US" sz="2000" i="1" dirty="0"/>
                  <a:t> is maximum in region S2.  Then, from this input-output pair, we obtain the following rule:</a:t>
                </a:r>
              </a:p>
              <a:p>
                <a:endParaRPr lang="en-US" sz="2000" i="1" dirty="0"/>
              </a:p>
              <a:p>
                <a:pPr algn="ctr"/>
                <a:r>
                  <a:rPr lang="en-US" sz="2400" i="1" dirty="0"/>
                  <a:t>IF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a:t> is S1 AND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2</m:t>
                        </m:r>
                      </m:sub>
                    </m:sSub>
                  </m:oMath>
                </a14:m>
                <a:r>
                  <a:rPr lang="en-US" sz="2400" dirty="0"/>
                  <a:t> is CE, THEN </a:t>
                </a:r>
                <a14:m>
                  <m:oMath xmlns:m="http://schemas.openxmlformats.org/officeDocument/2006/math">
                    <m:r>
                      <a:rPr lang="en-US" sz="2400" b="0" i="1">
                        <a:latin typeface="Cambria Math" panose="02040503050406030204" pitchFamily="18" charset="0"/>
                        <a:ea typeface="Cambria Math" panose="02040503050406030204" pitchFamily="18" charset="0"/>
                      </a:rPr>
                      <m:t>𝑦</m:t>
                    </m:r>
                  </m:oMath>
                </a14:m>
                <a:r>
                  <a:rPr lang="en-US" sz="2400" i="1" dirty="0"/>
                  <a:t> is S2.</a:t>
                </a:r>
              </a:p>
            </p:txBody>
          </p:sp>
        </mc:Choice>
        <mc:Fallback xmlns="">
          <p:sp>
            <p:nvSpPr>
              <p:cNvPr id="6" name="TextBox 5">
                <a:extLst>
                  <a:ext uri="{FF2B5EF4-FFF2-40B4-BE49-F238E27FC236}">
                    <a16:creationId xmlns:a16="http://schemas.microsoft.com/office/drawing/2014/main" id="{56A1B989-8C68-A83D-04FA-FC156AFBB6E5}"/>
                  </a:ext>
                </a:extLst>
              </p:cNvPr>
              <p:cNvSpPr txBox="1">
                <a:spLocks noRot="1" noChangeAspect="1" noMove="1" noResize="1" noEditPoints="1" noAdjustHandles="1" noChangeArrowheads="1" noChangeShapeType="1" noTextEdit="1"/>
              </p:cNvSpPr>
              <p:nvPr/>
            </p:nvSpPr>
            <p:spPr>
              <a:xfrm>
                <a:off x="470754" y="1702191"/>
                <a:ext cx="10930597" cy="4226798"/>
              </a:xfrm>
              <a:prstGeom prst="rect">
                <a:avLst/>
              </a:prstGeom>
              <a:blipFill>
                <a:blip r:embed="rId2"/>
                <a:stretch>
                  <a:fillRect l="-558" r="-613" b="-2161"/>
                </a:stretch>
              </a:blipFill>
            </p:spPr>
            <p:txBody>
              <a:bodyPr/>
              <a:lstStyle/>
              <a:p>
                <a:r>
                  <a:rPr lang="en-US">
                    <a:noFill/>
                  </a:rPr>
                  <a:t> </a:t>
                </a:r>
              </a:p>
            </p:txBody>
          </p:sp>
        </mc:Fallback>
      </mc:AlternateContent>
    </p:spTree>
    <p:extLst>
      <p:ext uri="{BB962C8B-B14F-4D97-AF65-F5344CB8AC3E}">
        <p14:creationId xmlns:p14="http://schemas.microsoft.com/office/powerpoint/2010/main" val="2384060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04C465-A87B-91D5-36E4-CDBC52566024}"/>
              </a:ext>
            </a:extLst>
          </p:cNvPr>
          <p:cNvSpPr>
            <a:spLocks noGrp="1"/>
          </p:cNvSpPr>
          <p:nvPr>
            <p:ph type="title"/>
          </p:nvPr>
        </p:nvSpPr>
        <p:spPr>
          <a:xfrm>
            <a:off x="470753" y="757918"/>
            <a:ext cx="11191364" cy="604911"/>
          </a:xfrm>
        </p:spPr>
        <p:txBody>
          <a:bodyPr>
            <a:noAutofit/>
          </a:bodyPr>
          <a:lstStyle/>
          <a:p>
            <a:pPr algn="l"/>
            <a:r>
              <a:rPr lang="en-US" sz="2600" dirty="0">
                <a:latin typeface="+mn-lt"/>
              </a:rPr>
              <a:t>STEP 3: </a:t>
            </a:r>
            <a:r>
              <a:rPr lang="en-US" sz="2600" dirty="0"/>
              <a:t>Assigning a degree to each rule</a:t>
            </a:r>
            <a:endParaRPr lang="en-US" sz="2600" dirty="0">
              <a:latin typeface="+mn-lt"/>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EEF677-2305-1FBF-55E1-093DFEB95679}"/>
                  </a:ext>
                </a:extLst>
              </p:cNvPr>
              <p:cNvSpPr txBox="1"/>
              <p:nvPr/>
            </p:nvSpPr>
            <p:spPr>
              <a:xfrm>
                <a:off x="470754" y="1702191"/>
                <a:ext cx="11191363" cy="5029582"/>
              </a:xfrm>
              <a:prstGeom prst="rect">
                <a:avLst/>
              </a:prstGeom>
              <a:noFill/>
            </p:spPr>
            <p:txBody>
              <a:bodyPr wrap="square" rtlCol="0">
                <a:spAutoFit/>
              </a:bodyPr>
              <a:lstStyle/>
              <a:p>
                <a:pPr algn="just"/>
                <a:r>
                  <a:rPr lang="en-US" sz="2000" dirty="0"/>
                  <a:t>Since, each data pair generates a rule, and there are lot of data pairs, hence there will be </a:t>
                </a:r>
                <a:r>
                  <a:rPr lang="en-US" sz="2000" b="1" dirty="0"/>
                  <a:t>conflicting </a:t>
                </a:r>
                <a:r>
                  <a:rPr lang="en-US" sz="2000" dirty="0"/>
                  <a:t>and </a:t>
                </a:r>
                <a:r>
                  <a:rPr lang="en-US" sz="2000" b="1" dirty="0"/>
                  <a:t>redundant </a:t>
                </a:r>
                <a:r>
                  <a:rPr lang="en-US" sz="2000" dirty="0"/>
                  <a:t>rules, i.e., many rules with the same </a:t>
                </a:r>
                <a:r>
                  <a:rPr lang="en-US" sz="2000" i="1" dirty="0"/>
                  <a:t>antecedents</a:t>
                </a:r>
                <a:r>
                  <a:rPr lang="en-US" sz="2000" dirty="0"/>
                  <a:t> (IF part) having same or different </a:t>
                </a:r>
                <a:r>
                  <a:rPr lang="en-US" sz="2000" i="1" dirty="0"/>
                  <a:t>consequents</a:t>
                </a:r>
                <a:r>
                  <a:rPr lang="en-US" sz="2000" dirty="0"/>
                  <a:t> (THEN part).</a:t>
                </a:r>
              </a:p>
              <a:p>
                <a:endParaRPr lang="en-US" sz="2000" dirty="0"/>
              </a:p>
              <a:p>
                <a:pPr algn="just"/>
                <a:r>
                  <a:rPr lang="en-US" sz="2000" dirty="0"/>
                  <a:t>To resolve this issue, we assign a degree to each rule and accept only the rule with maximum degree from many rules having the same antecedents.</a:t>
                </a:r>
              </a:p>
              <a:p>
                <a:endParaRPr lang="en-US" sz="2000" dirty="0"/>
              </a:p>
              <a:p>
                <a:pPr algn="just"/>
                <a:r>
                  <a:rPr lang="en-US" sz="2000" i="1" dirty="0"/>
                  <a:t>Example: If RULE1 is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lang="en-US" sz="2000" i="1" dirty="0"/>
                  <a:t> is S1 AND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𝑥</m:t>
                        </m:r>
                      </m:e>
                      <m:sub>
                        <m:r>
                          <a:rPr lang="en-US" sz="2000" b="0" i="1">
                            <a:latin typeface="Cambria Math" panose="02040503050406030204" pitchFamily="18" charset="0"/>
                          </a:rPr>
                          <m:t>2</m:t>
                        </m:r>
                      </m:sub>
                    </m:sSub>
                  </m:oMath>
                </a14:m>
                <a:r>
                  <a:rPr lang="en-US" sz="2000" dirty="0"/>
                  <a:t> is CE, THEN </a:t>
                </a:r>
                <a14:m>
                  <m:oMath xmlns:m="http://schemas.openxmlformats.org/officeDocument/2006/math">
                    <m:r>
                      <a:rPr lang="en-US" sz="2000" b="0" i="1">
                        <a:latin typeface="Cambria Math" panose="02040503050406030204" pitchFamily="18" charset="0"/>
                        <a:ea typeface="Cambria Math" panose="02040503050406030204" pitchFamily="18" charset="0"/>
                      </a:rPr>
                      <m:t>𝑦</m:t>
                    </m:r>
                  </m:oMath>
                </a14:m>
                <a:r>
                  <a:rPr lang="en-US" sz="2000" i="1" dirty="0"/>
                  <a:t> is S2”, then we assign a degree to RULE1 as</a:t>
                </a:r>
              </a:p>
              <a:p>
                <a:endParaRPr lang="en-US" sz="2000" i="1"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𝑅𝑈𝐿𝐸</m:t>
                          </m:r>
                          <m:r>
                            <a:rPr lang="en-US" sz="2000" b="0" i="1" smtClean="0">
                              <a:latin typeface="Cambria Math" panose="02040503050406030204" pitchFamily="18" charset="0"/>
                            </a:rPr>
                            <m:t>1</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𝑆</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𝐶𝐸</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𝑆</m:t>
                          </m:r>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d>
                    </m:oMath>
                  </m:oMathPara>
                </a14:m>
                <a:endParaRPr lang="en-US" sz="2000" b="0" i="1" dirty="0"/>
              </a:p>
              <a:p>
                <a:pPr algn="ctr"/>
                <a:endParaRPr lang="en-US" sz="2000" i="1" dirty="0"/>
              </a:p>
              <a:p>
                <a:pPr algn="just"/>
                <a:r>
                  <a:rPr lang="en-US" sz="2000" b="1" i="1" dirty="0"/>
                  <a:t>Note: </a:t>
                </a:r>
                <a:r>
                  <a:rPr lang="en-US" sz="2000" i="1" dirty="0"/>
                  <a:t>Often we also multiply the “usefulness”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p>
                  </m:oMath>
                </a14:m>
                <a:r>
                  <a:rPr lang="en-US" sz="2000" i="1" dirty="0"/>
                  <a:t> of a given data pair (annotated by a human expert) in the expression for degree of a rule. Hence, we can redefine the degree of RULE1 as</a:t>
                </a:r>
              </a:p>
              <a:p>
                <a:endParaRPr lang="en-US" sz="2000" b="1" i="1"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𝑅𝑈𝐿𝐸</m:t>
                          </m:r>
                          <m:r>
                            <a:rPr lang="en-US" sz="2000" b="0" i="1" smtClean="0">
                              <a:latin typeface="Cambria Math" panose="02040503050406030204" pitchFamily="18" charset="0"/>
                            </a:rPr>
                            <m:t>1</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𝑆</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𝐶𝐸</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𝑆</m:t>
                          </m:r>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d>
                      <m:sSup>
                        <m:sSupPr>
                          <m:ctrlPr>
                            <a:rPr lang="en-US" sz="2000" i="1">
                              <a:latin typeface="Cambria Math" panose="02040503050406030204" pitchFamily="18" charset="0"/>
                            </a:rPr>
                          </m:ctrlPr>
                        </m:sSupPr>
                        <m:e>
                          <m:r>
                            <a:rPr lang="en-US" sz="2000" b="0" i="1" smtClean="0">
                              <a:latin typeface="Cambria Math" panose="02040503050406030204" pitchFamily="18" charset="0"/>
                            </a:rPr>
                            <m:t> </m:t>
                          </m:r>
                          <m:r>
                            <a:rPr lang="en-US" sz="2000" i="1">
                              <a:latin typeface="Cambria Math" panose="02040503050406030204" pitchFamily="18" charset="0"/>
                            </a:rPr>
                            <m:t>𝑚</m:t>
                          </m:r>
                        </m:e>
                        <m:sup>
                          <m:r>
                            <a:rPr lang="en-US" sz="2000" i="1">
                              <a:latin typeface="Cambria Math" panose="02040503050406030204" pitchFamily="18" charset="0"/>
                            </a:rPr>
                            <m:t>(</m:t>
                          </m:r>
                          <m:r>
                            <a:rPr lang="en-US" sz="2000" b="0" i="1" smtClean="0">
                              <a:latin typeface="Cambria Math" panose="02040503050406030204" pitchFamily="18" charset="0"/>
                            </a:rPr>
                            <m:t>1</m:t>
                          </m:r>
                          <m:r>
                            <a:rPr lang="en-US" sz="2000" i="1">
                              <a:latin typeface="Cambria Math" panose="02040503050406030204" pitchFamily="18" charset="0"/>
                            </a:rPr>
                            <m:t>)</m:t>
                          </m:r>
                        </m:sup>
                      </m:sSup>
                    </m:oMath>
                  </m:oMathPara>
                </a14:m>
                <a:endParaRPr lang="en-US" sz="2000" b="0" i="1" dirty="0"/>
              </a:p>
              <a:p>
                <a:pPr algn="ctr"/>
                <a:endParaRPr lang="en-US" sz="2000" b="1" i="1" dirty="0"/>
              </a:p>
            </p:txBody>
          </p:sp>
        </mc:Choice>
        <mc:Fallback xmlns="">
          <p:sp>
            <p:nvSpPr>
              <p:cNvPr id="6" name="TextBox 5">
                <a:extLst>
                  <a:ext uri="{FF2B5EF4-FFF2-40B4-BE49-F238E27FC236}">
                    <a16:creationId xmlns:a16="http://schemas.microsoft.com/office/drawing/2014/main" id="{6DEEF677-2305-1FBF-55E1-093DFEB95679}"/>
                  </a:ext>
                </a:extLst>
              </p:cNvPr>
              <p:cNvSpPr txBox="1">
                <a:spLocks noRot="1" noChangeAspect="1" noMove="1" noResize="1" noEditPoints="1" noAdjustHandles="1" noChangeArrowheads="1" noChangeShapeType="1" noTextEdit="1"/>
              </p:cNvSpPr>
              <p:nvPr/>
            </p:nvSpPr>
            <p:spPr>
              <a:xfrm>
                <a:off x="470754" y="1702191"/>
                <a:ext cx="11191363" cy="5029582"/>
              </a:xfrm>
              <a:prstGeom prst="rect">
                <a:avLst/>
              </a:prstGeom>
              <a:blipFill>
                <a:blip r:embed="rId2"/>
                <a:stretch>
                  <a:fillRect l="-545" t="-606" r="-599"/>
                </a:stretch>
              </a:blipFill>
            </p:spPr>
            <p:txBody>
              <a:bodyPr/>
              <a:lstStyle/>
              <a:p>
                <a:r>
                  <a:rPr lang="en-US">
                    <a:noFill/>
                  </a:rPr>
                  <a:t> </a:t>
                </a:r>
              </a:p>
            </p:txBody>
          </p:sp>
        </mc:Fallback>
      </mc:AlternateContent>
    </p:spTree>
    <p:extLst>
      <p:ext uri="{BB962C8B-B14F-4D97-AF65-F5344CB8AC3E}">
        <p14:creationId xmlns:p14="http://schemas.microsoft.com/office/powerpoint/2010/main" val="273555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31B669-C244-ACFF-2D65-EAB3B4D02101}"/>
              </a:ext>
            </a:extLst>
          </p:cNvPr>
          <p:cNvSpPr>
            <a:spLocks noGrp="1"/>
          </p:cNvSpPr>
          <p:nvPr>
            <p:ph type="title"/>
          </p:nvPr>
        </p:nvSpPr>
        <p:spPr>
          <a:xfrm>
            <a:off x="470753" y="757918"/>
            <a:ext cx="11191364" cy="604911"/>
          </a:xfrm>
        </p:spPr>
        <p:txBody>
          <a:bodyPr>
            <a:noAutofit/>
          </a:bodyPr>
          <a:lstStyle/>
          <a:p>
            <a:pPr algn="l"/>
            <a:r>
              <a:rPr lang="en-US" sz="2600" dirty="0">
                <a:latin typeface="+mn-lt"/>
              </a:rPr>
              <a:t>STEP 4: </a:t>
            </a:r>
            <a:r>
              <a:rPr lang="en-US" sz="2600" dirty="0"/>
              <a:t>Creating a combined Fuzzy Rule Base</a:t>
            </a:r>
            <a:endParaRPr lang="en-US" sz="2600" dirty="0">
              <a:latin typeface="+mn-lt"/>
            </a:endParaRPr>
          </a:p>
        </p:txBody>
      </p:sp>
      <p:sp>
        <p:nvSpPr>
          <p:cNvPr id="6" name="TextBox 5">
            <a:extLst>
              <a:ext uri="{FF2B5EF4-FFF2-40B4-BE49-F238E27FC236}">
                <a16:creationId xmlns:a16="http://schemas.microsoft.com/office/drawing/2014/main" id="{E91955E6-AD66-3A4C-3E9D-8D6495C770CA}"/>
              </a:ext>
            </a:extLst>
          </p:cNvPr>
          <p:cNvSpPr txBox="1"/>
          <p:nvPr/>
        </p:nvSpPr>
        <p:spPr>
          <a:xfrm>
            <a:off x="470755" y="1702191"/>
            <a:ext cx="7041393" cy="4401205"/>
          </a:xfrm>
          <a:prstGeom prst="rect">
            <a:avLst/>
          </a:prstGeom>
          <a:noFill/>
        </p:spPr>
        <p:txBody>
          <a:bodyPr wrap="square" rtlCol="0">
            <a:spAutoFit/>
          </a:bodyPr>
          <a:lstStyle/>
          <a:p>
            <a:pPr algn="just"/>
            <a:r>
              <a:rPr lang="en-US" sz="2000" dirty="0"/>
              <a:t>In this step, we combine the fuzzy rules obtained in Step 3, and linguistic fuzzy rules annotated by human experts into a common framework – </a:t>
            </a:r>
            <a:r>
              <a:rPr lang="en-US" sz="2000" i="1" dirty="0"/>
              <a:t>the combined fuzzy rule base</a:t>
            </a:r>
            <a:r>
              <a:rPr lang="en-US" sz="2000" dirty="0"/>
              <a:t>.</a:t>
            </a:r>
          </a:p>
          <a:p>
            <a:pPr algn="just"/>
            <a:endParaRPr lang="en-US" sz="2000" dirty="0"/>
          </a:p>
          <a:p>
            <a:pPr algn="just"/>
            <a:r>
              <a:rPr lang="en-US" sz="2000" dirty="0"/>
              <a:t>Assuming that linguistic rules are also assigned a degree, in case of a conflict, only the rule with a higher degree will be accepted.</a:t>
            </a:r>
          </a:p>
          <a:p>
            <a:pPr algn="just"/>
            <a:endParaRPr lang="en-US" sz="2000" dirty="0"/>
          </a:p>
          <a:p>
            <a:pPr algn="just"/>
            <a:r>
              <a:rPr lang="en-US" sz="2000" dirty="0"/>
              <a:t>We know from Step 2 that fuzzy rules obtained from numerical data pairs will always be ”AND” rules. However, linguistic fuzzy rules may be ”OR” rules, in which case, all the boxes corresponding to the antecedents of the rule need to be filled with the output of the rule.</a:t>
            </a:r>
          </a:p>
          <a:p>
            <a:pPr algn="just"/>
            <a:endParaRPr lang="en-US" sz="2000" dirty="0"/>
          </a:p>
        </p:txBody>
      </p:sp>
      <p:pic>
        <p:nvPicPr>
          <p:cNvPr id="3" name="Picture 2">
            <a:extLst>
              <a:ext uri="{FF2B5EF4-FFF2-40B4-BE49-F238E27FC236}">
                <a16:creationId xmlns:a16="http://schemas.microsoft.com/office/drawing/2014/main" id="{5EAA039E-4F89-9B54-44B4-98150855A4C6}"/>
              </a:ext>
            </a:extLst>
          </p:cNvPr>
          <p:cNvPicPr>
            <a:picLocks noChangeAspect="1"/>
          </p:cNvPicPr>
          <p:nvPr/>
        </p:nvPicPr>
        <p:blipFill>
          <a:blip r:embed="rId2"/>
          <a:stretch>
            <a:fillRect/>
          </a:stretch>
        </p:blipFill>
        <p:spPr>
          <a:xfrm>
            <a:off x="8116518" y="1702191"/>
            <a:ext cx="3390854" cy="4560114"/>
          </a:xfrm>
          <a:prstGeom prst="rect">
            <a:avLst/>
          </a:prstGeom>
        </p:spPr>
      </p:pic>
    </p:spTree>
    <p:extLst>
      <p:ext uri="{BB962C8B-B14F-4D97-AF65-F5344CB8AC3E}">
        <p14:creationId xmlns:p14="http://schemas.microsoft.com/office/powerpoint/2010/main" val="213679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04C465-A87B-91D5-36E4-CDBC52566024}"/>
              </a:ext>
            </a:extLst>
          </p:cNvPr>
          <p:cNvSpPr>
            <a:spLocks noGrp="1"/>
          </p:cNvSpPr>
          <p:nvPr>
            <p:ph type="title"/>
          </p:nvPr>
        </p:nvSpPr>
        <p:spPr>
          <a:xfrm>
            <a:off x="470753" y="757918"/>
            <a:ext cx="11191364" cy="604911"/>
          </a:xfrm>
        </p:spPr>
        <p:txBody>
          <a:bodyPr>
            <a:noAutofit/>
          </a:bodyPr>
          <a:lstStyle/>
          <a:p>
            <a:pPr algn="l"/>
            <a:r>
              <a:rPr lang="en-US" sz="2600" dirty="0">
                <a:latin typeface="+mn-lt"/>
              </a:rPr>
              <a:t>STEP 5: </a:t>
            </a:r>
            <a:r>
              <a:rPr lang="en-US" sz="2600" dirty="0"/>
              <a:t>Determine a mapping based on the fuzzy rule base</a:t>
            </a:r>
            <a:endParaRPr lang="en-US" sz="2600" dirty="0">
              <a:latin typeface="+mn-lt"/>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EEF677-2305-1FBF-55E1-093DFEB95679}"/>
                  </a:ext>
                </a:extLst>
              </p:cNvPr>
              <p:cNvSpPr txBox="1"/>
              <p:nvPr/>
            </p:nvSpPr>
            <p:spPr>
              <a:xfrm>
                <a:off x="470754" y="1702191"/>
                <a:ext cx="11191363" cy="5034199"/>
              </a:xfrm>
              <a:prstGeom prst="rect">
                <a:avLst/>
              </a:prstGeom>
              <a:noFill/>
            </p:spPr>
            <p:txBody>
              <a:bodyPr wrap="square" rtlCol="0">
                <a:spAutoFit/>
              </a:bodyPr>
              <a:lstStyle/>
              <a:p>
                <a:r>
                  <a:rPr lang="en-US" sz="2000" dirty="0"/>
                  <a:t>Now for any new data pair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oMath>
                </a14:m>
                <a:r>
                  <a:rPr lang="en-US" sz="2000" dirty="0"/>
                  <a:t>, we need to determine the output control </a:t>
                </a:r>
                <a14:m>
                  <m:oMath xmlns:m="http://schemas.openxmlformats.org/officeDocument/2006/math">
                    <m:r>
                      <a:rPr lang="en-US" sz="2000" i="1" dirty="0" smtClean="0">
                        <a:latin typeface="Cambria Math" panose="02040503050406030204" pitchFamily="18" charset="0"/>
                      </a:rPr>
                      <m:t>𝑦</m:t>
                    </m:r>
                  </m:oMath>
                </a14:m>
                <a:r>
                  <a:rPr lang="en-US" sz="2000" dirty="0"/>
                  <a:t>. We use the following defuzzification strategy to achieve this:</a:t>
                </a:r>
              </a:p>
              <a:p>
                <a:endParaRPr lang="en-US" sz="2000" b="1" i="1" dirty="0"/>
              </a:p>
              <a:p>
                <a:pPr marL="457200" indent="-457200">
                  <a:buAutoNum type="arabicPeriod"/>
                </a:pPr>
                <a:r>
                  <a:rPr lang="en-US" sz="2000" dirty="0"/>
                  <a:t>For each fuzzy rule, we multiply the degrees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a:t> in the antecedents’ corresponding regions to determine the degree of the output control corresponding to </a:t>
                </a:r>
                <a14:m>
                  <m:oMath xmlns:m="http://schemas.openxmlformats.org/officeDocument/2006/math">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b="0" i="0" smtClean="0">
                        <a:latin typeface="Cambria Math" panose="02040503050406030204" pitchFamily="18" charset="0"/>
                      </a:rPr>
                      <m:t>.</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𝑚</m:t>
                          </m:r>
                        </m:e>
                        <m:sub>
                          <m:sSup>
                            <m:sSupPr>
                              <m:ctrlPr>
                                <a:rPr lang="en-US" sz="2000" i="1">
                                  <a:latin typeface="Cambria Math" panose="02040503050406030204" pitchFamily="18" charset="0"/>
                                </a:rPr>
                              </m:ctrlPr>
                            </m:sSupPr>
                            <m:e>
                              <m:r>
                                <a:rPr lang="en-US" sz="2000" i="1">
                                  <a:latin typeface="Cambria Math" panose="02040503050406030204" pitchFamily="18" charset="0"/>
                                </a:rPr>
                                <m:t>𝑂</m:t>
                              </m:r>
                            </m:e>
                            <m:sup>
                              <m:r>
                                <a:rPr lang="en-US" sz="2000" i="1">
                                  <a:latin typeface="Cambria Math" panose="02040503050406030204" pitchFamily="18" charset="0"/>
                                </a:rPr>
                                <m:t>𝑖</m:t>
                              </m:r>
                            </m:sup>
                          </m:sSup>
                        </m:sub>
                        <m:sup>
                          <m:r>
                            <a:rPr lang="en-US" sz="2000" i="1">
                              <a:latin typeface="Cambria Math" panose="02040503050406030204" pitchFamily="18" charset="0"/>
                            </a:rPr>
                            <m:t>𝑖</m:t>
                          </m:r>
                        </m:sup>
                      </m:sSub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𝑖</m:t>
                              </m:r>
                            </m:sup>
                          </m:sSubSup>
                        </m:sub>
                      </m:sSub>
                      <m:sSub>
                        <m:sSubPr>
                          <m:ctrlPr>
                            <a:rPr lang="en-US" sz="2000" i="1">
                              <a:latin typeface="Cambria Math" panose="02040503050406030204" pitchFamily="18" charset="0"/>
                            </a:rPr>
                          </m:ctrlPr>
                        </m:sSub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r>
                            <a:rPr lang="en-US" sz="2000" i="1">
                              <a:latin typeface="Cambria Math" panose="02040503050406030204" pitchFamily="18" charset="0"/>
                            </a:rPr>
                            <m:t>𝑚</m:t>
                          </m:r>
                        </m:e>
                        <m:sub>
                          <m:sSubSup>
                            <m:sSubSupPr>
                              <m:ctrlPr>
                                <a:rPr lang="en-US" sz="2000" i="1">
                                  <a:latin typeface="Cambria Math" panose="02040503050406030204" pitchFamily="18" charset="0"/>
                                </a:rPr>
                              </m:ctrlPr>
                            </m:sSubSupPr>
                            <m:e>
                              <m:r>
                                <a:rPr lang="en-US" sz="2000" i="1">
                                  <a:latin typeface="Cambria Math" panose="02040503050406030204" pitchFamily="18" charset="0"/>
                                </a:rPr>
                                <m:t>𝐼</m:t>
                              </m:r>
                            </m:e>
                            <m:sub>
                              <m:r>
                                <a:rPr lang="en-US" sz="2000" b="0" i="1" smtClean="0">
                                  <a:latin typeface="Cambria Math" panose="02040503050406030204" pitchFamily="18" charset="0"/>
                                </a:rPr>
                                <m:t>2</m:t>
                              </m:r>
                            </m:sub>
                            <m:sup>
                              <m:r>
                                <a:rPr lang="en-US" sz="2000" i="1">
                                  <a:latin typeface="Cambria Math" panose="02040503050406030204" pitchFamily="18" charset="0"/>
                                </a:rPr>
                                <m:t>𝑖</m:t>
                              </m:r>
                            </m:sup>
                          </m:sSubSup>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oMath>
                  </m:oMathPara>
                </a14:m>
                <a:endParaRPr lang="en-US" sz="2000" dirty="0"/>
              </a:p>
              <a:p>
                <a:pPr marL="457200" indent="-457200">
                  <a:buAutoNum type="arabicPeriod"/>
                </a:pPr>
                <a:endParaRPr lang="en-US" sz="2000" dirty="0"/>
              </a:p>
              <a:p>
                <a:endParaRPr lang="en-US" sz="2000" dirty="0"/>
              </a:p>
              <a:p>
                <a:pPr marL="457200" indent="-457200">
                  <a:buFont typeface="+mj-lt"/>
                  <a:buAutoNum type="arabicPeriod" startAt="2"/>
                </a:pPr>
                <a:r>
                  <a:rPr lang="en-US" sz="2000" dirty="0"/>
                  <a:t>Now, we use the </a:t>
                </a:r>
                <a:r>
                  <a:rPr lang="en-US" sz="2000" b="1" i="1" dirty="0"/>
                  <a:t>centroid defuzzification formula </a:t>
                </a:r>
                <a:r>
                  <a:rPr lang="en-US" sz="2000" dirty="0"/>
                  <a:t>to determine the output control </a:t>
                </a:r>
                <a14:m>
                  <m:oMath xmlns:m="http://schemas.openxmlformats.org/officeDocument/2006/math">
                    <m:r>
                      <a:rPr lang="en-US" sz="2000" i="1" dirty="0" smtClean="0">
                        <a:latin typeface="Cambria Math" panose="02040503050406030204" pitchFamily="18" charset="0"/>
                      </a:rPr>
                      <m:t>𝑦</m:t>
                    </m:r>
                  </m:oMath>
                </a14:m>
                <a:r>
                  <a:rPr lang="en-US" sz="2000" dirty="0"/>
                  <a:t>.</a:t>
                </a:r>
              </a:p>
              <a:p>
                <a:pPr marL="457200" indent="-457200">
                  <a:buFont typeface="+mj-lt"/>
                  <a:buAutoNum type="arabicPeriod" startAt="2"/>
                </a:pP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m:t>
                              </m:r>
                            </m:e>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𝐾</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𝑚</m:t>
                              </m:r>
                            </m:e>
                            <m:sub>
                              <m:sSup>
                                <m:sSupPr>
                                  <m:ctrlPr>
                                    <a:rPr lang="en-US" sz="2000" i="1">
                                      <a:latin typeface="Cambria Math" panose="02040503050406030204" pitchFamily="18" charset="0"/>
                                    </a:rPr>
                                  </m:ctrlPr>
                                </m:sSupPr>
                                <m:e>
                                  <m:r>
                                    <a:rPr lang="en-US" sz="2000" i="1">
                                      <a:latin typeface="Cambria Math" panose="02040503050406030204" pitchFamily="18" charset="0"/>
                                    </a:rPr>
                                    <m:t>𝑂</m:t>
                                  </m:r>
                                </m:e>
                                <m:sup>
                                  <m:r>
                                    <a:rPr lang="en-US" sz="2000" i="1">
                                      <a:latin typeface="Cambria Math" panose="02040503050406030204" pitchFamily="18" charset="0"/>
                                    </a:rPr>
                                    <m:t>𝑖</m:t>
                                  </m:r>
                                </m:sup>
                              </m:sSup>
                            </m:sub>
                            <m:sup>
                              <m:r>
                                <a:rPr lang="en-US" sz="2000" i="1">
                                  <a:latin typeface="Cambria Math" panose="02040503050406030204" pitchFamily="18" charset="0"/>
                                </a:rPr>
                                <m:t>𝑖</m:t>
                              </m:r>
                            </m:sup>
                          </m:sSubSup>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𝑖</m:t>
                              </m:r>
                            </m:sup>
                          </m:sSup>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m:t>
                              </m:r>
                            </m:e>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𝐾</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𝑚</m:t>
                              </m:r>
                            </m:e>
                            <m:sub>
                              <m:sSup>
                                <m:sSupPr>
                                  <m:ctrlPr>
                                    <a:rPr lang="en-US" sz="2000" i="1">
                                      <a:latin typeface="Cambria Math" panose="02040503050406030204" pitchFamily="18" charset="0"/>
                                    </a:rPr>
                                  </m:ctrlPr>
                                </m:sSupPr>
                                <m:e>
                                  <m:r>
                                    <a:rPr lang="en-US" sz="2000" i="1">
                                      <a:latin typeface="Cambria Math" panose="02040503050406030204" pitchFamily="18" charset="0"/>
                                    </a:rPr>
                                    <m:t>𝑂</m:t>
                                  </m:r>
                                </m:e>
                                <m:sup>
                                  <m:r>
                                    <a:rPr lang="en-US" sz="2000" i="1">
                                      <a:latin typeface="Cambria Math" panose="02040503050406030204" pitchFamily="18" charset="0"/>
                                    </a:rPr>
                                    <m:t>𝑖</m:t>
                                  </m:r>
                                </m:sup>
                              </m:sSup>
                            </m:sub>
                            <m:sup>
                              <m:r>
                                <a:rPr lang="en-US" sz="2000" i="1">
                                  <a:latin typeface="Cambria Math" panose="02040503050406030204" pitchFamily="18" charset="0"/>
                                </a:rPr>
                                <m:t>𝑖</m:t>
                              </m:r>
                            </m:sup>
                          </m:sSubSup>
                        </m:den>
                      </m:f>
                    </m:oMath>
                  </m:oMathPara>
                </a14:m>
                <a:endParaRPr lang="en-US" sz="2000" b="0" dirty="0"/>
              </a:p>
              <a:p>
                <a:endParaRPr lang="en-US" sz="2000" dirty="0"/>
              </a:p>
              <a:p>
                <a:endParaRPr lang="en-US" sz="2000" dirty="0"/>
              </a:p>
            </p:txBody>
          </p:sp>
        </mc:Choice>
        <mc:Fallback xmlns="">
          <p:sp>
            <p:nvSpPr>
              <p:cNvPr id="6" name="TextBox 5">
                <a:extLst>
                  <a:ext uri="{FF2B5EF4-FFF2-40B4-BE49-F238E27FC236}">
                    <a16:creationId xmlns:a16="http://schemas.microsoft.com/office/drawing/2014/main" id="{6DEEF677-2305-1FBF-55E1-093DFEB95679}"/>
                  </a:ext>
                </a:extLst>
              </p:cNvPr>
              <p:cNvSpPr txBox="1">
                <a:spLocks noRot="1" noChangeAspect="1" noMove="1" noResize="1" noEditPoints="1" noAdjustHandles="1" noChangeArrowheads="1" noChangeShapeType="1" noTextEdit="1"/>
              </p:cNvSpPr>
              <p:nvPr/>
            </p:nvSpPr>
            <p:spPr>
              <a:xfrm>
                <a:off x="470754" y="1702191"/>
                <a:ext cx="11191363" cy="5034199"/>
              </a:xfrm>
              <a:prstGeom prst="rect">
                <a:avLst/>
              </a:prstGeom>
              <a:blipFill>
                <a:blip r:embed="rId2"/>
                <a:stretch>
                  <a:fillRect l="-545" t="-605" r="-708"/>
                </a:stretch>
              </a:blipFill>
            </p:spPr>
            <p:txBody>
              <a:bodyPr/>
              <a:lstStyle/>
              <a:p>
                <a:r>
                  <a:rPr lang="en-US">
                    <a:noFill/>
                  </a:rPr>
                  <a:t> </a:t>
                </a:r>
              </a:p>
            </p:txBody>
          </p:sp>
        </mc:Fallback>
      </mc:AlternateContent>
    </p:spTree>
    <p:extLst>
      <p:ext uri="{BB962C8B-B14F-4D97-AF65-F5344CB8AC3E}">
        <p14:creationId xmlns:p14="http://schemas.microsoft.com/office/powerpoint/2010/main" val="104655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04C465-A87B-91D5-36E4-CDBC52566024}"/>
              </a:ext>
            </a:extLst>
          </p:cNvPr>
          <p:cNvSpPr>
            <a:spLocks noGrp="1"/>
          </p:cNvSpPr>
          <p:nvPr>
            <p:ph type="title"/>
          </p:nvPr>
        </p:nvSpPr>
        <p:spPr>
          <a:xfrm>
            <a:off x="470753" y="757918"/>
            <a:ext cx="11191364" cy="604911"/>
          </a:xfrm>
        </p:spPr>
        <p:txBody>
          <a:bodyPr>
            <a:noAutofit/>
          </a:bodyPr>
          <a:lstStyle/>
          <a:p>
            <a:pPr algn="l"/>
            <a:r>
              <a:rPr lang="en-US" sz="2600" dirty="0">
                <a:latin typeface="+mn-lt"/>
              </a:rPr>
              <a:t>FUZZY SYSTEM AS AN "UNIVERSAL APPROXIMATOR”</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DEEF677-2305-1FBF-55E1-093DFEB95679}"/>
                  </a:ext>
                </a:extLst>
              </p:cNvPr>
              <p:cNvSpPr txBox="1"/>
              <p:nvPr/>
            </p:nvSpPr>
            <p:spPr>
              <a:xfrm>
                <a:off x="470754" y="1702191"/>
                <a:ext cx="11191363" cy="4223272"/>
              </a:xfrm>
              <a:prstGeom prst="rect">
                <a:avLst/>
              </a:prstGeom>
              <a:noFill/>
            </p:spPr>
            <p:txBody>
              <a:bodyPr wrap="square" rtlCol="0">
                <a:spAutoFit/>
              </a:bodyPr>
              <a:lstStyle/>
              <a:p>
                <a:r>
                  <a:rPr lang="en-US" sz="2000" dirty="0"/>
                  <a:t>The proposed five-step approach generates a mapping from input space to output space. For the general </a:t>
                </a:r>
                <a14:m>
                  <m:oMath xmlns:m="http://schemas.openxmlformats.org/officeDocument/2006/math">
                    <m:r>
                      <a:rPr lang="en-US" sz="2000" i="1" dirty="0" smtClean="0">
                        <a:latin typeface="Cambria Math" panose="02040503050406030204" pitchFamily="18" charset="0"/>
                      </a:rPr>
                      <m:t>𝑛</m:t>
                    </m:r>
                    <m:r>
                      <a:rPr lang="en-US" sz="2000" b="0" i="1" dirty="0" smtClean="0">
                        <a:latin typeface="Cambria Math" panose="02040503050406030204" pitchFamily="18" charset="0"/>
                      </a:rPr>
                      <m:t>−</m:t>
                    </m:r>
                  </m:oMath>
                </a14:m>
                <a:r>
                  <a:rPr lang="en-US" sz="2000" dirty="0"/>
                  <a:t>input one output case, the mapping can be represented by</a:t>
                </a:r>
              </a:p>
              <a:p>
                <a:endParaRPr lang="en-US" sz="2000" b="1" i="1" dirty="0"/>
              </a:p>
              <a:p>
                <a:pPr algn="ct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m:t>
                            </m:r>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𝐾</m:t>
                            </m:r>
                          </m:sup>
                        </m:sSubSup>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p>
                            <m:r>
                              <a:rPr lang="en-US" sz="2400" i="1">
                                <a:latin typeface="Cambria Math" panose="02040503050406030204" pitchFamily="18" charset="0"/>
                              </a:rPr>
                              <m:t>𝑖</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𝑖</m:t>
                            </m:r>
                          </m:sup>
                        </m:sSup>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m:t>
                            </m:r>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𝐾</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𝑖</m:t>
                            </m:r>
                          </m:sup>
                        </m:sSup>
                      </m:den>
                    </m:f>
                    <m:r>
                      <a:rPr lang="en-US" sz="2400" b="0" i="1" smtClean="0">
                        <a:latin typeface="Cambria Math" panose="02040503050406030204" pitchFamily="18" charset="0"/>
                      </a:rPr>
                      <m:t>; </m:t>
                    </m:r>
                  </m:oMath>
                </a14:m>
                <a:r>
                  <a:rPr lang="en-US" sz="2000" b="0" dirty="0"/>
                  <a:t>   where</a:t>
                </a:r>
                <a14:m>
                  <m:oMath xmlns:m="http://schemas.openxmlformats.org/officeDocument/2006/math">
                    <m:r>
                      <a:rPr lang="en-US" sz="2000" b="0" i="0"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i="1">
                            <a:latin typeface="Cambria Math" panose="02040503050406030204" pitchFamily="18" charset="0"/>
                          </a:rPr>
                          <m:t>1≤</m:t>
                        </m:r>
                        <m:r>
                          <a:rPr lang="en-US" sz="2000" i="1">
                            <a:latin typeface="Cambria Math" panose="02040503050406030204" pitchFamily="18" charset="0"/>
                          </a:rPr>
                          <m:t>𝑗</m:t>
                        </m:r>
                        <m:r>
                          <a:rPr lang="en-US" sz="2000" i="1">
                            <a:latin typeface="Cambria Math" panose="02040503050406030204" pitchFamily="18" charset="0"/>
                          </a:rPr>
                          <m:t>≤</m:t>
                        </m:r>
                        <m:r>
                          <a:rPr lang="en-US" sz="2000" b="0" i="1" smtClean="0">
                            <a:latin typeface="Cambria Math" panose="02040503050406030204" pitchFamily="18" charset="0"/>
                          </a:rPr>
                          <m:t>𝑛</m:t>
                        </m:r>
                      </m:sub>
                      <m:sup/>
                      <m:e>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𝑚</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𝑖</m:t>
                            </m:r>
                          </m:sup>
                        </m:sSub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e>
                    </m:nary>
                  </m:oMath>
                </a14:m>
                <a:endParaRPr lang="en-US" sz="2000" b="0" dirty="0"/>
              </a:p>
              <a:p>
                <a:pPr algn="ctr"/>
                <a:endParaRPr lang="en-US" sz="2400" dirty="0"/>
              </a:p>
              <a:p>
                <a:endParaRPr lang="en-US" sz="2000" b="0" dirty="0"/>
              </a:p>
              <a:p>
                <a:r>
                  <a:rPr lang="en-US" sz="2000" b="0" dirty="0"/>
                  <a:t>The generated fuzzy system can approximate any real continuous function </a:t>
                </a:r>
                <a14:m>
                  <m:oMath xmlns:m="http://schemas.openxmlformats.org/officeDocument/2006/math">
                    <m:r>
                      <a:rPr lang="en-US" sz="2000" b="0" i="1" dirty="0" smtClean="0">
                        <a:latin typeface="Cambria Math" panose="02040503050406030204" pitchFamily="18" charset="0"/>
                      </a:rPr>
                      <m:t>𝑔</m:t>
                    </m:r>
                    <m:r>
                      <a:rPr lang="en-US" sz="2000" b="0" i="1" dirty="0" smtClean="0">
                        <a:latin typeface="Cambria Math" panose="02040503050406030204" pitchFamily="18" charset="0"/>
                      </a:rPr>
                      <m:t> </m:t>
                    </m:r>
                  </m:oMath>
                </a14:m>
                <a:r>
                  <a:rPr lang="en-US" sz="2000" b="0" dirty="0"/>
                  <a:t>defined on the compact set </a:t>
                </a:r>
                <a14:m>
                  <m:oMath xmlns:m="http://schemas.openxmlformats.org/officeDocument/2006/math">
                    <m:r>
                      <a:rPr lang="en-US" sz="2000" b="0" i="1" dirty="0" smtClean="0">
                        <a:latin typeface="Cambria Math" panose="02040503050406030204" pitchFamily="18" charset="0"/>
                      </a:rPr>
                      <m:t>𝑄</m:t>
                    </m:r>
                  </m:oMath>
                </a14:m>
                <a:r>
                  <a:rPr lang="en-US" sz="2000" b="0" dirty="0"/>
                  <a:t> and thus acts as a </a:t>
                </a:r>
                <a:r>
                  <a:rPr lang="en-US" sz="2000" b="1" i="1" dirty="0"/>
                  <a:t>universal approximator</a:t>
                </a:r>
                <a:r>
                  <a:rPr lang="en-US" sz="2000" b="0" dirty="0"/>
                  <a:t> where the compact set </a:t>
                </a:r>
                <a14:m>
                  <m:oMath xmlns:m="http://schemas.openxmlformats.org/officeDocument/2006/math">
                    <m:r>
                      <a:rPr lang="en-US" sz="2000" b="0" i="1" dirty="0" smtClean="0">
                        <a:latin typeface="Cambria Math" panose="02040503050406030204" pitchFamily="18" charset="0"/>
                      </a:rPr>
                      <m:t>𝑄</m:t>
                    </m:r>
                  </m:oMath>
                </a14:m>
                <a:r>
                  <a:rPr lang="en-US" sz="2000" b="0" dirty="0"/>
                  <a:t> is defined as</a:t>
                </a:r>
              </a:p>
              <a:p>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𝑄</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b="0" i="1" smtClean="0">
                                  <a:latin typeface="Cambria Math" panose="02040503050406030204" pitchFamily="18" charset="0"/>
                                </a:rPr>
                                <m:t>3</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ℝ</m:t>
                          </m:r>
                        </m:e>
                        <m:sup>
                          <m:r>
                            <a:rPr lang="en-US" sz="2000" b="0" i="1" smtClean="0">
                              <a:latin typeface="Cambria Math" panose="02040503050406030204" pitchFamily="18" charset="0"/>
                            </a:rPr>
                            <m:t>𝑛</m:t>
                          </m:r>
                        </m:sup>
                      </m:sSup>
                    </m:oMath>
                  </m:oMathPara>
                </a14:m>
                <a:endParaRPr lang="en-US" sz="2000" dirty="0"/>
              </a:p>
              <a:p>
                <a:pPr algn="ctr"/>
                <a:endParaRPr lang="en-US" sz="2000" dirty="0"/>
              </a:p>
              <a:p>
                <a:pPr algn="ctr"/>
                <a:endParaRPr lang="en-US" sz="2000" dirty="0"/>
              </a:p>
            </p:txBody>
          </p:sp>
        </mc:Choice>
        <mc:Fallback>
          <p:sp>
            <p:nvSpPr>
              <p:cNvPr id="6" name="TextBox 5">
                <a:extLst>
                  <a:ext uri="{FF2B5EF4-FFF2-40B4-BE49-F238E27FC236}">
                    <a16:creationId xmlns:a16="http://schemas.microsoft.com/office/drawing/2014/main" id="{6DEEF677-2305-1FBF-55E1-093DFEB95679}"/>
                  </a:ext>
                </a:extLst>
              </p:cNvPr>
              <p:cNvSpPr txBox="1">
                <a:spLocks noRot="1" noChangeAspect="1" noMove="1" noResize="1" noEditPoints="1" noAdjustHandles="1" noChangeArrowheads="1" noChangeShapeType="1" noTextEdit="1"/>
              </p:cNvSpPr>
              <p:nvPr/>
            </p:nvSpPr>
            <p:spPr>
              <a:xfrm>
                <a:off x="470754" y="1702191"/>
                <a:ext cx="11191363" cy="4223272"/>
              </a:xfrm>
              <a:prstGeom prst="rect">
                <a:avLst/>
              </a:prstGeom>
              <a:blipFill>
                <a:blip r:embed="rId2"/>
                <a:stretch>
                  <a:fillRect l="-545" t="-722" r="-1035"/>
                </a:stretch>
              </a:blipFill>
            </p:spPr>
            <p:txBody>
              <a:bodyPr/>
              <a:lstStyle/>
              <a:p>
                <a:r>
                  <a:rPr lang="en-US">
                    <a:noFill/>
                  </a:rPr>
                  <a:t> </a:t>
                </a:r>
              </a:p>
            </p:txBody>
          </p:sp>
        </mc:Fallback>
      </mc:AlternateContent>
    </p:spTree>
    <p:extLst>
      <p:ext uri="{BB962C8B-B14F-4D97-AF65-F5344CB8AC3E}">
        <p14:creationId xmlns:p14="http://schemas.microsoft.com/office/powerpoint/2010/main" val="429153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F2A4D3-FD4E-78BB-CCF0-518294417162}"/>
              </a:ext>
            </a:extLst>
          </p:cNvPr>
          <p:cNvSpPr>
            <a:spLocks noGrp="1"/>
          </p:cNvSpPr>
          <p:nvPr>
            <p:ph type="title"/>
          </p:nvPr>
        </p:nvSpPr>
        <p:spPr>
          <a:xfrm>
            <a:off x="470753" y="757918"/>
            <a:ext cx="11191364" cy="604911"/>
          </a:xfrm>
        </p:spPr>
        <p:txBody>
          <a:bodyPr>
            <a:noAutofit/>
          </a:bodyPr>
          <a:lstStyle/>
          <a:p>
            <a:pPr algn="l"/>
            <a:r>
              <a:rPr lang="en-US" sz="2600" dirty="0">
                <a:latin typeface="+mn-lt"/>
              </a:rPr>
              <a:t>TRUCK BACKER-UPPER CONTROL PROBLEM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352F-A1AC-3165-9E40-BF76A50464F2}"/>
                  </a:ext>
                </a:extLst>
              </p:cNvPr>
              <p:cNvSpPr txBox="1"/>
              <p:nvPr/>
            </p:nvSpPr>
            <p:spPr>
              <a:xfrm>
                <a:off x="470753" y="2562221"/>
                <a:ext cx="5423609" cy="2862322"/>
              </a:xfrm>
              <a:prstGeom prst="rect">
                <a:avLst/>
              </a:prstGeom>
              <a:noFill/>
            </p:spPr>
            <p:txBody>
              <a:bodyPr wrap="square" rtlCol="0">
                <a:spAutoFit/>
              </a:bodyPr>
              <a:lstStyle/>
              <a:p>
                <a:pPr algn="just"/>
                <a:r>
                  <a:rPr lang="en-US" sz="2000" dirty="0"/>
                  <a:t>14 data tables (sequences of desired trajectories with different initial configurations) and membership functions of each region of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𝜙</m:t>
                    </m:r>
                  </m:oMath>
                </a14:m>
                <a:r>
                  <a:rPr lang="en-US" sz="2000" dirty="0"/>
                  <a:t> and </a:t>
                </a:r>
                <a14:m>
                  <m:oMath xmlns:m="http://schemas.openxmlformats.org/officeDocument/2006/math">
                    <m:r>
                      <a:rPr lang="en-US" sz="2000" b="0" i="1" smtClean="0">
                        <a:latin typeface="Cambria Math" panose="02040503050406030204" pitchFamily="18" charset="0"/>
                      </a:rPr>
                      <m:t>𝜃</m:t>
                    </m:r>
                  </m:oMath>
                </a14:m>
                <a:r>
                  <a:rPr lang="en-US" sz="2000" dirty="0"/>
                  <a:t> obtained from [2].</a:t>
                </a:r>
              </a:p>
              <a:p>
                <a:pPr algn="just"/>
                <a:endParaRPr lang="en-US" sz="2000" dirty="0"/>
              </a:p>
              <a:p>
                <a:pPr algn="just"/>
                <a:r>
                  <a:rPr lang="en-US" sz="2000" dirty="0"/>
                  <a:t>Loading dock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𝜙</m:t>
                        </m:r>
                        <m:r>
                          <a:rPr lang="en-US" sz="2000" b="0" i="1" smtClean="0">
                            <a:latin typeface="Cambria Math" panose="02040503050406030204" pitchFamily="18" charset="0"/>
                          </a:rPr>
                          <m:t>°</m:t>
                        </m:r>
                      </m:e>
                    </m:d>
                    <m:r>
                      <a:rPr lang="en-US" sz="2000" b="0" i="1" smtClean="0">
                        <a:latin typeface="Cambria Math" panose="02040503050406030204" pitchFamily="18" charset="0"/>
                      </a:rPr>
                      <m:t>=(10, 90)</m:t>
                    </m:r>
                  </m:oMath>
                </a14:m>
                <a:r>
                  <a:rPr lang="en-US" sz="2000" dirty="0"/>
                  <a:t>. Truck is backed up from initial state to loading dock configuration, unit distance traversed based on output control </a:t>
                </a:r>
                <a14:m>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 </m:t>
                    </m:r>
                  </m:oMath>
                </a14:m>
                <a:r>
                  <a:rPr lang="en-US" sz="2000" dirty="0"/>
                  <a:t>in every step.</a:t>
                </a:r>
              </a:p>
            </p:txBody>
          </p:sp>
        </mc:Choice>
        <mc:Fallback xmlns="">
          <p:sp>
            <p:nvSpPr>
              <p:cNvPr id="11" name="TextBox 10">
                <a:extLst>
                  <a:ext uri="{FF2B5EF4-FFF2-40B4-BE49-F238E27FC236}">
                    <a16:creationId xmlns:a16="http://schemas.microsoft.com/office/drawing/2014/main" id="{D734352F-A1AC-3165-9E40-BF76A50464F2}"/>
                  </a:ext>
                </a:extLst>
              </p:cNvPr>
              <p:cNvSpPr txBox="1">
                <a:spLocks noRot="1" noChangeAspect="1" noMove="1" noResize="1" noEditPoints="1" noAdjustHandles="1" noChangeArrowheads="1" noChangeShapeType="1" noTextEdit="1"/>
              </p:cNvSpPr>
              <p:nvPr/>
            </p:nvSpPr>
            <p:spPr>
              <a:xfrm>
                <a:off x="470753" y="2562221"/>
                <a:ext cx="5423609" cy="2862322"/>
              </a:xfrm>
              <a:prstGeom prst="rect">
                <a:avLst/>
              </a:prstGeom>
              <a:blipFill>
                <a:blip r:embed="rId2"/>
                <a:stretch>
                  <a:fillRect l="-1124" t="-1064" r="-1236" b="-276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BA3EB25A-D82C-BFE7-D5B0-DBDB66E32AAC}"/>
              </a:ext>
            </a:extLst>
          </p:cNvPr>
          <p:cNvPicPr>
            <a:picLocks noChangeAspect="1"/>
          </p:cNvPicPr>
          <p:nvPr/>
        </p:nvPicPr>
        <p:blipFill>
          <a:blip r:embed="rId3"/>
          <a:stretch>
            <a:fillRect/>
          </a:stretch>
        </p:blipFill>
        <p:spPr>
          <a:xfrm>
            <a:off x="6096000" y="2562221"/>
            <a:ext cx="5319395" cy="286627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CB3D832-DB82-4A4D-05FF-F38024EF9419}"/>
                  </a:ext>
                </a:extLst>
              </p:cNvPr>
              <p:cNvSpPr txBox="1"/>
              <p:nvPr/>
            </p:nvSpPr>
            <p:spPr>
              <a:xfrm>
                <a:off x="470753" y="1815118"/>
                <a:ext cx="11342810" cy="400110"/>
              </a:xfrm>
              <a:prstGeom prst="rect">
                <a:avLst/>
              </a:prstGeom>
              <a:noFill/>
            </p:spPr>
            <p:txBody>
              <a:bodyPr wrap="square" rtlCol="0">
                <a:spAutoFit/>
              </a:bodyPr>
              <a:lstStyle/>
              <a:p>
                <a:r>
                  <a:rPr lang="en-US" sz="2000" dirty="0"/>
                  <a:t>System defined by 3 state variables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𝜙</m:t>
                    </m:r>
                    <m:r>
                      <a:rPr lang="en-US" sz="2000" b="0" i="1" smtClean="0">
                        <a:latin typeface="Cambria Math" panose="02040503050406030204" pitchFamily="18" charset="0"/>
                      </a:rPr>
                      <m:t>)</m:t>
                    </m:r>
                  </m:oMath>
                </a14:m>
                <a:r>
                  <a:rPr lang="en-US" sz="2000" dirty="0"/>
                  <a:t> and control </a:t>
                </a:r>
                <a14:m>
                  <m:oMath xmlns:m="http://schemas.openxmlformats.org/officeDocument/2006/math">
                    <m:r>
                      <a:rPr lang="en-US" sz="2000" b="0" i="1" smtClean="0">
                        <a:latin typeface="Cambria Math" panose="02040503050406030204" pitchFamily="18" charset="0"/>
                      </a:rPr>
                      <m:t>𝜃</m:t>
                    </m:r>
                  </m:oMath>
                </a14:m>
                <a:r>
                  <a:rPr lang="en-US" sz="2000" b="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𝑦</m:t>
                    </m:r>
                  </m:oMath>
                </a14:m>
                <a:r>
                  <a:rPr lang="en-US" sz="2000" dirty="0"/>
                  <a:t> is not considered as input variable.</a:t>
                </a:r>
              </a:p>
            </p:txBody>
          </p:sp>
        </mc:Choice>
        <mc:Fallback xmlns="">
          <p:sp>
            <p:nvSpPr>
              <p:cNvPr id="14" name="TextBox 13">
                <a:extLst>
                  <a:ext uri="{FF2B5EF4-FFF2-40B4-BE49-F238E27FC236}">
                    <a16:creationId xmlns:a16="http://schemas.microsoft.com/office/drawing/2014/main" id="{1CB3D832-DB82-4A4D-05FF-F38024EF9419}"/>
                  </a:ext>
                </a:extLst>
              </p:cNvPr>
              <p:cNvSpPr txBox="1">
                <a:spLocks noRot="1" noChangeAspect="1" noMove="1" noResize="1" noEditPoints="1" noAdjustHandles="1" noChangeArrowheads="1" noChangeShapeType="1" noTextEdit="1"/>
              </p:cNvSpPr>
              <p:nvPr/>
            </p:nvSpPr>
            <p:spPr>
              <a:xfrm>
                <a:off x="470753" y="1815118"/>
                <a:ext cx="11342810" cy="400110"/>
              </a:xfrm>
              <a:prstGeom prst="rect">
                <a:avLst/>
              </a:prstGeom>
              <a:blipFill>
                <a:blip r:embed="rId4"/>
                <a:stretch>
                  <a:fillRect l="-537" t="-10769" b="-2769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484CA6E-FCE6-FD6C-4417-A80C0B44DE2E}"/>
              </a:ext>
            </a:extLst>
          </p:cNvPr>
          <p:cNvSpPr txBox="1"/>
          <p:nvPr/>
        </p:nvSpPr>
        <p:spPr>
          <a:xfrm>
            <a:off x="470753" y="5900027"/>
            <a:ext cx="10677379" cy="400110"/>
          </a:xfrm>
          <a:prstGeom prst="rect">
            <a:avLst/>
          </a:prstGeom>
          <a:noFill/>
        </p:spPr>
        <p:txBody>
          <a:bodyPr wrap="square" rtlCol="0">
            <a:spAutoFit/>
          </a:bodyPr>
          <a:lstStyle/>
          <a:p>
            <a:pPr algn="just"/>
            <a:r>
              <a:rPr lang="en-US" sz="2000" dirty="0"/>
              <a:t>Kinematics of truck governed by approximate equations (13) – (15) listed in [1].</a:t>
            </a:r>
          </a:p>
        </p:txBody>
      </p:sp>
    </p:spTree>
    <p:extLst>
      <p:ext uri="{BB962C8B-B14F-4D97-AF65-F5344CB8AC3E}">
        <p14:creationId xmlns:p14="http://schemas.microsoft.com/office/powerpoint/2010/main" val="230357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6E61F337-A308-BEFF-9C6E-4EE8886B6DBA}"/>
                  </a:ext>
                </a:extLst>
              </p:cNvPr>
              <p:cNvGraphicFramePr>
                <a:graphicFrameLocks noGrp="1"/>
              </p:cNvGraphicFramePr>
              <p:nvPr>
                <p:extLst>
                  <p:ext uri="{D42A27DB-BD31-4B8C-83A1-F6EECF244321}">
                    <p14:modId xmlns:p14="http://schemas.microsoft.com/office/powerpoint/2010/main" val="3535011254"/>
                  </p:ext>
                </p:extLst>
              </p:nvPr>
            </p:nvGraphicFramePr>
            <p:xfrm>
              <a:off x="780242" y="1512276"/>
              <a:ext cx="4572000" cy="4572000"/>
            </p:xfrm>
            <a:graphic>
              <a:graphicData uri="http://schemas.openxmlformats.org/drawingml/2006/table">
                <a:tbl>
                  <a:tblPr firstRow="1" firstCol="1">
                    <a:tableStyleId>{073A0DAA-6AF3-43AB-8588-CEC1D06C72B9}</a:tableStyleId>
                  </a:tblPr>
                  <a:tblGrid>
                    <a:gridCol w="762869">
                      <a:extLst>
                        <a:ext uri="{9D8B030D-6E8A-4147-A177-3AD203B41FA5}">
                          <a16:colId xmlns:a16="http://schemas.microsoft.com/office/drawing/2014/main" val="2980312278"/>
                        </a:ext>
                      </a:extLst>
                    </a:gridCol>
                    <a:gridCol w="762869">
                      <a:extLst>
                        <a:ext uri="{9D8B030D-6E8A-4147-A177-3AD203B41FA5}">
                          <a16:colId xmlns:a16="http://schemas.microsoft.com/office/drawing/2014/main" val="3537232923"/>
                        </a:ext>
                      </a:extLst>
                    </a:gridCol>
                    <a:gridCol w="762869">
                      <a:extLst>
                        <a:ext uri="{9D8B030D-6E8A-4147-A177-3AD203B41FA5}">
                          <a16:colId xmlns:a16="http://schemas.microsoft.com/office/drawing/2014/main" val="380083568"/>
                        </a:ext>
                      </a:extLst>
                    </a:gridCol>
                    <a:gridCol w="762869">
                      <a:extLst>
                        <a:ext uri="{9D8B030D-6E8A-4147-A177-3AD203B41FA5}">
                          <a16:colId xmlns:a16="http://schemas.microsoft.com/office/drawing/2014/main" val="1557017491"/>
                        </a:ext>
                      </a:extLst>
                    </a:gridCol>
                    <a:gridCol w="762869">
                      <a:extLst>
                        <a:ext uri="{9D8B030D-6E8A-4147-A177-3AD203B41FA5}">
                          <a16:colId xmlns:a16="http://schemas.microsoft.com/office/drawing/2014/main" val="1297650549"/>
                        </a:ext>
                      </a:extLst>
                    </a:gridCol>
                    <a:gridCol w="757655">
                      <a:extLst>
                        <a:ext uri="{9D8B030D-6E8A-4147-A177-3AD203B41FA5}">
                          <a16:colId xmlns:a16="http://schemas.microsoft.com/office/drawing/2014/main" val="1392857186"/>
                        </a:ext>
                      </a:extLst>
                    </a:gridCol>
                  </a:tblGrid>
                  <a:tr h="571500">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𝝓</m:t>
                                </m:r>
                                <m:r>
                                  <a:rPr lang="en-US" sz="2000" b="1" i="1" smtClean="0">
                                    <a:latin typeface="Cambria Math" panose="02040503050406030204" pitchFamily="18" charset="0"/>
                                  </a:rPr>
                                  <m:t>\</m:t>
                                </m:r>
                                <m:r>
                                  <a:rPr lang="en-US" sz="2000" b="1" i="1" smtClean="0">
                                    <a:latin typeface="Cambria Math" panose="02040503050406030204" pitchFamily="18" charset="0"/>
                                  </a:rPr>
                                  <m:t>𝒙</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44432"/>
                      </a:ext>
                    </a:extLst>
                  </a:tr>
                  <a:tr h="571500">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564496"/>
                      </a:ext>
                    </a:extLst>
                  </a:tr>
                  <a:tr h="571500">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857285"/>
                      </a:ext>
                    </a:extLst>
                  </a:tr>
                  <a:tr h="571500">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175124"/>
                      </a:ext>
                    </a:extLst>
                  </a:tr>
                  <a:tr h="571500">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89490"/>
                      </a:ext>
                    </a:extLst>
                  </a:tr>
                  <a:tr h="571500">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6876130"/>
                      </a:ext>
                    </a:extLst>
                  </a:tr>
                  <a:tr h="571500">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70461"/>
                      </a:ext>
                    </a:extLst>
                  </a:tr>
                  <a:tr h="571500">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040344"/>
                      </a:ext>
                    </a:extLst>
                  </a:tr>
                </a:tbl>
              </a:graphicData>
            </a:graphic>
          </p:graphicFrame>
        </mc:Choice>
        <mc:Fallback xmlns="">
          <p:graphicFrame>
            <p:nvGraphicFramePr>
              <p:cNvPr id="10" name="Table 10">
                <a:extLst>
                  <a:ext uri="{FF2B5EF4-FFF2-40B4-BE49-F238E27FC236}">
                    <a16:creationId xmlns:a16="http://schemas.microsoft.com/office/drawing/2014/main" id="{6E61F337-A308-BEFF-9C6E-4EE8886B6DBA}"/>
                  </a:ext>
                </a:extLst>
              </p:cNvPr>
              <p:cNvGraphicFramePr>
                <a:graphicFrameLocks noGrp="1"/>
              </p:cNvGraphicFramePr>
              <p:nvPr>
                <p:extLst>
                  <p:ext uri="{D42A27DB-BD31-4B8C-83A1-F6EECF244321}">
                    <p14:modId xmlns:p14="http://schemas.microsoft.com/office/powerpoint/2010/main" val="3535011254"/>
                  </p:ext>
                </p:extLst>
              </p:nvPr>
            </p:nvGraphicFramePr>
            <p:xfrm>
              <a:off x="780242" y="1512276"/>
              <a:ext cx="4572000" cy="4572000"/>
            </p:xfrm>
            <a:graphic>
              <a:graphicData uri="http://schemas.openxmlformats.org/drawingml/2006/table">
                <a:tbl>
                  <a:tblPr firstRow="1" firstCol="1">
                    <a:tableStyleId>{073A0DAA-6AF3-43AB-8588-CEC1D06C72B9}</a:tableStyleId>
                  </a:tblPr>
                  <a:tblGrid>
                    <a:gridCol w="762869">
                      <a:extLst>
                        <a:ext uri="{9D8B030D-6E8A-4147-A177-3AD203B41FA5}">
                          <a16:colId xmlns:a16="http://schemas.microsoft.com/office/drawing/2014/main" val="2980312278"/>
                        </a:ext>
                      </a:extLst>
                    </a:gridCol>
                    <a:gridCol w="762869">
                      <a:extLst>
                        <a:ext uri="{9D8B030D-6E8A-4147-A177-3AD203B41FA5}">
                          <a16:colId xmlns:a16="http://schemas.microsoft.com/office/drawing/2014/main" val="3537232923"/>
                        </a:ext>
                      </a:extLst>
                    </a:gridCol>
                    <a:gridCol w="762869">
                      <a:extLst>
                        <a:ext uri="{9D8B030D-6E8A-4147-A177-3AD203B41FA5}">
                          <a16:colId xmlns:a16="http://schemas.microsoft.com/office/drawing/2014/main" val="380083568"/>
                        </a:ext>
                      </a:extLst>
                    </a:gridCol>
                    <a:gridCol w="762869">
                      <a:extLst>
                        <a:ext uri="{9D8B030D-6E8A-4147-A177-3AD203B41FA5}">
                          <a16:colId xmlns:a16="http://schemas.microsoft.com/office/drawing/2014/main" val="1557017491"/>
                        </a:ext>
                      </a:extLst>
                    </a:gridCol>
                    <a:gridCol w="762869">
                      <a:extLst>
                        <a:ext uri="{9D8B030D-6E8A-4147-A177-3AD203B41FA5}">
                          <a16:colId xmlns:a16="http://schemas.microsoft.com/office/drawing/2014/main" val="1297650549"/>
                        </a:ext>
                      </a:extLst>
                    </a:gridCol>
                    <a:gridCol w="757655">
                      <a:extLst>
                        <a:ext uri="{9D8B030D-6E8A-4147-A177-3AD203B41FA5}">
                          <a16:colId xmlns:a16="http://schemas.microsoft.com/office/drawing/2014/main" val="1392857186"/>
                        </a:ext>
                      </a:extLst>
                    </a:gridCol>
                  </a:tblGrid>
                  <a:tr h="5715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00" t="-1064" r="-503200" b="-702128"/>
                          </a:stretch>
                        </a:blipFill>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44432"/>
                      </a:ext>
                    </a:extLst>
                  </a:tr>
                  <a:tr h="571500">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564496"/>
                      </a:ext>
                    </a:extLst>
                  </a:tr>
                  <a:tr h="571500">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857285"/>
                      </a:ext>
                    </a:extLst>
                  </a:tr>
                  <a:tr h="571500">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175124"/>
                      </a:ext>
                    </a:extLst>
                  </a:tr>
                  <a:tr h="571500">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89490"/>
                      </a:ext>
                    </a:extLst>
                  </a:tr>
                  <a:tr h="571500">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6876130"/>
                      </a:ext>
                    </a:extLst>
                  </a:tr>
                  <a:tr h="571500">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70461"/>
                      </a:ext>
                    </a:extLst>
                  </a:tr>
                  <a:tr h="571500">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040344"/>
                      </a:ext>
                    </a:extLst>
                  </a:tr>
                </a:tbl>
              </a:graphicData>
            </a:graphic>
          </p:graphicFrame>
        </mc:Fallback>
      </mc:AlternateContent>
      <p:sp>
        <p:nvSpPr>
          <p:cNvPr id="6" name="Title 1">
            <a:extLst>
              <a:ext uri="{FF2B5EF4-FFF2-40B4-BE49-F238E27FC236}">
                <a16:creationId xmlns:a16="http://schemas.microsoft.com/office/drawing/2014/main" id="{D3685989-CF58-181D-1ADA-60EC115DCF43}"/>
              </a:ext>
            </a:extLst>
          </p:cNvPr>
          <p:cNvSpPr>
            <a:spLocks noGrp="1"/>
          </p:cNvSpPr>
          <p:nvPr>
            <p:ph type="title"/>
          </p:nvPr>
        </p:nvSpPr>
        <p:spPr>
          <a:xfrm>
            <a:off x="470753" y="757918"/>
            <a:ext cx="11191364" cy="604911"/>
          </a:xfrm>
        </p:spPr>
        <p:txBody>
          <a:bodyPr>
            <a:noAutofit/>
          </a:bodyPr>
          <a:lstStyle/>
          <a:p>
            <a:pPr algn="l"/>
            <a:r>
              <a:rPr lang="en-US" sz="2600" dirty="0">
                <a:latin typeface="+mn-lt"/>
              </a:rPr>
              <a:t>EXAMPLE 1 (WITH COMPLETE DATA AND NO LINGUISTIC RULES)</a:t>
            </a:r>
          </a:p>
        </p:txBody>
      </p:sp>
      <p:sp>
        <p:nvSpPr>
          <p:cNvPr id="11" name="TextBox 10">
            <a:extLst>
              <a:ext uri="{FF2B5EF4-FFF2-40B4-BE49-F238E27FC236}">
                <a16:creationId xmlns:a16="http://schemas.microsoft.com/office/drawing/2014/main" id="{43CFE8AE-230B-398C-8DEC-097B26F3E705}"/>
              </a:ext>
            </a:extLst>
          </p:cNvPr>
          <p:cNvSpPr txBox="1"/>
          <p:nvPr/>
        </p:nvSpPr>
        <p:spPr>
          <a:xfrm>
            <a:off x="6548748" y="6177097"/>
            <a:ext cx="3953022" cy="646331"/>
          </a:xfrm>
          <a:prstGeom prst="rect">
            <a:avLst/>
          </a:prstGeom>
          <a:noFill/>
        </p:spPr>
        <p:txBody>
          <a:bodyPr wrap="square" rtlCol="0">
            <a:spAutoFit/>
          </a:bodyPr>
          <a:lstStyle/>
          <a:p>
            <a:pPr algn="ctr"/>
            <a:r>
              <a:rPr lang="en-US" dirty="0"/>
              <a:t>video showing trajectory of trucks for example 1</a:t>
            </a:r>
          </a:p>
        </p:txBody>
      </p:sp>
      <p:sp>
        <p:nvSpPr>
          <p:cNvPr id="12" name="TextBox 11">
            <a:extLst>
              <a:ext uri="{FF2B5EF4-FFF2-40B4-BE49-F238E27FC236}">
                <a16:creationId xmlns:a16="http://schemas.microsoft.com/office/drawing/2014/main" id="{631435F0-1930-EC0D-D861-3176946D19F0}"/>
              </a:ext>
            </a:extLst>
          </p:cNvPr>
          <p:cNvSpPr txBox="1"/>
          <p:nvPr/>
        </p:nvSpPr>
        <p:spPr>
          <a:xfrm>
            <a:off x="1089731" y="6177097"/>
            <a:ext cx="3953022" cy="369332"/>
          </a:xfrm>
          <a:prstGeom prst="rect">
            <a:avLst/>
          </a:prstGeom>
          <a:noFill/>
        </p:spPr>
        <p:txBody>
          <a:bodyPr wrap="square" rtlCol="0">
            <a:spAutoFit/>
          </a:bodyPr>
          <a:lstStyle/>
          <a:p>
            <a:pPr algn="ctr"/>
            <a:r>
              <a:rPr lang="en-US" dirty="0"/>
              <a:t>Fuzzy rule base for example 1</a:t>
            </a:r>
          </a:p>
        </p:txBody>
      </p:sp>
      <p:pic>
        <p:nvPicPr>
          <p:cNvPr id="14" name="truck1">
            <a:hlinkClick r:id="" action="ppaction://media"/>
            <a:extLst>
              <a:ext uri="{FF2B5EF4-FFF2-40B4-BE49-F238E27FC236}">
                <a16:creationId xmlns:a16="http://schemas.microsoft.com/office/drawing/2014/main" id="{8B665DBE-2488-864F-B78D-0987957C237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477259" y="1512276"/>
            <a:ext cx="6096000" cy="4572000"/>
          </a:xfrm>
          <a:prstGeom prst="rect">
            <a:avLst/>
          </a:prstGeom>
        </p:spPr>
      </p:pic>
    </p:spTree>
    <p:extLst>
      <p:ext uri="{BB962C8B-B14F-4D97-AF65-F5344CB8AC3E}">
        <p14:creationId xmlns:p14="http://schemas.microsoft.com/office/powerpoint/2010/main" val="229687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66"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6E61F337-A308-BEFF-9C6E-4EE8886B6DBA}"/>
                  </a:ext>
                </a:extLst>
              </p:cNvPr>
              <p:cNvGraphicFramePr>
                <a:graphicFrameLocks noGrp="1"/>
              </p:cNvGraphicFramePr>
              <p:nvPr>
                <p:extLst>
                  <p:ext uri="{D42A27DB-BD31-4B8C-83A1-F6EECF244321}">
                    <p14:modId xmlns:p14="http://schemas.microsoft.com/office/powerpoint/2010/main" val="3532188405"/>
                  </p:ext>
                </p:extLst>
              </p:nvPr>
            </p:nvGraphicFramePr>
            <p:xfrm>
              <a:off x="1048822" y="1528082"/>
              <a:ext cx="4572000" cy="4572000"/>
            </p:xfrm>
            <a:graphic>
              <a:graphicData uri="http://schemas.openxmlformats.org/drawingml/2006/table">
                <a:tbl>
                  <a:tblPr firstRow="1" firstCol="1">
                    <a:tableStyleId>{073A0DAA-6AF3-43AB-8588-CEC1D06C72B9}</a:tableStyleId>
                  </a:tblPr>
                  <a:tblGrid>
                    <a:gridCol w="762869">
                      <a:extLst>
                        <a:ext uri="{9D8B030D-6E8A-4147-A177-3AD203B41FA5}">
                          <a16:colId xmlns:a16="http://schemas.microsoft.com/office/drawing/2014/main" val="2980312278"/>
                        </a:ext>
                      </a:extLst>
                    </a:gridCol>
                    <a:gridCol w="762869">
                      <a:extLst>
                        <a:ext uri="{9D8B030D-6E8A-4147-A177-3AD203B41FA5}">
                          <a16:colId xmlns:a16="http://schemas.microsoft.com/office/drawing/2014/main" val="3537232923"/>
                        </a:ext>
                      </a:extLst>
                    </a:gridCol>
                    <a:gridCol w="762869">
                      <a:extLst>
                        <a:ext uri="{9D8B030D-6E8A-4147-A177-3AD203B41FA5}">
                          <a16:colId xmlns:a16="http://schemas.microsoft.com/office/drawing/2014/main" val="380083568"/>
                        </a:ext>
                      </a:extLst>
                    </a:gridCol>
                    <a:gridCol w="762869">
                      <a:extLst>
                        <a:ext uri="{9D8B030D-6E8A-4147-A177-3AD203B41FA5}">
                          <a16:colId xmlns:a16="http://schemas.microsoft.com/office/drawing/2014/main" val="1557017491"/>
                        </a:ext>
                      </a:extLst>
                    </a:gridCol>
                    <a:gridCol w="762869">
                      <a:extLst>
                        <a:ext uri="{9D8B030D-6E8A-4147-A177-3AD203B41FA5}">
                          <a16:colId xmlns:a16="http://schemas.microsoft.com/office/drawing/2014/main" val="1297650549"/>
                        </a:ext>
                      </a:extLst>
                    </a:gridCol>
                    <a:gridCol w="757655">
                      <a:extLst>
                        <a:ext uri="{9D8B030D-6E8A-4147-A177-3AD203B41FA5}">
                          <a16:colId xmlns:a16="http://schemas.microsoft.com/office/drawing/2014/main" val="1392857186"/>
                        </a:ext>
                      </a:extLst>
                    </a:gridCol>
                  </a:tblGrid>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𝝓</m:t>
                                </m:r>
                                <m:r>
                                  <a:rPr lang="en-US" sz="2000" b="1" i="1" smtClean="0">
                                    <a:latin typeface="Cambria Math" panose="02040503050406030204" pitchFamily="18" charset="0"/>
                                  </a:rPr>
                                  <m:t>\</m:t>
                                </m:r>
                                <m:r>
                                  <a:rPr lang="en-US" sz="2000" b="1" i="1" smtClean="0">
                                    <a:latin typeface="Cambria Math" panose="02040503050406030204" pitchFamily="18" charset="0"/>
                                  </a:rPr>
                                  <m:t>𝒙</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44432"/>
                      </a:ext>
                    </a:extLst>
                  </a:tr>
                  <a:tr h="571500">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564496"/>
                      </a:ext>
                    </a:extLst>
                  </a:tr>
                  <a:tr h="571500">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857285"/>
                      </a:ext>
                    </a:extLst>
                  </a:tr>
                  <a:tr h="571500">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175124"/>
                      </a:ext>
                    </a:extLst>
                  </a:tr>
                  <a:tr h="571500">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89490"/>
                      </a:ext>
                    </a:extLst>
                  </a:tr>
                  <a:tr h="571500">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6876130"/>
                      </a:ext>
                    </a:extLst>
                  </a:tr>
                  <a:tr h="571500">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70461"/>
                      </a:ext>
                    </a:extLst>
                  </a:tr>
                  <a:tr h="571500">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040344"/>
                      </a:ext>
                    </a:extLst>
                  </a:tr>
                </a:tbl>
              </a:graphicData>
            </a:graphic>
          </p:graphicFrame>
        </mc:Choice>
        <mc:Fallback xmlns="">
          <p:graphicFrame>
            <p:nvGraphicFramePr>
              <p:cNvPr id="10" name="Table 10">
                <a:extLst>
                  <a:ext uri="{FF2B5EF4-FFF2-40B4-BE49-F238E27FC236}">
                    <a16:creationId xmlns:a16="http://schemas.microsoft.com/office/drawing/2014/main" id="{6E61F337-A308-BEFF-9C6E-4EE8886B6DBA}"/>
                  </a:ext>
                </a:extLst>
              </p:cNvPr>
              <p:cNvGraphicFramePr>
                <a:graphicFrameLocks noGrp="1"/>
              </p:cNvGraphicFramePr>
              <p:nvPr>
                <p:extLst>
                  <p:ext uri="{D42A27DB-BD31-4B8C-83A1-F6EECF244321}">
                    <p14:modId xmlns:p14="http://schemas.microsoft.com/office/powerpoint/2010/main" val="3532188405"/>
                  </p:ext>
                </p:extLst>
              </p:nvPr>
            </p:nvGraphicFramePr>
            <p:xfrm>
              <a:off x="1048822" y="1528082"/>
              <a:ext cx="4572000" cy="4572000"/>
            </p:xfrm>
            <a:graphic>
              <a:graphicData uri="http://schemas.openxmlformats.org/drawingml/2006/table">
                <a:tbl>
                  <a:tblPr firstRow="1" firstCol="1">
                    <a:tableStyleId>{073A0DAA-6AF3-43AB-8588-CEC1D06C72B9}</a:tableStyleId>
                  </a:tblPr>
                  <a:tblGrid>
                    <a:gridCol w="762869">
                      <a:extLst>
                        <a:ext uri="{9D8B030D-6E8A-4147-A177-3AD203B41FA5}">
                          <a16:colId xmlns:a16="http://schemas.microsoft.com/office/drawing/2014/main" val="2980312278"/>
                        </a:ext>
                      </a:extLst>
                    </a:gridCol>
                    <a:gridCol w="762869">
                      <a:extLst>
                        <a:ext uri="{9D8B030D-6E8A-4147-A177-3AD203B41FA5}">
                          <a16:colId xmlns:a16="http://schemas.microsoft.com/office/drawing/2014/main" val="3537232923"/>
                        </a:ext>
                      </a:extLst>
                    </a:gridCol>
                    <a:gridCol w="762869">
                      <a:extLst>
                        <a:ext uri="{9D8B030D-6E8A-4147-A177-3AD203B41FA5}">
                          <a16:colId xmlns:a16="http://schemas.microsoft.com/office/drawing/2014/main" val="380083568"/>
                        </a:ext>
                      </a:extLst>
                    </a:gridCol>
                    <a:gridCol w="762869">
                      <a:extLst>
                        <a:ext uri="{9D8B030D-6E8A-4147-A177-3AD203B41FA5}">
                          <a16:colId xmlns:a16="http://schemas.microsoft.com/office/drawing/2014/main" val="1557017491"/>
                        </a:ext>
                      </a:extLst>
                    </a:gridCol>
                    <a:gridCol w="762869">
                      <a:extLst>
                        <a:ext uri="{9D8B030D-6E8A-4147-A177-3AD203B41FA5}">
                          <a16:colId xmlns:a16="http://schemas.microsoft.com/office/drawing/2014/main" val="1297650549"/>
                        </a:ext>
                      </a:extLst>
                    </a:gridCol>
                    <a:gridCol w="757655">
                      <a:extLst>
                        <a:ext uri="{9D8B030D-6E8A-4147-A177-3AD203B41FA5}">
                          <a16:colId xmlns:a16="http://schemas.microsoft.com/office/drawing/2014/main" val="1392857186"/>
                        </a:ext>
                      </a:extLst>
                    </a:gridCol>
                  </a:tblGrid>
                  <a:tr h="5715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0" t="-1064" r="-502400" b="-702128"/>
                          </a:stretch>
                        </a:blipFill>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44432"/>
                      </a:ext>
                    </a:extLst>
                  </a:tr>
                  <a:tr h="571500">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564496"/>
                      </a:ext>
                    </a:extLst>
                  </a:tr>
                  <a:tr h="571500">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857285"/>
                      </a:ext>
                    </a:extLst>
                  </a:tr>
                  <a:tr h="571500">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175124"/>
                      </a:ext>
                    </a:extLst>
                  </a:tr>
                  <a:tr h="571500">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89490"/>
                      </a:ext>
                    </a:extLst>
                  </a:tr>
                  <a:tr h="571500">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6876130"/>
                      </a:ext>
                    </a:extLst>
                  </a:tr>
                  <a:tr h="571500">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70461"/>
                      </a:ext>
                    </a:extLst>
                  </a:tr>
                  <a:tr h="571500">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0403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10">
                <a:extLst>
                  <a:ext uri="{FF2B5EF4-FFF2-40B4-BE49-F238E27FC236}">
                    <a16:creationId xmlns:a16="http://schemas.microsoft.com/office/drawing/2014/main" id="{B8F7C49E-DCA4-F659-12BF-33EDB90D88AC}"/>
                  </a:ext>
                </a:extLst>
              </p:cNvPr>
              <p:cNvGraphicFramePr>
                <a:graphicFrameLocks noGrp="1"/>
              </p:cNvGraphicFramePr>
              <p:nvPr>
                <p:extLst>
                  <p:ext uri="{D42A27DB-BD31-4B8C-83A1-F6EECF244321}">
                    <p14:modId xmlns:p14="http://schemas.microsoft.com/office/powerpoint/2010/main" val="2698336878"/>
                  </p:ext>
                </p:extLst>
              </p:nvPr>
            </p:nvGraphicFramePr>
            <p:xfrm>
              <a:off x="6571178" y="1528082"/>
              <a:ext cx="4572000" cy="4572000"/>
            </p:xfrm>
            <a:graphic>
              <a:graphicData uri="http://schemas.openxmlformats.org/drawingml/2006/table">
                <a:tbl>
                  <a:tblPr firstRow="1" firstCol="1">
                    <a:tableStyleId>{073A0DAA-6AF3-43AB-8588-CEC1D06C72B9}</a:tableStyleId>
                  </a:tblPr>
                  <a:tblGrid>
                    <a:gridCol w="762869">
                      <a:extLst>
                        <a:ext uri="{9D8B030D-6E8A-4147-A177-3AD203B41FA5}">
                          <a16:colId xmlns:a16="http://schemas.microsoft.com/office/drawing/2014/main" val="2980312278"/>
                        </a:ext>
                      </a:extLst>
                    </a:gridCol>
                    <a:gridCol w="762869">
                      <a:extLst>
                        <a:ext uri="{9D8B030D-6E8A-4147-A177-3AD203B41FA5}">
                          <a16:colId xmlns:a16="http://schemas.microsoft.com/office/drawing/2014/main" val="3537232923"/>
                        </a:ext>
                      </a:extLst>
                    </a:gridCol>
                    <a:gridCol w="762869">
                      <a:extLst>
                        <a:ext uri="{9D8B030D-6E8A-4147-A177-3AD203B41FA5}">
                          <a16:colId xmlns:a16="http://schemas.microsoft.com/office/drawing/2014/main" val="380083568"/>
                        </a:ext>
                      </a:extLst>
                    </a:gridCol>
                    <a:gridCol w="762869">
                      <a:extLst>
                        <a:ext uri="{9D8B030D-6E8A-4147-A177-3AD203B41FA5}">
                          <a16:colId xmlns:a16="http://schemas.microsoft.com/office/drawing/2014/main" val="1557017491"/>
                        </a:ext>
                      </a:extLst>
                    </a:gridCol>
                    <a:gridCol w="762869">
                      <a:extLst>
                        <a:ext uri="{9D8B030D-6E8A-4147-A177-3AD203B41FA5}">
                          <a16:colId xmlns:a16="http://schemas.microsoft.com/office/drawing/2014/main" val="1297650549"/>
                        </a:ext>
                      </a:extLst>
                    </a:gridCol>
                    <a:gridCol w="757655">
                      <a:extLst>
                        <a:ext uri="{9D8B030D-6E8A-4147-A177-3AD203B41FA5}">
                          <a16:colId xmlns:a16="http://schemas.microsoft.com/office/drawing/2014/main" val="1392857186"/>
                        </a:ext>
                      </a:extLst>
                    </a:gridCol>
                  </a:tblGrid>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𝝓</m:t>
                                </m:r>
                                <m:r>
                                  <a:rPr lang="en-US" sz="2000" b="1" i="1" smtClean="0">
                                    <a:latin typeface="Cambria Math" panose="02040503050406030204" pitchFamily="18" charset="0"/>
                                  </a:rPr>
                                  <m:t>\</m:t>
                                </m:r>
                                <m:r>
                                  <a:rPr lang="en-US" sz="2000" b="1" i="1" smtClean="0">
                                    <a:latin typeface="Cambria Math" panose="02040503050406030204" pitchFamily="18" charset="0"/>
                                  </a:rPr>
                                  <m:t>𝒙</m:t>
                                </m:r>
                              </m:oMath>
                            </m:oMathPara>
                          </a14:m>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44432"/>
                      </a:ext>
                    </a:extLst>
                  </a:tr>
                  <a:tr h="571500">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564496"/>
                      </a:ext>
                    </a:extLst>
                  </a:tr>
                  <a:tr h="571500">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857285"/>
                      </a:ext>
                    </a:extLst>
                  </a:tr>
                  <a:tr h="571500">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S3</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175124"/>
                      </a:ext>
                    </a:extLst>
                  </a:tr>
                  <a:tr h="571500">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S2</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89490"/>
                      </a:ext>
                    </a:extLst>
                  </a:tr>
                  <a:tr h="571500">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B1</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6876130"/>
                      </a:ext>
                    </a:extLst>
                  </a:tr>
                  <a:tr h="571500">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B3</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70461"/>
                      </a:ext>
                    </a:extLst>
                  </a:tr>
                  <a:tr h="571500">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040344"/>
                      </a:ext>
                    </a:extLst>
                  </a:tr>
                </a:tbl>
              </a:graphicData>
            </a:graphic>
          </p:graphicFrame>
        </mc:Choice>
        <mc:Fallback xmlns="">
          <p:graphicFrame>
            <p:nvGraphicFramePr>
              <p:cNvPr id="3" name="Table 10">
                <a:extLst>
                  <a:ext uri="{FF2B5EF4-FFF2-40B4-BE49-F238E27FC236}">
                    <a16:creationId xmlns:a16="http://schemas.microsoft.com/office/drawing/2014/main" id="{B8F7C49E-DCA4-F659-12BF-33EDB90D88AC}"/>
                  </a:ext>
                </a:extLst>
              </p:cNvPr>
              <p:cNvGraphicFramePr>
                <a:graphicFrameLocks noGrp="1"/>
              </p:cNvGraphicFramePr>
              <p:nvPr>
                <p:extLst>
                  <p:ext uri="{D42A27DB-BD31-4B8C-83A1-F6EECF244321}">
                    <p14:modId xmlns:p14="http://schemas.microsoft.com/office/powerpoint/2010/main" val="2698336878"/>
                  </p:ext>
                </p:extLst>
              </p:nvPr>
            </p:nvGraphicFramePr>
            <p:xfrm>
              <a:off x="6571178" y="1528082"/>
              <a:ext cx="4572000" cy="4572000"/>
            </p:xfrm>
            <a:graphic>
              <a:graphicData uri="http://schemas.openxmlformats.org/drawingml/2006/table">
                <a:tbl>
                  <a:tblPr firstRow="1" firstCol="1">
                    <a:tableStyleId>{073A0DAA-6AF3-43AB-8588-CEC1D06C72B9}</a:tableStyleId>
                  </a:tblPr>
                  <a:tblGrid>
                    <a:gridCol w="762869">
                      <a:extLst>
                        <a:ext uri="{9D8B030D-6E8A-4147-A177-3AD203B41FA5}">
                          <a16:colId xmlns:a16="http://schemas.microsoft.com/office/drawing/2014/main" val="2980312278"/>
                        </a:ext>
                      </a:extLst>
                    </a:gridCol>
                    <a:gridCol w="762869">
                      <a:extLst>
                        <a:ext uri="{9D8B030D-6E8A-4147-A177-3AD203B41FA5}">
                          <a16:colId xmlns:a16="http://schemas.microsoft.com/office/drawing/2014/main" val="3537232923"/>
                        </a:ext>
                      </a:extLst>
                    </a:gridCol>
                    <a:gridCol w="762869">
                      <a:extLst>
                        <a:ext uri="{9D8B030D-6E8A-4147-A177-3AD203B41FA5}">
                          <a16:colId xmlns:a16="http://schemas.microsoft.com/office/drawing/2014/main" val="380083568"/>
                        </a:ext>
                      </a:extLst>
                    </a:gridCol>
                    <a:gridCol w="762869">
                      <a:extLst>
                        <a:ext uri="{9D8B030D-6E8A-4147-A177-3AD203B41FA5}">
                          <a16:colId xmlns:a16="http://schemas.microsoft.com/office/drawing/2014/main" val="1557017491"/>
                        </a:ext>
                      </a:extLst>
                    </a:gridCol>
                    <a:gridCol w="762869">
                      <a:extLst>
                        <a:ext uri="{9D8B030D-6E8A-4147-A177-3AD203B41FA5}">
                          <a16:colId xmlns:a16="http://schemas.microsoft.com/office/drawing/2014/main" val="1297650549"/>
                        </a:ext>
                      </a:extLst>
                    </a:gridCol>
                    <a:gridCol w="757655">
                      <a:extLst>
                        <a:ext uri="{9D8B030D-6E8A-4147-A177-3AD203B41FA5}">
                          <a16:colId xmlns:a16="http://schemas.microsoft.com/office/drawing/2014/main" val="1392857186"/>
                        </a:ext>
                      </a:extLst>
                    </a:gridCol>
                  </a:tblGrid>
                  <a:tr h="5715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00" t="-1064" r="-503200" b="-702128"/>
                          </a:stretch>
                        </a:blipFill>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44432"/>
                      </a:ext>
                    </a:extLst>
                  </a:tr>
                  <a:tr h="571500">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564496"/>
                      </a:ext>
                    </a:extLst>
                  </a:tr>
                  <a:tr h="571500">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857285"/>
                      </a:ext>
                    </a:extLst>
                  </a:tr>
                  <a:tr h="571500">
                    <a:tc>
                      <a:txBody>
                        <a:bodyPr/>
                        <a:lstStyle/>
                        <a:p>
                          <a:pPr algn="ctr"/>
                          <a:r>
                            <a:rPr lang="en-US" sz="2000"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S3</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S3</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175124"/>
                      </a:ext>
                    </a:extLst>
                  </a:tr>
                  <a:tr h="571500">
                    <a:tc>
                      <a:txBody>
                        <a:bodyPr/>
                        <a:lstStyle/>
                        <a:p>
                          <a:pPr algn="ctr"/>
                          <a:r>
                            <a:rPr lang="en-US" sz="2000" dirty="0"/>
                            <a:t>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CE</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S2</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89490"/>
                      </a:ext>
                    </a:extLst>
                  </a:tr>
                  <a:tr h="571500">
                    <a:tc>
                      <a:txBody>
                        <a:bodyPr/>
                        <a:lstStyle/>
                        <a:p>
                          <a:pPr algn="ctr"/>
                          <a:r>
                            <a:rPr lang="en-US" sz="20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B1</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6876130"/>
                      </a:ext>
                    </a:extLst>
                  </a:tr>
                  <a:tr h="571500">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bg1"/>
                        </a:solidFill>
                      </a:tcPr>
                    </a:tc>
                    <a:tc>
                      <a:txBody>
                        <a:bodyPr/>
                        <a:lstStyle/>
                        <a:p>
                          <a:pPr algn="ctr"/>
                          <a:r>
                            <a:rPr lang="en-US" sz="2000" dirty="0"/>
                            <a:t>B3</a:t>
                          </a:r>
                        </a:p>
                      </a:txBody>
                      <a:tcPr anchor="ctr">
                        <a:lnL w="381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70461"/>
                      </a:ext>
                    </a:extLst>
                  </a:tr>
                  <a:tr h="571500">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040344"/>
                      </a:ext>
                    </a:extLst>
                  </a:tr>
                </a:tbl>
              </a:graphicData>
            </a:graphic>
          </p:graphicFrame>
        </mc:Fallback>
      </mc:AlternateContent>
      <p:sp>
        <p:nvSpPr>
          <p:cNvPr id="7" name="Title 1">
            <a:extLst>
              <a:ext uri="{FF2B5EF4-FFF2-40B4-BE49-F238E27FC236}">
                <a16:creationId xmlns:a16="http://schemas.microsoft.com/office/drawing/2014/main" id="{99C76601-291B-79BA-ACEB-ED27497CBC17}"/>
              </a:ext>
            </a:extLst>
          </p:cNvPr>
          <p:cNvSpPr>
            <a:spLocks noGrp="1"/>
          </p:cNvSpPr>
          <p:nvPr>
            <p:ph type="title"/>
          </p:nvPr>
        </p:nvSpPr>
        <p:spPr>
          <a:xfrm>
            <a:off x="470753" y="757918"/>
            <a:ext cx="11191364" cy="604911"/>
          </a:xfrm>
        </p:spPr>
        <p:txBody>
          <a:bodyPr>
            <a:noAutofit/>
          </a:bodyPr>
          <a:lstStyle/>
          <a:p>
            <a:pPr algn="l"/>
            <a:r>
              <a:rPr lang="en-US" sz="2600" dirty="0">
                <a:latin typeface="+mn-lt"/>
              </a:rPr>
              <a:t>EXAMPLE 2 (With truncated data and linguistic rules)</a:t>
            </a:r>
          </a:p>
        </p:txBody>
      </p:sp>
      <p:sp>
        <p:nvSpPr>
          <p:cNvPr id="8" name="TextBox 7">
            <a:extLst>
              <a:ext uri="{FF2B5EF4-FFF2-40B4-BE49-F238E27FC236}">
                <a16:creationId xmlns:a16="http://schemas.microsoft.com/office/drawing/2014/main" id="{D18AFA69-C842-57B5-8D24-FA51EA26CFF2}"/>
              </a:ext>
            </a:extLst>
          </p:cNvPr>
          <p:cNvSpPr txBox="1"/>
          <p:nvPr/>
        </p:nvSpPr>
        <p:spPr>
          <a:xfrm>
            <a:off x="1316106" y="6136033"/>
            <a:ext cx="3953022" cy="646331"/>
          </a:xfrm>
          <a:prstGeom prst="rect">
            <a:avLst/>
          </a:prstGeom>
          <a:noFill/>
        </p:spPr>
        <p:txBody>
          <a:bodyPr wrap="square" rtlCol="0">
            <a:spAutoFit/>
          </a:bodyPr>
          <a:lstStyle/>
          <a:p>
            <a:pPr algn="ctr"/>
            <a:r>
              <a:rPr lang="en-US" dirty="0"/>
              <a:t>Fuzzy rule base for example 2</a:t>
            </a:r>
          </a:p>
          <a:p>
            <a:pPr algn="ctr"/>
            <a:r>
              <a:rPr lang="en-US" dirty="0"/>
              <a:t>(with truncated data)</a:t>
            </a:r>
          </a:p>
        </p:txBody>
      </p:sp>
      <p:sp>
        <p:nvSpPr>
          <p:cNvPr id="11" name="TextBox 10">
            <a:extLst>
              <a:ext uri="{FF2B5EF4-FFF2-40B4-BE49-F238E27FC236}">
                <a16:creationId xmlns:a16="http://schemas.microsoft.com/office/drawing/2014/main" id="{A343D990-8CE7-ABE2-EE4C-E398F8982192}"/>
              </a:ext>
            </a:extLst>
          </p:cNvPr>
          <p:cNvSpPr txBox="1"/>
          <p:nvPr/>
        </p:nvSpPr>
        <p:spPr>
          <a:xfrm>
            <a:off x="6922872" y="6136033"/>
            <a:ext cx="3953022" cy="646331"/>
          </a:xfrm>
          <a:prstGeom prst="rect">
            <a:avLst/>
          </a:prstGeom>
          <a:noFill/>
        </p:spPr>
        <p:txBody>
          <a:bodyPr wrap="square" rtlCol="0">
            <a:spAutoFit/>
          </a:bodyPr>
          <a:lstStyle/>
          <a:p>
            <a:pPr algn="ctr"/>
            <a:r>
              <a:rPr lang="en-US" dirty="0"/>
              <a:t>Fuzzy rule base for example 2</a:t>
            </a:r>
          </a:p>
          <a:p>
            <a:pPr algn="ctr"/>
            <a:r>
              <a:rPr lang="en-US" dirty="0"/>
              <a:t>(with added linguistic rules)</a:t>
            </a:r>
          </a:p>
        </p:txBody>
      </p:sp>
    </p:spTree>
    <p:extLst>
      <p:ext uri="{BB962C8B-B14F-4D97-AF65-F5344CB8AC3E}">
        <p14:creationId xmlns:p14="http://schemas.microsoft.com/office/powerpoint/2010/main" val="842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ruck2">
            <a:hlinkClick r:id="" action="ppaction://media"/>
            <a:extLst>
              <a:ext uri="{FF2B5EF4-FFF2-40B4-BE49-F238E27FC236}">
                <a16:creationId xmlns:a16="http://schemas.microsoft.com/office/drawing/2014/main" id="{69FEECDB-50D2-A229-FEDB-2FA6361E664A}"/>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76310" y="1378634"/>
            <a:ext cx="5570805" cy="4178104"/>
          </a:xfrm>
          <a:prstGeom prst="rect">
            <a:avLst/>
          </a:prstGeom>
        </p:spPr>
      </p:pic>
      <p:pic>
        <p:nvPicPr>
          <p:cNvPr id="10" name="truck3">
            <a:hlinkClick r:id="" action="ppaction://media"/>
            <a:extLst>
              <a:ext uri="{FF2B5EF4-FFF2-40B4-BE49-F238E27FC236}">
                <a16:creationId xmlns:a16="http://schemas.microsoft.com/office/drawing/2014/main" id="{08E8D7B3-46FC-94C8-46ED-FD866F3F7D9F}"/>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244886" y="1378634"/>
            <a:ext cx="5570805" cy="4178104"/>
          </a:xfrm>
          <a:prstGeom prst="rect">
            <a:avLst/>
          </a:prstGeom>
        </p:spPr>
      </p:pic>
      <p:sp>
        <p:nvSpPr>
          <p:cNvPr id="11" name="TextBox 10">
            <a:extLst>
              <a:ext uri="{FF2B5EF4-FFF2-40B4-BE49-F238E27FC236}">
                <a16:creationId xmlns:a16="http://schemas.microsoft.com/office/drawing/2014/main" id="{9DA6CC08-3D06-B1C1-3418-589A051BBDE8}"/>
              </a:ext>
            </a:extLst>
          </p:cNvPr>
          <p:cNvSpPr txBox="1"/>
          <p:nvPr/>
        </p:nvSpPr>
        <p:spPr>
          <a:xfrm>
            <a:off x="1185201" y="5712863"/>
            <a:ext cx="3953022" cy="646331"/>
          </a:xfrm>
          <a:prstGeom prst="rect">
            <a:avLst/>
          </a:prstGeom>
          <a:noFill/>
        </p:spPr>
        <p:txBody>
          <a:bodyPr wrap="square" rtlCol="0">
            <a:spAutoFit/>
          </a:bodyPr>
          <a:lstStyle/>
          <a:p>
            <a:pPr algn="ctr"/>
            <a:r>
              <a:rPr lang="en-US" dirty="0"/>
              <a:t>video showing trajectory of trucks for example 2 (with truncated data)</a:t>
            </a:r>
          </a:p>
        </p:txBody>
      </p:sp>
      <p:sp>
        <p:nvSpPr>
          <p:cNvPr id="12" name="TextBox 11">
            <a:extLst>
              <a:ext uri="{FF2B5EF4-FFF2-40B4-BE49-F238E27FC236}">
                <a16:creationId xmlns:a16="http://schemas.microsoft.com/office/drawing/2014/main" id="{02564148-A2FA-2DBF-7C1D-4F6D954190C4}"/>
              </a:ext>
            </a:extLst>
          </p:cNvPr>
          <p:cNvSpPr txBox="1"/>
          <p:nvPr/>
        </p:nvSpPr>
        <p:spPr>
          <a:xfrm>
            <a:off x="7053777" y="5712863"/>
            <a:ext cx="3953022" cy="923330"/>
          </a:xfrm>
          <a:prstGeom prst="rect">
            <a:avLst/>
          </a:prstGeom>
          <a:noFill/>
        </p:spPr>
        <p:txBody>
          <a:bodyPr wrap="square" rtlCol="0">
            <a:spAutoFit/>
          </a:bodyPr>
          <a:lstStyle/>
          <a:p>
            <a:pPr algn="ctr"/>
            <a:r>
              <a:rPr lang="en-US" dirty="0"/>
              <a:t>video showing trajectory of trucks for example 2 (with truncated data and added linguistic rules)</a:t>
            </a:r>
          </a:p>
        </p:txBody>
      </p:sp>
      <p:sp>
        <p:nvSpPr>
          <p:cNvPr id="13" name="Title 1">
            <a:extLst>
              <a:ext uri="{FF2B5EF4-FFF2-40B4-BE49-F238E27FC236}">
                <a16:creationId xmlns:a16="http://schemas.microsoft.com/office/drawing/2014/main" id="{E45D553D-BB47-9704-F5DC-165EE082B58B}"/>
              </a:ext>
            </a:extLst>
          </p:cNvPr>
          <p:cNvSpPr>
            <a:spLocks noGrp="1"/>
          </p:cNvSpPr>
          <p:nvPr>
            <p:ph type="title"/>
          </p:nvPr>
        </p:nvSpPr>
        <p:spPr>
          <a:xfrm>
            <a:off x="470753" y="757918"/>
            <a:ext cx="11191364" cy="604911"/>
          </a:xfrm>
        </p:spPr>
        <p:txBody>
          <a:bodyPr>
            <a:noAutofit/>
          </a:bodyPr>
          <a:lstStyle/>
          <a:p>
            <a:pPr algn="l"/>
            <a:r>
              <a:rPr lang="en-US" sz="2600" dirty="0">
                <a:latin typeface="+mn-lt"/>
              </a:rPr>
              <a:t>EXAMPLE 2 (With truncated data and linguistic rules)</a:t>
            </a:r>
          </a:p>
        </p:txBody>
      </p:sp>
    </p:spTree>
    <p:extLst>
      <p:ext uri="{BB962C8B-B14F-4D97-AF65-F5344CB8AC3E}">
        <p14:creationId xmlns:p14="http://schemas.microsoft.com/office/powerpoint/2010/main" val="239966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66"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033"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10"/>
                </p:tgtEl>
              </p:cMediaNode>
            </p:video>
            <p:seq concurrent="1" nextAc="seek">
              <p:cTn id="18" restart="whenNotActive" fill="hold" evtFilter="cancelBubble" nodeType="interactiveSeq">
                <p:stCondLst>
                  <p:cond evt="onClick" delay="0">
                    <p:tgtEl>
                      <p:spTgt spid="10"/>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45D553D-BB47-9704-F5DC-165EE082B58B}"/>
              </a:ext>
            </a:extLst>
          </p:cNvPr>
          <p:cNvSpPr>
            <a:spLocks noGrp="1"/>
          </p:cNvSpPr>
          <p:nvPr>
            <p:ph type="title"/>
          </p:nvPr>
        </p:nvSpPr>
        <p:spPr>
          <a:xfrm>
            <a:off x="470753" y="757918"/>
            <a:ext cx="11191364" cy="604911"/>
          </a:xfrm>
        </p:spPr>
        <p:txBody>
          <a:bodyPr>
            <a:noAutofit/>
          </a:bodyPr>
          <a:lstStyle/>
          <a:p>
            <a:pPr algn="l"/>
            <a:r>
              <a:rPr lang="en-US" sz="2600" dirty="0">
                <a:latin typeface="+mn-lt"/>
              </a:rPr>
              <a:t>MACKEY-GLASS CHAOTIC TIME SERIES PREDICTION</a:t>
            </a:r>
          </a:p>
        </p:txBody>
      </p:sp>
      <p:pic>
        <p:nvPicPr>
          <p:cNvPr id="3" name="Picture 2" descr="Chart&#10;&#10;Description automatically generated">
            <a:extLst>
              <a:ext uri="{FF2B5EF4-FFF2-40B4-BE49-F238E27FC236}">
                <a16:creationId xmlns:a16="http://schemas.microsoft.com/office/drawing/2014/main" id="{A91CB0DA-F8AF-01A1-873E-F23A920AF1CB}"/>
              </a:ext>
            </a:extLst>
          </p:cNvPr>
          <p:cNvPicPr>
            <a:picLocks noChangeAspect="1"/>
          </p:cNvPicPr>
          <p:nvPr/>
        </p:nvPicPr>
        <p:blipFill>
          <a:blip r:embed="rId2"/>
          <a:stretch>
            <a:fillRect/>
          </a:stretch>
        </p:blipFill>
        <p:spPr>
          <a:xfrm>
            <a:off x="6950470" y="2271931"/>
            <a:ext cx="4872538" cy="365301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75F63C-62F6-01C6-ECB8-D80DE9BFE35E}"/>
                  </a:ext>
                </a:extLst>
              </p:cNvPr>
              <p:cNvSpPr txBox="1"/>
              <p:nvPr/>
            </p:nvSpPr>
            <p:spPr>
              <a:xfrm>
                <a:off x="470753" y="2447068"/>
                <a:ext cx="6144349" cy="3477875"/>
              </a:xfrm>
              <a:prstGeom prst="rect">
                <a:avLst/>
              </a:prstGeom>
              <a:noFill/>
            </p:spPr>
            <p:txBody>
              <a:bodyPr wrap="square" rtlCol="0">
                <a:spAutoFit/>
              </a:bodyPr>
              <a:lstStyle/>
              <a:p>
                <a:pPr algn="just"/>
                <a:r>
                  <a:rPr lang="en-US" sz="2000" dirty="0"/>
                  <a:t>Given </a:t>
                </a:r>
                <a14:m>
                  <m:oMath xmlns:m="http://schemas.openxmlformats.org/officeDocument/2006/math">
                    <m:r>
                      <a:rPr lang="en-US" sz="2000" i="1" dirty="0" smtClean="0">
                        <a:latin typeface="Cambria Math" panose="02040503050406030204" pitchFamily="18" charset="0"/>
                      </a:rPr>
                      <m:t>𝑚</m:t>
                    </m:r>
                    <m:r>
                      <a:rPr lang="en-US" sz="2000" i="1" dirty="0" smtClean="0">
                        <a:latin typeface="Cambria Math" panose="02040503050406030204" pitchFamily="18" charset="0"/>
                      </a:rPr>
                      <m:t> = 9, </m:t>
                    </m:r>
                    <m:r>
                      <a:rPr lang="en-US" sz="2000" i="1" dirty="0" smtClean="0">
                        <a:latin typeface="Cambria Math" panose="02040503050406030204" pitchFamily="18" charset="0"/>
                      </a:rPr>
                      <m:t>𝑙</m:t>
                    </m:r>
                    <m:r>
                      <a:rPr lang="en-US" sz="2000" i="1" dirty="0" smtClean="0">
                        <a:latin typeface="Cambria Math" panose="02040503050406030204" pitchFamily="18" charset="0"/>
                      </a:rPr>
                      <m:t> = 1, 1000</m:t>
                    </m:r>
                  </m:oMath>
                </a14:m>
                <a:r>
                  <a:rPr lang="en-US" sz="2000" dirty="0"/>
                  <a:t> data pairs were generated. The numeric fuzzy approach was then applied to create a fuzzy rule base and predict the sequence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(701) </m:t>
                    </m:r>
                  </m:oMath>
                </a14:m>
                <a:r>
                  <a:rPr lang="en-US" sz="2000" dirty="0"/>
                  <a:t>to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(1000).</m:t>
                    </m:r>
                  </m:oMath>
                </a14:m>
                <a:endParaRPr lang="en-US" sz="2000" dirty="0"/>
              </a:p>
              <a:p>
                <a:pPr algn="just"/>
                <a:endParaRPr lang="en-US" sz="2000" dirty="0"/>
              </a:p>
              <a:p>
                <a:pPr algn="just"/>
                <a:r>
                  <a:rPr lang="en-US" sz="2000" dirty="0"/>
                  <a:t>In example 1, we used 700 data pairs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(1)</m:t>
                    </m:r>
                  </m:oMath>
                </a14:m>
                <a:r>
                  <a:rPr lang="en-US" sz="2000" dirty="0"/>
                  <a:t> to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(700) </m:t>
                    </m:r>
                  </m:oMath>
                </a14:m>
                <a:r>
                  <a:rPr lang="en-US" sz="2000" dirty="0"/>
                  <a:t> for training. In example 2, we used 200 data pairs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(501) </m:t>
                    </m:r>
                  </m:oMath>
                </a14:m>
                <a:r>
                  <a:rPr lang="en-US" sz="2000" dirty="0"/>
                  <a:t>to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(700) </m:t>
                    </m:r>
                  </m:oMath>
                </a14:m>
                <a:r>
                  <a:rPr lang="en-US" sz="2000" dirty="0"/>
                  <a:t>for training.</a:t>
                </a:r>
              </a:p>
              <a:p>
                <a:pPr algn="just"/>
                <a:endParaRPr lang="en-US" sz="2000" dirty="0"/>
              </a:p>
              <a:p>
                <a:pPr algn="just"/>
                <a:r>
                  <a:rPr lang="en-US" sz="2000" dirty="0"/>
                  <a:t>The predictions were made for </a:t>
                </a:r>
                <a14:m>
                  <m:oMath xmlns:m="http://schemas.openxmlformats.org/officeDocument/2006/math">
                    <m:r>
                      <a:rPr lang="en-US" sz="2000" i="1" dirty="0" smtClean="0">
                        <a:latin typeface="Cambria Math" panose="02040503050406030204" pitchFamily="18" charset="0"/>
                      </a:rPr>
                      <m:t>𝑁</m:t>
                    </m:r>
                    <m:r>
                      <a:rPr lang="en-US" sz="2000" i="1" dirty="0" smtClean="0">
                        <a:latin typeface="Cambria Math" panose="02040503050406030204" pitchFamily="18" charset="0"/>
                      </a:rPr>
                      <m:t> = 3, 7, 14</m:t>
                    </m:r>
                  </m:oMath>
                </a14:m>
                <a:r>
                  <a:rPr lang="en-US" sz="2000" dirty="0"/>
                  <a:t>, where the </a:t>
                </a:r>
                <a14:m>
                  <m:oMath xmlns:m="http://schemas.openxmlformats.org/officeDocument/2006/math">
                    <m:r>
                      <a:rPr lang="en-US" sz="2000" i="1" dirty="0" smtClean="0">
                        <a:latin typeface="Cambria Math" panose="02040503050406030204" pitchFamily="18" charset="0"/>
                      </a:rPr>
                      <m:t>𝑥</m:t>
                    </m:r>
                  </m:oMath>
                </a14:m>
                <a:r>
                  <a:rPr lang="en-US" sz="2000" dirty="0"/>
                  <a:t>-space was divided into </a:t>
                </a:r>
                <a14:m>
                  <m:oMath xmlns:m="http://schemas.openxmlformats.org/officeDocument/2006/math">
                    <m:r>
                      <a:rPr lang="en-US" sz="2000" i="1" dirty="0" smtClean="0">
                        <a:latin typeface="Cambria Math" panose="02040503050406030204" pitchFamily="18" charset="0"/>
                      </a:rPr>
                      <m:t>2</m:t>
                    </m:r>
                    <m:r>
                      <a:rPr lang="en-US" sz="2000" i="1" dirty="0" smtClean="0">
                        <a:latin typeface="Cambria Math" panose="02040503050406030204" pitchFamily="18" charset="0"/>
                      </a:rPr>
                      <m:t>𝑁</m:t>
                    </m:r>
                    <m:r>
                      <a:rPr lang="en-US" sz="2000" i="1" dirty="0" smtClean="0">
                        <a:latin typeface="Cambria Math" panose="02040503050406030204" pitchFamily="18" charset="0"/>
                      </a:rPr>
                      <m:t>+1</m:t>
                    </m:r>
                  </m:oMath>
                </a14:m>
                <a:r>
                  <a:rPr lang="en-US" sz="2000" dirty="0"/>
                  <a:t> fuzzy regions.</a:t>
                </a:r>
              </a:p>
            </p:txBody>
          </p:sp>
        </mc:Choice>
        <mc:Fallback xmlns="">
          <p:sp>
            <p:nvSpPr>
              <p:cNvPr id="9" name="TextBox 8">
                <a:extLst>
                  <a:ext uri="{FF2B5EF4-FFF2-40B4-BE49-F238E27FC236}">
                    <a16:creationId xmlns:a16="http://schemas.microsoft.com/office/drawing/2014/main" id="{8D75F63C-62F6-01C6-ECB8-D80DE9BFE35E}"/>
                  </a:ext>
                </a:extLst>
              </p:cNvPr>
              <p:cNvSpPr txBox="1">
                <a:spLocks noRot="1" noChangeAspect="1" noMove="1" noResize="1" noEditPoints="1" noAdjustHandles="1" noChangeArrowheads="1" noChangeShapeType="1" noTextEdit="1"/>
              </p:cNvSpPr>
              <p:nvPr/>
            </p:nvSpPr>
            <p:spPr>
              <a:xfrm>
                <a:off x="470753" y="2447068"/>
                <a:ext cx="6144349" cy="3477875"/>
              </a:xfrm>
              <a:prstGeom prst="rect">
                <a:avLst/>
              </a:prstGeom>
              <a:blipFill>
                <a:blip r:embed="rId3"/>
                <a:stretch>
                  <a:fillRect l="-992" t="-876" r="-1091" b="-210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E284B2C-DF5D-1228-D425-CA4A2FC6CA88}"/>
              </a:ext>
            </a:extLst>
          </p:cNvPr>
          <p:cNvSpPr txBox="1"/>
          <p:nvPr/>
        </p:nvSpPr>
        <p:spPr>
          <a:xfrm>
            <a:off x="470753" y="1551005"/>
            <a:ext cx="11352255" cy="707886"/>
          </a:xfrm>
          <a:prstGeom prst="rect">
            <a:avLst/>
          </a:prstGeom>
          <a:noFill/>
        </p:spPr>
        <p:txBody>
          <a:bodyPr wrap="square" rtlCol="0">
            <a:spAutoFit/>
          </a:bodyPr>
          <a:lstStyle/>
          <a:p>
            <a:r>
              <a:rPr lang="en-US" sz="2000" dirty="0"/>
              <a:t>A section of the Mackey-Glass chaotic time series was generated from the delay-differential equation mentioned in the paper [1, 18].</a:t>
            </a:r>
          </a:p>
        </p:txBody>
      </p:sp>
    </p:spTree>
    <p:extLst>
      <p:ext uri="{BB962C8B-B14F-4D97-AF65-F5344CB8AC3E}">
        <p14:creationId xmlns:p14="http://schemas.microsoft.com/office/powerpoint/2010/main" val="207490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ACKNOWLEDGEMENT</a:t>
            </a:r>
          </a:p>
        </p:txBody>
      </p:sp>
      <p:sp>
        <p:nvSpPr>
          <p:cNvPr id="15" name="TextBox 14">
            <a:extLst>
              <a:ext uri="{FF2B5EF4-FFF2-40B4-BE49-F238E27FC236}">
                <a16:creationId xmlns:a16="http://schemas.microsoft.com/office/drawing/2014/main" id="{9530A39A-6BA3-62EA-EA77-A5ADF3869DCF}"/>
              </a:ext>
            </a:extLst>
          </p:cNvPr>
          <p:cNvSpPr txBox="1"/>
          <p:nvPr/>
        </p:nvSpPr>
        <p:spPr>
          <a:xfrm>
            <a:off x="2933700" y="2724176"/>
            <a:ext cx="8095371" cy="1631216"/>
          </a:xfrm>
          <a:prstGeom prst="rect">
            <a:avLst/>
          </a:prstGeom>
          <a:noFill/>
        </p:spPr>
        <p:txBody>
          <a:bodyPr wrap="square" rtlCol="0">
            <a:spAutoFit/>
          </a:bodyPr>
          <a:lstStyle/>
          <a:p>
            <a:pPr algn="just"/>
            <a:r>
              <a:rPr lang="en-US" sz="2000" i="1" dirty="0"/>
              <a:t>I would like to take this opportunity to express my gratitude to Course Instructor Prof. Nischal K. Verma and Course TA Mohd. Aquib for their continued support and guidance. Also, I would like to thank my parents, without whose constant motivation and support, I would never be able to complete this project.</a:t>
            </a:r>
          </a:p>
        </p:txBody>
      </p:sp>
    </p:spTree>
    <p:extLst>
      <p:ext uri="{BB962C8B-B14F-4D97-AF65-F5344CB8AC3E}">
        <p14:creationId xmlns:p14="http://schemas.microsoft.com/office/powerpoint/2010/main" val="166378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E45D553D-BB47-9704-F5DC-165EE082B58B}"/>
                  </a:ext>
                </a:extLst>
              </p:cNvPr>
              <p:cNvSpPr>
                <a:spLocks noGrp="1"/>
              </p:cNvSpPr>
              <p:nvPr>
                <p:ph type="title"/>
              </p:nvPr>
            </p:nvSpPr>
            <p:spPr>
              <a:xfrm>
                <a:off x="470753" y="757918"/>
                <a:ext cx="11191364" cy="604911"/>
              </a:xfrm>
            </p:spPr>
            <p:txBody>
              <a:bodyPr>
                <a:noAutofit/>
              </a:bodyPr>
              <a:lstStyle/>
              <a:p>
                <a:pPr algn="l"/>
                <a:r>
                  <a:rPr lang="en-US" sz="2600" dirty="0">
                    <a:latin typeface="+mn-lt"/>
                  </a:rPr>
                  <a:t>MEMBERSHIP FUNCTIONS FOR FUZZY REGIONS </a:t>
                </a:r>
                <a14:m>
                  <m:oMath xmlns:m="http://schemas.openxmlformats.org/officeDocument/2006/math">
                    <m:r>
                      <a:rPr lang="en-US" sz="2600" i="1" dirty="0" smtClean="0">
                        <a:latin typeface="Cambria Math" panose="02040503050406030204" pitchFamily="18" charset="0"/>
                      </a:rPr>
                      <m:t>(</m:t>
                    </m:r>
                    <m:r>
                      <a:rPr lang="en-US" sz="2600" i="1" dirty="0" smtClean="0">
                        <a:latin typeface="Cambria Math" panose="02040503050406030204" pitchFamily="18" charset="0"/>
                      </a:rPr>
                      <m:t>𝑁</m:t>
                    </m:r>
                    <m:r>
                      <a:rPr lang="en-US" sz="2600" i="1" dirty="0" smtClean="0">
                        <a:latin typeface="Cambria Math" panose="02040503050406030204" pitchFamily="18" charset="0"/>
                      </a:rPr>
                      <m:t> = 3, 7)</m:t>
                    </m:r>
                  </m:oMath>
                </a14:m>
                <a:endParaRPr lang="en-US" sz="2600" dirty="0">
                  <a:latin typeface="+mn-lt"/>
                </a:endParaRPr>
              </a:p>
            </p:txBody>
          </p:sp>
        </mc:Choice>
        <mc:Fallback xmlns="">
          <p:sp>
            <p:nvSpPr>
              <p:cNvPr id="13" name="Title 1">
                <a:extLst>
                  <a:ext uri="{FF2B5EF4-FFF2-40B4-BE49-F238E27FC236}">
                    <a16:creationId xmlns:a16="http://schemas.microsoft.com/office/drawing/2014/main" id="{E45D553D-BB47-9704-F5DC-165EE082B58B}"/>
                  </a:ext>
                </a:extLst>
              </p:cNvPr>
              <p:cNvSpPr>
                <a:spLocks noGrp="1" noRot="1" noChangeAspect="1" noMove="1" noResize="1" noEditPoints="1" noAdjustHandles="1" noChangeArrowheads="1" noChangeShapeType="1" noTextEdit="1"/>
              </p:cNvSpPr>
              <p:nvPr>
                <p:ph type="title"/>
              </p:nvPr>
            </p:nvSpPr>
            <p:spPr>
              <a:xfrm>
                <a:off x="470753" y="757918"/>
                <a:ext cx="11191364" cy="604911"/>
              </a:xfrm>
              <a:blipFill>
                <a:blip r:embed="rId2"/>
                <a:stretch>
                  <a:fillRect l="-980" t="-3000" b="-1200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F18416F-559E-8502-5DD9-45166670747A}"/>
              </a:ext>
            </a:extLst>
          </p:cNvPr>
          <p:cNvPicPr>
            <a:picLocks noChangeAspect="1"/>
          </p:cNvPicPr>
          <p:nvPr/>
        </p:nvPicPr>
        <p:blipFill>
          <a:blip r:embed="rId3"/>
          <a:stretch>
            <a:fillRect/>
          </a:stretch>
        </p:blipFill>
        <p:spPr>
          <a:xfrm>
            <a:off x="6096000" y="1820887"/>
            <a:ext cx="5990493" cy="4492870"/>
          </a:xfrm>
          <a:prstGeom prst="rect">
            <a:avLst/>
          </a:prstGeom>
        </p:spPr>
      </p:pic>
      <p:pic>
        <p:nvPicPr>
          <p:cNvPr id="11" name="Picture 10">
            <a:extLst>
              <a:ext uri="{FF2B5EF4-FFF2-40B4-BE49-F238E27FC236}">
                <a16:creationId xmlns:a16="http://schemas.microsoft.com/office/drawing/2014/main" id="{AE7FC85C-9B99-F796-01F1-A3F3ADBFC77C}"/>
              </a:ext>
            </a:extLst>
          </p:cNvPr>
          <p:cNvPicPr>
            <a:picLocks noChangeAspect="1"/>
          </p:cNvPicPr>
          <p:nvPr/>
        </p:nvPicPr>
        <p:blipFill>
          <a:blip r:embed="rId4"/>
          <a:stretch>
            <a:fillRect/>
          </a:stretch>
        </p:blipFill>
        <p:spPr>
          <a:xfrm>
            <a:off x="105507" y="1820887"/>
            <a:ext cx="5990494" cy="4492870"/>
          </a:xfrm>
          <a:prstGeom prst="rect">
            <a:avLst/>
          </a:prstGeom>
        </p:spPr>
      </p:pic>
    </p:spTree>
    <p:extLst>
      <p:ext uri="{BB962C8B-B14F-4D97-AF65-F5344CB8AC3E}">
        <p14:creationId xmlns:p14="http://schemas.microsoft.com/office/powerpoint/2010/main" val="109917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45D553D-BB47-9704-F5DC-165EE082B58B}"/>
              </a:ext>
            </a:extLst>
          </p:cNvPr>
          <p:cNvSpPr>
            <a:spLocks noGrp="1"/>
          </p:cNvSpPr>
          <p:nvPr>
            <p:ph type="title"/>
          </p:nvPr>
        </p:nvSpPr>
        <p:spPr>
          <a:xfrm>
            <a:off x="470753" y="757918"/>
            <a:ext cx="11191364" cy="604911"/>
          </a:xfrm>
        </p:spPr>
        <p:txBody>
          <a:bodyPr>
            <a:noAutofit/>
          </a:bodyPr>
          <a:lstStyle/>
          <a:p>
            <a:pPr algn="l"/>
            <a:r>
              <a:rPr lang="en-US" sz="2600" dirty="0">
                <a:latin typeface="+mn-lt"/>
              </a:rPr>
              <a:t>EXAMPLE 1: MACKEY-GLASS CHAOTIC TIME SERIES PREDICTION</a:t>
            </a:r>
          </a:p>
        </p:txBody>
      </p:sp>
      <p:pic>
        <p:nvPicPr>
          <p:cNvPr id="6" name="Picture 5" descr="Chart, line chart&#10;&#10;Description automatically generated">
            <a:extLst>
              <a:ext uri="{FF2B5EF4-FFF2-40B4-BE49-F238E27FC236}">
                <a16:creationId xmlns:a16="http://schemas.microsoft.com/office/drawing/2014/main" id="{4BB103D1-65D0-E7E2-60FB-0EED8FE00C5A}"/>
              </a:ext>
            </a:extLst>
          </p:cNvPr>
          <p:cNvPicPr>
            <a:picLocks noChangeAspect="1"/>
          </p:cNvPicPr>
          <p:nvPr/>
        </p:nvPicPr>
        <p:blipFill>
          <a:blip r:embed="rId2"/>
          <a:stretch>
            <a:fillRect/>
          </a:stretch>
        </p:blipFill>
        <p:spPr>
          <a:xfrm>
            <a:off x="529883" y="1362828"/>
            <a:ext cx="10161563" cy="5333393"/>
          </a:xfrm>
          <a:prstGeom prst="rect">
            <a:avLst/>
          </a:prstGeom>
        </p:spPr>
      </p:pic>
    </p:spTree>
    <p:extLst>
      <p:ext uri="{BB962C8B-B14F-4D97-AF65-F5344CB8AC3E}">
        <p14:creationId xmlns:p14="http://schemas.microsoft.com/office/powerpoint/2010/main" val="175285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45D553D-BB47-9704-F5DC-165EE082B58B}"/>
              </a:ext>
            </a:extLst>
          </p:cNvPr>
          <p:cNvSpPr>
            <a:spLocks noGrp="1"/>
          </p:cNvSpPr>
          <p:nvPr>
            <p:ph type="title"/>
          </p:nvPr>
        </p:nvSpPr>
        <p:spPr>
          <a:xfrm>
            <a:off x="470753" y="757918"/>
            <a:ext cx="11191364" cy="604911"/>
          </a:xfrm>
        </p:spPr>
        <p:txBody>
          <a:bodyPr>
            <a:noAutofit/>
          </a:bodyPr>
          <a:lstStyle/>
          <a:p>
            <a:pPr algn="l"/>
            <a:r>
              <a:rPr lang="en-US" sz="2600" dirty="0">
                <a:latin typeface="+mn-lt"/>
              </a:rPr>
              <a:t>EXAMPLE 2: MACKEY-GLASS CHAOTIC TIME SERIES PREDICTION</a:t>
            </a:r>
          </a:p>
        </p:txBody>
      </p:sp>
      <p:pic>
        <p:nvPicPr>
          <p:cNvPr id="6" name="Picture 5" descr="Chart, line chart">
            <a:extLst>
              <a:ext uri="{FF2B5EF4-FFF2-40B4-BE49-F238E27FC236}">
                <a16:creationId xmlns:a16="http://schemas.microsoft.com/office/drawing/2014/main" id="{33FFFC18-64C4-BDD0-9ED2-BC948378FC24}"/>
              </a:ext>
            </a:extLst>
          </p:cNvPr>
          <p:cNvPicPr>
            <a:picLocks noChangeAspect="1"/>
          </p:cNvPicPr>
          <p:nvPr/>
        </p:nvPicPr>
        <p:blipFill>
          <a:blip r:embed="rId2"/>
          <a:stretch>
            <a:fillRect/>
          </a:stretch>
        </p:blipFill>
        <p:spPr>
          <a:xfrm>
            <a:off x="529883" y="1362828"/>
            <a:ext cx="10161563" cy="5333393"/>
          </a:xfrm>
          <a:prstGeom prst="rect">
            <a:avLst/>
          </a:prstGeom>
        </p:spPr>
      </p:pic>
    </p:spTree>
    <p:extLst>
      <p:ext uri="{BB962C8B-B14F-4D97-AF65-F5344CB8AC3E}">
        <p14:creationId xmlns:p14="http://schemas.microsoft.com/office/powerpoint/2010/main" val="73394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a:extLst>
              <a:ext uri="{FF2B5EF4-FFF2-40B4-BE49-F238E27FC236}">
                <a16:creationId xmlns:a16="http://schemas.microsoft.com/office/drawing/2014/main" id="{F94DB858-E060-3264-BD92-FBC4BDA47C64}"/>
              </a:ext>
            </a:extLst>
          </p:cNvPr>
          <p:cNvSpPr>
            <a:spLocks noGrp="1"/>
          </p:cNvSpPr>
          <p:nvPr>
            <p:ph type="title"/>
          </p:nvPr>
        </p:nvSpPr>
        <p:spPr>
          <a:xfrm>
            <a:off x="470754" y="757918"/>
            <a:ext cx="11135092" cy="604911"/>
          </a:xfrm>
        </p:spPr>
        <p:txBody>
          <a:bodyPr>
            <a:noAutofit/>
          </a:bodyPr>
          <a:lstStyle/>
          <a:p>
            <a:r>
              <a:rPr lang="en-US" sz="2600" dirty="0">
                <a:latin typeface="+mn-lt"/>
              </a:rPr>
              <a:t>REFERENCES</a:t>
            </a:r>
          </a:p>
        </p:txBody>
      </p:sp>
      <p:sp>
        <p:nvSpPr>
          <p:cNvPr id="326" name="TextBox 325">
            <a:extLst>
              <a:ext uri="{FF2B5EF4-FFF2-40B4-BE49-F238E27FC236}">
                <a16:creationId xmlns:a16="http://schemas.microsoft.com/office/drawing/2014/main" id="{CB241801-4520-F834-999A-2D26DCCB34DA}"/>
              </a:ext>
            </a:extLst>
          </p:cNvPr>
          <p:cNvSpPr txBox="1"/>
          <p:nvPr/>
        </p:nvSpPr>
        <p:spPr>
          <a:xfrm>
            <a:off x="774638" y="2459504"/>
            <a:ext cx="10642723" cy="1938992"/>
          </a:xfrm>
          <a:prstGeom prst="rect">
            <a:avLst/>
          </a:prstGeom>
          <a:noFill/>
        </p:spPr>
        <p:txBody>
          <a:bodyPr wrap="square" rtlCol="0">
            <a:spAutoFit/>
          </a:bodyPr>
          <a:lstStyle/>
          <a:p>
            <a:pPr marL="457200" indent="-457200" algn="just">
              <a:buFont typeface="+mj-lt"/>
              <a:buAutoNum type="arabicPeriod"/>
            </a:pPr>
            <a:r>
              <a:rPr lang="en-US" sz="2000" dirty="0"/>
              <a:t>L-X Wang and Jerry M Mendel. “Generating fuzzy rules by learning from examples”. In: </a:t>
            </a:r>
            <a:r>
              <a:rPr lang="en-US" sz="2000" i="1" dirty="0"/>
              <a:t>IEEE Transactions on systems, man, and cybernetics </a:t>
            </a:r>
            <a:r>
              <a:rPr lang="en-US" sz="2000" dirty="0"/>
              <a:t>22.6 (1992), pp. 1414– 1427.</a:t>
            </a:r>
          </a:p>
          <a:p>
            <a:pPr algn="just"/>
            <a:endParaRPr lang="en-US" sz="2000" dirty="0"/>
          </a:p>
          <a:p>
            <a:pPr algn="just"/>
            <a:endParaRPr lang="en-US" sz="2000" dirty="0"/>
          </a:p>
          <a:p>
            <a:pPr marL="457200" indent="-457200" algn="just">
              <a:buFont typeface="+mj-lt"/>
              <a:buAutoNum type="arabicPeriod" startAt="2"/>
            </a:pPr>
            <a:r>
              <a:rPr lang="en-US" sz="2000" dirty="0"/>
              <a:t>Li-Xin Wang. “Generating fuzzy rules from numerical data, with applications”. In: </a:t>
            </a:r>
            <a:r>
              <a:rPr lang="en-US" sz="2000" i="1" dirty="0"/>
              <a:t>University of Southern California, tech. report</a:t>
            </a:r>
            <a:r>
              <a:rPr lang="en-US" sz="2000" dirty="0"/>
              <a:t> (1991).</a:t>
            </a:r>
          </a:p>
        </p:txBody>
      </p:sp>
    </p:spTree>
    <p:extLst>
      <p:ext uri="{BB962C8B-B14F-4D97-AF65-F5344CB8AC3E}">
        <p14:creationId xmlns:p14="http://schemas.microsoft.com/office/powerpoint/2010/main" val="405507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328181" y="3117823"/>
            <a:ext cx="5535637" cy="622354"/>
          </a:xfrm>
        </p:spPr>
        <p:txBody>
          <a:bodyPr/>
          <a:lstStyle/>
          <a:p>
            <a:pPr algn="ctr"/>
            <a:r>
              <a:rPr lang="en-US" dirty="0"/>
              <a:t>THANK YOU</a:t>
            </a:r>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534572"/>
            <a:ext cx="2895600" cy="700088"/>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39437"/>
            <a:ext cx="3336974" cy="3561031"/>
          </a:xfrm>
        </p:spPr>
        <p:txBody>
          <a:bodyPr>
            <a:noAutofit/>
          </a:bodyPr>
          <a:lstStyle/>
          <a:p>
            <a:pPr>
              <a:lnSpc>
                <a:spcPct val="100000"/>
              </a:lnSpc>
            </a:pPr>
            <a:r>
              <a:rPr lang="en-US" sz="2400" dirty="0"/>
              <a:t>Background</a:t>
            </a:r>
          </a:p>
          <a:p>
            <a:pPr>
              <a:lnSpc>
                <a:spcPct val="100000"/>
              </a:lnSpc>
            </a:pPr>
            <a:r>
              <a:rPr lang="en-US" sz="2400" dirty="0"/>
              <a:t>Motivation</a:t>
            </a:r>
          </a:p>
          <a:p>
            <a:pPr>
              <a:lnSpc>
                <a:spcPct val="100000"/>
              </a:lnSpc>
            </a:pPr>
            <a:r>
              <a:rPr lang="en-US" sz="2400" dirty="0"/>
              <a:t>Introduction</a:t>
            </a:r>
          </a:p>
          <a:p>
            <a:pPr>
              <a:lnSpc>
                <a:spcPct val="100000"/>
              </a:lnSpc>
            </a:pPr>
            <a:r>
              <a:rPr lang="en-US" sz="2400" dirty="0"/>
              <a:t>Contribution</a:t>
            </a:r>
          </a:p>
          <a:p>
            <a:pPr>
              <a:lnSpc>
                <a:spcPct val="100000"/>
              </a:lnSpc>
            </a:pPr>
            <a:r>
              <a:rPr lang="en-US" sz="2400" dirty="0"/>
              <a:t>Approach</a:t>
            </a:r>
          </a:p>
          <a:p>
            <a:pPr>
              <a:lnSpc>
                <a:spcPct val="100000"/>
              </a:lnSpc>
            </a:pPr>
            <a:r>
              <a:rPr lang="en-US" sz="2400" dirty="0"/>
              <a:t>Experimental Results</a:t>
            </a:r>
          </a:p>
          <a:p>
            <a:pPr>
              <a:lnSpc>
                <a:spcPct val="100000"/>
              </a:lnSpc>
            </a:pPr>
            <a:r>
              <a:rPr lang="en-US" sz="2400" dirty="0"/>
              <a:t>References</a:t>
            </a:r>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70754" y="2060228"/>
            <a:ext cx="8842058" cy="4017884"/>
          </a:xfrm>
        </p:spPr>
        <p:txBody>
          <a:bodyPr>
            <a:normAutofit/>
          </a:bodyPr>
          <a:lstStyle/>
          <a:p>
            <a:pPr marL="342900" indent="-342900">
              <a:lnSpc>
                <a:spcPct val="150000"/>
              </a:lnSpc>
              <a:buFont typeface="Arial" panose="020B0604020202020204" pitchFamily="34" charset="0"/>
              <a:buChar char="•"/>
            </a:pPr>
            <a:r>
              <a:rPr lang="en-US" sz="2000" dirty="0"/>
              <a:t>Deals with uncertainties due to imprecision, ambiguity and vagueness</a:t>
            </a:r>
          </a:p>
          <a:p>
            <a:pPr marL="342900" indent="-342900">
              <a:lnSpc>
                <a:spcPct val="150000"/>
              </a:lnSpc>
              <a:buFont typeface="Arial" panose="020B0604020202020204" pitchFamily="34" charset="0"/>
              <a:buChar char="•"/>
            </a:pPr>
            <a:r>
              <a:rPr lang="en-US" sz="2000" dirty="0"/>
              <a:t>Key agent of Computational Intelligence</a:t>
            </a:r>
          </a:p>
          <a:p>
            <a:pPr marL="342900" indent="-342900">
              <a:lnSpc>
                <a:spcPct val="150000"/>
              </a:lnSpc>
              <a:buFont typeface="Arial" panose="020B0604020202020204" pitchFamily="34" charset="0"/>
              <a:buChar char="•"/>
            </a:pPr>
            <a:r>
              <a:rPr lang="en-US" sz="2000" dirty="0"/>
              <a:t>Introduced by Prof. Lotfi A Zadeh in 1965</a:t>
            </a:r>
          </a:p>
          <a:p>
            <a:pPr marL="342900" indent="-342900">
              <a:lnSpc>
                <a:spcPct val="150000"/>
              </a:lnSpc>
              <a:buFont typeface="Arial" panose="020B0604020202020204" pitchFamily="34" charset="0"/>
              <a:buChar char="•"/>
            </a:pPr>
            <a:r>
              <a:rPr lang="en-US" sz="2000" dirty="0"/>
              <a:t>Multivalued logic</a:t>
            </a:r>
          </a:p>
          <a:p>
            <a:pPr marL="342900" indent="-342900">
              <a:lnSpc>
                <a:spcPct val="150000"/>
              </a:lnSpc>
              <a:buFont typeface="Arial" panose="020B0604020202020204" pitchFamily="34" charset="0"/>
              <a:buChar char="•"/>
            </a:pPr>
            <a:r>
              <a:rPr lang="en-US" sz="2000" dirty="0"/>
              <a:t>Involves soft or partial truth</a:t>
            </a:r>
          </a:p>
        </p:txBody>
      </p:sp>
      <p:sp>
        <p:nvSpPr>
          <p:cNvPr id="13" name="Title 1">
            <a:extLst>
              <a:ext uri="{FF2B5EF4-FFF2-40B4-BE49-F238E27FC236}">
                <a16:creationId xmlns:a16="http://schemas.microsoft.com/office/drawing/2014/main" id="{A9000ADA-8CA8-6028-5177-3A7E46085AA2}"/>
              </a:ext>
            </a:extLst>
          </p:cNvPr>
          <p:cNvSpPr>
            <a:spLocks noGrp="1"/>
          </p:cNvSpPr>
          <p:nvPr>
            <p:ph type="title"/>
          </p:nvPr>
        </p:nvSpPr>
        <p:spPr>
          <a:xfrm>
            <a:off x="470754" y="665609"/>
            <a:ext cx="9292224" cy="604911"/>
          </a:xfrm>
        </p:spPr>
        <p:txBody>
          <a:bodyPr>
            <a:noAutofit/>
          </a:bodyPr>
          <a:lstStyle/>
          <a:p>
            <a:pPr algn="l"/>
            <a:r>
              <a:rPr lang="en-US" sz="2600" dirty="0">
                <a:latin typeface="+mn-lt"/>
              </a:rPr>
              <a:t>Introduction to fuzzy logic and fuzzy systems</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17EBC1-7D8F-2F72-B71D-A3026D524930}"/>
              </a:ext>
            </a:extLst>
          </p:cNvPr>
          <p:cNvSpPr>
            <a:spLocks noGrp="1"/>
          </p:cNvSpPr>
          <p:nvPr>
            <p:ph type="title"/>
          </p:nvPr>
        </p:nvSpPr>
        <p:spPr>
          <a:xfrm>
            <a:off x="470754" y="757918"/>
            <a:ext cx="9292224" cy="604911"/>
          </a:xfrm>
        </p:spPr>
        <p:txBody>
          <a:bodyPr>
            <a:noAutofit/>
          </a:bodyPr>
          <a:lstStyle/>
          <a:p>
            <a:pPr algn="l"/>
            <a:r>
              <a:rPr lang="en-US" sz="2600" dirty="0">
                <a:latin typeface="+mn-lt"/>
              </a:rPr>
              <a:t>MOTIVATION</a:t>
            </a:r>
          </a:p>
        </p:txBody>
      </p:sp>
      <p:sp>
        <p:nvSpPr>
          <p:cNvPr id="8" name="TextBox 7">
            <a:extLst>
              <a:ext uri="{FF2B5EF4-FFF2-40B4-BE49-F238E27FC236}">
                <a16:creationId xmlns:a16="http://schemas.microsoft.com/office/drawing/2014/main" id="{3E58D417-7383-D7AF-3AE5-C9D40DF6F261}"/>
              </a:ext>
            </a:extLst>
          </p:cNvPr>
          <p:cNvSpPr txBox="1"/>
          <p:nvPr/>
        </p:nvSpPr>
        <p:spPr>
          <a:xfrm>
            <a:off x="470753" y="1856936"/>
            <a:ext cx="11022551" cy="3785652"/>
          </a:xfrm>
          <a:prstGeom prst="rect">
            <a:avLst/>
          </a:prstGeom>
          <a:noFill/>
        </p:spPr>
        <p:txBody>
          <a:bodyPr wrap="square" rtlCol="0">
            <a:spAutoFit/>
          </a:bodyPr>
          <a:lstStyle/>
          <a:p>
            <a:pPr algn="just"/>
            <a:r>
              <a:rPr lang="en-US" sz="2000" dirty="0"/>
              <a:t>Most contemporary intelligent control and signal processing approaches were heuristic in nature – they used some </a:t>
            </a:r>
            <a:r>
              <a:rPr lang="en-US" sz="2000" i="1" dirty="0"/>
              <a:t>ad hoc method </a:t>
            </a:r>
            <a:r>
              <a:rPr lang="en-US" sz="2000" dirty="0"/>
              <a:t>to combine standard control or signal processing methods with expert systems.</a:t>
            </a:r>
          </a:p>
          <a:p>
            <a:endParaRPr lang="en-US" sz="2000" dirty="0"/>
          </a:p>
          <a:p>
            <a:endParaRPr lang="en-US" sz="2000" dirty="0"/>
          </a:p>
          <a:p>
            <a:r>
              <a:rPr lang="en-US" sz="2000" dirty="0"/>
              <a:t>Limitations of existing approaches:</a:t>
            </a:r>
          </a:p>
          <a:p>
            <a:endParaRPr lang="en-US" sz="2000" dirty="0"/>
          </a:p>
          <a:p>
            <a:pPr marL="457200" indent="-457200">
              <a:lnSpc>
                <a:spcPct val="150000"/>
              </a:lnSpc>
              <a:buAutoNum type="arabicPeriod"/>
            </a:pPr>
            <a:r>
              <a:rPr lang="en-US" sz="2000" dirty="0"/>
              <a:t>Problem specificity of the approach</a:t>
            </a:r>
          </a:p>
          <a:p>
            <a:pPr marL="457200" indent="-457200">
              <a:lnSpc>
                <a:spcPct val="150000"/>
              </a:lnSpc>
              <a:buAutoNum type="arabicPeriod"/>
            </a:pPr>
            <a:r>
              <a:rPr lang="en-US" sz="2000" dirty="0"/>
              <a:t>Difficulty in theoretical analysis</a:t>
            </a:r>
          </a:p>
          <a:p>
            <a:endParaRPr lang="en-US" sz="2000" dirty="0"/>
          </a:p>
          <a:p>
            <a:endParaRPr lang="en-US" sz="2000" dirty="0"/>
          </a:p>
        </p:txBody>
      </p:sp>
    </p:spTree>
    <p:extLst>
      <p:ext uri="{BB962C8B-B14F-4D97-AF65-F5344CB8AC3E}">
        <p14:creationId xmlns:p14="http://schemas.microsoft.com/office/powerpoint/2010/main" val="376653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FF806352-C6E9-E8C5-9E41-829A9763B9BC}"/>
              </a:ext>
            </a:extLst>
          </p:cNvPr>
          <p:cNvSpPr>
            <a:spLocks noGrp="1"/>
          </p:cNvSpPr>
          <p:nvPr>
            <p:ph type="title"/>
          </p:nvPr>
        </p:nvSpPr>
        <p:spPr>
          <a:xfrm>
            <a:off x="470754" y="757918"/>
            <a:ext cx="9292224" cy="604911"/>
          </a:xfrm>
        </p:spPr>
        <p:txBody>
          <a:bodyPr>
            <a:noAutofit/>
          </a:bodyPr>
          <a:lstStyle/>
          <a:p>
            <a:pPr algn="l"/>
            <a:r>
              <a:rPr lang="en-US" sz="2600" dirty="0">
                <a:latin typeface="+mn-lt"/>
              </a:rPr>
              <a:t>INTRODUCTION</a:t>
            </a:r>
          </a:p>
        </p:txBody>
      </p:sp>
      <p:pic>
        <p:nvPicPr>
          <p:cNvPr id="54" name="Picture 53">
            <a:extLst>
              <a:ext uri="{FF2B5EF4-FFF2-40B4-BE49-F238E27FC236}">
                <a16:creationId xmlns:a16="http://schemas.microsoft.com/office/drawing/2014/main" id="{D5DCB990-1395-6A11-7C82-06AF44D8555D}"/>
              </a:ext>
            </a:extLst>
          </p:cNvPr>
          <p:cNvPicPr>
            <a:picLocks noChangeAspect="1"/>
          </p:cNvPicPr>
          <p:nvPr/>
        </p:nvPicPr>
        <p:blipFill>
          <a:blip r:embed="rId2"/>
          <a:stretch>
            <a:fillRect/>
          </a:stretch>
        </p:blipFill>
        <p:spPr>
          <a:xfrm>
            <a:off x="7512148" y="1806604"/>
            <a:ext cx="4500154" cy="3244792"/>
          </a:xfrm>
          <a:prstGeom prst="rect">
            <a:avLst/>
          </a:prstGeom>
        </p:spPr>
      </p:pic>
      <p:sp>
        <p:nvSpPr>
          <p:cNvPr id="55" name="TextBox 54">
            <a:extLst>
              <a:ext uri="{FF2B5EF4-FFF2-40B4-BE49-F238E27FC236}">
                <a16:creationId xmlns:a16="http://schemas.microsoft.com/office/drawing/2014/main" id="{2BD93B9B-BB63-B40B-190C-6193ED0346DF}"/>
              </a:ext>
            </a:extLst>
          </p:cNvPr>
          <p:cNvSpPr txBox="1"/>
          <p:nvPr/>
        </p:nvSpPr>
        <p:spPr>
          <a:xfrm>
            <a:off x="470754" y="1740008"/>
            <a:ext cx="7041394" cy="3939540"/>
          </a:xfrm>
          <a:prstGeom prst="rect">
            <a:avLst/>
          </a:prstGeom>
          <a:noFill/>
        </p:spPr>
        <p:txBody>
          <a:bodyPr wrap="square" rtlCol="0">
            <a:spAutoFit/>
          </a:bodyPr>
          <a:lstStyle/>
          <a:p>
            <a:r>
              <a:rPr lang="en-US" sz="2000" b="1" dirty="0"/>
              <a:t>TASK</a:t>
            </a:r>
            <a:r>
              <a:rPr lang="en-US" sz="2000" dirty="0"/>
              <a:t>: Design a control system to replace the human controller</a:t>
            </a:r>
          </a:p>
          <a:p>
            <a:endParaRPr lang="en-US" sz="2000" dirty="0"/>
          </a:p>
          <a:p>
            <a:endParaRPr lang="en-US" sz="2000" dirty="0"/>
          </a:p>
          <a:p>
            <a:pPr>
              <a:lnSpc>
                <a:spcPct val="150000"/>
              </a:lnSpc>
            </a:pPr>
            <a:r>
              <a:rPr lang="en-US" sz="2000" b="1" dirty="0"/>
              <a:t>INFORMATION</a:t>
            </a:r>
            <a:r>
              <a:rPr lang="en-US" sz="2000" dirty="0"/>
              <a:t>: 2 kinds of information are available to us.</a:t>
            </a:r>
            <a:endParaRPr lang="en-US" sz="2000" b="1" dirty="0"/>
          </a:p>
          <a:p>
            <a:pPr marL="457200" indent="-457200">
              <a:lnSpc>
                <a:spcPct val="150000"/>
              </a:lnSpc>
              <a:buAutoNum type="alphaUcPeriod"/>
            </a:pPr>
            <a:r>
              <a:rPr lang="en-US" sz="2000" b="1" dirty="0"/>
              <a:t>Linguistic rules</a:t>
            </a:r>
            <a:r>
              <a:rPr lang="en-US" sz="2000" dirty="0"/>
              <a:t>: Experience of the human controller</a:t>
            </a:r>
          </a:p>
          <a:p>
            <a:pPr marL="457200" indent="-457200">
              <a:lnSpc>
                <a:spcPct val="150000"/>
              </a:lnSpc>
              <a:buAutoNum type="alphaUcPeriod"/>
            </a:pPr>
            <a:r>
              <a:rPr lang="en-US" sz="2000" b="1" dirty="0"/>
              <a:t>Numerical data</a:t>
            </a:r>
            <a:r>
              <a:rPr lang="en-US" sz="2000" dirty="0"/>
              <a:t>: Sampled successful input-output pairs</a:t>
            </a:r>
          </a:p>
          <a:p>
            <a:endParaRPr lang="en-US" sz="2000" b="1" dirty="0"/>
          </a:p>
          <a:p>
            <a:endParaRPr lang="en-US" sz="2000" b="1" dirty="0"/>
          </a:p>
          <a:p>
            <a:endParaRPr lang="en-US" sz="2000" b="1" dirty="0"/>
          </a:p>
          <a:p>
            <a:r>
              <a:rPr lang="en-US" sz="2000" dirty="0"/>
              <a:t>Neither of the above alone is usually sufficient for designing a successful control system</a:t>
            </a:r>
            <a:r>
              <a:rPr lang="en-US" sz="2000" b="1" dirty="0"/>
              <a:t>.</a:t>
            </a:r>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EEE04E-0AFB-A387-3849-9CCBB0CC02BB}"/>
              </a:ext>
            </a:extLst>
          </p:cNvPr>
          <p:cNvSpPr>
            <a:spLocks noGrp="1"/>
          </p:cNvSpPr>
          <p:nvPr>
            <p:ph type="title"/>
          </p:nvPr>
        </p:nvSpPr>
        <p:spPr>
          <a:xfrm>
            <a:off x="470754" y="757918"/>
            <a:ext cx="9292224" cy="604911"/>
          </a:xfrm>
        </p:spPr>
        <p:txBody>
          <a:bodyPr>
            <a:noAutofit/>
          </a:bodyPr>
          <a:lstStyle/>
          <a:p>
            <a:pPr algn="l"/>
            <a:r>
              <a:rPr lang="en-US" sz="2600" dirty="0">
                <a:latin typeface="+mn-lt"/>
              </a:rPr>
              <a:t>CONTRIBUTION</a:t>
            </a:r>
          </a:p>
        </p:txBody>
      </p:sp>
      <p:sp>
        <p:nvSpPr>
          <p:cNvPr id="2" name="TextBox 1">
            <a:extLst>
              <a:ext uri="{FF2B5EF4-FFF2-40B4-BE49-F238E27FC236}">
                <a16:creationId xmlns:a16="http://schemas.microsoft.com/office/drawing/2014/main" id="{ADE0FB7C-ED14-B882-582A-55D775CBF671}"/>
              </a:ext>
            </a:extLst>
          </p:cNvPr>
          <p:cNvSpPr txBox="1"/>
          <p:nvPr/>
        </p:nvSpPr>
        <p:spPr>
          <a:xfrm>
            <a:off x="470754" y="1758462"/>
            <a:ext cx="11050686" cy="4555093"/>
          </a:xfrm>
          <a:prstGeom prst="rect">
            <a:avLst/>
          </a:prstGeom>
          <a:noFill/>
        </p:spPr>
        <p:txBody>
          <a:bodyPr wrap="square" rtlCol="0">
            <a:spAutoFit/>
          </a:bodyPr>
          <a:lstStyle/>
          <a:p>
            <a:pPr algn="just"/>
            <a:r>
              <a:rPr lang="en-US" sz="2000" dirty="0"/>
              <a:t>Previous work has shown that </a:t>
            </a:r>
            <a:r>
              <a:rPr lang="en-US" sz="2000" b="1" dirty="0"/>
              <a:t>fuzzy control </a:t>
            </a:r>
            <a:r>
              <a:rPr lang="en-US" sz="2000" dirty="0"/>
              <a:t>is an effective way to utilize </a:t>
            </a:r>
            <a:r>
              <a:rPr lang="en-US" sz="2000" b="1" dirty="0"/>
              <a:t>linguistic rules</a:t>
            </a:r>
            <a:r>
              <a:rPr lang="en-US" sz="2000" dirty="0"/>
              <a:t>, whereas </a:t>
            </a:r>
            <a:r>
              <a:rPr lang="en-US" sz="2000" b="1" dirty="0"/>
              <a:t>neural control</a:t>
            </a:r>
            <a:r>
              <a:rPr lang="en-US" sz="2000" dirty="0"/>
              <a:t> is suited for using </a:t>
            </a:r>
            <a:r>
              <a:rPr lang="en-US" sz="2000" b="1" dirty="0"/>
              <a:t>numerical data</a:t>
            </a:r>
            <a:r>
              <a:rPr lang="en-US" sz="2000" dirty="0"/>
              <a:t>.</a:t>
            </a:r>
          </a:p>
          <a:p>
            <a:endParaRPr lang="en-US" sz="2000" dirty="0"/>
          </a:p>
          <a:p>
            <a:r>
              <a:rPr lang="en-US" sz="2000" dirty="0"/>
              <a:t>Through this paper, the authors propose a new approach</a:t>
            </a:r>
            <a:r>
              <a:rPr lang="en-US" sz="2000" b="1" dirty="0"/>
              <a:t> </a:t>
            </a:r>
            <a:r>
              <a:rPr lang="en-US" sz="2000" dirty="0"/>
              <a:t>– </a:t>
            </a:r>
            <a:r>
              <a:rPr lang="en-US" sz="2000" b="1" dirty="0"/>
              <a:t>numerical-fuzzy control. </a:t>
            </a:r>
          </a:p>
          <a:p>
            <a:endParaRPr lang="en-US" sz="2000" b="1" dirty="0"/>
          </a:p>
          <a:p>
            <a:r>
              <a:rPr lang="en-US" sz="2000" dirty="0"/>
              <a:t>The key ideas of this approach are –</a:t>
            </a:r>
          </a:p>
          <a:p>
            <a:pPr marL="457200" indent="-457200">
              <a:lnSpc>
                <a:spcPct val="150000"/>
              </a:lnSpc>
              <a:buAutoNum type="arabicPeriod"/>
            </a:pPr>
            <a:r>
              <a:rPr lang="en-US" sz="2000" dirty="0"/>
              <a:t>Generating fuzzy rules from numerical data pairs.</a:t>
            </a:r>
          </a:p>
          <a:p>
            <a:pPr marL="457200" indent="-457200">
              <a:lnSpc>
                <a:spcPct val="150000"/>
              </a:lnSpc>
              <a:buAutoNum type="arabicPeriod"/>
            </a:pPr>
            <a:r>
              <a:rPr lang="en-US" sz="2000" dirty="0"/>
              <a:t>Collecting the numerical fuzzy rules and linguistic fuzzy rules into a common fuzzy rule base.</a:t>
            </a:r>
          </a:p>
          <a:p>
            <a:pPr marL="457200" indent="-457200">
              <a:lnSpc>
                <a:spcPct val="150000"/>
              </a:lnSpc>
              <a:buAutoNum type="arabicPeriod"/>
            </a:pPr>
            <a:r>
              <a:rPr lang="en-US" sz="2000" dirty="0"/>
              <a:t>Designing a control or signal processing system based on the combined fuzzy rule base.</a:t>
            </a:r>
          </a:p>
          <a:p>
            <a:endParaRPr lang="en-US" sz="2000" dirty="0"/>
          </a:p>
          <a:p>
            <a:pPr algn="just"/>
            <a:r>
              <a:rPr lang="en-US" sz="2000" dirty="0"/>
              <a:t>The paper has also evaluated the proposed approach against existing neural and fuzzy approaches, on two benchmark problems – the </a:t>
            </a:r>
            <a:r>
              <a:rPr lang="en-US" sz="2000" b="1" dirty="0"/>
              <a:t>Truck Backer-Upper Control problem </a:t>
            </a:r>
            <a:r>
              <a:rPr lang="en-US" sz="2000" dirty="0"/>
              <a:t>and the </a:t>
            </a:r>
            <a:r>
              <a:rPr lang="en-US" sz="2000" b="1" dirty="0"/>
              <a:t>Mackey-Class chaotic time series prediction problem.</a:t>
            </a:r>
            <a:endParaRPr lang="en-US" sz="2000" dirty="0"/>
          </a:p>
        </p:txBody>
      </p:sp>
    </p:spTree>
    <p:extLst>
      <p:ext uri="{BB962C8B-B14F-4D97-AF65-F5344CB8AC3E}">
        <p14:creationId xmlns:p14="http://schemas.microsoft.com/office/powerpoint/2010/main" val="24344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7399A7-B8BD-D550-08D7-50FC85215A92}"/>
              </a:ext>
            </a:extLst>
          </p:cNvPr>
          <p:cNvSpPr>
            <a:spLocks noGrp="1"/>
          </p:cNvSpPr>
          <p:nvPr>
            <p:ph type="title"/>
          </p:nvPr>
        </p:nvSpPr>
        <p:spPr>
          <a:xfrm>
            <a:off x="470754" y="757918"/>
            <a:ext cx="9292224" cy="604911"/>
          </a:xfrm>
        </p:spPr>
        <p:txBody>
          <a:bodyPr>
            <a:noAutofit/>
          </a:bodyPr>
          <a:lstStyle/>
          <a:p>
            <a:pPr algn="l"/>
            <a:r>
              <a:rPr lang="en-US" sz="2600" dirty="0">
                <a:latin typeface="+mn-lt"/>
              </a:rPr>
              <a:t>APPROACH</a:t>
            </a:r>
          </a:p>
        </p:txBody>
      </p:sp>
      <p:sp>
        <p:nvSpPr>
          <p:cNvPr id="2" name="TextBox 1">
            <a:extLst>
              <a:ext uri="{FF2B5EF4-FFF2-40B4-BE49-F238E27FC236}">
                <a16:creationId xmlns:a16="http://schemas.microsoft.com/office/drawing/2014/main" id="{FD5A46C1-2EC9-0EFB-F16E-7D3F35068E5D}"/>
              </a:ext>
            </a:extLst>
          </p:cNvPr>
          <p:cNvSpPr txBox="1"/>
          <p:nvPr/>
        </p:nvSpPr>
        <p:spPr>
          <a:xfrm>
            <a:off x="470754" y="1758462"/>
            <a:ext cx="11050686" cy="4002891"/>
          </a:xfrm>
          <a:prstGeom prst="rect">
            <a:avLst/>
          </a:prstGeom>
          <a:noFill/>
        </p:spPr>
        <p:txBody>
          <a:bodyPr wrap="square" rtlCol="0">
            <a:spAutoFit/>
          </a:bodyPr>
          <a:lstStyle/>
          <a:p>
            <a:r>
              <a:rPr lang="en-US" sz="2000" dirty="0"/>
              <a:t>The paper proposes a </a:t>
            </a:r>
            <a:r>
              <a:rPr lang="en-US" sz="2000" b="1" dirty="0"/>
              <a:t>5-stage approach </a:t>
            </a:r>
            <a:r>
              <a:rPr lang="en-US" sz="2000" dirty="0"/>
              <a:t>for generating fuzzy rules from numerical data and using these rules along with linguistic fuzzy rules to obtain a mapping from input space to output space.</a:t>
            </a:r>
          </a:p>
          <a:p>
            <a:endParaRPr lang="en-US" sz="2000" dirty="0"/>
          </a:p>
          <a:p>
            <a:pPr>
              <a:lnSpc>
                <a:spcPct val="200000"/>
              </a:lnSpc>
            </a:pPr>
            <a:r>
              <a:rPr lang="en-US" sz="2000" b="1" dirty="0"/>
              <a:t>Step 1</a:t>
            </a:r>
            <a:r>
              <a:rPr lang="en-US" sz="2000" dirty="0"/>
              <a:t>: Dividing the Input and Output spaces into fuzzy regions</a:t>
            </a:r>
          </a:p>
          <a:p>
            <a:pPr>
              <a:lnSpc>
                <a:spcPct val="200000"/>
              </a:lnSpc>
            </a:pPr>
            <a:r>
              <a:rPr lang="en-US" sz="2000" b="1" dirty="0"/>
              <a:t>Step 2</a:t>
            </a:r>
            <a:r>
              <a:rPr lang="en-US" sz="2000" dirty="0"/>
              <a:t>: Generating fuzzy rules from given data pairs</a:t>
            </a:r>
          </a:p>
          <a:p>
            <a:pPr>
              <a:lnSpc>
                <a:spcPct val="200000"/>
              </a:lnSpc>
            </a:pPr>
            <a:r>
              <a:rPr lang="en-US" sz="2000" b="1" dirty="0"/>
              <a:t>Step 3</a:t>
            </a:r>
            <a:r>
              <a:rPr lang="en-US" sz="2000" dirty="0"/>
              <a:t>: Assigning a degree to each rule</a:t>
            </a:r>
          </a:p>
          <a:p>
            <a:pPr>
              <a:lnSpc>
                <a:spcPct val="200000"/>
              </a:lnSpc>
            </a:pPr>
            <a:r>
              <a:rPr lang="en-US" sz="2000" b="1" dirty="0"/>
              <a:t>Step 4</a:t>
            </a:r>
            <a:r>
              <a:rPr lang="en-US" sz="2000" dirty="0"/>
              <a:t>: Creating a combined </a:t>
            </a:r>
            <a:r>
              <a:rPr lang="en-US" sz="2000" b="1" dirty="0"/>
              <a:t>Fuzzy Rule Base</a:t>
            </a:r>
          </a:p>
          <a:p>
            <a:pPr>
              <a:lnSpc>
                <a:spcPct val="200000"/>
              </a:lnSpc>
            </a:pPr>
            <a:r>
              <a:rPr lang="en-US" sz="2000" b="1" dirty="0"/>
              <a:t>Step 5</a:t>
            </a:r>
            <a:r>
              <a:rPr lang="en-US" sz="2000" dirty="0"/>
              <a:t>: Determine a mapping based on the combined Fuzzy Rule Base</a:t>
            </a:r>
          </a:p>
        </p:txBody>
      </p:sp>
    </p:spTree>
    <p:extLst>
      <p:ext uri="{BB962C8B-B14F-4D97-AF65-F5344CB8AC3E}">
        <p14:creationId xmlns:p14="http://schemas.microsoft.com/office/powerpoint/2010/main" val="289138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64B7CB-6EB8-F76C-BD46-CEE4D8DEB323}"/>
              </a:ext>
            </a:extLst>
          </p:cNvPr>
          <p:cNvSpPr>
            <a:spLocks noGrp="1"/>
          </p:cNvSpPr>
          <p:nvPr>
            <p:ph type="title"/>
          </p:nvPr>
        </p:nvSpPr>
        <p:spPr>
          <a:xfrm>
            <a:off x="470753" y="757918"/>
            <a:ext cx="11191364" cy="604911"/>
          </a:xfrm>
        </p:spPr>
        <p:txBody>
          <a:bodyPr>
            <a:noAutofit/>
          </a:bodyPr>
          <a:lstStyle/>
          <a:p>
            <a:pPr algn="l"/>
            <a:r>
              <a:rPr lang="en-US" sz="2600" dirty="0">
                <a:latin typeface="+mn-lt"/>
              </a:rPr>
              <a:t>STEP 1: </a:t>
            </a:r>
            <a:r>
              <a:rPr lang="en-US" sz="2600" dirty="0"/>
              <a:t>Dividing Input and Output spaces into fuzzy regions</a:t>
            </a:r>
            <a:endParaRPr lang="en-US" sz="2600" dirty="0">
              <a:latin typeface="+mn-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76DD51B-5633-CA30-2426-C9BA06871261}"/>
                  </a:ext>
                </a:extLst>
              </p:cNvPr>
              <p:cNvSpPr txBox="1"/>
              <p:nvPr/>
            </p:nvSpPr>
            <p:spPr>
              <a:xfrm>
                <a:off x="470753" y="1604382"/>
                <a:ext cx="7153934" cy="4964564"/>
              </a:xfrm>
              <a:prstGeom prst="rect">
                <a:avLst/>
              </a:prstGeom>
              <a:noFill/>
            </p:spPr>
            <p:txBody>
              <a:bodyPr wrap="square" rtlCol="0">
                <a:spAutoFit/>
              </a:bodyPr>
              <a:lstStyle/>
              <a:p>
                <a:pPr algn="just"/>
                <a:r>
                  <a:rPr lang="en-US" sz="2000" dirty="0"/>
                  <a:t>Let’s suppose that we are given a set of desired input-output pairs </a:t>
                </a:r>
                <a14:m>
                  <m:oMath xmlns:m="http://schemas.openxmlformats.org/officeDocument/2006/math">
                    <m:sSubSup>
                      <m:sSubSupPr>
                        <m:ctrlPr>
                          <a:rPr lang="en-US" sz="2000" b="0" i="1" smtClean="0">
                            <a:latin typeface="Cambria Math" panose="02040503050406030204" pitchFamily="18" charset="0"/>
                          </a:rPr>
                        </m:ctrlPr>
                      </m:sSubSupPr>
                      <m:e>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b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e>
                        </m:d>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sSubSup>
                  </m:oMath>
                </a14:m>
                <a:r>
                  <a:rPr lang="en-US" sz="2000" b="0" dirty="0"/>
                  <a:t>. </a:t>
                </a:r>
              </a:p>
              <a:p>
                <a:pPr algn="just"/>
                <a:endParaRPr lang="en-US" sz="2000" b="0" dirty="0"/>
              </a:p>
              <a:p>
                <a:pPr algn="just"/>
                <a:r>
                  <a:rPr lang="en-US" sz="2000" dirty="0"/>
                  <a:t>We need to generate fuzzy rules from these pairs and use those rules to determine a mapping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𝑦</m:t>
                    </m:r>
                  </m:oMath>
                </a14:m>
                <a:r>
                  <a:rPr lang="en-US" sz="2000" b="0" dirty="0"/>
                  <a:t>.</a:t>
                </a:r>
              </a:p>
              <a:p>
                <a:pPr algn="just"/>
                <a:endParaRPr lang="en-US" sz="2000" dirty="0"/>
              </a:p>
              <a:p>
                <a:pPr algn="just"/>
                <a:r>
                  <a:rPr lang="en-US" sz="2000" b="0" dirty="0"/>
                  <a:t>First, let us assum</a:t>
                </a:r>
                <a:r>
                  <a:rPr lang="en-US" sz="2000" dirty="0"/>
                  <a:t>e that the </a:t>
                </a:r>
                <a:r>
                  <a:rPr lang="en-US" sz="2000" b="1" dirty="0"/>
                  <a:t>domain intervals</a:t>
                </a:r>
                <a:r>
                  <a:rPr lang="en-US" sz="2000" dirty="0"/>
                  <a:t>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b="0" dirty="0"/>
                  <a:t> and </a:t>
                </a:r>
                <a14:m>
                  <m:oMath xmlns:m="http://schemas.openxmlformats.org/officeDocument/2006/math">
                    <m:r>
                      <a:rPr lang="en-US" sz="2000" i="1">
                        <a:latin typeface="Cambria Math" panose="02040503050406030204" pitchFamily="18" charset="0"/>
                        <a:ea typeface="Cambria Math" panose="02040503050406030204" pitchFamily="18" charset="0"/>
                      </a:rPr>
                      <m:t>𝑦</m:t>
                    </m:r>
                  </m:oMath>
                </a14:m>
                <a:r>
                  <a:rPr lang="en-US" sz="2000" b="0" dirty="0"/>
                  <a:t> are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r>
                  <a:rPr lang="en-US" sz="2000" b="0" dirty="0"/>
                  <a:t>,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m:t>
                        </m:r>
                      </m:sup>
                    </m:sSubSup>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r>
                  <a:rPr lang="en-US" sz="2000" b="0" dirty="0"/>
                  <a:t> and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m:t>
                        </m:r>
                        <m:r>
                          <a:rPr lang="en-US" sz="2000" i="1">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oMath>
                </a14:m>
                <a:r>
                  <a:rPr lang="en-US" sz="2000" b="0" dirty="0"/>
                  <a:t>.</a:t>
                </a:r>
              </a:p>
              <a:p>
                <a:pPr algn="just"/>
                <a:endParaRPr lang="en-US" sz="2000" dirty="0"/>
              </a:p>
              <a:p>
                <a:pPr algn="just"/>
                <a:r>
                  <a:rPr lang="en-US" sz="2000" b="0" dirty="0"/>
                  <a:t>We divide ea</a:t>
                </a:r>
                <a:r>
                  <a:rPr lang="en-US" sz="2000" dirty="0"/>
                  <a:t>ch domain interval into </a:t>
                </a: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𝑁</m:t>
                    </m:r>
                    <m:r>
                      <a:rPr lang="en-US" sz="2000" b="0" i="1" smtClean="0">
                        <a:latin typeface="Cambria Math" panose="02040503050406030204" pitchFamily="18" charset="0"/>
                      </a:rPr>
                      <m:t>+1</m:t>
                    </m:r>
                  </m:oMath>
                </a14:m>
                <a:r>
                  <a:rPr lang="en-US" sz="2000" b="0" dirty="0"/>
                  <a:t> regions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𝑁</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𝑁</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endParaRPr lang="en-US" sz="2000" b="0" i="1" dirty="0">
                  <a:latin typeface="Cambria Math" panose="02040503050406030204" pitchFamily="18" charset="0"/>
                </a:endParaRPr>
              </a:p>
              <a:p>
                <a:pPr algn="just"/>
                <a:r>
                  <a:rPr lang="en-US" sz="2000" b="0" dirty="0"/>
                  <a:t>…</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a:rPr lang="en-US" sz="2000" b="0" i="0" smtClean="0">
                            <a:latin typeface="Cambria Math" panose="02040503050406030204" pitchFamily="18" charset="0"/>
                          </a:rPr>
                          <m:t>2</m:t>
                        </m:r>
                      </m:sub>
                    </m:sSub>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𝐶𝐸</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𝑁</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𝑁</m:t>
                        </m:r>
                      </m:sub>
                    </m:sSub>
                  </m:oMath>
                </a14:m>
                <a:r>
                  <a:rPr lang="en-US" sz="2000" b="0" dirty="0"/>
                  <a:t>) and assign each region a fuzzy membership function.</a:t>
                </a:r>
              </a:p>
              <a:p>
                <a:pPr algn="just"/>
                <a:endParaRPr lang="en-US" sz="2000" dirty="0"/>
              </a:p>
              <a:p>
                <a:pPr algn="just"/>
                <a:r>
                  <a:rPr lang="en-US" sz="2000" b="1" dirty="0"/>
                  <a:t>Note: </a:t>
                </a:r>
                <a14:m>
                  <m:oMath xmlns:m="http://schemas.openxmlformats.org/officeDocument/2006/math">
                    <m:r>
                      <a:rPr lang="en-US" sz="2000" b="0" i="1" smtClean="0">
                        <a:latin typeface="Cambria Math" panose="02040503050406030204" pitchFamily="18" charset="0"/>
                      </a:rPr>
                      <m:t>𝑁</m:t>
                    </m:r>
                  </m:oMath>
                </a14:m>
                <a:r>
                  <a:rPr lang="en-US" sz="2000" dirty="0"/>
                  <a:t> can be different for each domain interval. The lengths and shape of the regions’ membership functions may also vary.</a:t>
                </a:r>
                <a:endParaRPr lang="en-US" sz="2000" b="1" dirty="0"/>
              </a:p>
            </p:txBody>
          </p:sp>
        </mc:Choice>
        <mc:Fallback xmlns="">
          <p:sp>
            <p:nvSpPr>
              <p:cNvPr id="2" name="TextBox 1">
                <a:extLst>
                  <a:ext uri="{FF2B5EF4-FFF2-40B4-BE49-F238E27FC236}">
                    <a16:creationId xmlns:a16="http://schemas.microsoft.com/office/drawing/2014/main" id="{E76DD51B-5633-CA30-2426-C9BA06871261}"/>
                  </a:ext>
                </a:extLst>
              </p:cNvPr>
              <p:cNvSpPr txBox="1">
                <a:spLocks noRot="1" noChangeAspect="1" noMove="1" noResize="1" noEditPoints="1" noAdjustHandles="1" noChangeArrowheads="1" noChangeShapeType="1" noTextEdit="1"/>
              </p:cNvSpPr>
              <p:nvPr/>
            </p:nvSpPr>
            <p:spPr>
              <a:xfrm>
                <a:off x="470753" y="1604382"/>
                <a:ext cx="7153934" cy="4964564"/>
              </a:xfrm>
              <a:prstGeom prst="rect">
                <a:avLst/>
              </a:prstGeom>
              <a:blipFill>
                <a:blip r:embed="rId2"/>
                <a:stretch>
                  <a:fillRect l="-852" t="-613" r="-852" b="-110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9182DC2-9948-B642-6CA1-CC9D5A052D96}"/>
              </a:ext>
            </a:extLst>
          </p:cNvPr>
          <p:cNvPicPr>
            <a:picLocks noChangeAspect="1"/>
          </p:cNvPicPr>
          <p:nvPr/>
        </p:nvPicPr>
        <p:blipFill>
          <a:blip r:embed="rId3"/>
          <a:stretch>
            <a:fillRect/>
          </a:stretch>
        </p:blipFill>
        <p:spPr>
          <a:xfrm>
            <a:off x="7967411" y="1702190"/>
            <a:ext cx="3974123" cy="4768947"/>
          </a:xfrm>
          <a:prstGeom prst="rect">
            <a:avLst/>
          </a:prstGeom>
        </p:spPr>
      </p:pic>
    </p:spTree>
    <p:extLst>
      <p:ext uri="{BB962C8B-B14F-4D97-AF65-F5344CB8AC3E}">
        <p14:creationId xmlns:p14="http://schemas.microsoft.com/office/powerpoint/2010/main" val="377912598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16c05727-aa75-4e4a-9b5f-8a80a1165891"/>
    <ds:schemaRef ds:uri="http://purl.org/dc/terms/"/>
    <ds:schemaRef ds:uri="230e9df3-be65-4c73-a93b-d1236ebd677e"/>
    <ds:schemaRef ds:uri="http://www.w3.org/XML/1998/namespace"/>
    <ds:schemaRef ds:uri="71af3243-3dd4-4a8d-8c0d-dd76da1f02a5"/>
    <ds:schemaRef ds:uri="http://schemas.microsoft.com/sharepoint/v3"/>
    <ds:schemaRef ds:uri="http://purl.org/dc/dcmityp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{A87C1B86-8334-4676-A5BB-2ADF5948CE64}tf67328976_win32</Template>
  <TotalTime>4283</TotalTime>
  <Words>1781</Words>
  <Application>Microsoft Office PowerPoint</Application>
  <PresentationFormat>Widescreen</PresentationFormat>
  <Paragraphs>295</Paragraphs>
  <Slides>24</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Tenorite</vt:lpstr>
      <vt:lpstr>Office Theme</vt:lpstr>
      <vt:lpstr>PowerPoint Presentation</vt:lpstr>
      <vt:lpstr>ACKNOWLEDGEMENT</vt:lpstr>
      <vt:lpstr>AGENDA</vt:lpstr>
      <vt:lpstr>Introduction to fuzzy logic and fuzzy systems</vt:lpstr>
      <vt:lpstr>MOTIVATION</vt:lpstr>
      <vt:lpstr>INTRODUCTION</vt:lpstr>
      <vt:lpstr>CONTRIBUTION</vt:lpstr>
      <vt:lpstr>APPROACH</vt:lpstr>
      <vt:lpstr>STEP 1: Dividing Input and Output spaces into fuzzy regions</vt:lpstr>
      <vt:lpstr>STEP 2: Generating fuzzy rules from given data pairs</vt:lpstr>
      <vt:lpstr>STEP 3: Assigning a degree to each rule</vt:lpstr>
      <vt:lpstr>STEP 4: Creating a combined Fuzzy Rule Base</vt:lpstr>
      <vt:lpstr>STEP 5: Determine a mapping based on the fuzzy rule base</vt:lpstr>
      <vt:lpstr>FUZZY SYSTEM AS AN "UNIVERSAL APPROXIMATOR”</vt:lpstr>
      <vt:lpstr>TRUCK BACKER-UPPER CONTROL PROBLEM</vt:lpstr>
      <vt:lpstr>EXAMPLE 1 (WITH COMPLETE DATA AND NO LINGUISTIC RULES)</vt:lpstr>
      <vt:lpstr>EXAMPLE 2 (With truncated data and linguistic rules)</vt:lpstr>
      <vt:lpstr>EXAMPLE 2 (With truncated data and linguistic rules)</vt:lpstr>
      <vt:lpstr>MACKEY-GLASS CHAOTIC TIME SERIES PREDICTION</vt:lpstr>
      <vt:lpstr>MEMBERSHIP FUNCTIONS FOR FUZZY REGIONS (N = 3, 7)</vt:lpstr>
      <vt:lpstr>EXAMPLE 1: MACKEY-GLASS CHAOTIC TIME SERIES PREDICTION</vt:lpstr>
      <vt:lpstr>EXAMPLE 2: MACKEY-GLASS CHAOTIC TIME SERIES PREDICTION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EE658A COURSE PROJECT</dc:title>
  <dc:creator>Atreya Goswami</dc:creator>
  <cp:lastModifiedBy>Atreya Goswami</cp:lastModifiedBy>
  <cp:revision>2</cp:revision>
  <dcterms:created xsi:type="dcterms:W3CDTF">2023-03-12T11:36:16Z</dcterms:created>
  <dcterms:modified xsi:type="dcterms:W3CDTF">2023-03-25T12:49:05Z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