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19"/>
  </p:handoutMasterIdLst>
  <p:sldIdLst>
    <p:sldId id="256" r:id="rId3"/>
    <p:sldId id="291" r:id="rId4"/>
    <p:sldId id="257" r:id="rId5"/>
    <p:sldId id="280" r:id="rId6"/>
    <p:sldId id="292" r:id="rId8"/>
    <p:sldId id="294" r:id="rId9"/>
    <p:sldId id="301" r:id="rId10"/>
    <p:sldId id="299" r:id="rId11"/>
    <p:sldId id="296" r:id="rId12"/>
    <p:sldId id="295" r:id="rId13"/>
    <p:sldId id="297" r:id="rId14"/>
    <p:sldId id="298" r:id="rId15"/>
    <p:sldId id="300" r:id="rId16"/>
    <p:sldId id="303" r:id="rId17"/>
    <p:sldId id="302" r:id="rId18"/>
  </p:sldIdLst>
  <p:sldSz cx="9144000" cy="6858000" type="screen4x3"/>
  <p:notesSz cx="6761480" cy="9942830"/>
  <p:embeddedFontLst>
    <p:embeddedFont>
      <p:font typeface="굴림" panose="020B0600000101010101" charset="-127"/>
      <p:regular r:id="rId23"/>
    </p:embeddedFont>
    <p:embeddedFont>
      <p:font typeface="Malgun Gothic" panose="020B0503020000020004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ko-K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굴림" panose="020B0600000101010101" charset="-127"/>
        <a:ea typeface="굴림" panose="020B0600000101010101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  <a:srgbClr val="6699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3CFB5A-E7AB-42E9-98AD-B108D491D7C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latinLnBrk="1" hangingPunct="1"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FE444A-C5D9-4426-8D60-578D5846FD8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BAB901-F2E6-4A6D-8178-A8824C524644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43013"/>
            <a:ext cx="447516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charset="-127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algun Gothic" panose="020B0503020000020004" charset="-127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charset="-127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algun Gothic" panose="020B0503020000020004" charset="-127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charset="-127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algun Gothic" panose="020B0503020000020004" charset="-127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charset="-127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algun Gothic" panose="020B0503020000020004" charset="-127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charset="-127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algun Gothic" panose="020B0503020000020004" charset="-127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>
                <a:latin typeface="굴림" panose="020B0600000101010101" charset="-127"/>
                <a:ea typeface="굴림" panose="020B0600000101010101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0B9E1E-D5A0-4BA8-86FE-DE194BD53881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latin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latin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latin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latin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latin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일반도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989138"/>
            <a:ext cx="7950200" cy="212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-4762" y="6742113"/>
            <a:ext cx="9148763" cy="115888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pic>
        <p:nvPicPr>
          <p:cNvPr id="2052" name="Picture 11" descr="view_leftimage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3563938" cy="6742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6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00400" y="1524000"/>
            <a:ext cx="5791200" cy="1143000"/>
          </a:xfrm>
        </p:spPr>
        <p:txBody>
          <a:bodyPr/>
          <a:lstStyle>
            <a:lvl1pPr algn="ctr">
              <a:defRPr sz="5800">
                <a:effectLst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ko-KR" altLang="en-US" noProof="0"/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352800" y="2667000"/>
            <a:ext cx="5226050" cy="762000"/>
          </a:xfrm>
        </p:spPr>
        <p:txBody>
          <a:bodyPr/>
          <a:lstStyle>
            <a:lvl1pPr marL="0" indent="0" algn="ctr">
              <a:buFontTx/>
              <a:buNone/>
              <a:defRPr sz="2900">
                <a:solidFill>
                  <a:srgbClr val="0522B5"/>
                </a:solidFill>
                <a:latin typeface="-봄IIM" charset="-127"/>
                <a:ea typeface="-봄IIM" charset="-127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ko-KR" altLang="en-US" noProof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D2FEDC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D2FEDC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15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4D8FA9-CB2F-45CD-B9D5-C3A2474E4342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D2FEDC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D2FEDC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18669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4483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657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657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E1FF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3" descr="header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1171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1588" y="1125538"/>
            <a:ext cx="9155113" cy="2206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7239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9" name="Rectangle 7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74676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2447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138" y="6465888"/>
            <a:ext cx="190500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latinLnBrk="1" hangingPunct="1">
              <a:defRPr sz="1400">
                <a:solidFill>
                  <a:srgbClr val="F3D5F7"/>
                </a:solidFill>
                <a:latin typeface="-봄IIM" charset="-127"/>
                <a:ea typeface="-봄IIM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2447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30538" y="6465888"/>
            <a:ext cx="289560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latinLnBrk="1" hangingPunct="1">
              <a:defRPr sz="1400">
                <a:solidFill>
                  <a:srgbClr val="F3D5F7"/>
                </a:solidFill>
                <a:latin typeface="-봄IIM" charset="-127"/>
                <a:ea typeface="-봄IIM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sp>
        <p:nvSpPr>
          <p:cNvPr id="2447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9538" y="6465888"/>
            <a:ext cx="190500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defRPr sz="1400">
                <a:solidFill>
                  <a:srgbClr val="F3D5F7"/>
                </a:solidFill>
                <a:latin typeface="-봄IIM" charset="-127"/>
                <a:ea typeface="-봄IIM" charset="-127"/>
              </a:defRPr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3E0066-D417-4D7B-93A3-5AAAC41BCDA6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F3D5F7"/>
                </a:solidFill>
                <a:effectLst/>
                <a:uLnTx/>
                <a:uFillTx/>
                <a:latin typeface="-봄IIM" charset="-127"/>
                <a:ea typeface="-봄IIM" charset="-127"/>
                <a:cs typeface="+mn-cs"/>
              </a:rPr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F3D5F7"/>
              </a:solidFill>
              <a:effectLst/>
              <a:uLnTx/>
              <a:uFillTx/>
              <a:latin typeface="-봄IIM" charset="-127"/>
              <a:ea typeface="-봄IIM" charset="-127"/>
              <a:cs typeface="+mn-cs"/>
            </a:endParaRPr>
          </a:p>
        </p:txBody>
      </p:sp>
      <p:pic>
        <p:nvPicPr>
          <p:cNvPr id="1033" name="Picture 15" descr="background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2988" y="0"/>
            <a:ext cx="5895975" cy="105251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charset="-127"/>
          <a:ea typeface="-봄IIB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charset="-127"/>
          <a:ea typeface="-봄IIB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charset="-127"/>
          <a:ea typeface="-봄IIB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charset="-127"/>
          <a:ea typeface="-봄IIB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charset="-127"/>
          <a:ea typeface="-봄IIB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charset="-127"/>
          <a:ea typeface="-봄IIB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charset="-127"/>
          <a:ea typeface="-봄IIB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charset="-127"/>
          <a:ea typeface="-봄IIB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E1FFFE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E1FFFE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rgbClr val="E1FFFE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rgbClr val="E1FFFE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E1FFFE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E1FFFE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E1FFFE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E1FFFE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rgbClr val="E1FFFE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 hasCustomPrompt="1"/>
          </p:nvPr>
        </p:nvSpPr>
        <p:spPr>
          <a:xfrm>
            <a:off x="3779838" y="2205038"/>
            <a:ext cx="5184775" cy="1646237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kumimoji="1" lang="en-US" altLang="zh-CN" sz="3600" b="1" dirty="0">
                <a:latin typeface="Times New Roman" panose="02020603050405020304" pitchFamily="18" charset="0"/>
                <a:ea typeface="+mj-ea"/>
                <a:cs typeface="+mj-cs"/>
              </a:rPr>
              <a:t>JAVA EE</a:t>
            </a:r>
            <a:r>
              <a:rPr kumimoji="1" lang="zh-CN" altLang="en-US" sz="3600" b="1" dirty="0">
                <a:latin typeface="Times New Roman" panose="02020603050405020304" pitchFamily="18" charset="0"/>
                <a:ea typeface="+mj-ea"/>
                <a:cs typeface="+mj-cs"/>
              </a:rPr>
              <a:t>程序设计</a:t>
            </a:r>
            <a:br>
              <a:rPr kumimoji="1" lang="en-US" altLang="zh-CN" sz="3600" b="1" dirty="0">
                <a:latin typeface="Times New Roman" panose="02020603050405020304" pitchFamily="18" charset="0"/>
                <a:ea typeface="+mj-ea"/>
                <a:cs typeface="+mj-cs"/>
              </a:rPr>
            </a:br>
            <a:br>
              <a:rPr kumimoji="1" lang="en-US" altLang="zh-CN" sz="3600" b="1" dirty="0"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1" lang="zh-CN" altLang="en-US" sz="3600" b="1" dirty="0">
                <a:latin typeface="Times New Roman" panose="02020603050405020304" pitchFamily="18" charset="0"/>
                <a:ea typeface="+mj-ea"/>
                <a:cs typeface="+mj-cs"/>
              </a:rPr>
              <a:t>第一次实验</a:t>
            </a:r>
            <a:endParaRPr kumimoji="1" lang="zh-CN" altLang="en-US" sz="3600" b="1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附录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文本框 4"/>
          <p:cNvSpPr txBox="1"/>
          <p:nvPr/>
        </p:nvSpPr>
        <p:spPr>
          <a:xfrm>
            <a:off x="179388" y="3213100"/>
            <a:ext cx="6667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2.2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pic>
        <p:nvPicPr>
          <p:cNvPr id="1946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363663"/>
            <a:ext cx="7153275" cy="5516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附录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文本框 4"/>
          <p:cNvSpPr txBox="1"/>
          <p:nvPr/>
        </p:nvSpPr>
        <p:spPr>
          <a:xfrm>
            <a:off x="295275" y="3811588"/>
            <a:ext cx="6683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2.3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pic>
        <p:nvPicPr>
          <p:cNvPr id="2048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438" y="2724150"/>
            <a:ext cx="5048250" cy="263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附录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文本框 4"/>
          <p:cNvSpPr txBox="1"/>
          <p:nvPr/>
        </p:nvSpPr>
        <p:spPr>
          <a:xfrm>
            <a:off x="179388" y="3213100"/>
            <a:ext cx="6667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2.4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pic>
        <p:nvPicPr>
          <p:cNvPr id="2150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2349500"/>
            <a:ext cx="6553200" cy="3133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附录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文本框 4"/>
          <p:cNvSpPr txBox="1"/>
          <p:nvPr/>
        </p:nvSpPr>
        <p:spPr>
          <a:xfrm>
            <a:off x="250825" y="1412875"/>
            <a:ext cx="3168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实验三 参考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pic>
        <p:nvPicPr>
          <p:cNvPr id="22532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2673350"/>
            <a:ext cx="4143375" cy="3240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3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2852738"/>
            <a:ext cx="3635375" cy="287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4" name="文本框 4"/>
          <p:cNvSpPr txBox="1"/>
          <p:nvPr/>
        </p:nvSpPr>
        <p:spPr>
          <a:xfrm>
            <a:off x="107950" y="2043113"/>
            <a:ext cx="31686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3.1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22535" name="文本框 4"/>
          <p:cNvSpPr txBox="1"/>
          <p:nvPr/>
        </p:nvSpPr>
        <p:spPr>
          <a:xfrm>
            <a:off x="5003800" y="2162175"/>
            <a:ext cx="3168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3.2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附录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文本框 4"/>
          <p:cNvSpPr txBox="1"/>
          <p:nvPr/>
        </p:nvSpPr>
        <p:spPr>
          <a:xfrm>
            <a:off x="250825" y="1412875"/>
            <a:ext cx="3168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实验三 参考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pic>
        <p:nvPicPr>
          <p:cNvPr id="2355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038" y="2060575"/>
            <a:ext cx="5033962" cy="438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文本框 4"/>
          <p:cNvSpPr txBox="1"/>
          <p:nvPr/>
        </p:nvSpPr>
        <p:spPr>
          <a:xfrm>
            <a:off x="250825" y="2562225"/>
            <a:ext cx="3168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3.3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附录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文本框 4"/>
          <p:cNvSpPr txBox="1"/>
          <p:nvPr/>
        </p:nvSpPr>
        <p:spPr>
          <a:xfrm>
            <a:off x="250825" y="1412875"/>
            <a:ext cx="31686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实验三 参考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pic>
        <p:nvPicPr>
          <p:cNvPr id="2458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144713"/>
            <a:ext cx="3960813" cy="424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75" y="1647825"/>
            <a:ext cx="4281488" cy="4983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/>
        </p:nvSpPr>
        <p:spPr>
          <a:xfrm>
            <a:off x="1116013" y="344488"/>
            <a:ext cx="224313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latinLnBrk="1" hangingPunct="1">
              <a:buClrTx/>
              <a:buSzTx/>
              <a:buFontTx/>
              <a:buNone/>
              <a:defRPr/>
            </a:pPr>
            <a:r>
              <a:rPr kumimoji="1" lang="zh-CN" altLang="en-US" sz="40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实验目的</a:t>
            </a:r>
            <a:endParaRPr kumimoji="1" lang="zh-CN" altLang="en-US" sz="4000" b="1" kern="1200" cap="none" spc="0" normalizeH="0" baseline="0" noProof="0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7" name="TextBox 4"/>
          <p:cNvSpPr txBox="1"/>
          <p:nvPr/>
        </p:nvSpPr>
        <p:spPr>
          <a:xfrm>
            <a:off x="233363" y="1628775"/>
            <a:ext cx="89106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实验一： 基本掌握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JDK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的安装方法，能正确配置环境变量，能够编译运行一个简单的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程序，能够编译运行一个简单的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应用程序。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8" name="矩形 1"/>
          <p:cNvSpPr/>
          <p:nvPr/>
        </p:nvSpPr>
        <p:spPr>
          <a:xfrm>
            <a:off x="233363" y="2924175"/>
            <a:ext cx="8910637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实验二： 熟悉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的基本语法规范目的：掌握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程序的基本语法，掌握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程序的简单输入输出语句，掌握数据类型及常量、变量等的用法，掌握各类运算符及其运算优先级，掌握并灵活使用结构化程序设计。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9" name="矩形 1"/>
          <p:cNvSpPr/>
          <p:nvPr/>
        </p:nvSpPr>
        <p:spPr>
          <a:xfrm>
            <a:off x="233363" y="4797425"/>
            <a:ext cx="89106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实验三： 使用类封装对象的属性和功能。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50" name="矩形 1"/>
          <p:cNvSpPr/>
          <p:nvPr/>
        </p:nvSpPr>
        <p:spPr>
          <a:xfrm>
            <a:off x="233363" y="5661025"/>
            <a:ext cx="8910637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实验四：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ch01-ch06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章节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中代码调试，实验指导书中实践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1-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实践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的代码调试。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实验内容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395288" y="2287588"/>
            <a:ext cx="8280400" cy="33020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JDK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的安装。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系统环境变量的设置方法以及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classpath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的设置。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一个简单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 java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的编写、编译与运行。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一个简单的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小应用程序的编写、编译与运行。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72" name="矩形 1"/>
          <p:cNvSpPr/>
          <p:nvPr/>
        </p:nvSpPr>
        <p:spPr>
          <a:xfrm>
            <a:off x="179388" y="1484313"/>
            <a:ext cx="19065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实验一内容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实验内容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195" name="矩形 2"/>
          <p:cNvSpPr/>
          <p:nvPr/>
        </p:nvSpPr>
        <p:spPr>
          <a:xfrm>
            <a:off x="179388" y="1412875"/>
            <a:ext cx="17319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实验二内容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388" y="1898650"/>
            <a:ext cx="82804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 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编写程序，让用户输入贷款总额和以年为单位的贷款期限，然后显示利率从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5%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8%,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每次递增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1/8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的过程中，每月的支付额和总偿还额。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388" y="2663825"/>
            <a:ext cx="6192838" cy="4616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indent="400050" defTabSz="914400" eaLnBrk="1" latinLnBrk="1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Loan amount: 10000 </a:t>
            </a:r>
            <a:r>
              <a:rPr kumimoji="1" lang="zh-CN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回车</a:t>
            </a:r>
            <a:endParaRPr kumimoji="1" lang="zh-CN" altLang="zh-CN" sz="20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indent="400050" defTabSz="914400" eaLnBrk="1" latinLnBrk="1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Number of Years: 5 </a:t>
            </a:r>
            <a:r>
              <a:rPr kumimoji="1" lang="zh-CN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回车</a:t>
            </a:r>
            <a:endParaRPr kumimoji="1" lang="zh-CN" altLang="zh-CN" sz="20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latinLnBrk="1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Interest Rate         Monthly Payment       Total Payment</a:t>
            </a:r>
            <a:endParaRPr kumimoji="1" lang="zh-CN" altLang="zh-CN" sz="20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indent="400050" defTabSz="914400" eaLnBrk="1" latinLnBrk="1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5%                           188.71                       11322.74</a:t>
            </a:r>
            <a:endParaRPr kumimoji="1" lang="zh-CN" altLang="zh-CN" sz="20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indent="400050" defTabSz="914400" eaLnBrk="1" latinLnBrk="1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5.125%                    189.28                       11357.13</a:t>
            </a:r>
            <a:endParaRPr kumimoji="1" lang="zh-CN" altLang="zh-CN" sz="20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indent="400050" defTabSz="914400" eaLnBrk="1" latinLnBrk="1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5.25%                      189.85                       11391.59</a:t>
            </a:r>
            <a:endParaRPr kumimoji="1" lang="zh-CN" altLang="zh-CN" sz="20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indent="400050" defTabSz="914400" eaLnBrk="1" latinLnBrk="1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…</a:t>
            </a:r>
            <a:endParaRPr kumimoji="1" lang="zh-CN" altLang="zh-CN" sz="20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indent="400050" defTabSz="914400" eaLnBrk="1" latinLnBrk="1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7.875%                    202.17                       12129.97</a:t>
            </a:r>
            <a:endParaRPr kumimoji="1" lang="zh-CN" altLang="zh-CN" sz="20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indent="266700" defTabSz="914400" eaLnBrk="1" latinLnBrk="1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kern="1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8%                           202.76                       12165.83</a:t>
            </a:r>
            <a:endParaRPr kumimoji="1" lang="zh-CN" altLang="zh-CN" sz="20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 eaLnBrk="1" latinLnBrk="1" hangingPunct="1">
              <a:buClrTx/>
              <a:buSzTx/>
              <a:buFontTx/>
              <a:buNone/>
              <a:defRPr/>
            </a:pPr>
            <a:endParaRPr kumimoji="1" lang="zh-CN" altLang="en-US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78270" y="2732843"/>
            <a:ext cx="5220320" cy="1321003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  <a:t> 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实验内容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243" name="矩形 2"/>
          <p:cNvSpPr/>
          <p:nvPr/>
        </p:nvSpPr>
        <p:spPr>
          <a:xfrm>
            <a:off x="179388" y="1412875"/>
            <a:ext cx="17319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实验二内容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388" y="1898650"/>
            <a:ext cx="878522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 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编写程序，提示用户输入两个圆的中心坐标和各自的半径值，然后决定第二个圆是否在第一个圆内，还是和第一个圆重叠，如下图所示。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2681288"/>
            <a:ext cx="2446338" cy="2187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3" y="2781300"/>
            <a:ext cx="2497137" cy="234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23850" y="5208588"/>
            <a:ext cx="1971675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05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图示</a:t>
            </a:r>
            <a:r>
              <a:rPr kumimoji="1" lang="en-US" altLang="zh-CN" sz="105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a) </a:t>
            </a:r>
            <a:r>
              <a:rPr kumimoji="1" lang="zh-CN" altLang="zh-CN" sz="105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一个圆在另一个圆内；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1150" y="5208588"/>
            <a:ext cx="1733550" cy="254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05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zh-CN" sz="105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）一个圆和另一个圆重叠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5238" y="2454275"/>
            <a:ext cx="4572000" cy="4410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Enter circle1</a:t>
            </a:r>
            <a:r>
              <a:rPr kumimoji="1" lang="zh-CN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center x-, y-coordinates, and radius: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0.5  5.1  13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Enter circle2</a:t>
            </a:r>
            <a:r>
              <a:rPr kumimoji="1" lang="zh-CN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center x-, y-coordinates, and radius: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1     1.7  4.5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Circle2 is inside circle1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Enter circle1</a:t>
            </a:r>
            <a:r>
              <a:rPr kumimoji="1" lang="zh-CN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center x-, y-coordinates, and radius: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3.4  5.7  5.5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Enter circle2</a:t>
            </a:r>
            <a:r>
              <a:rPr kumimoji="1" lang="zh-CN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center x-, y-coordinates, and radius: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6.7  3.5  3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Circle2 overlaps circle1</a:t>
            </a:r>
            <a:endParaRPr kumimoji="1" lang="en-US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Enter circle1</a:t>
            </a:r>
            <a:r>
              <a:rPr kumimoji="1" lang="zh-CN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center x-, y-coordinates, and radius: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3.4  5.5  1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Enter circle2</a:t>
            </a:r>
            <a:r>
              <a:rPr kumimoji="1" lang="zh-CN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center x-, y-coordinates, and radius: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5.5  7.2  1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Circle2 does not overlaps circle1</a:t>
            </a:r>
            <a:endParaRPr kumimoji="1" lang="zh-CN" altLang="zh-CN" sz="11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841" y="5527186"/>
            <a:ext cx="5338247" cy="1015664"/>
          </a:xfrm>
          <a:prstGeom prst="rect">
            <a:avLst/>
          </a:prstGeom>
          <a:blipFill rotWithShape="0">
            <a:blip r:embed="rId3"/>
            <a:stretch>
              <a:fillRect l="-1142" t="-5422" r="-342" b="-10843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  <a:t> 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实验内容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291" name="矩形 2"/>
          <p:cNvSpPr/>
          <p:nvPr/>
        </p:nvSpPr>
        <p:spPr>
          <a:xfrm>
            <a:off x="179388" y="1412875"/>
            <a:ext cx="17319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实验二内容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092325"/>
            <a:ext cx="47164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 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编写程序，计算下面数列的和：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82093" y="1907483"/>
            <a:ext cx="3365473" cy="676852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  <a:t> 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1750" y="2994025"/>
            <a:ext cx="34194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 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编写方法计算以下数列：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30757" y="2883056"/>
            <a:ext cx="5868144" cy="71468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굴림" panose="020B0600000101010101" charset="-127"/>
                <a:ea typeface="굴림" panose="020B0600000101010101" charset="-127"/>
                <a:cs typeface="+mn-cs"/>
              </a:rPr>
              <a:t> 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8" y="3814763"/>
            <a:ext cx="4422775" cy="482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133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编写一个测试程序显示下面的表格：</a:t>
            </a:r>
            <a:endParaRPr kumimoji="1" lang="zh-CN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3088" y="3946525"/>
            <a:ext cx="3963988" cy="2708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133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I                     m(i)</a:t>
            </a:r>
            <a:endParaRPr kumimoji="1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33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10                 3.04184</a:t>
            </a:r>
            <a:endParaRPr kumimoji="1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33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20                 3.09162</a:t>
            </a:r>
            <a:endParaRPr kumimoji="1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33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…</a:t>
            </a:r>
            <a:endParaRPr kumimoji="1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33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90                 3.13048</a:t>
            </a:r>
            <a:endParaRPr kumimoji="1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100                3.13159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" panose="020B0600000101010101" charset="-127"/>
              <a:ea typeface="굴림" panose="020B0600000101010101" charset="-127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实验内容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339" name="矩形 2"/>
          <p:cNvSpPr/>
          <p:nvPr/>
        </p:nvSpPr>
        <p:spPr>
          <a:xfrm>
            <a:off x="179388" y="1412875"/>
            <a:ext cx="17319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实验三内容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388" y="1773238"/>
            <a:ext cx="8785225" cy="48926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实验</a:t>
            </a: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3.1</a:t>
            </a: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判断回文数</a:t>
            </a:r>
            <a:endParaRPr kumimoji="1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编写一个</a:t>
            </a: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应用程序，判断从键盘输入的一个整数是否为回文数，并将这个数据和判断结果输出。</a:t>
            </a:r>
            <a:endParaRPr kumimoji="1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实验</a:t>
            </a: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3.2</a:t>
            </a: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猜数字游戏</a:t>
            </a:r>
            <a:endParaRPr kumimoji="1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计算机随机产生一个</a:t>
            </a: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1-100</a:t>
            </a: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之间的整数，然后提示用户猜测输入一个整数，并提示偏大还是偏小，根据猜测的次数显示不同的提示。</a:t>
            </a:r>
            <a:endParaRPr kumimoji="1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实验</a:t>
            </a: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3.3</a:t>
            </a: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成绩统计</a:t>
            </a:r>
            <a:endParaRPr kumimoji="1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从键盘上输入若干学生（假设不超过</a:t>
            </a: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）的成绩，计算平均成绩，并输出高于平均分的学生人数及成绩。约定输入成绩为</a:t>
            </a:r>
            <a:r>
              <a:rPr kumimoji="1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101</a:t>
            </a:r>
            <a:r>
              <a:rPr kumimoji="1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时结束。</a:t>
            </a:r>
            <a:endParaRPr kumimoji="1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实验内容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387" name="矩形 2"/>
          <p:cNvSpPr/>
          <p:nvPr/>
        </p:nvSpPr>
        <p:spPr>
          <a:xfrm>
            <a:off x="179388" y="1412875"/>
            <a:ext cx="17319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实验三内容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pic>
        <p:nvPicPr>
          <p:cNvPr id="1638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844675"/>
            <a:ext cx="8461375" cy="1673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3595688"/>
            <a:ext cx="7524750" cy="3287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522B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附录</a:t>
            </a:r>
            <a:endParaRPr kumimoji="1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522B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2852738"/>
            <a:ext cx="3000375" cy="28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文本框 4"/>
          <p:cNvSpPr txBox="1"/>
          <p:nvPr/>
        </p:nvSpPr>
        <p:spPr>
          <a:xfrm>
            <a:off x="323850" y="1773238"/>
            <a:ext cx="31686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实验一 参考</a:t>
            </a:r>
            <a:endParaRPr lang="zh-CN" altLang="en-US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sp>
        <p:nvSpPr>
          <p:cNvPr id="18437" name="矩形 5"/>
          <p:cNvSpPr/>
          <p:nvPr/>
        </p:nvSpPr>
        <p:spPr>
          <a:xfrm>
            <a:off x="4640263" y="1773238"/>
            <a:ext cx="28844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E1FFF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rgbClr val="E1FFFE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rgbClr val="E1FFFE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rgbClr val="E1FFFE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E1FFFE"/>
                </a:solidFill>
                <a:latin typeface="+mn-lt"/>
                <a:ea typeface="+mn-ea"/>
              </a:defRPr>
            </a:lvl5pPr>
          </a:lstStyle>
          <a:p>
            <a:pPr marL="0" lvl="0" indent="0" latinLnBrk="0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实验二 参考</a:t>
            </a:r>
            <a:r>
              <a:rPr lang="en-US" altLang="zh-CN" sz="2000" dirty="0">
                <a:solidFill>
                  <a:schemeClr val="tx1"/>
                </a:solidFill>
                <a:latin typeface="굴림" panose="020B0600000101010101" charset="-127"/>
                <a:ea typeface="굴림" panose="020B0600000101010101" charset="-127"/>
              </a:rPr>
              <a:t>2.1</a:t>
            </a:r>
            <a:endParaRPr lang="zh-CN" altLang="en-US" sz="2000" dirty="0">
              <a:solidFill>
                <a:schemeClr val="tx1"/>
              </a:solidFill>
              <a:latin typeface="굴림" panose="020B0600000101010101" charset="-127"/>
              <a:ea typeface="굴림" panose="020B0600000101010101" charset="-127"/>
            </a:endParaRPr>
          </a:p>
        </p:txBody>
      </p:sp>
      <p:pic>
        <p:nvPicPr>
          <p:cNvPr id="1843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8" y="2420938"/>
            <a:ext cx="4657725" cy="4333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7ec75ac-6c47-4966-b181-5994601b0ad9"/>
</p:tagLst>
</file>

<file path=ppt/theme/theme1.xml><?xml version="1.0" encoding="utf-8"?>
<a:theme xmlns:a="http://schemas.openxmlformats.org/drawingml/2006/main" name="B109">
  <a:themeElements>
    <a:clrScheme name="B109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09">
      <a:majorFont>
        <a:latin typeface="-봄IIB"/>
        <a:ea typeface="-봄IIB"/>
        <a:cs typeface=""/>
      </a:majorFont>
      <a:minorFont>
        <a:latin typeface="-봄IIL"/>
        <a:ea typeface="-봄I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charset="-127"/>
            <a:ea typeface="굴림" panose="020B0600000101010101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charset="-127"/>
            <a:ea typeface="굴림" panose="020B0600000101010101" charset="-127"/>
          </a:defRPr>
        </a:defPPr>
      </a:lstStyle>
    </a:lnDef>
  </a:objectDefaults>
  <a:extraClrSchemeLst>
    <a:extraClrScheme>
      <a:clrScheme name="B10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0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C:\coolpt\TempSlide\B109.POT</Template>
  <TotalTime>0</TotalTime>
  <Words>2067</Words>
  <Application>WPS 演示</Application>
  <PresentationFormat/>
  <Paragraphs>151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Gulim</vt:lpstr>
      <vt:lpstr>-봄IIB</vt:lpstr>
      <vt:lpstr>Malgun Gothic</vt:lpstr>
      <vt:lpstr>-봄IIL</vt:lpstr>
      <vt:lpstr>Calibri</vt:lpstr>
      <vt:lpstr>-봄IIM</vt:lpstr>
      <vt:lpstr>Times New Roman</vt:lpstr>
      <vt:lpstr>微软雅黑</vt:lpstr>
      <vt:lpstr>Arial Unicode MS</vt:lpstr>
      <vt:lpstr>B109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CQUPowerPoint</dc:title>
  <dc:creator>风山火林</dc:creator>
  <cp:lastModifiedBy>without</cp:lastModifiedBy>
  <cp:revision>201</cp:revision>
  <cp:lastPrinted>2013-05-06T03:51:34Z</cp:lastPrinted>
  <dcterms:created xsi:type="dcterms:W3CDTF">2001-07-18T23:57:34Z</dcterms:created>
  <dcterms:modified xsi:type="dcterms:W3CDTF">2023-03-12T08:09:33Z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1205F80FE698496CBA7A6B026491B74B</vt:lpwstr>
  </property>
  <property fmtid="{D5CDD505-2E9C-101B-9397-08002B2CF9AE}" pid="3" name="KSOProductBuildVer">
    <vt:lpwstr>2052-11.1.0.13703</vt:lpwstr>
  </property>
</Properties>
</file>