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Roboto Slab"/>
      <p:regular r:id="rId43"/>
      <p:bold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Slab-bold.fntdata"/><Relationship Id="rId21" Type="http://schemas.openxmlformats.org/officeDocument/2006/relationships/slide" Target="slides/slide17.xml"/><Relationship Id="rId43" Type="http://schemas.openxmlformats.org/officeDocument/2006/relationships/font" Target="fonts/RobotoSlab-regular.fntdata"/><Relationship Id="rId24" Type="http://schemas.openxmlformats.org/officeDocument/2006/relationships/slide" Target="slides/slide20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9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1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5d02b4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5d02b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Servers are someone else’s problem - focus on code, not plumbing (more fun for developers!)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 to use (compute) model, </a:t>
            </a:r>
            <a:r>
              <a:rPr lang="en"/>
              <a:t>basically</a:t>
            </a:r>
            <a:r>
              <a:rPr lang="en"/>
              <a:t> an electric bill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do lose some control over the resources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infrastructure automatically scales up or down based on demand, and you pay per request, CPU time and memory that the application consumed. No usage—no bill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Azure Functions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Should do one, small, short task (single responsibility principle)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FaaS (function as a service)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Event driven - for each serverless function you have to define a specific trigger—the event type which causes it to run, be it an HTTP endpoint or a queue message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Short-Lived - functions can only run up to several minutes, and preferably for a few seconds or less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Stateless - as you don't control where and when function instances are provisioned or deprovisioned, there is no way to store data within the process between requests reliably; external storage has to be utilized.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Scalable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Essentially nanoservices - still losing the big picture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fe0ab59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fe0ab5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8d4133a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8d4133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Flexible sequencing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wired one after the other, output is input of next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Swapping function order would require potentially major code overhaul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decoupled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handling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service becomes unhealthy, async retries implemented via a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this retry happens immediately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we want a back-off policy where we try in an hour or so, but we are now stateful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Parallel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Fan in (hard) / fan out (easy)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might not need to go in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both functions should subscribe to the same event and act on it independently (pub-sub event bus)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Functions can't be triggered by two events, let alone correlate two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related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events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Solution: write two functions, one per event. Use shared storage to save the output, last finishing function reads this data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Too much custom code, and the complexity rises linearly as the number of parallel actions increases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Race conditions? Error/retry logic?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Polling / monitoring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Can’t have a function running for hours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Could use a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regular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timer, but its interval is static and managing instance lifetimes becomes complex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Durables can be used to create flexible recurrence intervals, manage task lifetimes, and create multiple monitor processes from a single orchestration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External sources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Long-running, IoT, Human interaction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Involving humans in an automated process is tricky because people aren't as highly available and as responsive as cloud services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Create a timer to escalate to a manager for example, then listen for result of interaction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fe0ab59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fe0ab5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5dc902e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5dc902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We needed an additional tool to organize low-level single-purpose independent functions into high-level workflows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An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orchestrator’s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sole mission is to delegate work to stateless actions while maintaining the big picture and history of the flow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b1d7af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b1d7a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</a:t>
            </a:r>
            <a:r>
              <a:rPr lang="en"/>
              <a:t>troduces a number of idioms and tools to define stateful, potentially long-running operations, and manages a lot of mechanics of reliable communication and state management behind the scenes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Enabling durability and resilience to failures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JSON schemas or designers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can synchronously and asynchronously call other functions and save output to local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 state is never lost if the process recycles or the VM reboots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automatically checkpoint their progress whenever the function awaits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8d4133a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8d4133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them - StartNewAsync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their status - GetStatusAsync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Terminate them - TerminateAsync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events to them while they're running - RaiseEventAsync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Purge instance history - PurgeInstanceHistoryAsync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8d4133a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8d4133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any different types of actions, including activity functions, sub-orchestrations, waiting for external events, and timers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be triggered by an orchestration trigger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8d4133a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8d4133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Do just one task and have no awareness of the bigger workflow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ActivityTrigger attribute defines the trigger type and points to the input parameter conference which the activity expects to get for each invocation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function can return a result of any serializable type, even tuples or arrays for large data types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They can call other services, load and save data from/to databases, and use any .NET libraries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8d4133ad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8d4133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Orchestrator can call other orchestrators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large libraries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running the same orchestrator in parallel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8d4133ad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8d4133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First, orchestrator uses the CallActivityAsync method to send a queue message to the activity function and goes to sleep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Second, Activity function completes its job, </a:t>
            </a:r>
            <a:r>
              <a:rPr lang="en"/>
              <a:t>serializes</a:t>
            </a:r>
            <a:r>
              <a:rPr lang="en"/>
              <a:t> the rest, and returns this as queued 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Lastly, orchestrator is triggered again and grabs the serialized result from the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 sourcing - cloud design pattern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some form of state to keep track of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Everytime an event happens, it is logged in Azure Table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time the orchestrator is called, it reads the complete history and makes decisions on what to run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Durability—if a host running an orchestration fails, the history is retained in persistent storage and is loaded by the new host where the orchestration restarts;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Scalability—append-only writes are fast and easy to spread over multiple storage servers;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Observability—no history is ever lost, so it's straightforward to inspect and analyze even after the workflow is complete.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8d4133ad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8d4133a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Backup logic - cancel and order, refund card, etc. Clean slate approach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error might be transient (short lived, like API failure), so it might make sense to retry the failed operation after a pause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for one minute before retrying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Retry up to 3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delay before a subsequent retry by powers of 2 (2, 4, 8)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fe0ab59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fe0ab5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8d4133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8d413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sequence of functions executes in a specific order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08d4133a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08d4133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8d4133a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08d4133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xecute multiple functions in parallel and then wait for all functions to finish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Often, some aggregation work is done on the results that are returned from the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normal functions, you can fan out by having the function send multiple messages to a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Fanning back in is much more challenging. To fan in, in a normal function, you write code to track when the queue-triggered functions end, and then store function outputs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8d4133a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08d4133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8d4133a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08d4133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ddresses the problem of coordinating the state of long-running operations with external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common way to implement this pattern is by having an HTTP call trigger the long-running 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Then, redirect the client to a status endpoint that the client polls to learn when the operation is finished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 the Durable Functions runtime manages state, you don't need to implement your own status-tracking mechanism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8d4133a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08d4133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8d4133ad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08d4133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monitor pattern refers to a flexible, recurring process in a workflow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example is polling until specific conditions are met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 timer triggers have static </a:t>
            </a:r>
            <a:r>
              <a:rPr lang="en"/>
              <a:t>intervals</a:t>
            </a:r>
            <a:r>
              <a:rPr lang="en"/>
              <a:t> in which they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use Durable Functions to create flexible recurrence intervals, manage task lifetimes, and create multiple monitor processes from a single orchestration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1d625d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1d625d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08d4133ad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08d4133a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8d4133ad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8d4133a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nvolving humans in an automated process is tricky because people aren't as highly available and as responsive as cloud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Could use a timer like the previous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Expense report submitted by employee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 needs to approve, but if they forget, escalate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Accounting needs to approve, but if they forget, </a:t>
            </a:r>
            <a:r>
              <a:rPr lang="en"/>
              <a:t>escalate</a:t>
            </a:r>
            <a:r>
              <a:rPr lang="en"/>
              <a:t> it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fe0ab59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fe0ab5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8d4133ad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8d4133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Everytime the orchestrator replays, code path could be different each time resulting in unexpected behavior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DurableOrchestrationContext.CurrentUtcDateTime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solidFill>
                  <a:schemeClr val="dk1"/>
                </a:solidFill>
              </a:rPr>
              <a:t>DurableOrchestrationContext.</a:t>
            </a:r>
            <a:r>
              <a:rPr lang="en"/>
              <a:t>NewGuid()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use random values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file I/O in orchestrators, but ok in Activity function. Never initiate async operation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Never really a good idea anyways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solidFill>
                  <a:schemeClr val="dk1"/>
                </a:solidFill>
              </a:rPr>
              <a:t>DurableOrchestrationContext.CountinueAsNew()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Takes snapshot and starts from beginning, but doesn’t have to redo the infinite loop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Same idea as infite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8d4133ad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08d4133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stop-replay behavior of durable orchestrators causes the single workflow "instance" to execute the same orchestrator function multiple times. This also means paying for several short executions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However, the total bill usually ends up being much lower compared to the potential cost of blocking synchronous calls to activities. The price of 5 executions of 100 ms each is significantly lower than the cost of 1 execution of 30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8d4133ad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08d4133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Versioning - breaking changes can corrupt orchestration cycles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nothing and wait for the next cycle of the orchestrator to “fix”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task hub a unique name when deploying (recomended)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fe0ab59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fe0ab5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fe0ab59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fe0ab5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75dc902e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75dc902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bf592c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bf592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Packaged as one single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Teams own each component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 for small to medium sized 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</a:t>
            </a:r>
            <a:r>
              <a:rPr lang="en"/>
              <a:t>oosely</a:t>
            </a:r>
            <a:r>
              <a:rPr lang="en"/>
              <a:t> coupled except around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to scale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bf592cf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bf592c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Complex, yet viable “reaction” to monolith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Idea was that each business unit had its own “slice” and </a:t>
            </a:r>
            <a:r>
              <a:rPr lang="en"/>
              <a:t>communicated</a:t>
            </a:r>
            <a:r>
              <a:rPr lang="en"/>
              <a:t> via contracts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shared DBs!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bf592cf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bf592c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Networks are fundamentally unreliable: they fail in all kinds of unpredictable and least desirable manners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System is potentially brittle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Distributed systems are hard - where should we slice?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Service B is unhealthy, could slow service A down as well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46f85e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46f85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basic async/await style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 publishes an event when it does something useful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service doesn’t need to know about who consumes it’s events!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won’t catch fire if a service goes down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stop seeing the forest for the trees (low cohesion)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46f85e9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46f85e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ublic cloud changed the way we architect applications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Provisioning of new resources, scaling elastically based on demand, and resiliency and disaster recovery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Public Cloud is the ultimate distributed system. As you remember, distributed systems are hard!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Providers offer off-the-shelf solutions to common complex problems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trieve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683700" y="2655750"/>
            <a:ext cx="7776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Serverless Orchestration with Azure Durable Functions</a:t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47" y="0"/>
            <a:ext cx="3689453" cy="24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62100"/>
            <a:ext cx="2408475" cy="17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Serverless</a:t>
            </a:r>
            <a:endParaRPr sz="3600"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0" y="1445311"/>
            <a:ext cx="8052700" cy="3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Serverless Design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1546025" y="3710550"/>
            <a:ext cx="658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stuff that’s still difficult</a:t>
            </a:r>
            <a:endParaRPr/>
          </a:p>
        </p:txBody>
      </p:sp>
      <p:sp>
        <p:nvSpPr>
          <p:cNvPr id="146" name="Google Shape;146;p22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What’s Still Difficult?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97150" y="1600200"/>
            <a:ext cx="36753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Flexible sequencing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Error handling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Parallel actions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Polling / monitoring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External sources</a:t>
            </a:r>
            <a:endParaRPr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237625" y="1600200"/>
            <a:ext cx="49062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Stateless needs to be: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Event driven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Stateless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Short lived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/>
              <a:t>Scalable 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91300" y="4637950"/>
            <a:ext cx="77811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We’re missing something to manage all these issues...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Azure Durable Functions?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Orchestrator to the rescue!</a:t>
            </a:r>
            <a:endParaRPr/>
          </a:p>
        </p:txBody>
      </p:sp>
      <p:sp>
        <p:nvSpPr>
          <p:cNvPr id="162" name="Google Shape;162;p24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1215300" y="227685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Stateful workflows on top of stateless serverless cloud functions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963" y="3816850"/>
            <a:ext cx="320392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Durable Functions</a:t>
            </a:r>
            <a:endParaRPr sz="36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A library that brings workflow orchestration abstractions to Azure Functions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Records the history of all actions in Azure Storage services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Stateful workflows authored in code</a:t>
            </a:r>
            <a:endParaRPr sz="2600"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 Functions</a:t>
            </a:r>
            <a:endParaRPr sz="36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86150" y="1682269"/>
            <a:ext cx="75717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Entry point for creating an instance of a Durable Functions orchestration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879150" y="2825550"/>
            <a:ext cx="8073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"QueueStart"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[HttpTrigger(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"place-order-trigger-func"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cart,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[OrchestrationClient] DurableOrchestrationClient starter)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starter.StartNewAsync(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"ProcessOrder"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cart);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Orchestrator Functions</a:t>
            </a:r>
            <a:endParaRPr sz="36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86150" y="1682275"/>
            <a:ext cx="75717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S</a:t>
            </a:r>
            <a:r>
              <a:rPr lang="en" sz="2600"/>
              <a:t>ole purpose is to manage the flow of execution and data among several activity functions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786150" y="2807900"/>
            <a:ext cx="83577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"SequentialWorkflow"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SequentialWorkflow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[OrchestrationTrigger] DurableOrchestrationContext context,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 cart)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products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.CallActivityAsync&lt;Product&gt;(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"GetProducts"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.CallActivityAsync&lt;Order&gt;(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"PlaceOrder"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products);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"ShipOrder"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order);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Activity Functions</a:t>
            </a:r>
            <a:endParaRPr sz="360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S</a:t>
            </a:r>
            <a:r>
              <a:rPr lang="en" sz="2600"/>
              <a:t>tateless single-purpose building blocks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Basic unit of work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Activity Functions can do pretty much anything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"PlaceOrder"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PlaceOrder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[ActivityTrigger]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 = OrderService.Create(productId);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 { OrderId = Guid.NewGuid()};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Sub-</a:t>
            </a:r>
            <a:r>
              <a:rPr lang="en" sz="3600"/>
              <a:t>Orchestrations</a:t>
            </a:r>
            <a:endParaRPr sz="3600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86150" y="1682275"/>
            <a:ext cx="83580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"CombinedOrchestrator"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CombinedOrchestrator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[OrchestrationTrigger] DurableOrchestrationContext context)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orders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.CallSubOrchestratorAsync(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productID);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.CallSubOrchestratorWithRetryAsync(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"ShipOrders"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orders);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Alec Trievel</a:t>
            </a:r>
            <a:endParaRPr b="1" sz="36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1637500" y="2981075"/>
            <a:ext cx="5301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on GitHub: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@atrievel</a:t>
            </a:r>
            <a:endParaRPr sz="2600"/>
          </a:p>
        </p:txBody>
      </p:sp>
      <p:cxnSp>
        <p:nvCxnSpPr>
          <p:cNvPr id="80" name="Google Shape;80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 the Hood</a:t>
            </a:r>
            <a:endParaRPr sz="3600"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63" y="1963200"/>
            <a:ext cx="8578274" cy="40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Error Handling and Retries</a:t>
            </a:r>
            <a:endParaRPr sz="3600"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86150" y="1682270"/>
            <a:ext cx="7571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Activity functions “notify” orchestrator on failure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Developer is free to have backup logic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Error could be transient  and we want to retry</a:t>
            </a:r>
            <a:endParaRPr sz="2400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786150" y="3363175"/>
            <a:ext cx="835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options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RetryOptions(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firstRetryInterval: TimeSpan.FromMinutes(1),                  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maxNumberOfAttempts: 3);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options.BackoffCoefficient = 2.0;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.CallActivityWithRetryAsync(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"PlaceOrder"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options, productId);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4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for success</a:t>
            </a:r>
            <a:endParaRPr/>
          </a:p>
        </p:txBody>
      </p:sp>
      <p:sp>
        <p:nvSpPr>
          <p:cNvPr id="228" name="Google Shape;228;p33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 Chaining </a:t>
            </a:r>
            <a:endParaRPr sz="3600"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2" y="2816701"/>
            <a:ext cx="8854676" cy="1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 Chaining</a:t>
            </a:r>
            <a:endParaRPr sz="3600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86075" y="1568225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[OrchestrationTrigger] DurableOrchestrationContext context)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"F1"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"F3"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"F4"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z);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(Exception)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Error handling or compensation goes here.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Fan-in / Fan-out</a:t>
            </a:r>
            <a:endParaRPr sz="3600"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7" y="2002963"/>
            <a:ext cx="7268126" cy="36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Fan-in / Fan-out</a:t>
            </a:r>
            <a:endParaRPr sz="3600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786150" y="1347725"/>
            <a:ext cx="83580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[OrchestrationTrigger] DurableOrchestrationContext context)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shipmentEmails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List&lt;Task&lt;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orders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context.CallActivityAsync&lt;List&lt;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"GetOrders"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Task&lt;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task = context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.CallActivityAsync&lt;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"SendShipmentEmail"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order);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shipmentEmails.Add(task);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Task.WhenAll(shipmentEmails);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usaEmails= shipmentEmails.Where(t =&gt; t.Country ==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"MarketingData"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usaEmails);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Async HTTP APIs</a:t>
            </a:r>
            <a:endParaRPr sz="3600"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00" y="1930762"/>
            <a:ext cx="5388800" cy="4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Async HTTP APIs</a:t>
            </a:r>
            <a:endParaRPr sz="3600"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786150" y="1568225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"StartNewOrchestration"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Task&lt;HttpResponseMessage&gt;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[HttpTrigger] HttpRequestMessage req,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[OrchestrationClient] DurableOrchestrationClient starter,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functionName,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ILogger log)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req.Content.ReadAsAsync&lt;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instanceId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starter.StartNewAsync(functionName, data);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log.LogInformation(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$"Started orchestration with ID = '{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instanceId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}'."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starter.CreateCheckStatusResponse(req, instanceId);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Monitor</a:t>
            </a:r>
            <a:endParaRPr sz="3600"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50" y="1830900"/>
            <a:ext cx="5751626" cy="3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Intro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Why serverless?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Challenges of serverless composition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Why use Azure Durable Functions?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Design patterns and concepts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Pitfalls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Q &amp; 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Monitor</a:t>
            </a:r>
            <a:endParaRPr sz="3600"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786150" y="1457975"/>
            <a:ext cx="83580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[FunctionName(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"Orchestrator"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[OrchestrationTrigger] DurableOrchestrationContext context)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profit = context.GetInput&lt;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pollingInterval = GetPollingInterval();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DateTime expiryTime = GetExpiryTime();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(context.CurrentUtcDateTime &lt; expiryTime)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context.CallActivityAsync(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"SendProfitToAccounting"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profit);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Orchestration sleeps until this time.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nextCheck = context.CurrentUtcDateTime.AddSeconds(pollingInterval);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context.CreateTimer(nextCheck, CancellationToken.None);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Human Interactions</a:t>
            </a:r>
            <a:endParaRPr sz="3600"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" y="2139599"/>
            <a:ext cx="7571700" cy="318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5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97" name="Google Shape;297;p4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avoid</a:t>
            </a:r>
            <a:endParaRPr/>
          </a:p>
        </p:txBody>
      </p:sp>
      <p:sp>
        <p:nvSpPr>
          <p:cNvPr id="298" name="Google Shape;298;p43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Pitfalls</a:t>
            </a:r>
            <a:endParaRPr sz="3600"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Orchestrator code must be deterministic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Orchestrator should be non-blocking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Avoid in</a:t>
            </a:r>
            <a:r>
              <a:rPr lang="en" sz="2600"/>
              <a:t>finite loops and recursive fan-outs</a:t>
            </a:r>
            <a:endParaRPr sz="2600"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Billing</a:t>
            </a:r>
            <a:endParaRPr sz="3600"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Same as Azure Functions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Free up to 1 million executions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Then $0.20 per million executions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Slight overhead with Azure Storage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Queues and tables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Beware of: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Eternal looping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Recursive</a:t>
            </a:r>
            <a:r>
              <a:rPr lang="en"/>
              <a:t> fan-outs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Advice</a:t>
            </a:r>
            <a:endParaRPr sz="3600"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Use AppInsights for monitoring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Function Apps have API endpoint for management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◎"/>
            </a:pPr>
            <a:r>
              <a:rPr lang="en" sz="2600"/>
              <a:t>Versioning your functions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Ostrich</a:t>
            </a:r>
            <a:r>
              <a:rPr lang="en" sz="2600"/>
              <a:t> algorithm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Wait for orchestrator to finish and drain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Side-by-side development </a:t>
            </a:r>
            <a:endParaRPr sz="2600"/>
          </a:p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6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5" name="Google Shape;325;p4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bow on it </a:t>
            </a:r>
            <a:endParaRPr/>
          </a:p>
        </p:txBody>
      </p:sp>
      <p:sp>
        <p:nvSpPr>
          <p:cNvPr id="326" name="Google Shape;326;p47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7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(hopefully) answers</a:t>
            </a:r>
            <a:endParaRPr/>
          </a:p>
        </p:txBody>
      </p:sp>
      <p:sp>
        <p:nvSpPr>
          <p:cNvPr id="333" name="Google Shape;333;p4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00" y="1052426"/>
            <a:ext cx="6480399" cy="4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D8DC"/>
                </a:solidFill>
              </a:rPr>
              <a:t>1.</a:t>
            </a:r>
            <a:endParaRPr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Serverless? </a:t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Let’s start with a brief history lesson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Monolithic</a:t>
            </a:r>
            <a:endParaRPr sz="3600"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75" y="1769525"/>
            <a:ext cx="7657026" cy="45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Microservices</a:t>
            </a:r>
            <a:endParaRPr sz="36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50" y="1184450"/>
            <a:ext cx="6647201" cy="49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Microservices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64" y="1660425"/>
            <a:ext cx="5894461" cy="4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Event Driven 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2175"/>
            <a:ext cx="9144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Cloud</a:t>
            </a:r>
            <a:endParaRPr sz="3600"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776"/>
            <a:ext cx="8839200" cy="410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