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81" r:id="rId22"/>
    <p:sldId id="282" r:id="rId23"/>
    <p:sldId id="292" r:id="rId24"/>
    <p:sldId id="283" r:id="rId25"/>
    <p:sldId id="284" r:id="rId26"/>
    <p:sldId id="277" r:id="rId27"/>
    <p:sldId id="278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fan Alexandru" initials="TA" lastIdx="3" clrIdx="0">
    <p:extLst>
      <p:ext uri="{19B8F6BF-5375-455C-9EA6-DF929625EA0E}">
        <p15:presenceInfo xmlns:p15="http://schemas.microsoft.com/office/powerpoint/2012/main" userId="d9fb5058f83800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Java Training – Part </a:t>
            </a:r>
            <a:r>
              <a:rPr lang="en-US" dirty="0" smtClean="0"/>
              <a:t>2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Trifan Alexandru</a:t>
            </a:r>
          </a:p>
          <a:p>
            <a:r>
              <a:rPr lang="ro-RO" dirty="0" smtClean="0"/>
              <a:t>Full Stack Developer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Objects &amp; </a:t>
            </a:r>
            <a:r>
              <a:rPr lang="ro-RO" b="1" dirty="0" smtClean="0">
                <a:solidFill>
                  <a:srgbClr val="FF0000"/>
                </a:solidFill>
              </a:rPr>
              <a:t>Classes</a:t>
            </a:r>
            <a:endParaRPr lang="ro-RO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9" y="1962011"/>
            <a:ext cx="2106241" cy="93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3121976"/>
            <a:ext cx="653287" cy="683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" y="3982034"/>
            <a:ext cx="1285091" cy="628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4955228"/>
            <a:ext cx="699022" cy="963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9198" y="219652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Frame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1824841" y="3268498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Wheels</a:t>
            </a:r>
            <a:endParaRPr lang="ro-RO" dirty="0"/>
          </a:p>
        </p:txBody>
      </p:sp>
      <p:sp>
        <p:nvSpPr>
          <p:cNvPr id="13" name="TextBox 12"/>
          <p:cNvSpPr txBox="1"/>
          <p:nvPr/>
        </p:nvSpPr>
        <p:spPr>
          <a:xfrm>
            <a:off x="2438399" y="4111863"/>
            <a:ext cx="146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Lights</a:t>
            </a:r>
            <a:endParaRPr lang="ro-RO" dirty="0"/>
          </a:p>
        </p:txBody>
      </p:sp>
      <p:sp>
        <p:nvSpPr>
          <p:cNvPr id="14" name="TextBox 13"/>
          <p:cNvSpPr txBox="1"/>
          <p:nvPr/>
        </p:nvSpPr>
        <p:spPr>
          <a:xfrm>
            <a:off x="2001203" y="5183833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Doors</a:t>
            </a:r>
            <a:endParaRPr lang="ro-RO" dirty="0"/>
          </a:p>
        </p:txBody>
      </p:sp>
      <p:sp>
        <p:nvSpPr>
          <p:cNvPr id="15" name="Right Brace 14"/>
          <p:cNvSpPr/>
          <p:nvPr/>
        </p:nvSpPr>
        <p:spPr>
          <a:xfrm>
            <a:off x="4087091" y="2037580"/>
            <a:ext cx="304800" cy="35155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4617780" y="3637830"/>
            <a:ext cx="18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Properties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What it’s made 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8218" y="2037580"/>
            <a:ext cx="23552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Accelerate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Brake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Horn</a:t>
            </a:r>
          </a:p>
          <a:p>
            <a:endParaRPr lang="ro-RO" dirty="0"/>
          </a:p>
        </p:txBody>
      </p:sp>
      <p:sp>
        <p:nvSpPr>
          <p:cNvPr id="19" name="Right Brace 18"/>
          <p:cNvSpPr/>
          <p:nvPr/>
        </p:nvSpPr>
        <p:spPr>
          <a:xfrm>
            <a:off x="8963891" y="2196528"/>
            <a:ext cx="554182" cy="2758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9757224" y="3268498"/>
            <a:ext cx="2295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Methods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Actions</a:t>
            </a:r>
            <a:r>
              <a:rPr lang="ro-RO" dirty="0" smtClean="0"/>
              <a:t> – </a:t>
            </a:r>
          </a:p>
          <a:p>
            <a:r>
              <a:rPr lang="ro-RO" dirty="0" smtClean="0"/>
              <a:t>they contain the logics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14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FF0000"/>
                </a:solidFill>
              </a:rPr>
              <a:t>Objects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smtClean="0"/>
              <a:t>&amp; Classes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40" y="2583506"/>
            <a:ext cx="4614752" cy="2045873"/>
          </a:xfrm>
        </p:spPr>
      </p:pic>
      <p:sp>
        <p:nvSpPr>
          <p:cNvPr id="3" name="TextBox 2"/>
          <p:cNvSpPr txBox="1"/>
          <p:nvPr/>
        </p:nvSpPr>
        <p:spPr>
          <a:xfrm>
            <a:off x="3573194" y="5079545"/>
            <a:ext cx="579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Now use the car!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378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o-RO" dirty="0" smtClean="0"/>
              <a:t>&amp; </a:t>
            </a:r>
            <a:r>
              <a:rPr lang="ro-RO" dirty="0" smtClean="0">
                <a:solidFill>
                  <a:schemeClr val="accent5">
                    <a:lumMod val="75000"/>
                  </a:schemeClr>
                </a:solidFill>
              </a:rPr>
              <a:t>Classes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4155879"/>
            <a:ext cx="867147" cy="90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" y="5254841"/>
            <a:ext cx="711055" cy="979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7" y="2426614"/>
            <a:ext cx="1911927" cy="847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3274234"/>
            <a:ext cx="1394398" cy="682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8337" y="1847772"/>
            <a:ext cx="235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Class</a:t>
            </a:r>
            <a:endParaRPr lang="ro-RO" sz="2400" b="1" dirty="0"/>
          </a:p>
        </p:txBody>
      </p:sp>
      <p:sp>
        <p:nvSpPr>
          <p:cNvPr id="9" name="Right Brace 8"/>
          <p:cNvSpPr/>
          <p:nvPr/>
        </p:nvSpPr>
        <p:spPr>
          <a:xfrm>
            <a:off x="2784764" y="2549236"/>
            <a:ext cx="138545" cy="35190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ight Arrow 9"/>
          <p:cNvSpPr/>
          <p:nvPr/>
        </p:nvSpPr>
        <p:spPr>
          <a:xfrm>
            <a:off x="3103418" y="4155879"/>
            <a:ext cx="3629891" cy="332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8382000" y="184777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Object</a:t>
            </a:r>
            <a:endParaRPr lang="ro-RO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6" y="3001906"/>
            <a:ext cx="4307449" cy="19096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4437" y="412409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>
                <a:solidFill>
                  <a:srgbClr val="FF0000"/>
                </a:solidFill>
              </a:rPr>
              <a:t>Instance</a:t>
            </a:r>
            <a:endParaRPr lang="ro-RO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3609" y="4911541"/>
            <a:ext cx="67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An object is an instance of the class. The class describes the objects properties and actions.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7009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code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" y="1573025"/>
            <a:ext cx="5509191" cy="498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11" y="2834431"/>
            <a:ext cx="2619741" cy="17433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57455" y="3740727"/>
            <a:ext cx="2050472" cy="32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5957456" y="3371395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Class to Object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580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Inheritence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65" y="2038009"/>
            <a:ext cx="2248214" cy="272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86" y="2427970"/>
            <a:ext cx="1915299" cy="2334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8765" y="5264727"/>
            <a:ext cx="404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INHERITENCE POWER</a:t>
            </a:r>
            <a:endParaRPr lang="ro-R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1345" y="2038009"/>
            <a:ext cx="385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Although this guy wheres a cape, and he is kind of angry, </a:t>
            </a:r>
            <a:r>
              <a:rPr lang="ro-RO" b="1" dirty="0" smtClean="0"/>
              <a:t>in his nature he is a man with super powers</a:t>
            </a:r>
            <a:r>
              <a:rPr lang="ro-RO" dirty="0" smtClean="0"/>
              <a:t>. So </a:t>
            </a:r>
            <a:r>
              <a:rPr lang="ro-RO" b="1" dirty="0" smtClean="0"/>
              <a:t>he can do first of all what the man can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72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Inheritance code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42" y="2340081"/>
            <a:ext cx="6488115" cy="1220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4659637"/>
            <a:ext cx="1136073" cy="1136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2255" y="4904509"/>
            <a:ext cx="73983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 smtClean="0"/>
              <a:t>Multiple inheritance is </a:t>
            </a:r>
            <a:r>
              <a:rPr lang="ro-RO" b="1" dirty="0" smtClean="0"/>
              <a:t>not possible</a:t>
            </a:r>
            <a:r>
              <a:rPr lang="ro-RO" dirty="0" smtClean="0"/>
              <a:t>, you can </a:t>
            </a:r>
            <a:r>
              <a:rPr lang="ro-RO" b="1" dirty="0" smtClean="0"/>
              <a:t>extend only 1 class</a:t>
            </a:r>
            <a:r>
              <a:rPr lang="ro-RO" dirty="0" smtClean="0"/>
              <a:t>. </a:t>
            </a:r>
          </a:p>
          <a:p>
            <a:r>
              <a:rPr lang="ro-RO" dirty="0" smtClean="0"/>
              <a:t>Yet you can </a:t>
            </a:r>
            <a:r>
              <a:rPr lang="ro-RO" b="1" dirty="0" smtClean="0"/>
              <a:t>implement as many as you like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18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Polymorphism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7" y="2621933"/>
            <a:ext cx="1915299" cy="2334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60" y="2451077"/>
            <a:ext cx="2124371" cy="25054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83976" y="3703789"/>
            <a:ext cx="2630679" cy="383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Polimorphism</a:t>
            </a:r>
            <a:endParaRPr lang="ro-RO" dirty="0"/>
          </a:p>
        </p:txBody>
      </p:sp>
      <p:sp>
        <p:nvSpPr>
          <p:cNvPr id="7" name="Right Brace 6"/>
          <p:cNvSpPr/>
          <p:nvPr/>
        </p:nvSpPr>
        <p:spPr>
          <a:xfrm>
            <a:off x="7910945" y="2621933"/>
            <a:ext cx="346364" cy="6754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8347370" y="2774991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9" name="Right Brace 8"/>
          <p:cNvSpPr/>
          <p:nvPr/>
        </p:nvSpPr>
        <p:spPr>
          <a:xfrm>
            <a:off x="8084127" y="3408218"/>
            <a:ext cx="173182" cy="1039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8329954" y="3717759"/>
            <a:ext cx="127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8454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Polimorphism code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2" y="2060669"/>
            <a:ext cx="4218815" cy="36196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80" y="2358862"/>
            <a:ext cx="4859268" cy="2653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03933" y="4137822"/>
            <a:ext cx="1199171" cy="3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7255" y="3168785"/>
            <a:ext cx="1772529" cy="3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8636070" y="2787551"/>
            <a:ext cx="73233" cy="5807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8837070" y="2893239"/>
            <a:ext cx="19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19" name="Right Brace 18"/>
          <p:cNvSpPr/>
          <p:nvPr/>
        </p:nvSpPr>
        <p:spPr>
          <a:xfrm>
            <a:off x="10592972" y="3798029"/>
            <a:ext cx="100352" cy="4363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10693324" y="3828065"/>
            <a:ext cx="11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28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Definitions – good to know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Overriding</a:t>
            </a:r>
            <a:r>
              <a:rPr lang="ro-RO" sz="2400" dirty="0" smtClean="0"/>
              <a:t> – you </a:t>
            </a:r>
            <a:r>
              <a:rPr lang="ro-RO" sz="2400" b="1" dirty="0" smtClean="0"/>
              <a:t>must keep the signature of the method and number of parameters </a:t>
            </a:r>
            <a:r>
              <a:rPr lang="ro-RO" sz="2400" dirty="0" smtClean="0"/>
              <a:t>-&gt; all </a:t>
            </a:r>
            <a:r>
              <a:rPr lang="ro-RO" sz="2400" b="1" dirty="0" smtClean="0"/>
              <a:t>stays the same except</a:t>
            </a:r>
            <a:r>
              <a:rPr lang="ro-RO" sz="2400" dirty="0" smtClean="0"/>
              <a:t> for the </a:t>
            </a:r>
            <a:r>
              <a:rPr lang="ro-RO" sz="2400" b="1" dirty="0" smtClean="0"/>
              <a:t>logic</a:t>
            </a:r>
            <a:r>
              <a:rPr lang="ro-RO" sz="2400" dirty="0" smtClean="0"/>
              <a:t> inside the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Overloading</a:t>
            </a:r>
            <a:r>
              <a:rPr lang="ro-RO" sz="2400" dirty="0" smtClean="0"/>
              <a:t> – you can </a:t>
            </a:r>
            <a:r>
              <a:rPr lang="ro-RO" sz="2400" b="1" dirty="0" smtClean="0"/>
              <a:t>change the number of parameters</a:t>
            </a:r>
            <a:r>
              <a:rPr lang="ro-RO" sz="2400" dirty="0" smtClean="0"/>
              <a:t> of an inherited function and/or </a:t>
            </a:r>
            <a:r>
              <a:rPr lang="ro-RO" sz="2400" b="1" dirty="0" smtClean="0"/>
              <a:t>change the type of the arguments</a:t>
            </a:r>
            <a:endParaRPr lang="ro-RO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4545985"/>
            <a:ext cx="1323109" cy="1323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4862945"/>
            <a:ext cx="827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Never change the signature of the function</a:t>
            </a:r>
            <a:r>
              <a:rPr lang="ro-RO" dirty="0" smtClean="0"/>
              <a:t>(the return type) of an inherited function – this will bring up a </a:t>
            </a:r>
            <a:r>
              <a:rPr lang="ro-RO" b="1" dirty="0" smtClean="0"/>
              <a:t>compilation error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3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Class components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Constructor (implicit with no arguments)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Properties 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Getters + Setters (good practice)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Methods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Destructor (optional)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8995"/>
            <a:ext cx="1288473" cy="1288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1637" y="4871566"/>
            <a:ext cx="780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Who is </a:t>
            </a:r>
            <a:r>
              <a:rPr lang="ro-RO" b="1" dirty="0" smtClean="0"/>
              <a:t>this</a:t>
            </a:r>
            <a:r>
              <a:rPr lang="ro-RO" dirty="0" smtClean="0"/>
              <a:t> – from inside the methods ?</a:t>
            </a:r>
          </a:p>
          <a:p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2701637" y="5333231"/>
            <a:ext cx="53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It’s the </a:t>
            </a:r>
            <a:r>
              <a:rPr lang="ro-RO" b="1" dirty="0"/>
              <a:t>refference</a:t>
            </a:r>
            <a:r>
              <a:rPr lang="ro-RO" dirty="0"/>
              <a:t> to the current  instance of the class!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12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Part </a:t>
            </a:r>
            <a:r>
              <a:rPr lang="en-US" dirty="0" smtClean="0"/>
              <a:t>2</a:t>
            </a:r>
            <a:r>
              <a:rPr lang="ro-RO" dirty="0" smtClean="0"/>
              <a:t> </a:t>
            </a:r>
            <a:r>
              <a:rPr lang="ro-RO" dirty="0" smtClean="0"/>
              <a:t>– </a:t>
            </a:r>
            <a:r>
              <a:rPr lang="en-US" dirty="0" err="1" smtClean="0"/>
              <a:t>Fitnesse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o-RO" sz="2800" dirty="0" smtClean="0"/>
              <a:t>   About </a:t>
            </a:r>
            <a:r>
              <a:rPr lang="en-US" sz="2800" dirty="0" err="1" smtClean="0"/>
              <a:t>Fitnesse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FIT &amp; SLIM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Writing tests</a:t>
            </a:r>
            <a:endParaRPr lang="ro-RO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</a:t>
            </a:r>
            <a:r>
              <a:rPr lang="en-US" sz="2800" dirty="0" smtClean="0"/>
              <a:t>Writing fixtures</a:t>
            </a:r>
            <a:endParaRPr lang="ro-RO" sz="2800" dirty="0" smtClean="0"/>
          </a:p>
          <a:p>
            <a:pPr marL="201168" lvl="1" indent="0">
              <a:buNone/>
            </a:pPr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4805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Method and variable modifiers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56812"/>
              </p:ext>
            </p:extLst>
          </p:nvPr>
        </p:nvGraphicFramePr>
        <p:xfrm>
          <a:off x="1044633" y="1911926"/>
          <a:ext cx="9833955" cy="228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91"/>
                <a:gridCol w="1966791"/>
                <a:gridCol w="1966791"/>
                <a:gridCol w="1966791"/>
                <a:gridCol w="1966791"/>
              </a:tblGrid>
              <a:tr h="415638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Package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SubClass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World</a:t>
                      </a:r>
                      <a:endParaRPr lang="ro-RO" dirty="0"/>
                    </a:p>
                  </a:txBody>
                  <a:tcPr/>
                </a:tc>
              </a:tr>
              <a:tr h="459972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public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protected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54428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private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360157"/>
            <a:ext cx="399958" cy="35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4" y="3756239"/>
            <a:ext cx="336666" cy="336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842119"/>
            <a:ext cx="399958" cy="354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738581"/>
            <a:ext cx="399958" cy="354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290350"/>
            <a:ext cx="399958" cy="354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49" y="2842119"/>
            <a:ext cx="399958" cy="354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85" y="2852017"/>
            <a:ext cx="399958" cy="354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65" y="2360157"/>
            <a:ext cx="399958" cy="354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56" y="2360157"/>
            <a:ext cx="399958" cy="354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8" y="2360157"/>
            <a:ext cx="399958" cy="354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31" y="3242611"/>
            <a:ext cx="399958" cy="354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11" y="2852017"/>
            <a:ext cx="336666" cy="336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64" y="3308008"/>
            <a:ext cx="336666" cy="336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308008"/>
            <a:ext cx="336666" cy="3366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789970"/>
            <a:ext cx="336666" cy="336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57" y="3761696"/>
            <a:ext cx="336666" cy="3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Abstract Classes and Interfaces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Abstract class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Interface</a:t>
            </a:r>
            <a:endParaRPr lang="ro-RO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96788" y="2456596"/>
            <a:ext cx="6114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Like a </a:t>
            </a:r>
            <a:r>
              <a:rPr lang="ro-RO" b="1" dirty="0" smtClean="0"/>
              <a:t>drawing book</a:t>
            </a:r>
          </a:p>
          <a:p>
            <a:r>
              <a:rPr lang="ro-RO" dirty="0" smtClean="0"/>
              <a:t>Need to </a:t>
            </a:r>
            <a:r>
              <a:rPr lang="ro-RO" b="1" dirty="0" smtClean="0"/>
              <a:t>extend</a:t>
            </a:r>
          </a:p>
          <a:p>
            <a:r>
              <a:rPr lang="ro-RO" dirty="0" smtClean="0"/>
              <a:t>Need to implement personal logic – </a:t>
            </a:r>
            <a:r>
              <a:rPr lang="ro-RO" b="1" dirty="0" smtClean="0"/>
              <a:t>override methods</a:t>
            </a:r>
          </a:p>
          <a:p>
            <a:r>
              <a:rPr lang="ro-RO" dirty="0" smtClean="0"/>
              <a:t>Can contain </a:t>
            </a:r>
            <a:r>
              <a:rPr lang="ro-RO" b="1" dirty="0" smtClean="0"/>
              <a:t>usefull methods implemented</a:t>
            </a:r>
            <a:endParaRPr lang="ro-R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6788" y="4394579"/>
            <a:ext cx="571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Just a </a:t>
            </a:r>
            <a:r>
              <a:rPr lang="ro-RO" b="1" dirty="0" smtClean="0"/>
              <a:t>skelet</a:t>
            </a:r>
          </a:p>
          <a:p>
            <a:r>
              <a:rPr lang="ro-RO" b="1" dirty="0" smtClean="0"/>
              <a:t>No implementation</a:t>
            </a:r>
          </a:p>
          <a:p>
            <a:r>
              <a:rPr lang="ro-RO" b="1" dirty="0" smtClean="0"/>
              <a:t>Must be implemented</a:t>
            </a:r>
          </a:p>
          <a:p>
            <a:r>
              <a:rPr lang="ro-RO" dirty="0" smtClean="0"/>
              <a:t>Method </a:t>
            </a:r>
            <a:r>
              <a:rPr lang="ro-RO" b="1" dirty="0" smtClean="0"/>
              <a:t>declarations and  properties</a:t>
            </a:r>
          </a:p>
          <a:p>
            <a:r>
              <a:rPr lang="ro-RO" dirty="0" smtClean="0"/>
              <a:t>Only </a:t>
            </a:r>
            <a:r>
              <a:rPr lang="ro-RO" b="1" dirty="0" smtClean="0"/>
              <a:t>public</a:t>
            </a:r>
            <a:r>
              <a:rPr lang="ro-RO" dirty="0" smtClean="0"/>
              <a:t> or </a:t>
            </a:r>
            <a:r>
              <a:rPr lang="ro-RO" b="1" dirty="0" smtClean="0"/>
              <a:t>default</a:t>
            </a:r>
            <a:r>
              <a:rPr lang="ro-RO" dirty="0" smtClean="0"/>
              <a:t> (no private or protected)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31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Patterns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Observer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Facade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064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Collections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HashMap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ArrayList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Vector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LinkedList</a:t>
            </a:r>
          </a:p>
          <a:p>
            <a:pPr marL="201168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46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Singleton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09" y="1942639"/>
            <a:ext cx="4048301" cy="4096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34" y="2976231"/>
            <a:ext cx="5333341" cy="18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RUN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3369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Standalone app – Main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Server App – Apache with Framework(optional)</a:t>
            </a:r>
          </a:p>
          <a:p>
            <a:pPr marL="201168" lvl="1" indent="0">
              <a:buNone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016155"/>
            <a:ext cx="937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What it does in depth</a:t>
            </a:r>
            <a:endParaRPr lang="ro-RO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85" y="3597109"/>
            <a:ext cx="4610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35" y="209378"/>
            <a:ext cx="10058400" cy="1450757"/>
          </a:xfrm>
        </p:spPr>
        <p:txBody>
          <a:bodyPr/>
          <a:lstStyle/>
          <a:p>
            <a:r>
              <a:rPr lang="ro-RO" dirty="0" smtClean="0"/>
              <a:t>Maven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1" y="646834"/>
            <a:ext cx="2857500" cy="99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3028984"/>
            <a:ext cx="3429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595" y="2972866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What is it?</a:t>
            </a:r>
            <a:endParaRPr lang="ro-RO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29442" y="1716253"/>
            <a:ext cx="3646133" cy="2155248"/>
          </a:xfrm>
          <a:custGeom>
            <a:avLst/>
            <a:gdLst>
              <a:gd name="connsiteX0" fmla="*/ 0 w 3654829"/>
              <a:gd name="connsiteY0" fmla="*/ 0 h 1814945"/>
              <a:gd name="connsiteX1" fmla="*/ 609138 w 3654829"/>
              <a:gd name="connsiteY1" fmla="*/ 0 h 1814945"/>
              <a:gd name="connsiteX2" fmla="*/ 609138 w 3654829"/>
              <a:gd name="connsiteY2" fmla="*/ 0 h 1814945"/>
              <a:gd name="connsiteX3" fmla="*/ 1522845 w 3654829"/>
              <a:gd name="connsiteY3" fmla="*/ 0 h 1814945"/>
              <a:gd name="connsiteX4" fmla="*/ 3654829 w 3654829"/>
              <a:gd name="connsiteY4" fmla="*/ 0 h 1814945"/>
              <a:gd name="connsiteX5" fmla="*/ 3654829 w 3654829"/>
              <a:gd name="connsiteY5" fmla="*/ 1058718 h 1814945"/>
              <a:gd name="connsiteX6" fmla="*/ 3654829 w 3654829"/>
              <a:gd name="connsiteY6" fmla="*/ 1058718 h 1814945"/>
              <a:gd name="connsiteX7" fmla="*/ 3654829 w 3654829"/>
              <a:gd name="connsiteY7" fmla="*/ 1512454 h 1814945"/>
              <a:gd name="connsiteX8" fmla="*/ 3654829 w 3654829"/>
              <a:gd name="connsiteY8" fmla="*/ 1814945 h 1814945"/>
              <a:gd name="connsiteX9" fmla="*/ 1522845 w 3654829"/>
              <a:gd name="connsiteY9" fmla="*/ 1814945 h 1814945"/>
              <a:gd name="connsiteX10" fmla="*/ 1066004 w 3654829"/>
              <a:gd name="connsiteY10" fmla="*/ 2041813 h 1814945"/>
              <a:gd name="connsiteX11" fmla="*/ 609138 w 3654829"/>
              <a:gd name="connsiteY11" fmla="*/ 1814945 h 1814945"/>
              <a:gd name="connsiteX12" fmla="*/ 0 w 3654829"/>
              <a:gd name="connsiteY12" fmla="*/ 1814945 h 1814945"/>
              <a:gd name="connsiteX13" fmla="*/ 0 w 3654829"/>
              <a:gd name="connsiteY13" fmla="*/ 1512454 h 1814945"/>
              <a:gd name="connsiteX14" fmla="*/ 0 w 3654829"/>
              <a:gd name="connsiteY14" fmla="*/ 1058718 h 1814945"/>
              <a:gd name="connsiteX15" fmla="*/ 0 w 3654829"/>
              <a:gd name="connsiteY15" fmla="*/ 1058718 h 1814945"/>
              <a:gd name="connsiteX16" fmla="*/ 0 w 3654829"/>
              <a:gd name="connsiteY16" fmla="*/ 0 h 1814945"/>
              <a:gd name="connsiteX0" fmla="*/ 291742 w 3946571"/>
              <a:gd name="connsiteY0" fmla="*/ 0 h 2318903"/>
              <a:gd name="connsiteX1" fmla="*/ 900880 w 3946571"/>
              <a:gd name="connsiteY1" fmla="*/ 0 h 2318903"/>
              <a:gd name="connsiteX2" fmla="*/ 900880 w 3946571"/>
              <a:gd name="connsiteY2" fmla="*/ 0 h 2318903"/>
              <a:gd name="connsiteX3" fmla="*/ 1814587 w 3946571"/>
              <a:gd name="connsiteY3" fmla="*/ 0 h 2318903"/>
              <a:gd name="connsiteX4" fmla="*/ 3946571 w 3946571"/>
              <a:gd name="connsiteY4" fmla="*/ 0 h 2318903"/>
              <a:gd name="connsiteX5" fmla="*/ 3946571 w 3946571"/>
              <a:gd name="connsiteY5" fmla="*/ 1058718 h 2318903"/>
              <a:gd name="connsiteX6" fmla="*/ 3946571 w 3946571"/>
              <a:gd name="connsiteY6" fmla="*/ 1058718 h 2318903"/>
              <a:gd name="connsiteX7" fmla="*/ 3946571 w 3946571"/>
              <a:gd name="connsiteY7" fmla="*/ 1512454 h 2318903"/>
              <a:gd name="connsiteX8" fmla="*/ 3946571 w 3946571"/>
              <a:gd name="connsiteY8" fmla="*/ 1814945 h 2318903"/>
              <a:gd name="connsiteX9" fmla="*/ 1814587 w 3946571"/>
              <a:gd name="connsiteY9" fmla="*/ 1814945 h 2318903"/>
              <a:gd name="connsiteX10" fmla="*/ 0 w 3946571"/>
              <a:gd name="connsiteY10" fmla="*/ 2318903 h 2318903"/>
              <a:gd name="connsiteX11" fmla="*/ 900880 w 3946571"/>
              <a:gd name="connsiteY11" fmla="*/ 1814945 h 2318903"/>
              <a:gd name="connsiteX12" fmla="*/ 291742 w 3946571"/>
              <a:gd name="connsiteY12" fmla="*/ 1814945 h 2318903"/>
              <a:gd name="connsiteX13" fmla="*/ 291742 w 3946571"/>
              <a:gd name="connsiteY13" fmla="*/ 1512454 h 2318903"/>
              <a:gd name="connsiteX14" fmla="*/ 291742 w 3946571"/>
              <a:gd name="connsiteY14" fmla="*/ 1058718 h 2318903"/>
              <a:gd name="connsiteX15" fmla="*/ 291742 w 3946571"/>
              <a:gd name="connsiteY15" fmla="*/ 1058718 h 2318903"/>
              <a:gd name="connsiteX16" fmla="*/ 291742 w 3946571"/>
              <a:gd name="connsiteY16" fmla="*/ 0 h 23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46571" h="2318903">
                <a:moveTo>
                  <a:pt x="291742" y="0"/>
                </a:moveTo>
                <a:lnTo>
                  <a:pt x="900880" y="0"/>
                </a:lnTo>
                <a:lnTo>
                  <a:pt x="900880" y="0"/>
                </a:lnTo>
                <a:lnTo>
                  <a:pt x="1814587" y="0"/>
                </a:lnTo>
                <a:lnTo>
                  <a:pt x="3946571" y="0"/>
                </a:lnTo>
                <a:lnTo>
                  <a:pt x="3946571" y="1058718"/>
                </a:lnTo>
                <a:lnTo>
                  <a:pt x="3946571" y="1058718"/>
                </a:lnTo>
                <a:lnTo>
                  <a:pt x="3946571" y="1512454"/>
                </a:lnTo>
                <a:lnTo>
                  <a:pt x="3946571" y="1814945"/>
                </a:lnTo>
                <a:lnTo>
                  <a:pt x="1814587" y="1814945"/>
                </a:lnTo>
                <a:lnTo>
                  <a:pt x="0" y="2318903"/>
                </a:lnTo>
                <a:lnTo>
                  <a:pt x="900880" y="1814945"/>
                </a:lnTo>
                <a:lnTo>
                  <a:pt x="291742" y="1814945"/>
                </a:lnTo>
                <a:lnTo>
                  <a:pt x="291742" y="1512454"/>
                </a:lnTo>
                <a:lnTo>
                  <a:pt x="291742" y="1058718"/>
                </a:lnTo>
                <a:lnTo>
                  <a:pt x="291742" y="1058718"/>
                </a:lnTo>
                <a:lnTo>
                  <a:pt x="291742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524297" y="1693552"/>
            <a:ext cx="321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00" dirty="0"/>
              <a:t>Multi purpouse tool: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 smtClean="0"/>
              <a:t>Packaging </a:t>
            </a:r>
            <a:r>
              <a:rPr lang="ro-RO" sz="1700" dirty="0"/>
              <a:t>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Repository 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Module/project organizer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Plugin browser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Continuos Integration tool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9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Protocols or just plain all standards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939636"/>
            <a:ext cx="51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Just going to talk about communication protocols</a:t>
            </a:r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09" y="2699265"/>
            <a:ext cx="2128576" cy="2128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8014" y="3578887"/>
            <a:ext cx="2479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2">
                    <a:lumMod val="75000"/>
                  </a:schemeClr>
                </a:solidFill>
              </a:rPr>
              <a:t>http://www.domain.tld</a:t>
            </a:r>
            <a:endParaRPr lang="ro-R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511244"/>
            <a:ext cx="2549236" cy="1701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25" y="4361619"/>
            <a:ext cx="14097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25" y="2491583"/>
            <a:ext cx="2075584" cy="90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89" y="4118687"/>
            <a:ext cx="947782" cy="947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421" y="208072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Connections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21" y="1896968"/>
            <a:ext cx="5063604" cy="3156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1" y="2950146"/>
            <a:ext cx="2859410" cy="149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2388287"/>
            <a:ext cx="2071411" cy="900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3585096"/>
            <a:ext cx="3004192" cy="21171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22759" y="3016707"/>
            <a:ext cx="1234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TCP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5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2" y="2380648"/>
            <a:ext cx="3017127" cy="2013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240" y="2934268"/>
            <a:ext cx="544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You </a:t>
            </a:r>
            <a:r>
              <a:rPr lang="ro-RO" b="1" dirty="0" smtClean="0"/>
              <a:t>can’t control </a:t>
            </a:r>
            <a:r>
              <a:rPr lang="ro-RO" dirty="0" smtClean="0"/>
              <a:t>them very well</a:t>
            </a:r>
          </a:p>
          <a:p>
            <a:r>
              <a:rPr lang="ro-RO" dirty="0" smtClean="0"/>
              <a:t>You </a:t>
            </a:r>
            <a:r>
              <a:rPr lang="ro-RO" b="1" dirty="0" smtClean="0"/>
              <a:t>never know</a:t>
            </a:r>
            <a:r>
              <a:rPr lang="ro-RO" dirty="0" smtClean="0"/>
              <a:t> who gets to the working zone </a:t>
            </a:r>
            <a:r>
              <a:rPr lang="ro-RO" b="1" dirty="0" smtClean="0"/>
              <a:t>first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106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Before we start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 algn="ctr"/>
            <a:r>
              <a:rPr lang="ro-RO" sz="3600" dirty="0" smtClean="0"/>
              <a:t>CODING EXPERIENCE?</a:t>
            </a:r>
            <a:endParaRPr lang="ro-RO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05" y="3118900"/>
            <a:ext cx="4171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 – concerne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33" y="2158834"/>
            <a:ext cx="5019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87718"/>
            <a:ext cx="543877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49618"/>
            <a:ext cx="54292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26" y="2068417"/>
            <a:ext cx="5429250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5" y="2210297"/>
            <a:ext cx="5438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 – Deadlock or Starvation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1" y="2936330"/>
            <a:ext cx="400050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938" y="2361063"/>
            <a:ext cx="285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Deadlock</a:t>
            </a:r>
            <a:endParaRPr lang="ro-RO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1" y="3080131"/>
            <a:ext cx="5746351" cy="190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4954" y="2333261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Starvation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1342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concerns solution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85" y="2159118"/>
            <a:ext cx="5962650" cy="3686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8357" y="1957401"/>
            <a:ext cx="4772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Synchronization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2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Let’s code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12191999" cy="686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Questions?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400" dirty="0" smtClean="0"/>
          </a:p>
          <a:p>
            <a:pPr algn="ctr"/>
            <a:endParaRPr lang="ro-RO" sz="4400" dirty="0"/>
          </a:p>
          <a:p>
            <a:pPr algn="ctr"/>
            <a:r>
              <a:rPr lang="ro-RO" sz="4400" dirty="0" smtClean="0"/>
              <a:t>Thank you!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6725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Introduction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87" y="1846263"/>
            <a:ext cx="6013351" cy="4022725"/>
          </a:xfrm>
        </p:spPr>
      </p:pic>
      <p:sp>
        <p:nvSpPr>
          <p:cNvPr id="5" name="TextBox 4"/>
          <p:cNvSpPr txBox="1"/>
          <p:nvPr/>
        </p:nvSpPr>
        <p:spPr>
          <a:xfrm>
            <a:off x="1468192" y="2073499"/>
            <a:ext cx="307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High level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Compiled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Level 3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Enterprise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17" y="713791"/>
            <a:ext cx="2729516" cy="2047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979" y="2808031"/>
            <a:ext cx="358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No 1 most used programming language 2015</a:t>
            </a:r>
            <a:endParaRPr lang="ro-RO" b="1" dirty="0"/>
          </a:p>
        </p:txBody>
      </p:sp>
      <p:sp>
        <p:nvSpPr>
          <p:cNvPr id="8" name="Rectangular Callout 7"/>
          <p:cNvSpPr/>
          <p:nvPr/>
        </p:nvSpPr>
        <p:spPr>
          <a:xfrm rot="1437540">
            <a:off x="9971038" y="1006873"/>
            <a:ext cx="1939637" cy="1797114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 smtClean="0"/>
              <a:t>1. JAVA!!!</a:t>
            </a:r>
          </a:p>
          <a:p>
            <a:r>
              <a:rPr lang="ro-RO" dirty="0" smtClean="0"/>
              <a:t>2. C</a:t>
            </a:r>
          </a:p>
          <a:p>
            <a:r>
              <a:rPr lang="ro-RO" dirty="0" smtClean="0"/>
              <a:t>3. C++</a:t>
            </a:r>
          </a:p>
          <a:p>
            <a:r>
              <a:rPr lang="ro-RO" dirty="0" smtClean="0"/>
              <a:t>4. Python</a:t>
            </a:r>
          </a:p>
          <a:p>
            <a:r>
              <a:rPr lang="ro-RO" dirty="0" smtClean="0"/>
              <a:t>5. C#</a:t>
            </a:r>
          </a:p>
          <a:p>
            <a:r>
              <a:rPr lang="ro-RO" dirty="0" smtClean="0"/>
              <a:t>6. Javascript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84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How Java Works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Write Code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Compile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Run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65" y="2217505"/>
            <a:ext cx="1648533" cy="117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76" y="3855175"/>
            <a:ext cx="1729422" cy="112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Is that all?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There is also some: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Additional Mambo Jambo like the </a:t>
            </a:r>
            <a:r>
              <a:rPr lang="ro-RO" b="1" dirty="0" smtClean="0"/>
              <a:t>RUNNING ENVIRONMENT</a:t>
            </a:r>
            <a:r>
              <a:rPr lang="ro-RO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marL="201168" lvl="1" indent="0">
              <a:buNone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Black Vodoo Magic like </a:t>
            </a:r>
            <a:r>
              <a:rPr lang="ro-RO" b="1" dirty="0" smtClean="0"/>
              <a:t>Process and Memory Management + Running Context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House Keeping like the </a:t>
            </a:r>
            <a:r>
              <a:rPr lang="ro-RO" b="1" dirty="0" smtClean="0"/>
              <a:t>Garbage Collector</a:t>
            </a:r>
            <a:endParaRPr lang="ro-R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95" y="882097"/>
            <a:ext cx="6611815" cy="2975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03" y="3389038"/>
            <a:ext cx="4255477" cy="2127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54" y="4770981"/>
            <a:ext cx="1267515" cy="11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What Java brings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Easy programming – Imperativ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Object Oriented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Big 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Good IDE’s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Manages out of the box thread executions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implemented algorithms out of the 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Memory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Cleaning the leftovers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ENTERPRISE JOBS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4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 Oriented Programming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Programming was all about logics in the begining and maths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But let’s focus on objects and actions and leave the logic away for a little bit</a:t>
            </a:r>
            <a:endParaRPr lang="ro-RO" sz="2800" dirty="0"/>
          </a:p>
        </p:txBody>
      </p:sp>
      <p:sp>
        <p:nvSpPr>
          <p:cNvPr id="4" name="Multiply 3"/>
          <p:cNvSpPr/>
          <p:nvPr/>
        </p:nvSpPr>
        <p:spPr>
          <a:xfrm>
            <a:off x="5433646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Multiply 4"/>
          <p:cNvSpPr/>
          <p:nvPr/>
        </p:nvSpPr>
        <p:spPr>
          <a:xfrm>
            <a:off x="9173307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Imagination exercise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25" y="2890472"/>
            <a:ext cx="2987552" cy="1324481"/>
          </a:xfrm>
        </p:spPr>
      </p:pic>
      <p:sp>
        <p:nvSpPr>
          <p:cNvPr id="4" name="Cloud Callout 3"/>
          <p:cNvSpPr/>
          <p:nvPr/>
        </p:nvSpPr>
        <p:spPr>
          <a:xfrm>
            <a:off x="3013685" y="1901166"/>
            <a:ext cx="4765432" cy="330309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8188651" y="3569772"/>
            <a:ext cx="21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HOW IS THIS MADE?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651" y="4405745"/>
            <a:ext cx="19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WHAT CAN IT DO?</a:t>
            </a:r>
            <a:endParaRPr lang="ro-RO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71455" y="5597236"/>
            <a:ext cx="717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/>
              <a:t>It’s the same principle for Objects</a:t>
            </a:r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42471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622</TotalTime>
  <Words>644</Words>
  <Application>Microsoft Office PowerPoint</Application>
  <PresentationFormat>Widescreen</PresentationFormat>
  <Paragraphs>190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Retrospect</vt:lpstr>
      <vt:lpstr>Java Training – Part 2</vt:lpstr>
      <vt:lpstr>Part 2 – Fitnesse</vt:lpstr>
      <vt:lpstr>Before we start</vt:lpstr>
      <vt:lpstr>Java Introduction</vt:lpstr>
      <vt:lpstr>How Java Works</vt:lpstr>
      <vt:lpstr>Is that all?</vt:lpstr>
      <vt:lpstr>What Java brings</vt:lpstr>
      <vt:lpstr>Object Oriented Programming</vt:lpstr>
      <vt:lpstr>Imagination exercise</vt:lpstr>
      <vt:lpstr>Objects &amp; Classes</vt:lpstr>
      <vt:lpstr>Objects &amp; Classes</vt:lpstr>
      <vt:lpstr>Objects &amp; Classes</vt:lpstr>
      <vt:lpstr>The code</vt:lpstr>
      <vt:lpstr>Posibilities of OOP - Inheritence</vt:lpstr>
      <vt:lpstr>Inheritance code</vt:lpstr>
      <vt:lpstr>Posibilities of OOP - Polymorphism</vt:lpstr>
      <vt:lpstr>Polimorphism code</vt:lpstr>
      <vt:lpstr>Definitions – good to know</vt:lpstr>
      <vt:lpstr>Class components</vt:lpstr>
      <vt:lpstr>Method and variable modifiers</vt:lpstr>
      <vt:lpstr>Abstract Classes and Interfaces</vt:lpstr>
      <vt:lpstr>Design Patterns</vt:lpstr>
      <vt:lpstr>Collections</vt:lpstr>
      <vt:lpstr>Singleton</vt:lpstr>
      <vt:lpstr>Java RUN</vt:lpstr>
      <vt:lpstr>Maven</vt:lpstr>
      <vt:lpstr>Protocols or just plain all standards</vt:lpstr>
      <vt:lpstr>Connections</vt:lpstr>
      <vt:lpstr>Threads</vt:lpstr>
      <vt:lpstr>Threads – concerne</vt:lpstr>
      <vt:lpstr>Thread safety</vt:lpstr>
      <vt:lpstr>Thread Safety</vt:lpstr>
      <vt:lpstr>Thread concern – Deadlock or Starvation</vt:lpstr>
      <vt:lpstr>Thread concerns solution</vt:lpstr>
      <vt:lpstr>Let’s code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Part 1</dc:title>
  <dc:creator>Trifan Alexandru</dc:creator>
  <cp:lastModifiedBy>Trifan Alexandru</cp:lastModifiedBy>
  <cp:revision>39</cp:revision>
  <dcterms:created xsi:type="dcterms:W3CDTF">2015-09-17T17:29:48Z</dcterms:created>
  <dcterms:modified xsi:type="dcterms:W3CDTF">2016-04-12T22:18:46Z</dcterms:modified>
</cp:coreProperties>
</file>