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81" r:id="rId23"/>
    <p:sldId id="282" r:id="rId24"/>
    <p:sldId id="292" r:id="rId25"/>
    <p:sldId id="283" r:id="rId26"/>
    <p:sldId id="284" r:id="rId27"/>
    <p:sldId id="277" r:id="rId28"/>
    <p:sldId id="278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79" r:id="rId37"/>
    <p:sldId id="280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fan Alexandru" initials="TA" lastIdx="3" clrIdx="0">
    <p:extLst>
      <p:ext uri="{19B8F6BF-5375-455C-9EA6-DF929625EA0E}">
        <p15:presenceInfo xmlns:p15="http://schemas.microsoft.com/office/powerpoint/2012/main" userId="d9fb5058f83800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9/18/2015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9/18/2015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9/18/2015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34.png"/><Relationship Id="rId4" Type="http://schemas.openxmlformats.org/officeDocument/2006/relationships/image" Target="../media/image33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Java Training – Part 1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Trifan Alexandru</a:t>
            </a:r>
          </a:p>
          <a:p>
            <a:r>
              <a:rPr lang="ro-RO" dirty="0" smtClean="0"/>
              <a:t>Full Stack Developer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1541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Imagination exercise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625" y="2890472"/>
            <a:ext cx="2987552" cy="1324481"/>
          </a:xfrm>
        </p:spPr>
      </p:pic>
      <p:sp>
        <p:nvSpPr>
          <p:cNvPr id="4" name="Cloud Callout 3"/>
          <p:cNvSpPr/>
          <p:nvPr/>
        </p:nvSpPr>
        <p:spPr>
          <a:xfrm>
            <a:off x="3013685" y="1901166"/>
            <a:ext cx="4765432" cy="3303094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Rectangle 6"/>
          <p:cNvSpPr/>
          <p:nvPr/>
        </p:nvSpPr>
        <p:spPr>
          <a:xfrm>
            <a:off x="8188651" y="3569772"/>
            <a:ext cx="2158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dirty="0"/>
              <a:t>HOW IS THIS MADE?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88651" y="4405745"/>
            <a:ext cx="1931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 smtClean="0"/>
              <a:t>WHAT CAN IT DO?</a:t>
            </a:r>
            <a:endParaRPr lang="ro-RO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671455" y="5597236"/>
            <a:ext cx="7176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b="1" dirty="0" smtClean="0"/>
              <a:t>It’s the same principle for Objects</a:t>
            </a:r>
            <a:endParaRPr lang="ro-RO" sz="2800" b="1" dirty="0"/>
          </a:p>
        </p:txBody>
      </p:sp>
    </p:spTree>
    <p:extLst>
      <p:ext uri="{BB962C8B-B14F-4D97-AF65-F5344CB8AC3E}">
        <p14:creationId xmlns:p14="http://schemas.microsoft.com/office/powerpoint/2010/main" val="424710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Objects &amp; </a:t>
            </a:r>
            <a:r>
              <a:rPr lang="ro-RO" b="1" dirty="0" smtClean="0">
                <a:solidFill>
                  <a:srgbClr val="FF0000"/>
                </a:solidFill>
              </a:rPr>
              <a:t>Classes</a:t>
            </a:r>
            <a:endParaRPr lang="ro-RO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59" y="1962011"/>
            <a:ext cx="2106241" cy="9337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83" y="3121976"/>
            <a:ext cx="653287" cy="6835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22" y="3982034"/>
            <a:ext cx="1285091" cy="6289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83" y="4955228"/>
            <a:ext cx="699022" cy="9633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49198" y="2196528"/>
            <a:ext cx="14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Frame</a:t>
            </a:r>
            <a:endParaRPr lang="ro-RO" dirty="0"/>
          </a:p>
        </p:txBody>
      </p:sp>
      <p:sp>
        <p:nvSpPr>
          <p:cNvPr id="12" name="TextBox 11"/>
          <p:cNvSpPr txBox="1"/>
          <p:nvPr/>
        </p:nvSpPr>
        <p:spPr>
          <a:xfrm>
            <a:off x="1824841" y="3268498"/>
            <a:ext cx="127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Wheels</a:t>
            </a:r>
            <a:endParaRPr lang="ro-RO" dirty="0"/>
          </a:p>
        </p:txBody>
      </p:sp>
      <p:sp>
        <p:nvSpPr>
          <p:cNvPr id="13" name="TextBox 12"/>
          <p:cNvSpPr txBox="1"/>
          <p:nvPr/>
        </p:nvSpPr>
        <p:spPr>
          <a:xfrm>
            <a:off x="2438399" y="4111863"/>
            <a:ext cx="146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Lights</a:t>
            </a:r>
            <a:endParaRPr lang="ro-RO" dirty="0"/>
          </a:p>
        </p:txBody>
      </p:sp>
      <p:sp>
        <p:nvSpPr>
          <p:cNvPr id="14" name="TextBox 13"/>
          <p:cNvSpPr txBox="1"/>
          <p:nvPr/>
        </p:nvSpPr>
        <p:spPr>
          <a:xfrm>
            <a:off x="2001203" y="5183833"/>
            <a:ext cx="127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Doors</a:t>
            </a:r>
            <a:endParaRPr lang="ro-RO" dirty="0"/>
          </a:p>
        </p:txBody>
      </p:sp>
      <p:sp>
        <p:nvSpPr>
          <p:cNvPr id="15" name="Right Brace 14"/>
          <p:cNvSpPr/>
          <p:nvPr/>
        </p:nvSpPr>
        <p:spPr>
          <a:xfrm>
            <a:off x="4087091" y="2037580"/>
            <a:ext cx="304800" cy="351558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" name="TextBox 15"/>
          <p:cNvSpPr txBox="1"/>
          <p:nvPr/>
        </p:nvSpPr>
        <p:spPr>
          <a:xfrm>
            <a:off x="4617780" y="3637830"/>
            <a:ext cx="1886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 smtClean="0"/>
              <a:t>Properties</a:t>
            </a:r>
            <a:r>
              <a:rPr lang="ro-RO" dirty="0" smtClean="0"/>
              <a:t> or</a:t>
            </a:r>
          </a:p>
          <a:p>
            <a:r>
              <a:rPr lang="ro-RO" b="1" dirty="0" smtClean="0"/>
              <a:t>What it’s made of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18218" y="2037580"/>
            <a:ext cx="235527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 smtClean="0"/>
              <a:t>Turn 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 smtClean="0"/>
              <a:t>Turn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 smtClean="0"/>
              <a:t>Accelerate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 smtClean="0"/>
              <a:t>Brake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 smtClean="0"/>
              <a:t>Shift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 smtClean="0"/>
              <a:t>Reverse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 smtClean="0"/>
              <a:t>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 smtClean="0"/>
              <a:t>Horn</a:t>
            </a:r>
          </a:p>
          <a:p>
            <a:endParaRPr lang="ro-RO" dirty="0"/>
          </a:p>
        </p:txBody>
      </p:sp>
      <p:sp>
        <p:nvSpPr>
          <p:cNvPr id="19" name="Right Brace 18"/>
          <p:cNvSpPr/>
          <p:nvPr/>
        </p:nvSpPr>
        <p:spPr>
          <a:xfrm>
            <a:off x="8963891" y="2196528"/>
            <a:ext cx="554182" cy="27587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0" name="TextBox 19"/>
          <p:cNvSpPr txBox="1"/>
          <p:nvPr/>
        </p:nvSpPr>
        <p:spPr>
          <a:xfrm>
            <a:off x="9757224" y="3268498"/>
            <a:ext cx="22955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 smtClean="0"/>
              <a:t>Methods</a:t>
            </a:r>
            <a:r>
              <a:rPr lang="ro-RO" dirty="0" smtClean="0"/>
              <a:t> or</a:t>
            </a:r>
          </a:p>
          <a:p>
            <a:r>
              <a:rPr lang="ro-RO" b="1" dirty="0" smtClean="0"/>
              <a:t>Actions</a:t>
            </a:r>
            <a:r>
              <a:rPr lang="ro-RO" dirty="0" smtClean="0"/>
              <a:t> – </a:t>
            </a:r>
          </a:p>
          <a:p>
            <a:r>
              <a:rPr lang="ro-RO" dirty="0" smtClean="0"/>
              <a:t>they contain the logics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0142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 animBg="1"/>
      <p:bldP spid="16" grpId="0"/>
      <p:bldP spid="19" grpId="0" animBg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>
                <a:solidFill>
                  <a:srgbClr val="FF0000"/>
                </a:solidFill>
              </a:rPr>
              <a:t>Objects</a:t>
            </a:r>
            <a:r>
              <a:rPr lang="ro-RO" dirty="0" smtClean="0">
                <a:solidFill>
                  <a:srgbClr val="FF0000"/>
                </a:solidFill>
              </a:rPr>
              <a:t> </a:t>
            </a:r>
            <a:r>
              <a:rPr lang="ro-RO" dirty="0" smtClean="0"/>
              <a:t>&amp; Classes</a:t>
            </a: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640" y="2583506"/>
            <a:ext cx="4614752" cy="2045873"/>
          </a:xfrm>
        </p:spPr>
      </p:pic>
      <p:sp>
        <p:nvSpPr>
          <p:cNvPr id="3" name="TextBox 2"/>
          <p:cNvSpPr txBox="1"/>
          <p:nvPr/>
        </p:nvSpPr>
        <p:spPr>
          <a:xfrm>
            <a:off x="3573194" y="5079545"/>
            <a:ext cx="5795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 smtClean="0"/>
              <a:t>Now use the car!</a:t>
            </a:r>
            <a:endParaRPr lang="ro-RO" sz="3200" b="1" dirty="0"/>
          </a:p>
        </p:txBody>
      </p:sp>
    </p:spTree>
    <p:extLst>
      <p:ext uri="{BB962C8B-B14F-4D97-AF65-F5344CB8AC3E}">
        <p14:creationId xmlns:p14="http://schemas.microsoft.com/office/powerpoint/2010/main" val="337823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>
                <a:solidFill>
                  <a:schemeClr val="accent1">
                    <a:lumMod val="75000"/>
                  </a:schemeClr>
                </a:solidFill>
              </a:rPr>
              <a:t>Objects</a:t>
            </a:r>
            <a:r>
              <a:rPr lang="ro-RO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o-RO" dirty="0" smtClean="0"/>
              <a:t>&amp; </a:t>
            </a:r>
            <a:r>
              <a:rPr lang="ro-RO" dirty="0" smtClean="0">
                <a:solidFill>
                  <a:schemeClr val="accent5">
                    <a:lumMod val="75000"/>
                  </a:schemeClr>
                </a:solidFill>
              </a:rPr>
              <a:t>Classes</a:t>
            </a:r>
            <a:endParaRPr lang="ro-RO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75" y="4155879"/>
            <a:ext cx="867147" cy="907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20" y="5254841"/>
            <a:ext cx="711055" cy="9799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97" y="2426614"/>
            <a:ext cx="1911927" cy="8476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75" y="3274234"/>
            <a:ext cx="1394398" cy="6824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8337" y="1847772"/>
            <a:ext cx="2355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Class</a:t>
            </a:r>
            <a:endParaRPr lang="ro-RO" sz="2400" b="1" dirty="0"/>
          </a:p>
        </p:txBody>
      </p:sp>
      <p:sp>
        <p:nvSpPr>
          <p:cNvPr id="9" name="Right Brace 8"/>
          <p:cNvSpPr/>
          <p:nvPr/>
        </p:nvSpPr>
        <p:spPr>
          <a:xfrm>
            <a:off x="2784764" y="2549236"/>
            <a:ext cx="138545" cy="351905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Right Arrow 9"/>
          <p:cNvSpPr/>
          <p:nvPr/>
        </p:nvSpPr>
        <p:spPr>
          <a:xfrm>
            <a:off x="3103418" y="4155879"/>
            <a:ext cx="3629891" cy="332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TextBox 10"/>
          <p:cNvSpPr txBox="1"/>
          <p:nvPr/>
        </p:nvSpPr>
        <p:spPr>
          <a:xfrm>
            <a:off x="8382000" y="1847771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b="1" dirty="0" smtClean="0"/>
              <a:t>Object</a:t>
            </a:r>
            <a:endParaRPr lang="ro-RO" sz="2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96" y="3001906"/>
            <a:ext cx="4307449" cy="190963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184437" y="4124097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 smtClean="0">
                <a:solidFill>
                  <a:srgbClr val="FF0000"/>
                </a:solidFill>
              </a:rPr>
              <a:t>Instance</a:t>
            </a:r>
            <a:endParaRPr lang="ro-RO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3609" y="4911541"/>
            <a:ext cx="6783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An object is an instance of the class. The class describes the objects properties and actions.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270093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The code</a:t>
            </a:r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9" y="1573025"/>
            <a:ext cx="5509191" cy="49841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911" y="2834431"/>
            <a:ext cx="2619741" cy="1743318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957455" y="3740727"/>
            <a:ext cx="2050472" cy="324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TextBox 7"/>
          <p:cNvSpPr txBox="1"/>
          <p:nvPr/>
        </p:nvSpPr>
        <p:spPr>
          <a:xfrm>
            <a:off x="5957456" y="3371395"/>
            <a:ext cx="174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Class to Object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365807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Posibilities of OOP - Inheritence</a:t>
            </a:r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765" y="2038009"/>
            <a:ext cx="2248214" cy="27245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386" y="2427970"/>
            <a:ext cx="1915299" cy="23345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88765" y="5264727"/>
            <a:ext cx="404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INHERITENCE POWER</a:t>
            </a:r>
            <a:endParaRPr lang="ro-RO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301345" y="2038009"/>
            <a:ext cx="3854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Although this guy wheres a cape, and he is kind of angry, </a:t>
            </a:r>
            <a:r>
              <a:rPr lang="ro-RO" b="1" dirty="0" smtClean="0"/>
              <a:t>in his nature he is a man with super powers</a:t>
            </a:r>
            <a:r>
              <a:rPr lang="ro-RO" dirty="0" smtClean="0"/>
              <a:t>. So </a:t>
            </a:r>
            <a:r>
              <a:rPr lang="ro-RO" b="1" dirty="0" smtClean="0"/>
              <a:t>he can do first of all what the man can</a:t>
            </a:r>
            <a:r>
              <a:rPr lang="ro-RO" dirty="0" smtClean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7728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Inheritance code</a:t>
            </a:r>
            <a:endParaRPr lang="ro-R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542" y="2340081"/>
            <a:ext cx="6488115" cy="12205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82" y="4659637"/>
            <a:ext cx="1136073" cy="11360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52255" y="4904509"/>
            <a:ext cx="739832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o-RO" dirty="0" smtClean="0"/>
              <a:t>Multiple inheritance is </a:t>
            </a:r>
            <a:r>
              <a:rPr lang="ro-RO" b="1" dirty="0" smtClean="0"/>
              <a:t>not possible</a:t>
            </a:r>
            <a:r>
              <a:rPr lang="ro-RO" dirty="0" smtClean="0"/>
              <a:t>, you can </a:t>
            </a:r>
            <a:r>
              <a:rPr lang="ro-RO" b="1" dirty="0" smtClean="0"/>
              <a:t>extend only 1 class</a:t>
            </a:r>
            <a:r>
              <a:rPr lang="ro-RO" dirty="0" smtClean="0"/>
              <a:t>. </a:t>
            </a:r>
          </a:p>
          <a:p>
            <a:r>
              <a:rPr lang="ro-RO" dirty="0" smtClean="0"/>
              <a:t>Yet you can </a:t>
            </a:r>
            <a:r>
              <a:rPr lang="ro-RO" b="1" dirty="0" smtClean="0"/>
              <a:t>implement as many as you like</a:t>
            </a:r>
            <a:r>
              <a:rPr lang="ro-RO" dirty="0" smtClean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0183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Posibilities of OOP - Polymorphism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77" y="2621933"/>
            <a:ext cx="1915299" cy="23345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960" y="2451077"/>
            <a:ext cx="2124371" cy="250542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783976" y="3703789"/>
            <a:ext cx="2630679" cy="383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Polimorphism</a:t>
            </a:r>
            <a:endParaRPr lang="ro-RO" dirty="0"/>
          </a:p>
        </p:txBody>
      </p:sp>
      <p:sp>
        <p:nvSpPr>
          <p:cNvPr id="7" name="Right Brace 6"/>
          <p:cNvSpPr/>
          <p:nvPr/>
        </p:nvSpPr>
        <p:spPr>
          <a:xfrm>
            <a:off x="7910945" y="2621933"/>
            <a:ext cx="346364" cy="67544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TextBox 7"/>
          <p:cNvSpPr txBox="1"/>
          <p:nvPr/>
        </p:nvSpPr>
        <p:spPr>
          <a:xfrm>
            <a:off x="8347370" y="2774991"/>
            <a:ext cx="105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Override</a:t>
            </a:r>
            <a:endParaRPr lang="ro-RO" b="1" dirty="0"/>
          </a:p>
        </p:txBody>
      </p:sp>
      <p:sp>
        <p:nvSpPr>
          <p:cNvPr id="9" name="Right Brace 8"/>
          <p:cNvSpPr/>
          <p:nvPr/>
        </p:nvSpPr>
        <p:spPr>
          <a:xfrm>
            <a:off x="8084127" y="3408218"/>
            <a:ext cx="173182" cy="103909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TextBox 9"/>
          <p:cNvSpPr txBox="1"/>
          <p:nvPr/>
        </p:nvSpPr>
        <p:spPr>
          <a:xfrm>
            <a:off x="8329954" y="3717759"/>
            <a:ext cx="127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Overload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284544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Polimorphism code</a:t>
            </a:r>
            <a:endParaRPr lang="ro-RO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72" y="2060669"/>
            <a:ext cx="4218815" cy="361969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880" y="2358862"/>
            <a:ext cx="4859268" cy="26535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703933" y="4137822"/>
            <a:ext cx="1199171" cy="33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417255" y="3168785"/>
            <a:ext cx="1772529" cy="352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>
            <a:off x="8636070" y="2787551"/>
            <a:ext cx="73233" cy="58070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" name="TextBox 15"/>
          <p:cNvSpPr txBox="1"/>
          <p:nvPr/>
        </p:nvSpPr>
        <p:spPr>
          <a:xfrm>
            <a:off x="8837070" y="2893239"/>
            <a:ext cx="190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Override</a:t>
            </a:r>
            <a:endParaRPr lang="ro-RO" b="1" dirty="0"/>
          </a:p>
        </p:txBody>
      </p:sp>
      <p:sp>
        <p:nvSpPr>
          <p:cNvPr id="19" name="Right Brace 18"/>
          <p:cNvSpPr/>
          <p:nvPr/>
        </p:nvSpPr>
        <p:spPr>
          <a:xfrm>
            <a:off x="10592972" y="3798029"/>
            <a:ext cx="100352" cy="43634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0" name="TextBox 19"/>
          <p:cNvSpPr txBox="1"/>
          <p:nvPr/>
        </p:nvSpPr>
        <p:spPr>
          <a:xfrm>
            <a:off x="10693324" y="3828065"/>
            <a:ext cx="110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Overload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62892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9" grpId="0" animBg="1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Definitions – good to know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ro-RO" sz="2400" b="1" dirty="0" smtClean="0"/>
              <a:t>Overriding</a:t>
            </a:r>
            <a:r>
              <a:rPr lang="ro-RO" sz="2400" dirty="0" smtClean="0"/>
              <a:t> – you </a:t>
            </a:r>
            <a:r>
              <a:rPr lang="ro-RO" sz="2400" b="1" dirty="0" smtClean="0"/>
              <a:t>must keep the signature of the method and number of parameters </a:t>
            </a:r>
            <a:r>
              <a:rPr lang="ro-RO" sz="2400" dirty="0" smtClean="0"/>
              <a:t>-&gt; all </a:t>
            </a:r>
            <a:r>
              <a:rPr lang="ro-RO" sz="2400" b="1" dirty="0" smtClean="0"/>
              <a:t>stays the same except</a:t>
            </a:r>
            <a:r>
              <a:rPr lang="ro-RO" sz="2400" dirty="0" smtClean="0"/>
              <a:t> for the </a:t>
            </a:r>
            <a:r>
              <a:rPr lang="ro-RO" sz="2400" b="1" dirty="0" smtClean="0"/>
              <a:t>logic</a:t>
            </a:r>
            <a:r>
              <a:rPr lang="ro-RO" sz="2400" dirty="0" smtClean="0"/>
              <a:t> inside the method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o-RO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400" b="1" dirty="0" smtClean="0"/>
              <a:t>Overloading</a:t>
            </a:r>
            <a:r>
              <a:rPr lang="ro-RO" sz="2400" dirty="0" smtClean="0"/>
              <a:t> – you can </a:t>
            </a:r>
            <a:r>
              <a:rPr lang="ro-RO" sz="2400" b="1" dirty="0" smtClean="0"/>
              <a:t>change the number of parameters</a:t>
            </a:r>
            <a:r>
              <a:rPr lang="ro-RO" sz="2400" dirty="0" smtClean="0"/>
              <a:t> of an inherited function and/or </a:t>
            </a:r>
            <a:r>
              <a:rPr lang="ro-RO" sz="2400" b="1" dirty="0" smtClean="0"/>
              <a:t>change the type of the arguments</a:t>
            </a:r>
            <a:endParaRPr lang="ro-RO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91" y="4545985"/>
            <a:ext cx="1323109" cy="13231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7000" y="4862945"/>
            <a:ext cx="8278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Never change the signature of the function</a:t>
            </a:r>
            <a:r>
              <a:rPr lang="ro-RO" dirty="0" smtClean="0"/>
              <a:t>(the return type) of an inherited function – this will bring up a </a:t>
            </a:r>
            <a:r>
              <a:rPr lang="ro-RO" b="1" dirty="0" smtClean="0"/>
              <a:t>compilation error</a:t>
            </a:r>
            <a:r>
              <a:rPr lang="ro-RO" dirty="0" smtClean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031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General Structure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q"/>
            </a:pPr>
            <a:r>
              <a:rPr lang="ro-RO" sz="3200" dirty="0"/>
              <a:t> </a:t>
            </a:r>
            <a:r>
              <a:rPr lang="ro-RO" sz="3200" dirty="0" smtClean="0"/>
              <a:t>   Java Introduction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ro-RO" sz="3200" dirty="0"/>
              <a:t> </a:t>
            </a:r>
            <a:r>
              <a:rPr lang="ro-RO" sz="3200" dirty="0" smtClean="0"/>
              <a:t>   Fitnesse Introduction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ro-RO" sz="3200" dirty="0"/>
              <a:t> </a:t>
            </a:r>
            <a:r>
              <a:rPr lang="ro-RO" sz="3200" dirty="0" smtClean="0"/>
              <a:t>   Fitnesse Fixture – Basics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ro-RO" sz="3200" dirty="0"/>
              <a:t> </a:t>
            </a:r>
            <a:r>
              <a:rPr lang="ro-RO" sz="3200" dirty="0" smtClean="0"/>
              <a:t>   Fitnesse Fixture – Write your own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ro-RO" sz="3200" dirty="0"/>
              <a:t> </a:t>
            </a:r>
            <a:r>
              <a:rPr lang="ro-RO" sz="3200" dirty="0" smtClean="0"/>
              <a:t>   Selenium – Automated Front-End Testing</a:t>
            </a:r>
            <a:endParaRPr lang="ro-RO" sz="3200" dirty="0"/>
          </a:p>
        </p:txBody>
      </p:sp>
    </p:spTree>
    <p:extLst>
      <p:ext uri="{BB962C8B-B14F-4D97-AF65-F5344CB8AC3E}">
        <p14:creationId xmlns:p14="http://schemas.microsoft.com/office/powerpoint/2010/main" val="273150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Class components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9808" lvl="1" indent="-457200">
              <a:buFont typeface="+mj-lt"/>
              <a:buAutoNum type="arabicPeriod"/>
            </a:pPr>
            <a:r>
              <a:rPr lang="ro-RO" dirty="0" smtClean="0"/>
              <a:t>Constructor (implicit with no arguments)</a:t>
            </a:r>
          </a:p>
          <a:p>
            <a:pPr marL="749808" lvl="1" indent="-457200">
              <a:buFont typeface="+mj-lt"/>
              <a:buAutoNum type="arabicPeriod"/>
            </a:pPr>
            <a:r>
              <a:rPr lang="ro-RO" dirty="0" smtClean="0"/>
              <a:t>Properties </a:t>
            </a:r>
          </a:p>
          <a:p>
            <a:pPr marL="749808" lvl="1" indent="-457200">
              <a:buFont typeface="+mj-lt"/>
              <a:buAutoNum type="arabicPeriod"/>
            </a:pPr>
            <a:r>
              <a:rPr lang="ro-RO" dirty="0" smtClean="0"/>
              <a:t>Getters + Setters (good practice)</a:t>
            </a:r>
          </a:p>
          <a:p>
            <a:pPr marL="749808" lvl="1" indent="-457200">
              <a:buFont typeface="+mj-lt"/>
              <a:buAutoNum type="arabicPeriod"/>
            </a:pPr>
            <a:r>
              <a:rPr lang="ro-RO" dirty="0" smtClean="0"/>
              <a:t>Methods</a:t>
            </a:r>
          </a:p>
          <a:p>
            <a:pPr marL="749808" lvl="1" indent="-457200">
              <a:buFont typeface="+mj-lt"/>
              <a:buAutoNum type="arabicPeriod"/>
            </a:pPr>
            <a:r>
              <a:rPr lang="ro-RO" dirty="0" smtClean="0"/>
              <a:t>Destructor (optional)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688995"/>
            <a:ext cx="1288473" cy="12884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01637" y="4871566"/>
            <a:ext cx="780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Who is </a:t>
            </a:r>
            <a:r>
              <a:rPr lang="ro-RO" b="1" dirty="0" smtClean="0"/>
              <a:t>this</a:t>
            </a:r>
            <a:r>
              <a:rPr lang="ro-RO" dirty="0" smtClean="0"/>
              <a:t> – from inside the methods ?</a:t>
            </a:r>
          </a:p>
          <a:p>
            <a:endParaRPr lang="ro-RO" dirty="0"/>
          </a:p>
        </p:txBody>
      </p:sp>
      <p:sp>
        <p:nvSpPr>
          <p:cNvPr id="6" name="TextBox 5"/>
          <p:cNvSpPr txBox="1"/>
          <p:nvPr/>
        </p:nvSpPr>
        <p:spPr>
          <a:xfrm>
            <a:off x="2701637" y="5333231"/>
            <a:ext cx="5361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It’s the </a:t>
            </a:r>
            <a:r>
              <a:rPr lang="ro-RO" b="1" dirty="0"/>
              <a:t>refference</a:t>
            </a:r>
            <a:r>
              <a:rPr lang="ro-RO" dirty="0"/>
              <a:t> to the current  instance of the class!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7128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Method and variable modifiers</a:t>
            </a:r>
            <a:endParaRPr lang="ro-RO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856812"/>
              </p:ext>
            </p:extLst>
          </p:nvPr>
        </p:nvGraphicFramePr>
        <p:xfrm>
          <a:off x="1044633" y="1911926"/>
          <a:ext cx="9833955" cy="2286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791"/>
                <a:gridCol w="1966791"/>
                <a:gridCol w="1966791"/>
                <a:gridCol w="1966791"/>
                <a:gridCol w="1966791"/>
              </a:tblGrid>
              <a:tr h="415638"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Class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Package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SubClass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World</a:t>
                      </a:r>
                      <a:endParaRPr lang="ro-RO" dirty="0"/>
                    </a:p>
                  </a:txBody>
                  <a:tcPr/>
                </a:tc>
              </a:tr>
              <a:tr h="459972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public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protected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/>
                    </a:p>
                  </a:txBody>
                  <a:tcPr/>
                </a:tc>
              </a:tr>
              <a:tr h="498763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default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/>
                    </a:p>
                  </a:txBody>
                  <a:tcPr/>
                </a:tc>
              </a:tr>
              <a:tr h="454428">
                <a:tc>
                  <a:txBody>
                    <a:bodyPr/>
                    <a:lstStyle/>
                    <a:p>
                      <a:pPr algn="ctr"/>
                      <a:r>
                        <a:rPr lang="ro-RO" dirty="0" smtClean="0"/>
                        <a:t>private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o-RO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14" y="2360157"/>
            <a:ext cx="399958" cy="3543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814" y="3756239"/>
            <a:ext cx="336666" cy="3366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14" y="2842119"/>
            <a:ext cx="399958" cy="3543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14" y="3738581"/>
            <a:ext cx="399958" cy="3543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14" y="3290350"/>
            <a:ext cx="399958" cy="3543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149" y="2842119"/>
            <a:ext cx="399958" cy="3543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285" y="2852017"/>
            <a:ext cx="399958" cy="3543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565" y="2360157"/>
            <a:ext cx="399958" cy="3543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856" y="2360157"/>
            <a:ext cx="399958" cy="3543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68" y="2360157"/>
            <a:ext cx="399958" cy="3543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631" y="3242611"/>
            <a:ext cx="399958" cy="35432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211" y="2852017"/>
            <a:ext cx="336666" cy="33666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64" y="3308008"/>
            <a:ext cx="336666" cy="3366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795" y="3308008"/>
            <a:ext cx="336666" cy="33666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795" y="3789970"/>
            <a:ext cx="336666" cy="33666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857" y="3761696"/>
            <a:ext cx="336666" cy="33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3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Abstract Classes and Interfaces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ro-RO" sz="2400" dirty="0" smtClean="0"/>
              <a:t>Abstract class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o-RO" dirty="0"/>
          </a:p>
          <a:p>
            <a:pPr lvl="1">
              <a:buFont typeface="Arial" panose="020B0604020202020204" pitchFamily="34" charset="0"/>
              <a:buChar char="•"/>
            </a:pPr>
            <a:endParaRPr lang="ro-RO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ro-RO" dirty="0"/>
          </a:p>
          <a:p>
            <a:pPr lvl="1">
              <a:buFont typeface="Arial" panose="020B0604020202020204" pitchFamily="34" charset="0"/>
              <a:buChar char="•"/>
            </a:pPr>
            <a:endParaRPr lang="ro-RO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ro-RO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400" dirty="0" smtClean="0"/>
              <a:t>Interface</a:t>
            </a:r>
            <a:endParaRPr lang="ro-RO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596788" y="2456596"/>
            <a:ext cx="6114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Like a </a:t>
            </a:r>
            <a:r>
              <a:rPr lang="ro-RO" b="1" dirty="0" smtClean="0"/>
              <a:t>drawing book</a:t>
            </a:r>
          </a:p>
          <a:p>
            <a:r>
              <a:rPr lang="ro-RO" dirty="0" smtClean="0"/>
              <a:t>Need to </a:t>
            </a:r>
            <a:r>
              <a:rPr lang="ro-RO" b="1" dirty="0" smtClean="0"/>
              <a:t>extend</a:t>
            </a:r>
          </a:p>
          <a:p>
            <a:r>
              <a:rPr lang="ro-RO" dirty="0" smtClean="0"/>
              <a:t>Need to implement personal logic – </a:t>
            </a:r>
            <a:r>
              <a:rPr lang="ro-RO" b="1" dirty="0" smtClean="0"/>
              <a:t>override methods</a:t>
            </a:r>
          </a:p>
          <a:p>
            <a:r>
              <a:rPr lang="ro-RO" dirty="0" smtClean="0"/>
              <a:t>Can contain </a:t>
            </a:r>
            <a:r>
              <a:rPr lang="ro-RO" b="1" dirty="0" smtClean="0"/>
              <a:t>usefull methods implemented</a:t>
            </a:r>
            <a:endParaRPr lang="ro-RO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96788" y="4394579"/>
            <a:ext cx="5718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Just a </a:t>
            </a:r>
            <a:r>
              <a:rPr lang="ro-RO" b="1" dirty="0" smtClean="0"/>
              <a:t>skelet</a:t>
            </a:r>
          </a:p>
          <a:p>
            <a:r>
              <a:rPr lang="ro-RO" b="1" dirty="0" smtClean="0"/>
              <a:t>No implementation</a:t>
            </a:r>
          </a:p>
          <a:p>
            <a:r>
              <a:rPr lang="ro-RO" b="1" dirty="0" smtClean="0"/>
              <a:t>Must be implemented</a:t>
            </a:r>
          </a:p>
          <a:p>
            <a:r>
              <a:rPr lang="ro-RO" dirty="0" smtClean="0"/>
              <a:t>Method </a:t>
            </a:r>
            <a:r>
              <a:rPr lang="ro-RO" b="1" dirty="0" smtClean="0"/>
              <a:t>declarations and  properties</a:t>
            </a:r>
          </a:p>
          <a:p>
            <a:r>
              <a:rPr lang="ro-RO" dirty="0" smtClean="0"/>
              <a:t>Only </a:t>
            </a:r>
            <a:r>
              <a:rPr lang="ro-RO" b="1" dirty="0" smtClean="0"/>
              <a:t>public</a:t>
            </a:r>
            <a:r>
              <a:rPr lang="ro-RO" dirty="0" smtClean="0"/>
              <a:t> or </a:t>
            </a:r>
            <a:r>
              <a:rPr lang="ro-RO" b="1" dirty="0" smtClean="0"/>
              <a:t>default</a:t>
            </a:r>
            <a:r>
              <a:rPr lang="ro-RO" dirty="0" smtClean="0"/>
              <a:t> (no private or protected)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9316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Design Patterns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ro-RO" sz="2800" dirty="0" smtClean="0"/>
              <a:t>Singleton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800" dirty="0" smtClean="0"/>
              <a:t>Factory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800" dirty="0" smtClean="0"/>
              <a:t>Observer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800" dirty="0" smtClean="0"/>
              <a:t>Facade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406489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Collections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HashMap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ArrayList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Vector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LinkedList</a:t>
            </a:r>
          </a:p>
          <a:p>
            <a:pPr marL="201168" lvl="1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5464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Singleton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509" y="1942639"/>
            <a:ext cx="4048301" cy="4096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534" y="2976231"/>
            <a:ext cx="5333341" cy="185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Java RUN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33693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Standalone app – Main Class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Server App – Apache with Framework(optional)</a:t>
            </a:r>
          </a:p>
          <a:p>
            <a:pPr marL="201168" lvl="1" indent="0">
              <a:buNone/>
            </a:pPr>
            <a:endParaRPr lang="ro-RO" dirty="0"/>
          </a:p>
          <a:p>
            <a:pPr lvl="1">
              <a:buFont typeface="Arial" panose="020B0604020202020204" pitchFamily="34" charset="0"/>
              <a:buChar char="•"/>
            </a:pPr>
            <a:endParaRPr lang="ro-RO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3016155"/>
            <a:ext cx="9370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 smtClean="0"/>
              <a:t>What it does in depth</a:t>
            </a:r>
            <a:endParaRPr lang="ro-RO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085" y="3597109"/>
            <a:ext cx="46101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435" y="209378"/>
            <a:ext cx="10058400" cy="1450757"/>
          </a:xfrm>
        </p:spPr>
        <p:txBody>
          <a:bodyPr/>
          <a:lstStyle/>
          <a:p>
            <a:r>
              <a:rPr lang="ro-RO" dirty="0" smtClean="0"/>
              <a:t>Maven</a:t>
            </a: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631" y="646834"/>
            <a:ext cx="2857500" cy="990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91" y="3028984"/>
            <a:ext cx="3429000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1595" y="2972866"/>
            <a:ext cx="285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What is it?</a:t>
            </a:r>
            <a:endParaRPr lang="ro-RO" b="1" dirty="0"/>
          </a:p>
        </p:txBody>
      </p:sp>
      <p:sp>
        <p:nvSpPr>
          <p:cNvPr id="7" name="Rectangular Callout 6"/>
          <p:cNvSpPr/>
          <p:nvPr/>
        </p:nvSpPr>
        <p:spPr>
          <a:xfrm>
            <a:off x="6129442" y="1716253"/>
            <a:ext cx="3646133" cy="2155248"/>
          </a:xfrm>
          <a:custGeom>
            <a:avLst/>
            <a:gdLst>
              <a:gd name="connsiteX0" fmla="*/ 0 w 3654829"/>
              <a:gd name="connsiteY0" fmla="*/ 0 h 1814945"/>
              <a:gd name="connsiteX1" fmla="*/ 609138 w 3654829"/>
              <a:gd name="connsiteY1" fmla="*/ 0 h 1814945"/>
              <a:gd name="connsiteX2" fmla="*/ 609138 w 3654829"/>
              <a:gd name="connsiteY2" fmla="*/ 0 h 1814945"/>
              <a:gd name="connsiteX3" fmla="*/ 1522845 w 3654829"/>
              <a:gd name="connsiteY3" fmla="*/ 0 h 1814945"/>
              <a:gd name="connsiteX4" fmla="*/ 3654829 w 3654829"/>
              <a:gd name="connsiteY4" fmla="*/ 0 h 1814945"/>
              <a:gd name="connsiteX5" fmla="*/ 3654829 w 3654829"/>
              <a:gd name="connsiteY5" fmla="*/ 1058718 h 1814945"/>
              <a:gd name="connsiteX6" fmla="*/ 3654829 w 3654829"/>
              <a:gd name="connsiteY6" fmla="*/ 1058718 h 1814945"/>
              <a:gd name="connsiteX7" fmla="*/ 3654829 w 3654829"/>
              <a:gd name="connsiteY7" fmla="*/ 1512454 h 1814945"/>
              <a:gd name="connsiteX8" fmla="*/ 3654829 w 3654829"/>
              <a:gd name="connsiteY8" fmla="*/ 1814945 h 1814945"/>
              <a:gd name="connsiteX9" fmla="*/ 1522845 w 3654829"/>
              <a:gd name="connsiteY9" fmla="*/ 1814945 h 1814945"/>
              <a:gd name="connsiteX10" fmla="*/ 1066004 w 3654829"/>
              <a:gd name="connsiteY10" fmla="*/ 2041813 h 1814945"/>
              <a:gd name="connsiteX11" fmla="*/ 609138 w 3654829"/>
              <a:gd name="connsiteY11" fmla="*/ 1814945 h 1814945"/>
              <a:gd name="connsiteX12" fmla="*/ 0 w 3654829"/>
              <a:gd name="connsiteY12" fmla="*/ 1814945 h 1814945"/>
              <a:gd name="connsiteX13" fmla="*/ 0 w 3654829"/>
              <a:gd name="connsiteY13" fmla="*/ 1512454 h 1814945"/>
              <a:gd name="connsiteX14" fmla="*/ 0 w 3654829"/>
              <a:gd name="connsiteY14" fmla="*/ 1058718 h 1814945"/>
              <a:gd name="connsiteX15" fmla="*/ 0 w 3654829"/>
              <a:gd name="connsiteY15" fmla="*/ 1058718 h 1814945"/>
              <a:gd name="connsiteX16" fmla="*/ 0 w 3654829"/>
              <a:gd name="connsiteY16" fmla="*/ 0 h 1814945"/>
              <a:gd name="connsiteX0" fmla="*/ 291742 w 3946571"/>
              <a:gd name="connsiteY0" fmla="*/ 0 h 2318903"/>
              <a:gd name="connsiteX1" fmla="*/ 900880 w 3946571"/>
              <a:gd name="connsiteY1" fmla="*/ 0 h 2318903"/>
              <a:gd name="connsiteX2" fmla="*/ 900880 w 3946571"/>
              <a:gd name="connsiteY2" fmla="*/ 0 h 2318903"/>
              <a:gd name="connsiteX3" fmla="*/ 1814587 w 3946571"/>
              <a:gd name="connsiteY3" fmla="*/ 0 h 2318903"/>
              <a:gd name="connsiteX4" fmla="*/ 3946571 w 3946571"/>
              <a:gd name="connsiteY4" fmla="*/ 0 h 2318903"/>
              <a:gd name="connsiteX5" fmla="*/ 3946571 w 3946571"/>
              <a:gd name="connsiteY5" fmla="*/ 1058718 h 2318903"/>
              <a:gd name="connsiteX6" fmla="*/ 3946571 w 3946571"/>
              <a:gd name="connsiteY6" fmla="*/ 1058718 h 2318903"/>
              <a:gd name="connsiteX7" fmla="*/ 3946571 w 3946571"/>
              <a:gd name="connsiteY7" fmla="*/ 1512454 h 2318903"/>
              <a:gd name="connsiteX8" fmla="*/ 3946571 w 3946571"/>
              <a:gd name="connsiteY8" fmla="*/ 1814945 h 2318903"/>
              <a:gd name="connsiteX9" fmla="*/ 1814587 w 3946571"/>
              <a:gd name="connsiteY9" fmla="*/ 1814945 h 2318903"/>
              <a:gd name="connsiteX10" fmla="*/ 0 w 3946571"/>
              <a:gd name="connsiteY10" fmla="*/ 2318903 h 2318903"/>
              <a:gd name="connsiteX11" fmla="*/ 900880 w 3946571"/>
              <a:gd name="connsiteY11" fmla="*/ 1814945 h 2318903"/>
              <a:gd name="connsiteX12" fmla="*/ 291742 w 3946571"/>
              <a:gd name="connsiteY12" fmla="*/ 1814945 h 2318903"/>
              <a:gd name="connsiteX13" fmla="*/ 291742 w 3946571"/>
              <a:gd name="connsiteY13" fmla="*/ 1512454 h 2318903"/>
              <a:gd name="connsiteX14" fmla="*/ 291742 w 3946571"/>
              <a:gd name="connsiteY14" fmla="*/ 1058718 h 2318903"/>
              <a:gd name="connsiteX15" fmla="*/ 291742 w 3946571"/>
              <a:gd name="connsiteY15" fmla="*/ 1058718 h 2318903"/>
              <a:gd name="connsiteX16" fmla="*/ 291742 w 3946571"/>
              <a:gd name="connsiteY16" fmla="*/ 0 h 231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46571" h="2318903">
                <a:moveTo>
                  <a:pt x="291742" y="0"/>
                </a:moveTo>
                <a:lnTo>
                  <a:pt x="900880" y="0"/>
                </a:lnTo>
                <a:lnTo>
                  <a:pt x="900880" y="0"/>
                </a:lnTo>
                <a:lnTo>
                  <a:pt x="1814587" y="0"/>
                </a:lnTo>
                <a:lnTo>
                  <a:pt x="3946571" y="0"/>
                </a:lnTo>
                <a:lnTo>
                  <a:pt x="3946571" y="1058718"/>
                </a:lnTo>
                <a:lnTo>
                  <a:pt x="3946571" y="1058718"/>
                </a:lnTo>
                <a:lnTo>
                  <a:pt x="3946571" y="1512454"/>
                </a:lnTo>
                <a:lnTo>
                  <a:pt x="3946571" y="1814945"/>
                </a:lnTo>
                <a:lnTo>
                  <a:pt x="1814587" y="1814945"/>
                </a:lnTo>
                <a:lnTo>
                  <a:pt x="0" y="2318903"/>
                </a:lnTo>
                <a:lnTo>
                  <a:pt x="900880" y="1814945"/>
                </a:lnTo>
                <a:lnTo>
                  <a:pt x="291742" y="1814945"/>
                </a:lnTo>
                <a:lnTo>
                  <a:pt x="291742" y="1512454"/>
                </a:lnTo>
                <a:lnTo>
                  <a:pt x="291742" y="1058718"/>
                </a:lnTo>
                <a:lnTo>
                  <a:pt x="291742" y="1058718"/>
                </a:lnTo>
                <a:lnTo>
                  <a:pt x="291742" y="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o-RO" dirty="0"/>
          </a:p>
        </p:txBody>
      </p:sp>
      <p:sp>
        <p:nvSpPr>
          <p:cNvPr id="8" name="TextBox 7"/>
          <p:cNvSpPr txBox="1"/>
          <p:nvPr/>
        </p:nvSpPr>
        <p:spPr>
          <a:xfrm>
            <a:off x="6524297" y="1693552"/>
            <a:ext cx="32142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700" dirty="0"/>
              <a:t>Multi purpouse tool:</a:t>
            </a:r>
          </a:p>
          <a:p>
            <a:pPr marL="342900" indent="-342900">
              <a:buFont typeface="+mj-lt"/>
              <a:buAutoNum type="arabicPeriod"/>
            </a:pPr>
            <a:r>
              <a:rPr lang="ro-RO" sz="1700" dirty="0" smtClean="0"/>
              <a:t>Packaging </a:t>
            </a:r>
            <a:r>
              <a:rPr lang="ro-RO" sz="1700" dirty="0"/>
              <a:t>tool</a:t>
            </a:r>
          </a:p>
          <a:p>
            <a:pPr marL="342900" indent="-342900">
              <a:buFont typeface="+mj-lt"/>
              <a:buAutoNum type="arabicPeriod"/>
            </a:pPr>
            <a:r>
              <a:rPr lang="ro-RO" sz="1700" dirty="0"/>
              <a:t>Repository tool</a:t>
            </a:r>
          </a:p>
          <a:p>
            <a:pPr marL="342900" indent="-342900">
              <a:buFont typeface="+mj-lt"/>
              <a:buAutoNum type="arabicPeriod"/>
            </a:pPr>
            <a:r>
              <a:rPr lang="ro-RO" sz="1700" dirty="0"/>
              <a:t>Module/project organizer</a:t>
            </a:r>
          </a:p>
          <a:p>
            <a:pPr marL="342900" indent="-342900">
              <a:buFont typeface="+mj-lt"/>
              <a:buAutoNum type="arabicPeriod"/>
            </a:pPr>
            <a:r>
              <a:rPr lang="ro-RO" sz="1700" dirty="0"/>
              <a:t>Plugin browser</a:t>
            </a:r>
          </a:p>
          <a:p>
            <a:pPr marL="342900" indent="-342900">
              <a:buFont typeface="+mj-lt"/>
              <a:buAutoNum type="arabicPeriod"/>
            </a:pPr>
            <a:r>
              <a:rPr lang="ro-RO" sz="1700" dirty="0"/>
              <a:t>Continuos Integration tool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4896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Protocols or just plain all standards</a:t>
            </a:r>
            <a:endParaRPr lang="ro-RO" dirty="0"/>
          </a:p>
        </p:txBody>
      </p:sp>
      <p:sp>
        <p:nvSpPr>
          <p:cNvPr id="4" name="TextBox 3"/>
          <p:cNvSpPr txBox="1"/>
          <p:nvPr/>
        </p:nvSpPr>
        <p:spPr>
          <a:xfrm>
            <a:off x="1579417" y="1939636"/>
            <a:ext cx="511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Just going to talk about communication protocols</a:t>
            </a:r>
            <a:endParaRPr lang="ro-RO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709" y="2699265"/>
            <a:ext cx="2128576" cy="21285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08014" y="3578887"/>
            <a:ext cx="247996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o-RO" b="1" dirty="0" smtClean="0">
                <a:solidFill>
                  <a:schemeClr val="accent2">
                    <a:lumMod val="75000"/>
                  </a:schemeClr>
                </a:solidFill>
              </a:rPr>
              <a:t>http://www.domain.tld</a:t>
            </a:r>
            <a:endParaRPr lang="ro-RO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7" y="2511244"/>
            <a:ext cx="2549236" cy="17016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325" y="4361619"/>
            <a:ext cx="1409700" cy="1409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025" y="2491583"/>
            <a:ext cx="2075584" cy="9026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589" y="4118687"/>
            <a:ext cx="947782" cy="9477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421" y="2080722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7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Connections</a:t>
            </a:r>
            <a:endParaRPr lang="ro-R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121" y="1896968"/>
            <a:ext cx="5063604" cy="31563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11" y="2950146"/>
            <a:ext cx="2859410" cy="1499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659" y="2388287"/>
            <a:ext cx="2071411" cy="9008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659" y="3585096"/>
            <a:ext cx="3004192" cy="211710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422759" y="3016707"/>
            <a:ext cx="12348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TCP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556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Part 1 – Java Introduction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ro-RO" sz="2800" dirty="0" smtClean="0"/>
              <a:t>   About Java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2800" dirty="0"/>
              <a:t> </a:t>
            </a:r>
            <a:r>
              <a:rPr lang="ro-RO" sz="2800" dirty="0" smtClean="0"/>
              <a:t>  Object Oriented Programming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2800" dirty="0"/>
              <a:t> </a:t>
            </a:r>
            <a:r>
              <a:rPr lang="ro-RO" sz="2800" dirty="0" smtClean="0"/>
              <a:t>  Collections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2800" dirty="0"/>
              <a:t> </a:t>
            </a:r>
            <a:r>
              <a:rPr lang="ro-RO" sz="2800" dirty="0" smtClean="0"/>
              <a:t>  Maven – Build Manager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2800" dirty="0"/>
              <a:t> </a:t>
            </a:r>
            <a:r>
              <a:rPr lang="ro-RO" sz="2800" dirty="0" smtClean="0"/>
              <a:t>  Communication Protocols (REST/SOAP/WS)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2800" dirty="0"/>
              <a:t> </a:t>
            </a:r>
            <a:r>
              <a:rPr lang="ro-RO" sz="2800" dirty="0" smtClean="0"/>
              <a:t>  Live Coding - application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48053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Threads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62" y="2380648"/>
            <a:ext cx="3017127" cy="20139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41240" y="2934268"/>
            <a:ext cx="544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You </a:t>
            </a:r>
            <a:r>
              <a:rPr lang="ro-RO" b="1" dirty="0" smtClean="0"/>
              <a:t>can’t control </a:t>
            </a:r>
            <a:r>
              <a:rPr lang="ro-RO" dirty="0" smtClean="0"/>
              <a:t>them very well</a:t>
            </a:r>
          </a:p>
          <a:p>
            <a:r>
              <a:rPr lang="ro-RO" dirty="0" smtClean="0"/>
              <a:t>You </a:t>
            </a:r>
            <a:r>
              <a:rPr lang="ro-RO" b="1" dirty="0" smtClean="0"/>
              <a:t>never know</a:t>
            </a:r>
            <a:r>
              <a:rPr lang="ro-RO" dirty="0" smtClean="0"/>
              <a:t> who gets to the working zone </a:t>
            </a:r>
            <a:r>
              <a:rPr lang="ro-RO" b="1" dirty="0" smtClean="0"/>
              <a:t>first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310618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Threads – concerne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433" y="2158834"/>
            <a:ext cx="50196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1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Thread safety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940" y="2387718"/>
            <a:ext cx="5438775" cy="3228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940" y="2349618"/>
            <a:ext cx="54292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Thread Safety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26" y="2068417"/>
            <a:ext cx="5429250" cy="3267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25" y="2210297"/>
            <a:ext cx="54387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9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Thread concern – Deadlock or Starvation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21" y="2936330"/>
            <a:ext cx="4000500" cy="2295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3938" y="2361063"/>
            <a:ext cx="285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Deadlock</a:t>
            </a:r>
            <a:endParaRPr lang="ro-RO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311" y="3080131"/>
            <a:ext cx="5746351" cy="19046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24954" y="2333261"/>
            <a:ext cx="236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Starvation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113425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Thread concerns solution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185" y="2159118"/>
            <a:ext cx="5962650" cy="36861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18357" y="1957401"/>
            <a:ext cx="4772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Synchronization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425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Let’s code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91"/>
            <a:ext cx="12191999" cy="686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3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Questions?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ro-RO" sz="4400" dirty="0" smtClean="0"/>
          </a:p>
          <a:p>
            <a:pPr algn="ctr"/>
            <a:endParaRPr lang="ro-RO" sz="4400" dirty="0"/>
          </a:p>
          <a:p>
            <a:pPr algn="ctr"/>
            <a:r>
              <a:rPr lang="ro-RO" sz="4400" dirty="0" smtClean="0"/>
              <a:t>Thank you!</a:t>
            </a:r>
            <a:endParaRPr lang="ro-RO" sz="4400" dirty="0"/>
          </a:p>
        </p:txBody>
      </p:sp>
    </p:spTree>
    <p:extLst>
      <p:ext uri="{BB962C8B-B14F-4D97-AF65-F5344CB8AC3E}">
        <p14:creationId xmlns:p14="http://schemas.microsoft.com/office/powerpoint/2010/main" val="67254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Before we start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o-RO" dirty="0"/>
          </a:p>
          <a:p>
            <a:pPr algn="ctr"/>
            <a:r>
              <a:rPr lang="ro-RO" sz="3600" dirty="0" smtClean="0"/>
              <a:t>CODING EXPERIENCE?</a:t>
            </a:r>
            <a:endParaRPr lang="ro-RO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505" y="3118900"/>
            <a:ext cx="41719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5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Java Introduction</a:t>
            </a: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87" y="1846263"/>
            <a:ext cx="6013351" cy="4022725"/>
          </a:xfrm>
        </p:spPr>
      </p:pic>
      <p:sp>
        <p:nvSpPr>
          <p:cNvPr id="5" name="TextBox 4"/>
          <p:cNvSpPr txBox="1"/>
          <p:nvPr/>
        </p:nvSpPr>
        <p:spPr>
          <a:xfrm>
            <a:off x="1468192" y="2073499"/>
            <a:ext cx="307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o-RO" dirty="0" smtClean="0"/>
              <a:t>High level language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o-RO" dirty="0" smtClean="0"/>
              <a:t>Compiled language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o-RO" dirty="0" smtClean="0"/>
              <a:t>Level 3 language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o-RO" dirty="0" smtClean="0"/>
              <a:t>Enterprise</a:t>
            </a:r>
            <a:endParaRPr lang="ro-RO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617" y="713791"/>
            <a:ext cx="2729516" cy="20471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15979" y="2808031"/>
            <a:ext cx="358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/>
              <a:t>No 1 most used programming language 2015</a:t>
            </a:r>
            <a:endParaRPr lang="ro-RO" b="1" dirty="0"/>
          </a:p>
        </p:txBody>
      </p:sp>
      <p:sp>
        <p:nvSpPr>
          <p:cNvPr id="8" name="Rectangular Callout 7"/>
          <p:cNvSpPr/>
          <p:nvPr/>
        </p:nvSpPr>
        <p:spPr>
          <a:xfrm rot="1437540">
            <a:off x="9971038" y="1006873"/>
            <a:ext cx="1939637" cy="1797114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o-RO" dirty="0" smtClean="0"/>
              <a:t>1. JAVA!!!</a:t>
            </a:r>
          </a:p>
          <a:p>
            <a:r>
              <a:rPr lang="ro-RO" dirty="0" smtClean="0"/>
              <a:t>2. C</a:t>
            </a:r>
          </a:p>
          <a:p>
            <a:r>
              <a:rPr lang="ro-RO" dirty="0" smtClean="0"/>
              <a:t>3. C++</a:t>
            </a:r>
          </a:p>
          <a:p>
            <a:r>
              <a:rPr lang="ro-RO" dirty="0" smtClean="0"/>
              <a:t>4. Python</a:t>
            </a:r>
          </a:p>
          <a:p>
            <a:r>
              <a:rPr lang="ro-RO" dirty="0" smtClean="0"/>
              <a:t>5. C#</a:t>
            </a:r>
          </a:p>
          <a:p>
            <a:r>
              <a:rPr lang="ro-RO" dirty="0" smtClean="0"/>
              <a:t>6. Javascript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8841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How Java Works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9808" lvl="1" indent="-457200">
              <a:buFont typeface="+mj-lt"/>
              <a:buAutoNum type="arabicPeriod"/>
            </a:pPr>
            <a:r>
              <a:rPr lang="ro-RO" dirty="0" smtClean="0"/>
              <a:t>Write Code</a:t>
            </a:r>
          </a:p>
          <a:p>
            <a:pPr marL="749808" lvl="1" indent="-457200">
              <a:buFont typeface="+mj-lt"/>
              <a:buAutoNum type="arabicPeriod"/>
            </a:pPr>
            <a:endParaRPr lang="ro-RO" dirty="0"/>
          </a:p>
          <a:p>
            <a:pPr marL="749808" lvl="1" indent="-457200">
              <a:buFont typeface="+mj-lt"/>
              <a:buAutoNum type="arabicPeriod"/>
            </a:pPr>
            <a:endParaRPr lang="ro-RO" dirty="0" smtClean="0"/>
          </a:p>
          <a:p>
            <a:pPr marL="749808" lvl="1" indent="-457200">
              <a:buFont typeface="+mj-lt"/>
              <a:buAutoNum type="arabicPeriod"/>
            </a:pPr>
            <a:endParaRPr lang="ro-RO" dirty="0"/>
          </a:p>
          <a:p>
            <a:pPr marL="749808" lvl="1" indent="-457200">
              <a:buFont typeface="+mj-lt"/>
              <a:buAutoNum type="arabicPeriod"/>
            </a:pPr>
            <a:endParaRPr lang="ro-RO" dirty="0" smtClean="0"/>
          </a:p>
          <a:p>
            <a:pPr marL="749808" lvl="1" indent="-457200">
              <a:buFont typeface="+mj-lt"/>
              <a:buAutoNum type="arabicPeriod"/>
            </a:pPr>
            <a:r>
              <a:rPr lang="ro-RO" dirty="0" smtClean="0"/>
              <a:t>Compile</a:t>
            </a:r>
          </a:p>
          <a:p>
            <a:pPr marL="749808" lvl="1" indent="-457200">
              <a:buFont typeface="+mj-lt"/>
              <a:buAutoNum type="arabicPeriod"/>
            </a:pPr>
            <a:endParaRPr lang="ro-RO" dirty="0"/>
          </a:p>
          <a:p>
            <a:pPr marL="749808" lvl="1" indent="-457200">
              <a:buFont typeface="+mj-lt"/>
              <a:buAutoNum type="arabicPeriod"/>
            </a:pPr>
            <a:endParaRPr lang="ro-RO" dirty="0" smtClean="0"/>
          </a:p>
          <a:p>
            <a:pPr marL="749808" lvl="1" indent="-457200">
              <a:buFont typeface="+mj-lt"/>
              <a:buAutoNum type="arabicPeriod"/>
            </a:pPr>
            <a:endParaRPr lang="ro-RO" dirty="0"/>
          </a:p>
          <a:p>
            <a:pPr marL="749808" lvl="1" indent="-457200">
              <a:buFont typeface="+mj-lt"/>
              <a:buAutoNum type="arabicPeriod"/>
            </a:pPr>
            <a:endParaRPr lang="ro-RO" dirty="0" smtClean="0"/>
          </a:p>
          <a:p>
            <a:pPr marL="749808" lvl="1" indent="-457200">
              <a:buFont typeface="+mj-lt"/>
              <a:buAutoNum type="arabicPeriod"/>
            </a:pPr>
            <a:r>
              <a:rPr lang="ro-RO" dirty="0" smtClean="0"/>
              <a:t>Run</a:t>
            </a:r>
            <a:endParaRPr lang="ro-RO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265" y="2217505"/>
            <a:ext cx="1648533" cy="11763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376" y="3855175"/>
            <a:ext cx="1729422" cy="11275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7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Is that all?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There is also some: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Additional Mambo Jambo like the </a:t>
            </a:r>
            <a:r>
              <a:rPr lang="ro-RO" b="1" dirty="0" smtClean="0"/>
              <a:t>RUNNING ENVIRONMENT</a:t>
            </a:r>
            <a:r>
              <a:rPr lang="ro-RO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o-RO" dirty="0"/>
          </a:p>
          <a:p>
            <a:pPr marL="201168" lvl="1" indent="0">
              <a:buNone/>
            </a:pPr>
            <a:endParaRPr lang="ro-RO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Black Vodoo Magic like </a:t>
            </a:r>
            <a:r>
              <a:rPr lang="ro-RO" b="1" dirty="0" smtClean="0"/>
              <a:t>Process and Memory Management + Running Context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o-RO" b="1" dirty="0"/>
          </a:p>
          <a:p>
            <a:pPr lvl="1">
              <a:buFont typeface="Arial" panose="020B0604020202020204" pitchFamily="34" charset="0"/>
              <a:buChar char="•"/>
            </a:pPr>
            <a:endParaRPr lang="ro-RO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ro-RO" b="1" dirty="0"/>
          </a:p>
          <a:p>
            <a:pPr lvl="1">
              <a:buFont typeface="Arial" panose="020B0604020202020204" pitchFamily="34" charset="0"/>
              <a:buChar char="•"/>
            </a:pPr>
            <a:endParaRPr lang="ro-RO" b="1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ro-RO" b="1" dirty="0"/>
          </a:p>
          <a:p>
            <a:pPr lvl="1">
              <a:buFont typeface="Arial" panose="020B0604020202020204" pitchFamily="34" charset="0"/>
              <a:buChar char="•"/>
            </a:pPr>
            <a:endParaRPr lang="ro-RO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House Keeping like the </a:t>
            </a:r>
            <a:r>
              <a:rPr lang="ro-RO" b="1" dirty="0" smtClean="0"/>
              <a:t>Garbage Collector</a:t>
            </a:r>
            <a:endParaRPr lang="ro-RO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495" y="882097"/>
            <a:ext cx="6611815" cy="29753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203" y="3389038"/>
            <a:ext cx="4255477" cy="21277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254" y="4770981"/>
            <a:ext cx="1267515" cy="115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1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What Java brings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Easy programming – Imperativ Language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Object Oriented Programming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Big Community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Good IDE’s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A lot of libraries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FREE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Manages out of the box thread executions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A lot of implemented algorithms out of the box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Memory security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Cleaning the leftovers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smtClean="0"/>
              <a:t>A LOT OF ENTERPRISE JOBS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2431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Object Oriented Programming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ro-RO" sz="2800" dirty="0" smtClean="0"/>
              <a:t>Programming was all about logics in the begining and maths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sz="2800" dirty="0" smtClean="0"/>
              <a:t>But let’s focus on objects and actions and leave the logic away for a little bit</a:t>
            </a:r>
            <a:endParaRPr lang="ro-RO" sz="2800" dirty="0"/>
          </a:p>
        </p:txBody>
      </p:sp>
      <p:sp>
        <p:nvSpPr>
          <p:cNvPr id="4" name="Multiply 3"/>
          <p:cNvSpPr/>
          <p:nvPr/>
        </p:nvSpPr>
        <p:spPr>
          <a:xfrm>
            <a:off x="5433646" y="1845734"/>
            <a:ext cx="914400" cy="56335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Multiply 4"/>
          <p:cNvSpPr/>
          <p:nvPr/>
        </p:nvSpPr>
        <p:spPr>
          <a:xfrm>
            <a:off x="9173307" y="1845734"/>
            <a:ext cx="914400" cy="56335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9420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621</TotalTime>
  <Words>683</Words>
  <Application>Microsoft Office PowerPoint</Application>
  <PresentationFormat>Widescreen</PresentationFormat>
  <Paragraphs>198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Wingdings</vt:lpstr>
      <vt:lpstr>Retrospect</vt:lpstr>
      <vt:lpstr>Java Training – Part 1</vt:lpstr>
      <vt:lpstr>General Structure</vt:lpstr>
      <vt:lpstr>Part 1 – Java Introduction</vt:lpstr>
      <vt:lpstr>Before we start</vt:lpstr>
      <vt:lpstr>Java Introduction</vt:lpstr>
      <vt:lpstr>How Java Works</vt:lpstr>
      <vt:lpstr>Is that all?</vt:lpstr>
      <vt:lpstr>What Java brings</vt:lpstr>
      <vt:lpstr>Object Oriented Programming</vt:lpstr>
      <vt:lpstr>Imagination exercise</vt:lpstr>
      <vt:lpstr>Objects &amp; Classes</vt:lpstr>
      <vt:lpstr>Objects &amp; Classes</vt:lpstr>
      <vt:lpstr>Objects &amp; Classes</vt:lpstr>
      <vt:lpstr>The code</vt:lpstr>
      <vt:lpstr>Posibilities of OOP - Inheritence</vt:lpstr>
      <vt:lpstr>Inheritance code</vt:lpstr>
      <vt:lpstr>Posibilities of OOP - Polymorphism</vt:lpstr>
      <vt:lpstr>Polimorphism code</vt:lpstr>
      <vt:lpstr>Definitions – good to know</vt:lpstr>
      <vt:lpstr>Class components</vt:lpstr>
      <vt:lpstr>Method and variable modifiers</vt:lpstr>
      <vt:lpstr>Abstract Classes and Interfaces</vt:lpstr>
      <vt:lpstr>Design Patterns</vt:lpstr>
      <vt:lpstr>Collections</vt:lpstr>
      <vt:lpstr>Singleton</vt:lpstr>
      <vt:lpstr>Java RUN</vt:lpstr>
      <vt:lpstr>Maven</vt:lpstr>
      <vt:lpstr>Protocols or just plain all standards</vt:lpstr>
      <vt:lpstr>Connections</vt:lpstr>
      <vt:lpstr>Threads</vt:lpstr>
      <vt:lpstr>Threads – concerne</vt:lpstr>
      <vt:lpstr>Thread safety</vt:lpstr>
      <vt:lpstr>Thread Safety</vt:lpstr>
      <vt:lpstr>Thread concern – Deadlock or Starvation</vt:lpstr>
      <vt:lpstr>Thread concerns solution</vt:lpstr>
      <vt:lpstr>Let’s code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Training – Part 1</dc:title>
  <dc:creator>Trifan Alexandru</dc:creator>
  <cp:lastModifiedBy>Trifan Alexandru</cp:lastModifiedBy>
  <cp:revision>38</cp:revision>
  <dcterms:created xsi:type="dcterms:W3CDTF">2015-09-17T17:29:48Z</dcterms:created>
  <dcterms:modified xsi:type="dcterms:W3CDTF">2015-09-18T10:57:21Z</dcterms:modified>
</cp:coreProperties>
</file>