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3"/>
    <p:restoredTop sz="94656"/>
  </p:normalViewPr>
  <p:slideViewPr>
    <p:cSldViewPr snapToGrid="0" snapToObjects="1">
      <p:cViewPr varScale="1">
        <p:scale>
          <a:sx n="95" d="100"/>
          <a:sy n="95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9517B-5465-294E-BEB5-294B58609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D0865-DC9D-8C41-91F2-6FB96EFEF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2FBED-F19E-E641-9700-369E9866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D776-8C38-564B-94E1-8CEB2CEB6A27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E746E-C325-BD45-9BBD-F45745B0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8E127-776A-4642-920B-3883C748C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B427-82FA-D14F-9ED6-4D44E32A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5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9D6F-C21D-AC42-A80F-03146909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5C2DB-9FE2-FC49-BC48-E459B7E06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B1E94-B24C-104D-9C0F-01E402920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D776-8C38-564B-94E1-8CEB2CEB6A27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64BEA-02E6-644C-BAC0-8AF2A245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8BBEF-F87C-274C-B4C0-4B9CB97F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B427-82FA-D14F-9ED6-4D44E32A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6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1A3AA-0F7D-7047-BD29-5111EC2F6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75465-F266-0B42-9A31-158204C6D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38831-3062-FA44-8809-0D2CB707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D776-8C38-564B-94E1-8CEB2CEB6A27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A94EB-A395-F148-B984-964B4DE7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0D354-75E2-2644-B10A-96C27A4D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B427-82FA-D14F-9ED6-4D44E32A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9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36DA-F64C-074A-9557-C49E9ED3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7B28A-DB85-8E4A-B5D2-D339FD962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17D0D-FC7B-4246-B47A-82207096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D776-8C38-564B-94E1-8CEB2CEB6A27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63B4E-CA17-124C-8246-44C78810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C34D9-000A-414A-9281-45721471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B427-82FA-D14F-9ED6-4D44E32A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5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72F2-8F1B-E840-9025-AC24B3373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659B5-6074-D144-8723-503C57868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67407-9154-874C-9E0C-FCBFCA10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D776-8C38-564B-94E1-8CEB2CEB6A27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6F48C-2AE0-1642-B7CF-A2FA5CB9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4635F-A7D5-5D4F-B107-A234A39D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B427-82FA-D14F-9ED6-4D44E32A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3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39CA-38C3-D045-A711-0CEAD2DF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80B1-483A-574A-894A-0890FF73A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520DC-82EF-B342-8D81-CD6611F44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B49FA-3F42-A248-90F6-509BCA46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D776-8C38-564B-94E1-8CEB2CEB6A27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B3784-27C2-FE4B-B833-2C0CE192C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EAC28-1A20-B743-A63B-E51A3941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B427-82FA-D14F-9ED6-4D44E32A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2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AD84-9A68-9744-9941-2CCE811A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E55FF-5FF4-5F47-8F02-1A41C026C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F7BDC-5DAE-174B-8AE5-0B954D672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C9676-4265-E44F-AFA6-4139F8207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8479D-B4C3-8044-9AFB-9888551BA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F9D2C-2C69-5349-8DCD-9A377174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D776-8C38-564B-94E1-8CEB2CEB6A27}" type="datetimeFigureOut">
              <a:rPr lang="en-US" smtClean="0"/>
              <a:t>7/21/18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08BB8-4CCF-4741-BD09-E8248963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C51D5-E771-E349-AF2C-D0E50257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B427-82FA-D14F-9ED6-4D44E32A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4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0BB5-95E3-9140-831A-2F8BD61C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49CA1-FED6-B347-A461-388EEBFF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D776-8C38-564B-94E1-8CEB2CEB6A27}" type="datetimeFigureOut">
              <a:rPr lang="en-US" smtClean="0"/>
              <a:t>7/21/18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1E568-34D6-EA45-BC3A-CD3DFC3E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B711B-0508-A04A-9EB8-6F1FCD33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B427-82FA-D14F-9ED6-4D44E32A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3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93096-8D89-CF4F-B3DE-E4676E2B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D776-8C38-564B-94E1-8CEB2CEB6A27}" type="datetimeFigureOut">
              <a:rPr lang="en-US" smtClean="0"/>
              <a:t>7/21/18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9BBA5-5BD9-4342-8D19-5AE46BFB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916A4-3045-CA46-A96A-85BDA6C7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B427-82FA-D14F-9ED6-4D44E32A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6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D697-9CB0-B244-83B8-748E0E3E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EEC56-250B-1846-96D7-1D88EB0C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B838F-6FFF-3A45-83F3-51748D6AE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7EF37-5CE2-3845-9477-E6BAF6B9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D776-8C38-564B-94E1-8CEB2CEB6A27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FD72F-2F27-064C-84C9-A3E42A5C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345E6-F5C9-1747-8D73-F81A94B0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B427-82FA-D14F-9ED6-4D44E32A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6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631B-DC98-714D-9E8C-B271D188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2AE0F-CD06-5A4D-AD94-B10414191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5D932-8C4A-CF46-889D-46F5F1967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1B8E5-8C64-1A4A-A936-7E312D44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D776-8C38-564B-94E1-8CEB2CEB6A27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A1CBA-CB2A-6B48-975F-36099EFF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3C95A-07F1-C041-A2B5-C1D6DAB4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B427-82FA-D14F-9ED6-4D44E32A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3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359DC-9715-4944-BBD6-2EA398D1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F5055-8B03-4542-A5DD-95F6E4311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887E7-4B62-6A46-BC5D-D109D436D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3D776-8C38-564B-94E1-8CEB2CEB6A27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8D61-B751-1E42-B45F-771BF981C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66184-62D0-3043-83D4-71D2EFFC0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3B427-82FA-D14F-9ED6-4D44E32AF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0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dcs.org/data-shari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0646-27BE-7C40-8F26-00ED7502A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Discussion: Alternative and complementary approaches for advancing research on dementia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21303-80C2-9E4A-B827-69AE7D76A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Donohue</a:t>
            </a:r>
          </a:p>
          <a:p>
            <a:r>
              <a:rPr lang="en-US" dirty="0"/>
              <a:t>Alzheimer’s Therapeutic Research Institute</a:t>
            </a:r>
          </a:p>
          <a:p>
            <a:r>
              <a:rPr lang="en-US" dirty="0"/>
              <a:t>University of Southern California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E0F747-1227-6C49-BF5B-8E5D7013F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98" y="5272298"/>
            <a:ext cx="743951" cy="956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41B1E2-8F00-BC41-849D-D5EB6142DA6A}"/>
              </a:ext>
            </a:extLst>
          </p:cNvPr>
          <p:cNvSpPr txBox="1"/>
          <p:nvPr/>
        </p:nvSpPr>
        <p:spPr>
          <a:xfrm>
            <a:off x="811847" y="6188466"/>
            <a:ext cx="102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USC ATRI</a:t>
            </a:r>
          </a:p>
        </p:txBody>
      </p:sp>
    </p:spTree>
    <p:extLst>
      <p:ext uri="{BB962C8B-B14F-4D97-AF65-F5344CB8AC3E}">
        <p14:creationId xmlns:p14="http://schemas.microsoft.com/office/powerpoint/2010/main" val="143804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0C5A7-5425-124D-818D-69A44226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A695FC-CCC3-2B48-B5D2-A5991CDB7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694451"/>
              </p:ext>
            </p:extLst>
          </p:nvPr>
        </p:nvGraphicFramePr>
        <p:xfrm>
          <a:off x="978946" y="1690688"/>
          <a:ext cx="10374854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323">
                  <a:extLst>
                    <a:ext uri="{9D8B030D-6E8A-4147-A177-3AD203B41FA5}">
                      <a16:colId xmlns:a16="http://schemas.microsoft.com/office/drawing/2014/main" val="1461703348"/>
                    </a:ext>
                  </a:extLst>
                </a:gridCol>
                <a:gridCol w="7858531">
                  <a:extLst>
                    <a:ext uri="{9D8B030D-6E8A-4147-A177-3AD203B41FA5}">
                      <a16:colId xmlns:a16="http://schemas.microsoft.com/office/drawing/2014/main" val="1360744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2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Scott Hofer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role of replication and research synthesis in dementia research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3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Sarah </a:t>
                      </a:r>
                      <a:r>
                        <a:rPr lang="en-US" dirty="0" err="1"/>
                        <a:t>Bauermeister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Dementias Platform UK (DPUK): Data Portal: Bringing Researchers to Data and Using the Power of Cohorts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513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Ivan </a:t>
                      </a:r>
                      <a:r>
                        <a:rPr lang="en-US" dirty="0" err="1"/>
                        <a:t>Koychev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Cohort Data to Empower Trial Selection: Dementias Platform UK Clinical Studies 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631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Jyl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Boline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 Alzheimer's Association Interactive Network (GAAIN): A gateway to dementia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264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Graciela Muniz-</a:t>
                      </a:r>
                      <a:r>
                        <a:rPr lang="en-US" dirty="0" err="1"/>
                        <a:t>Terrera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Integrative Analysis of Longitudinal Studies of Aging and Dementia (IALSA): A coordinated analysis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894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46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559A4D-C645-D340-B189-B8DA888D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55985-188B-A34E-9373-BC3B34BA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Trial Ready Cohort for Preclinical AD (TRC-PAD) </a:t>
            </a:r>
          </a:p>
          <a:p>
            <a:pPr lvl="1"/>
            <a:r>
              <a:rPr lang="en-US" dirty="0"/>
              <a:t>PIs: </a:t>
            </a:r>
            <a:r>
              <a:rPr lang="en-US" dirty="0" err="1"/>
              <a:t>Aisen</a:t>
            </a:r>
            <a:r>
              <a:rPr lang="en-US" dirty="0"/>
              <a:t>, Sperling, Cummings)</a:t>
            </a:r>
          </a:p>
          <a:p>
            <a:pPr lvl="1"/>
            <a:r>
              <a:rPr lang="en-US" dirty="0"/>
              <a:t>Alzheimer Prevention Trials </a:t>
            </a:r>
            <a:r>
              <a:rPr lang="en-US" dirty="0" err="1"/>
              <a:t>Webstudy</a:t>
            </a:r>
            <a:r>
              <a:rPr lang="en-US" dirty="0"/>
              <a:t> (APT)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www.aptwebstudy.org</a:t>
            </a:r>
            <a:r>
              <a:rPr lang="en-US" dirty="0"/>
              <a:t>/welcome</a:t>
            </a:r>
          </a:p>
        </p:txBody>
      </p:sp>
    </p:spTree>
    <p:extLst>
      <p:ext uri="{BB962C8B-B14F-4D97-AF65-F5344CB8AC3E}">
        <p14:creationId xmlns:p14="http://schemas.microsoft.com/office/powerpoint/2010/main" val="85974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410540-DE54-5043-A396-180598F00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413" y="255495"/>
            <a:ext cx="11741024" cy="6409283"/>
          </a:xfrm>
        </p:spPr>
      </p:pic>
    </p:spTree>
    <p:extLst>
      <p:ext uri="{BB962C8B-B14F-4D97-AF65-F5344CB8AC3E}">
        <p14:creationId xmlns:p14="http://schemas.microsoft.com/office/powerpoint/2010/main" val="410825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EAE552-8A27-B940-8656-60D4D3FA1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4" y="1586560"/>
            <a:ext cx="11896576" cy="501965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139118F-228C-1746-A00A-00721090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29" y="365125"/>
            <a:ext cx="10515600" cy="1325563"/>
          </a:xfrm>
        </p:spPr>
        <p:txBody>
          <a:bodyPr/>
          <a:lstStyle/>
          <a:p>
            <a:r>
              <a:rPr lang="en-US" dirty="0"/>
              <a:t>TRC-PAD Enrollment January-July 2018</a:t>
            </a:r>
          </a:p>
        </p:txBody>
      </p:sp>
    </p:spTree>
    <p:extLst>
      <p:ext uri="{BB962C8B-B14F-4D97-AF65-F5344CB8AC3E}">
        <p14:creationId xmlns:p14="http://schemas.microsoft.com/office/powerpoint/2010/main" val="249442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559A4D-C645-D340-B189-B8DA888D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55985-188B-A34E-9373-BC3B34BA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Clinical Trials Data </a:t>
            </a:r>
          </a:p>
          <a:p>
            <a:pPr lvl="1"/>
            <a:r>
              <a:rPr lang="en-US" dirty="0"/>
              <a:t>NIH funded ADCS trials: </a:t>
            </a:r>
            <a:r>
              <a:rPr lang="en-US" dirty="0">
                <a:hlinkClick r:id="rId2"/>
              </a:rPr>
              <a:t>https://www.adcs.org/data-sharing/</a:t>
            </a:r>
            <a:endParaRPr lang="en-US" dirty="0"/>
          </a:p>
          <a:p>
            <a:pPr lvl="1"/>
            <a:r>
              <a:rPr lang="en-US" dirty="0"/>
              <a:t>NIH recently funded the </a:t>
            </a:r>
            <a:r>
              <a:rPr lang="en-US" b="1" dirty="0"/>
              <a:t>Alzheimer’s Clinical Trials Consortium </a:t>
            </a:r>
            <a:r>
              <a:rPr lang="en-US" dirty="0"/>
              <a:t>(ACTC)</a:t>
            </a:r>
          </a:p>
          <a:p>
            <a:pPr lvl="1"/>
            <a:r>
              <a:rPr lang="en-US" dirty="0"/>
              <a:t>Anti-Amyloid Treatment for Asymptomatic Alzheimer’s (A4) </a:t>
            </a:r>
          </a:p>
          <a:p>
            <a:pPr lvl="2"/>
            <a:r>
              <a:rPr lang="en-US" dirty="0"/>
              <a:t>All screening data will be shared by end of the year</a:t>
            </a:r>
          </a:p>
          <a:p>
            <a:pPr lvl="2"/>
            <a:r>
              <a:rPr lang="en-US" dirty="0"/>
              <a:t>Rest of data will be available after study close</a:t>
            </a:r>
          </a:p>
          <a:p>
            <a:pPr lvl="2"/>
            <a:r>
              <a:rPr lang="en-US" dirty="0"/>
              <a:t>N=4,486 subjects with amyloid PET scans, MRI, APOE, cognitive testing, etc.</a:t>
            </a:r>
          </a:p>
          <a:p>
            <a:pPr lvl="2"/>
            <a:r>
              <a:rPr lang="en-US" dirty="0"/>
              <a:t>Session: 8:00 AM Sunday, Room 183</a:t>
            </a:r>
          </a:p>
          <a:p>
            <a:pPr lvl="2"/>
            <a:r>
              <a:rPr lang="en-US" dirty="0"/>
              <a:t>Title: “Predicting amyloid burden at screen in Anti-Amyloid Treatment in Asymptomatic AD (A4) study participants”</a:t>
            </a:r>
          </a:p>
          <a:p>
            <a:pPr lvl="1"/>
            <a:r>
              <a:rPr lang="en-US" dirty="0"/>
              <a:t>Roche: “We provide qualified researchers access to individual patient data” via remote access to their servers (data doesn’t leave Roche).</a:t>
            </a:r>
          </a:p>
          <a:p>
            <a:pPr lvl="1"/>
            <a:r>
              <a:rPr lang="en-US" dirty="0"/>
              <a:t>Other companies,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7948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DCD4B6-9959-8D49-8146-16351DA8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28529" cy="603063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 of </a:t>
            </a:r>
            <a:r>
              <a:rPr lang="en-US"/>
              <a:t>AD meta-analysis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78D631-C5D8-1042-BD3E-A1D3A8C54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7" y="858169"/>
            <a:ext cx="7516905" cy="58260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E87B31-6CFA-5A42-9C78-79D8097C6711}"/>
              </a:ext>
            </a:extLst>
          </p:cNvPr>
          <p:cNvSpPr txBox="1"/>
          <p:nvPr/>
        </p:nvSpPr>
        <p:spPr>
          <a:xfrm>
            <a:off x="8655256" y="6454585"/>
            <a:ext cx="321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Donohue, et al 2014 </a:t>
            </a:r>
            <a:r>
              <a:rPr lang="en-US" i="1" dirty="0"/>
              <a:t>JAMA </a:t>
            </a:r>
            <a:r>
              <a:rPr lang="en-US" i="1" dirty="0" err="1"/>
              <a:t>Neur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406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E67C-D551-544D-9ADA-E5169B6F1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62247" cy="818216"/>
          </a:xfrm>
        </p:spPr>
        <p:txBody>
          <a:bodyPr/>
          <a:lstStyle/>
          <a:p>
            <a:r>
              <a:rPr lang="en-US" dirty="0"/>
              <a:t>Placebo group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EAAB1-19C6-EB42-9D07-A3DE8ED2C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705" y="1212968"/>
            <a:ext cx="5104020" cy="5628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C0CB51-D165-0047-917B-384CCC163474}"/>
              </a:ext>
            </a:extLst>
          </p:cNvPr>
          <p:cNvSpPr txBox="1"/>
          <p:nvPr/>
        </p:nvSpPr>
        <p:spPr>
          <a:xfrm>
            <a:off x="7971183" y="5764696"/>
            <a:ext cx="299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Thomas, et al 2016 </a:t>
            </a:r>
            <a:r>
              <a:rPr lang="en-US" i="1" dirty="0" err="1"/>
              <a:t>Alz</a:t>
            </a:r>
            <a:r>
              <a:rPr lang="en-US" i="1" dirty="0"/>
              <a:t> &amp; Dem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33938-E950-8844-9CA5-917325179A0A}"/>
              </a:ext>
            </a:extLst>
          </p:cNvPr>
          <p:cNvSpPr txBox="1"/>
          <p:nvPr/>
        </p:nvSpPr>
        <p:spPr>
          <a:xfrm>
            <a:off x="7991061" y="2047461"/>
            <a:ext cx="3916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“N=4,515 placebo-arm subjects, followed for a duration ranging from 12 to 24 months in 20 trials”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9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9821-3749-064E-98F7-64737A56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meta-analysis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314F0-5D1C-6645-9978-783636D74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Cohort heterogeneity</a:t>
            </a:r>
          </a:p>
          <a:p>
            <a:pPr lvl="1"/>
            <a:r>
              <a:rPr lang="en-US" dirty="0"/>
              <a:t>Geographic (countries, regions, urban/rural)</a:t>
            </a:r>
          </a:p>
          <a:p>
            <a:pPr lvl="1"/>
            <a:r>
              <a:rPr lang="en-US" dirty="0"/>
              <a:t>Epoch</a:t>
            </a:r>
          </a:p>
          <a:p>
            <a:pPr lvl="1"/>
            <a:r>
              <a:rPr lang="en-US" dirty="0"/>
              <a:t>Academic/Commercial</a:t>
            </a:r>
          </a:p>
          <a:p>
            <a:r>
              <a:rPr lang="en-US" dirty="0"/>
              <a:t>Design heterogeneity</a:t>
            </a:r>
          </a:p>
          <a:p>
            <a:pPr lvl="1"/>
            <a:r>
              <a:rPr lang="en-US" dirty="0"/>
              <a:t>Outcomes</a:t>
            </a:r>
          </a:p>
          <a:p>
            <a:pPr lvl="1"/>
            <a:r>
              <a:rPr lang="en-US" dirty="0"/>
              <a:t>Predictors</a:t>
            </a:r>
          </a:p>
          <a:p>
            <a:pPr lvl="1"/>
            <a:r>
              <a:rPr lang="en-US" dirty="0"/>
              <a:t>Cross-sectional/longitudinal; Interval/duration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71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355</Words>
  <Application>Microsoft Macintosh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Discussion: Alternative and complementary approaches for advancing research on dementia</vt:lpstr>
      <vt:lpstr>Review</vt:lpstr>
      <vt:lpstr>Other resources</vt:lpstr>
      <vt:lpstr>PowerPoint Presentation</vt:lpstr>
      <vt:lpstr>TRC-PAD Enrollment January-July 2018</vt:lpstr>
      <vt:lpstr>Other resources</vt:lpstr>
      <vt:lpstr>Challenges of AD meta-analysis</vt:lpstr>
      <vt:lpstr>Placebo group project</vt:lpstr>
      <vt:lpstr>AD meta-analysis challenges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Discussion: Alternative and complementary approaches for advancing research on dementia</dc:title>
  <dc:creator>Michael Donohue</dc:creator>
  <cp:lastModifiedBy>Michael Donohue</cp:lastModifiedBy>
  <cp:revision>12</cp:revision>
  <dcterms:created xsi:type="dcterms:W3CDTF">2018-07-21T12:23:48Z</dcterms:created>
  <dcterms:modified xsi:type="dcterms:W3CDTF">2018-07-21T14:17:29Z</dcterms:modified>
</cp:coreProperties>
</file>