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3" r:id="rId2"/>
  </p:sldIdLst>
  <p:sldSz cx="6858000" cy="9906000" type="A4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8" userDrawn="1">
          <p15:clr>
            <a:srgbClr val="A4A3A4"/>
          </p15:clr>
        </p15:guide>
        <p15:guide id="2" pos="144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3600" userDrawn="1">
          <p15:clr>
            <a:srgbClr val="A4A3A4"/>
          </p15:clr>
        </p15:guide>
        <p15:guide id="5" orient="horz" pos="2922">
          <p15:clr>
            <a:srgbClr val="A4A3A4"/>
          </p15:clr>
        </p15:guide>
        <p15:guide id="6" orient="horz" pos="39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7" userDrawn="1">
          <p15:clr>
            <a:srgbClr val="A4A3A4"/>
          </p15:clr>
        </p15:guide>
        <p15:guide id="2" pos="2137" userDrawn="1">
          <p15:clr>
            <a:srgbClr val="A4A3A4"/>
          </p15:clr>
        </p15:guide>
        <p15:guide id="3" orient="horz" pos="3157">
          <p15:clr>
            <a:srgbClr val="A4A3A4"/>
          </p15:clr>
        </p15:guide>
        <p15:guide id="4" pos="217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rsten" initials="T" lastIdx="96" clrIdx="0"/>
  <p:cmAuthor id="1" name="DorisTorsten" initials="D" lastIdx="0" clrIdx="1"/>
  <p:cmAuthor id="2" name="Andrew van der Stock" initials="AS" lastIdx="6" clrIdx="2">
    <p:extLst/>
  </p:cmAuthor>
  <p:cmAuthor id="3" name="office@enil.us" initials="o" lastIdx="1" clrIdx="3">
    <p:extLst/>
  </p:cmAuthor>
  <p:cmAuthor id="4" name="Andrew van der Stock" initials="AvdS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76B"/>
    <a:srgbClr val="4E8542"/>
    <a:srgbClr val="FC9803"/>
    <a:srgbClr val="D9EAD5"/>
    <a:srgbClr val="00FF00"/>
    <a:srgbClr val="B93A32"/>
    <a:srgbClr val="672E3B"/>
    <a:srgbClr val="FFFF00"/>
    <a:srgbClr val="B3D6A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5096" autoAdjust="0"/>
  </p:normalViewPr>
  <p:slideViewPr>
    <p:cSldViewPr>
      <p:cViewPr varScale="1">
        <p:scale>
          <a:sx n="70" d="100"/>
          <a:sy n="70" d="100"/>
        </p:scale>
        <p:origin x="1500" y="66"/>
      </p:cViewPr>
      <p:guideLst>
        <p:guide orient="horz" pos="2688"/>
        <p:guide pos="1440"/>
        <p:guide pos="2880"/>
        <p:guide orient="horz" pos="3600"/>
        <p:guide orient="horz" pos="2922"/>
        <p:guide orient="horz" pos="3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802" y="-108"/>
      </p:cViewPr>
      <p:guideLst>
        <p:guide orient="horz" pos="2857"/>
        <p:guide pos="2137"/>
        <p:guide orient="horz" pos="3157"/>
        <p:guide pos="217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85171" cy="500273"/>
          </a:xfrm>
          <a:prstGeom prst="rect">
            <a:avLst/>
          </a:prstGeom>
        </p:spPr>
        <p:txBody>
          <a:bodyPr vert="horz" lIns="106224" tIns="53112" rIns="106224" bIns="53112" rtlCol="0"/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01501" y="2"/>
            <a:ext cx="2985171" cy="500273"/>
          </a:xfrm>
          <a:prstGeom prst="rect">
            <a:avLst/>
          </a:prstGeom>
        </p:spPr>
        <p:txBody>
          <a:bodyPr vert="horz" lIns="106224" tIns="53112" rIns="106224" bIns="53112" rtlCol="0"/>
          <a:lstStyle>
            <a:lvl1pPr algn="r">
              <a:defRPr sz="1400"/>
            </a:lvl1pPr>
          </a:lstStyle>
          <a:p>
            <a:fld id="{46C0059F-706E-42AF-B504-DA4BA04161AF}" type="datetimeFigureOut">
              <a:rPr lang="de-DE" smtClean="0"/>
              <a:t>26.12.2017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516788"/>
            <a:ext cx="2985171" cy="500273"/>
          </a:xfrm>
          <a:prstGeom prst="rect">
            <a:avLst/>
          </a:prstGeom>
        </p:spPr>
        <p:txBody>
          <a:bodyPr vert="horz" lIns="106224" tIns="53112" rIns="106224" bIns="53112" rtlCol="0" anchor="b"/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01501" y="9516788"/>
            <a:ext cx="2985171" cy="500273"/>
          </a:xfrm>
          <a:prstGeom prst="rect">
            <a:avLst/>
          </a:prstGeom>
        </p:spPr>
        <p:txBody>
          <a:bodyPr vert="horz" lIns="106224" tIns="53112" rIns="106224" bIns="53112" rtlCol="0" anchor="b"/>
          <a:lstStyle>
            <a:lvl1pPr algn="r">
              <a:defRPr sz="1400"/>
            </a:lvl1pPr>
          </a:lstStyle>
          <a:p>
            <a:fld id="{91832A97-7139-43D2-8F8B-094A116E15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24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84872" cy="500936"/>
          </a:xfrm>
          <a:prstGeom prst="rect">
            <a:avLst/>
          </a:prstGeom>
        </p:spPr>
        <p:txBody>
          <a:bodyPr vert="horz" lIns="115063" tIns="57531" rIns="115063" bIns="57531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702" y="4"/>
            <a:ext cx="2984872" cy="500936"/>
          </a:xfrm>
          <a:prstGeom prst="rect">
            <a:avLst/>
          </a:prstGeom>
        </p:spPr>
        <p:txBody>
          <a:bodyPr vert="horz" lIns="115063" tIns="57531" rIns="115063" bIns="57531" rtlCol="0"/>
          <a:lstStyle>
            <a:lvl1pPr algn="r">
              <a:defRPr sz="1500"/>
            </a:lvl1pPr>
          </a:lstStyle>
          <a:p>
            <a:fld id="{6C875393-9CE0-40DD-A78A-34757A3496C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4713" y="752475"/>
            <a:ext cx="25987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5063" tIns="57531" rIns="115063" bIns="575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8891"/>
            <a:ext cx="5510530" cy="4508421"/>
          </a:xfrm>
          <a:prstGeom prst="rect">
            <a:avLst/>
          </a:prstGeom>
        </p:spPr>
        <p:txBody>
          <a:bodyPr vert="horz" lIns="115063" tIns="57531" rIns="115063" bIns="575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42"/>
            <a:ext cx="2984872" cy="500936"/>
          </a:xfrm>
          <a:prstGeom prst="rect">
            <a:avLst/>
          </a:prstGeom>
        </p:spPr>
        <p:txBody>
          <a:bodyPr vert="horz" lIns="115063" tIns="57531" rIns="115063" bIns="57531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702" y="9516042"/>
            <a:ext cx="2984872" cy="500936"/>
          </a:xfrm>
          <a:prstGeom prst="rect">
            <a:avLst/>
          </a:prstGeom>
        </p:spPr>
        <p:txBody>
          <a:bodyPr vert="horz" lIns="115063" tIns="57531" rIns="115063" bIns="57531" rtlCol="0" anchor="b"/>
          <a:lstStyle>
            <a:lvl1pPr algn="r">
              <a:defRPr sz="1500"/>
            </a:lvl1pPr>
          </a:lstStyle>
          <a:p>
            <a:fld id="{49E76A86-908E-419A-9621-E32D65ED7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4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95400" cy="831600"/>
          </a:xfrm>
          <a:prstGeom prst="rect">
            <a:avLst/>
          </a:prstGeom>
          <a:gradFill>
            <a:gsLst>
              <a:gs pos="0">
                <a:srgbClr val="83276B"/>
              </a:gs>
              <a:gs pos="80000">
                <a:srgbClr val="83276B"/>
              </a:gs>
              <a:gs pos="100000">
                <a:srgbClr val="83276B"/>
              </a:gs>
            </a:gsLst>
            <a:lin ang="16200000" scaled="0"/>
          </a:gradFill>
          <a:ln w="19050">
            <a:noFill/>
          </a:ln>
          <a:effectLst>
            <a:outerShdw blurRad="40005" dist="22860" dir="5400000" algn="ctr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 wrap="square" rtlCol="0" anchor="ctr" anchorCtr="0">
            <a:noAutofit/>
          </a:bodyPr>
          <a:lstStyle>
            <a:lvl1pPr marL="0" algn="ctr" defTabSz="914400" rtl="0" eaLnBrk="1" latinLnBrk="0" hangingPunct="1">
              <a:buFont typeface="Arial" pitchFamily="34" charset="0"/>
              <a:buNone/>
              <a:defRPr lang="en-US" sz="4400" b="1" kern="1200" dirty="0" smtClean="0">
                <a:solidFill>
                  <a:schemeClr val="bg1"/>
                </a:solidFill>
                <a:latin typeface="Exo 2" panose="00000500000000000000" pitchFamily="2" charset="0"/>
                <a:ea typeface="+mn-ea"/>
                <a:cs typeface="Exo 2" panose="00000500000000000000" pitchFamily="2" charset="0"/>
              </a:defRPr>
            </a:lvl1pPr>
          </a:lstStyle>
          <a:p>
            <a:pPr lvl="0"/>
            <a:r>
              <a:rPr lang="en-US" dirty="0"/>
              <a:t>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371600" y="75600"/>
            <a:ext cx="5486400" cy="738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000"/>
              </a:lnSpc>
              <a:defRPr sz="2800" b="1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0000500000000000000" pitchFamily="2" charset="0"/>
                <a:cs typeface="Liberation Sans" panose="020B0604020202020204" pitchFamily="34" charset="0"/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34000" y="108000"/>
            <a:ext cx="252000" cy="230400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rgbClr val="83276B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36000" tIns="45720" rIns="3600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01FDD2-27F9-4966-B34E-DF3AF7EF0736}" type="slidenum">
              <a:rPr lang="en-US" smtClean="0">
                <a:solidFill>
                  <a:srgbClr val="4A1647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4A1647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6"/>
          <p:cNvSpPr/>
          <p:nvPr userDrawn="1"/>
        </p:nvSpPr>
        <p:spPr>
          <a:xfrm>
            <a:off x="3463200" y="6919200"/>
            <a:ext cx="3383280" cy="29772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4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95400" cy="831600"/>
          </a:xfrm>
          <a:prstGeom prst="rect">
            <a:avLst/>
          </a:prstGeom>
          <a:gradFill>
            <a:gsLst>
              <a:gs pos="0">
                <a:srgbClr val="83276B"/>
              </a:gs>
              <a:gs pos="80000">
                <a:srgbClr val="83276B"/>
              </a:gs>
              <a:gs pos="100000">
                <a:srgbClr val="83276B"/>
              </a:gs>
            </a:gsLst>
            <a:lin ang="16200000" scaled="0"/>
          </a:gradFill>
          <a:ln w="19050">
            <a:noFill/>
          </a:ln>
          <a:effectLst>
            <a:outerShdw blurRad="40005" dist="22860" dir="5400000" algn="ctr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 wrap="square" lIns="54000" tIns="54000" rIns="54000" rtlCol="0" anchor="ctr" anchorCtr="0">
            <a:noAutofit/>
          </a:bodyPr>
          <a:lstStyle>
            <a:lvl1pPr marL="0" algn="ctr" defTabSz="914400" rtl="0" eaLnBrk="1" latinLnBrk="0" hangingPunct="1">
              <a:buFont typeface="Arial" pitchFamily="34" charset="0"/>
              <a:buNone/>
              <a:defRPr lang="en-US" sz="4400" b="1" kern="1200" dirty="0" smtClean="0">
                <a:solidFill>
                  <a:schemeClr val="bg1"/>
                </a:solidFill>
                <a:latin typeface="Exo 2" panose="00000500000000000000" pitchFamily="2" charset="0"/>
                <a:ea typeface="+mn-ea"/>
                <a:cs typeface="Exo 2" panose="00000500000000000000" pitchFamily="2" charset="0"/>
              </a:defRPr>
            </a:lvl1pPr>
          </a:lstStyle>
          <a:p>
            <a:pPr lvl="0"/>
            <a:r>
              <a:rPr lang="en-US" dirty="0"/>
              <a:t>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371600" y="75600"/>
            <a:ext cx="5486400" cy="738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000"/>
              </a:lnSpc>
              <a:defRPr sz="2800" b="1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0000500000000000000" pitchFamily="2" charset="0"/>
                <a:cs typeface="Exo 2" panose="00000500000000000000" pitchFamily="2" charset="0"/>
              </a:defRPr>
            </a:lvl1pPr>
          </a:lstStyle>
          <a:p>
            <a:r>
              <a:rPr lang="en-US" dirty="0"/>
              <a:t>Enter Title</a:t>
            </a:r>
          </a:p>
        </p:txBody>
      </p:sp>
      <p:graphicFrame>
        <p:nvGraphicFramePr>
          <p:cNvPr id="5" name="Table 10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750830"/>
              </p:ext>
            </p:extLst>
          </p:nvPr>
        </p:nvGraphicFramePr>
        <p:xfrm>
          <a:off x="10800" y="939600"/>
          <a:ext cx="6836400" cy="2239082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255">
                <a:tc gridSpan="2">
                  <a:txBody>
                    <a:bodyPr/>
                    <a:lstStyle/>
                    <a:p>
                      <a:endParaRPr lang="en-US" sz="11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 marT="46800" marB="46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1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 marT="46800" marB="46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1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 marT="46800" marB="46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App. Specific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baseline="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baseline="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Business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 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?</a:t>
                      </a:r>
                    </a:p>
                  </a:txBody>
                  <a:tcPr marL="45720" marR="4572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6800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T="46800" marB="46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b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T="46800" marB="46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T="46800" marB="46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106"/>
          <p:cNvSpPr/>
          <p:nvPr userDrawn="1"/>
        </p:nvSpPr>
        <p:spPr>
          <a:xfrm>
            <a:off x="10800" y="6919200"/>
            <a:ext cx="3383280" cy="29772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4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7" name="Rectangle 107"/>
          <p:cNvSpPr/>
          <p:nvPr userDrawn="1"/>
        </p:nvSpPr>
        <p:spPr>
          <a:xfrm>
            <a:off x="10800" y="3247200"/>
            <a:ext cx="338328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6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0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0" name="Rectangle 108"/>
          <p:cNvSpPr/>
          <p:nvPr userDrawn="1"/>
        </p:nvSpPr>
        <p:spPr>
          <a:xfrm>
            <a:off x="3463200" y="3247200"/>
            <a:ext cx="338328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4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34000" y="108000"/>
            <a:ext cx="252000" cy="230400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rgbClr val="83276B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36000" tIns="45720" rIns="3600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01FDD2-27F9-4966-B34E-DF3AF7EF0736}" type="slidenum">
              <a:rPr lang="en-US" smtClean="0">
                <a:solidFill>
                  <a:srgbClr val="4A1647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4A1647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24248" y="1026000"/>
            <a:ext cx="6071752" cy="388800"/>
            <a:chOff x="24248" y="1044000"/>
            <a:chExt cx="6071752" cy="388200"/>
          </a:xfrm>
        </p:grpSpPr>
        <p:grpSp>
          <p:nvGrpSpPr>
            <p:cNvPr id="15" name="Group 40"/>
            <p:cNvGrpSpPr/>
            <p:nvPr/>
          </p:nvGrpSpPr>
          <p:grpSpPr>
            <a:xfrm>
              <a:off x="24248" y="1044000"/>
              <a:ext cx="6071752" cy="388200"/>
              <a:chOff x="24248" y="1056343"/>
              <a:chExt cx="6071752" cy="388200"/>
            </a:xfrm>
          </p:grpSpPr>
          <p:sp>
            <p:nvSpPr>
              <p:cNvPr id="21" name="AutoShape 85"/>
              <p:cNvSpPr>
                <a:spLocks noChangeArrowheads="1"/>
              </p:cNvSpPr>
              <p:nvPr/>
            </p:nvSpPr>
            <p:spPr bwMode="auto">
              <a:xfrm>
                <a:off x="5486400" y="1056343"/>
                <a:ext cx="609600" cy="386519"/>
              </a:xfrm>
              <a:prstGeom prst="can">
                <a:avLst>
                  <a:gd name="adj" fmla="val 25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Impacts</a:t>
                </a:r>
              </a:p>
            </p:txBody>
          </p:sp>
          <p:grpSp>
            <p:nvGrpSpPr>
              <p:cNvPr id="19" name="Group 63"/>
              <p:cNvGrpSpPr>
                <a:grpSpLocks/>
              </p:cNvGrpSpPr>
              <p:nvPr/>
            </p:nvGrpSpPr>
            <p:grpSpPr bwMode="auto">
              <a:xfrm>
                <a:off x="493228" y="1105375"/>
                <a:ext cx="139700" cy="305289"/>
                <a:chOff x="131" y="1565"/>
                <a:chExt cx="288" cy="625"/>
              </a:xfrm>
            </p:grpSpPr>
            <p:sp>
              <p:nvSpPr>
                <p:cNvPr id="28" name="Oval 64"/>
                <p:cNvSpPr>
                  <a:spLocks noChangeArrowheads="1"/>
                </p:cNvSpPr>
                <p:nvPr/>
              </p:nvSpPr>
              <p:spPr bwMode="auto">
                <a:xfrm>
                  <a:off x="179" y="1565"/>
                  <a:ext cx="192" cy="193"/>
                </a:xfrm>
                <a:prstGeom prst="ellipse">
                  <a:avLst/>
                </a:prstGeom>
                <a:noFill/>
                <a:ln w="19050" algn="ctr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29" name="Line 65"/>
                <p:cNvSpPr>
                  <a:spLocks noChangeShapeType="1"/>
                </p:cNvSpPr>
                <p:nvPr/>
              </p:nvSpPr>
              <p:spPr bwMode="auto">
                <a:xfrm>
                  <a:off x="275" y="1757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30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31" y="1997"/>
                  <a:ext cx="144" cy="193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31" name="Line 67"/>
                <p:cNvSpPr>
                  <a:spLocks noChangeShapeType="1"/>
                </p:cNvSpPr>
                <p:nvPr/>
              </p:nvSpPr>
              <p:spPr bwMode="auto">
                <a:xfrm>
                  <a:off x="275" y="1997"/>
                  <a:ext cx="144" cy="193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32" name="Line 68"/>
                <p:cNvSpPr>
                  <a:spLocks noChangeShapeType="1"/>
                </p:cNvSpPr>
                <p:nvPr/>
              </p:nvSpPr>
              <p:spPr bwMode="auto">
                <a:xfrm>
                  <a:off x="131" y="1853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</p:grpSp>
          <p:sp>
            <p:nvSpPr>
              <p:cNvPr id="25" name="Rectangle 89"/>
              <p:cNvSpPr>
                <a:spLocks noChangeArrowheads="1"/>
              </p:cNvSpPr>
              <p:nvPr/>
            </p:nvSpPr>
            <p:spPr bwMode="auto">
              <a:xfrm>
                <a:off x="24248" y="1079143"/>
                <a:ext cx="484949" cy="2746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>
                <a:spAutoFit/>
              </a:bodyPr>
              <a:lstStyle/>
              <a:p>
                <a:pPr algn="r" eaLnBrk="0" hangingPunct="0">
                  <a:lnSpc>
                    <a:spcPts val="800"/>
                  </a:lnSpc>
                </a:pPr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Threat</a:t>
                </a:r>
                <a:b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Agents</a:t>
                </a:r>
              </a:p>
            </p:txBody>
          </p:sp>
          <p:sp>
            <p:nvSpPr>
              <p:cNvPr id="20" name="AutoShape 163"/>
              <p:cNvSpPr>
                <a:spLocks noChangeArrowheads="1"/>
              </p:cNvSpPr>
              <p:nvPr/>
            </p:nvSpPr>
            <p:spPr bwMode="auto">
              <a:xfrm>
                <a:off x="1143000" y="1076806"/>
                <a:ext cx="838200" cy="357187"/>
              </a:xfrm>
              <a:prstGeom prst="rightArrowCallout">
                <a:avLst>
                  <a:gd name="adj1" fmla="val 20889"/>
                  <a:gd name="adj2" fmla="val 24667"/>
                  <a:gd name="adj3" fmla="val 34667"/>
                  <a:gd name="adj4" fmla="val 8013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/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Attack</a:t>
                </a:r>
              </a:p>
              <a:p>
                <a:pPr eaLnBrk="0" hangingPunct="0"/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Vectors</a:t>
                </a:r>
              </a:p>
            </p:txBody>
          </p:sp>
          <p:sp>
            <p:nvSpPr>
              <p:cNvPr id="18" name="Rectangle 116"/>
              <p:cNvSpPr>
                <a:spLocks noChangeArrowheads="1"/>
              </p:cNvSpPr>
              <p:nvPr/>
            </p:nvSpPr>
            <p:spPr bwMode="auto">
              <a:xfrm>
                <a:off x="2879477" y="1063543"/>
                <a:ext cx="1020368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/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  Security</a:t>
                </a:r>
                <a:b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  Weakness</a:t>
                </a:r>
              </a:p>
            </p:txBody>
          </p:sp>
          <p:cxnSp>
            <p:nvCxnSpPr>
              <p:cNvPr id="23" name="AutoShape 140"/>
              <p:cNvCxnSpPr>
                <a:cxnSpLocks noChangeShapeType="1"/>
              </p:cNvCxnSpPr>
              <p:nvPr/>
            </p:nvCxnSpPr>
            <p:spPr bwMode="auto">
              <a:xfrm>
                <a:off x="2005013" y="1253973"/>
                <a:ext cx="838922" cy="0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sysDot"/>
                <a:miter lim="800000"/>
                <a:headEnd type="oval" w="sm" len="sm"/>
                <a:tailEnd type="oval" w="sm" len="sm"/>
              </a:ln>
            </p:spPr>
          </p:cxnSp>
          <p:cxnSp>
            <p:nvCxnSpPr>
              <p:cNvPr id="22" name="AutoShape 108"/>
              <p:cNvCxnSpPr>
                <a:cxnSpLocks noChangeShapeType="1"/>
              </p:cNvCxnSpPr>
              <p:nvPr/>
            </p:nvCxnSpPr>
            <p:spPr bwMode="auto">
              <a:xfrm>
                <a:off x="683695" y="1253973"/>
                <a:ext cx="453600" cy="0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sysDot"/>
                <a:miter lim="800000"/>
                <a:headEnd type="oval" w="sm" len="sm"/>
                <a:tailEnd type="oval" w="sm" len="sm"/>
              </a:ln>
            </p:spPr>
          </p:cxnSp>
        </p:grpSp>
        <p:sp>
          <p:nvSpPr>
            <p:cNvPr id="16" name="AutoShape 117"/>
            <p:cNvSpPr>
              <a:spLocks noChangeArrowheads="1"/>
            </p:cNvSpPr>
            <p:nvPr/>
          </p:nvSpPr>
          <p:spPr bwMode="auto">
            <a:xfrm>
              <a:off x="2879480" y="1051200"/>
              <a:ext cx="220306" cy="381000"/>
            </a:xfrm>
            <a:prstGeom prst="rightArrowCallout">
              <a:avLst>
                <a:gd name="adj1" fmla="val 47538"/>
                <a:gd name="adj2" fmla="val 51293"/>
                <a:gd name="adj3" fmla="val 57006"/>
                <a:gd name="adj4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endParaRPr lang="en-US" sz="900" b="1" dirty="0">
                <a:latin typeface="Exo 2" panose="000005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83600" y="1195200"/>
              <a:ext cx="92320" cy="951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Exo 2" panose="00000500000000000000" pitchFamily="2" charset="0"/>
              </a:endParaRPr>
            </a:p>
          </p:txBody>
        </p:sp>
        <p:cxnSp>
          <p:nvCxnSpPr>
            <p:cNvPr id="35" name="AutoShape 140"/>
            <p:cNvCxnSpPr>
              <a:cxnSpLocks noChangeShapeType="1"/>
            </p:cNvCxnSpPr>
            <p:nvPr userDrawn="1"/>
          </p:nvCxnSpPr>
          <p:spPr bwMode="auto">
            <a:xfrm>
              <a:off x="3899845" y="1241999"/>
              <a:ext cx="1562400" cy="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68091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9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2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858000" cy="4608000"/>
          </a:xfrm>
          <a:prstGeom prst="rect">
            <a:avLst/>
          </a:prstGeom>
          <a:solidFill>
            <a:srgbClr val="83276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Exo 2" panose="00000500000000000000" pitchFamily="2" charset="0"/>
            </a:endParaRPr>
          </a:p>
        </p:txBody>
      </p:sp>
      <p:pic>
        <p:nvPicPr>
          <p:cNvPr id="8" name="Picture 7" descr="OWASP_logo.png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600"/>
            <a:ext cx="3261600" cy="997200"/>
          </a:xfrm>
          <a:prstGeom prst="rect">
            <a:avLst/>
          </a:prstGeom>
        </p:spPr>
      </p:pic>
      <p:pic>
        <p:nvPicPr>
          <p:cNvPr id="9" name="Picture 8" descr="cc.logo.large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822" y="9243000"/>
            <a:ext cx="1080000" cy="259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1828800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Exo 2" panose="00000500000000000000" pitchFamily="2" charset="0"/>
              </a:rPr>
              <a:t>OWASP Top 10 - 2017</a:t>
            </a:r>
          </a:p>
          <a:p>
            <a:r>
              <a:rPr lang="en-US" b="1" dirty="0" err="1">
                <a:solidFill>
                  <a:srgbClr val="000000"/>
                </a:solidFill>
                <a:latin typeface="Exo 2" panose="00000500000000000000" pitchFamily="2" charset="0"/>
              </a:rPr>
              <a:t>Sepuluh</a:t>
            </a:r>
            <a:r>
              <a:rPr lang="en-US" b="1" dirty="0">
                <a:solidFill>
                  <a:srgbClr val="000000"/>
                </a:solidFill>
                <a:latin typeface="Exo 2" panose="00000500000000000000" pitchFamily="2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Exo 2" panose="00000500000000000000" pitchFamily="2" charset="0"/>
              </a:rPr>
              <a:t>Risiko</a:t>
            </a:r>
            <a:r>
              <a:rPr lang="en-US" b="1" dirty="0">
                <a:solidFill>
                  <a:srgbClr val="000000"/>
                </a:solidFill>
                <a:latin typeface="Exo 2" panose="00000500000000000000" pitchFamily="2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Exo 2" panose="00000500000000000000" pitchFamily="2" charset="0"/>
              </a:rPr>
              <a:t>Keamanan</a:t>
            </a:r>
            <a:r>
              <a:rPr lang="en-US" b="1" dirty="0">
                <a:solidFill>
                  <a:srgbClr val="000000"/>
                </a:solidFill>
                <a:latin typeface="Exo 2" panose="00000500000000000000" pitchFamily="2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Exo 2" panose="00000500000000000000" pitchFamily="2" charset="0"/>
              </a:rPr>
              <a:t>Aplikasi</a:t>
            </a:r>
            <a:r>
              <a:rPr lang="en-US" b="1" dirty="0">
                <a:solidFill>
                  <a:srgbClr val="000000"/>
                </a:solidFill>
                <a:latin typeface="Exo 2" panose="00000500000000000000" pitchFamily="2" charset="0"/>
              </a:rPr>
              <a:t> Web Paling </a:t>
            </a:r>
            <a:r>
              <a:rPr lang="en-US" b="1" dirty="0" err="1">
                <a:solidFill>
                  <a:srgbClr val="000000"/>
                </a:solidFill>
                <a:latin typeface="Exo 2" panose="00000500000000000000" pitchFamily="2" charset="0"/>
              </a:rPr>
              <a:t>Kritis</a:t>
            </a:r>
            <a:endParaRPr lang="en-US" b="1" dirty="0">
              <a:solidFill>
                <a:srgbClr val="000000"/>
              </a:solidFill>
              <a:latin typeface="Exo 2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5032" y="9356656"/>
            <a:ext cx="4389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Karya</a:t>
            </a:r>
            <a:r>
              <a:rPr lang="en-US" sz="1100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ini</a:t>
            </a:r>
            <a:r>
              <a:rPr lang="en-US" sz="1100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dilisensikan</a:t>
            </a:r>
            <a:r>
              <a:rPr lang="en-US" sz="1100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di </a:t>
            </a:r>
            <a:r>
              <a:rPr lang="en-US" sz="1100" dirty="0" err="1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bawah</a:t>
            </a:r>
            <a:r>
              <a:rPr lang="en-US" sz="1100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 </a:t>
            </a:r>
            <a:br>
              <a:rPr lang="en-US" sz="1100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Creative Commons Attribution-ShareAlike 4.0 International License</a:t>
            </a:r>
            <a:endParaRPr lang="en-US" sz="1100" dirty="0">
              <a:solidFill>
                <a:srgbClr val="000000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3" name="Grafik 2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5302600"/>
            <a:ext cx="4876397" cy="3250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800" y="9488895"/>
            <a:ext cx="163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https://owasp.org</a:t>
            </a:r>
          </a:p>
        </p:txBody>
      </p:sp>
    </p:spTree>
    <p:extLst>
      <p:ext uri="{BB962C8B-B14F-4D97-AF65-F5344CB8AC3E}">
        <p14:creationId xmlns:p14="http://schemas.microsoft.com/office/powerpoint/2010/main" val="232377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WASP Top 10-2017 1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0365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3C752E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22</Words>
  <Application>Microsoft Office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Exo 2</vt:lpstr>
      <vt:lpstr>Liberation Sans</vt:lpstr>
      <vt:lpstr>Office Theme</vt:lpstr>
      <vt:lpstr>PowerPoint Presentation</vt:lpstr>
    </vt:vector>
  </TitlesOfParts>
  <Company>OWASP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Top 10 - 2017</dc:title>
  <dc:subject>The Top 10 Most Critical Web Application Security Risks</dc:subject>
  <dc:creator>Andrew van der Stock;Neil Smithline;Torsten Gigler;Brian Glas</dc:creator>
  <cp:keywords>Web Application Security, Top 10, XSS, CSRF, SQL Injection</cp:keywords>
  <cp:lastModifiedBy>teik</cp:lastModifiedBy>
  <cp:revision>1933</cp:revision>
  <cp:lastPrinted>2017-11-16T20:35:31Z</cp:lastPrinted>
  <dcterms:created xsi:type="dcterms:W3CDTF">2009-08-17T12:51:41Z</dcterms:created>
  <dcterms:modified xsi:type="dcterms:W3CDTF">2017-12-26T12:58:18Z</dcterms:modified>
  <cp:contentStatus>RC2_RCC1</cp:contentStatus>
</cp:coreProperties>
</file>