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7" r:id="rId2"/>
  </p:sldIdLst>
  <p:sldSz cx="6858000" cy="9906000" type="A4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88" userDrawn="1">
          <p15:clr>
            <a:srgbClr val="A4A3A4"/>
          </p15:clr>
        </p15:guide>
        <p15:guide id="2" pos="1440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orient="horz" pos="3600" userDrawn="1">
          <p15:clr>
            <a:srgbClr val="A4A3A4"/>
          </p15:clr>
        </p15:guide>
        <p15:guide id="5" orient="horz" pos="2922">
          <p15:clr>
            <a:srgbClr val="A4A3A4"/>
          </p15:clr>
        </p15:guide>
        <p15:guide id="6" orient="horz" pos="39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7" userDrawn="1">
          <p15:clr>
            <a:srgbClr val="A4A3A4"/>
          </p15:clr>
        </p15:guide>
        <p15:guide id="2" pos="2137" userDrawn="1">
          <p15:clr>
            <a:srgbClr val="A4A3A4"/>
          </p15:clr>
        </p15:guide>
        <p15:guide id="3" orient="horz" pos="3157">
          <p15:clr>
            <a:srgbClr val="A4A3A4"/>
          </p15:clr>
        </p15:guide>
        <p15:guide id="4" pos="217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rsten" initials="T" lastIdx="96" clrIdx="0"/>
  <p:cmAuthor id="1" name="DorisTorsten" initials="D" lastIdx="0" clrIdx="1"/>
  <p:cmAuthor id="2" name="Andrew van der Stock" initials="AS" lastIdx="6" clrIdx="2">
    <p:extLst/>
  </p:cmAuthor>
  <p:cmAuthor id="3" name="office@enil.us" initials="o" lastIdx="1" clrIdx="3">
    <p:extLst/>
  </p:cmAuthor>
  <p:cmAuthor id="4" name="Andrew van der Stock" initials="AvdS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276B"/>
    <a:srgbClr val="4E8542"/>
    <a:srgbClr val="FC9803"/>
    <a:srgbClr val="D9EAD5"/>
    <a:srgbClr val="00FF00"/>
    <a:srgbClr val="B93A32"/>
    <a:srgbClr val="672E3B"/>
    <a:srgbClr val="FFFF00"/>
    <a:srgbClr val="B3D6A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65" autoAdjust="0"/>
    <p:restoredTop sz="95096" autoAdjust="0"/>
  </p:normalViewPr>
  <p:slideViewPr>
    <p:cSldViewPr>
      <p:cViewPr>
        <p:scale>
          <a:sx n="110" d="100"/>
          <a:sy n="110" d="100"/>
        </p:scale>
        <p:origin x="516" y="144"/>
      </p:cViewPr>
      <p:guideLst>
        <p:guide orient="horz" pos="2688"/>
        <p:guide pos="1440"/>
        <p:guide pos="2880"/>
        <p:guide orient="horz" pos="3600"/>
        <p:guide orient="horz" pos="2922"/>
        <p:guide orient="horz" pos="3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802" y="-108"/>
      </p:cViewPr>
      <p:guideLst>
        <p:guide orient="horz" pos="2857"/>
        <p:guide pos="2137"/>
        <p:guide orient="horz" pos="3157"/>
        <p:guide pos="2171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85171" cy="500273"/>
          </a:xfrm>
          <a:prstGeom prst="rect">
            <a:avLst/>
          </a:prstGeom>
        </p:spPr>
        <p:txBody>
          <a:bodyPr vert="horz" lIns="106224" tIns="53112" rIns="106224" bIns="53112" rtlCol="0"/>
          <a:lstStyle>
            <a:lvl1pPr algn="l">
              <a:defRPr sz="14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901501" y="2"/>
            <a:ext cx="2985171" cy="500273"/>
          </a:xfrm>
          <a:prstGeom prst="rect">
            <a:avLst/>
          </a:prstGeom>
        </p:spPr>
        <p:txBody>
          <a:bodyPr vert="horz" lIns="106224" tIns="53112" rIns="106224" bIns="53112" rtlCol="0"/>
          <a:lstStyle>
            <a:lvl1pPr algn="r">
              <a:defRPr sz="1400"/>
            </a:lvl1pPr>
          </a:lstStyle>
          <a:p>
            <a:fld id="{46C0059F-706E-42AF-B504-DA4BA04161AF}" type="datetimeFigureOut">
              <a:rPr lang="de-DE" smtClean="0"/>
              <a:t>26.12.2017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516788"/>
            <a:ext cx="2985171" cy="500273"/>
          </a:xfrm>
          <a:prstGeom prst="rect">
            <a:avLst/>
          </a:prstGeom>
        </p:spPr>
        <p:txBody>
          <a:bodyPr vert="horz" lIns="106224" tIns="53112" rIns="106224" bIns="53112" rtlCol="0" anchor="b"/>
          <a:lstStyle>
            <a:lvl1pPr algn="l">
              <a:defRPr sz="14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901501" y="9516788"/>
            <a:ext cx="2985171" cy="500273"/>
          </a:xfrm>
          <a:prstGeom prst="rect">
            <a:avLst/>
          </a:prstGeom>
        </p:spPr>
        <p:txBody>
          <a:bodyPr vert="horz" lIns="106224" tIns="53112" rIns="106224" bIns="53112" rtlCol="0" anchor="b"/>
          <a:lstStyle>
            <a:lvl1pPr algn="r">
              <a:defRPr sz="1400"/>
            </a:lvl1pPr>
          </a:lstStyle>
          <a:p>
            <a:fld id="{91832A97-7139-43D2-8F8B-094A116E15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245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84872" cy="500936"/>
          </a:xfrm>
          <a:prstGeom prst="rect">
            <a:avLst/>
          </a:prstGeom>
        </p:spPr>
        <p:txBody>
          <a:bodyPr vert="horz" lIns="115063" tIns="57531" rIns="115063" bIns="57531" rtlCol="0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702" y="4"/>
            <a:ext cx="2984872" cy="500936"/>
          </a:xfrm>
          <a:prstGeom prst="rect">
            <a:avLst/>
          </a:prstGeom>
        </p:spPr>
        <p:txBody>
          <a:bodyPr vert="horz" lIns="115063" tIns="57531" rIns="115063" bIns="57531" rtlCol="0"/>
          <a:lstStyle>
            <a:lvl1pPr algn="r">
              <a:defRPr sz="1500"/>
            </a:lvl1pPr>
          </a:lstStyle>
          <a:p>
            <a:fld id="{6C875393-9CE0-40DD-A78A-34757A3496C9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4713" y="752475"/>
            <a:ext cx="2598737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5063" tIns="57531" rIns="115063" bIns="575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758891"/>
            <a:ext cx="5510530" cy="4508421"/>
          </a:xfrm>
          <a:prstGeom prst="rect">
            <a:avLst/>
          </a:prstGeom>
        </p:spPr>
        <p:txBody>
          <a:bodyPr vert="horz" lIns="115063" tIns="57531" rIns="115063" bIns="575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42"/>
            <a:ext cx="2984872" cy="500936"/>
          </a:xfrm>
          <a:prstGeom prst="rect">
            <a:avLst/>
          </a:prstGeom>
        </p:spPr>
        <p:txBody>
          <a:bodyPr vert="horz" lIns="115063" tIns="57531" rIns="115063" bIns="57531" rtlCol="0" anchor="b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702" y="9516042"/>
            <a:ext cx="2984872" cy="500936"/>
          </a:xfrm>
          <a:prstGeom prst="rect">
            <a:avLst/>
          </a:prstGeom>
        </p:spPr>
        <p:txBody>
          <a:bodyPr vert="horz" lIns="115063" tIns="57531" rIns="115063" bIns="57531" rtlCol="0" anchor="b"/>
          <a:lstStyle>
            <a:lvl1pPr algn="r">
              <a:defRPr sz="1500"/>
            </a:lvl1pPr>
          </a:lstStyle>
          <a:p>
            <a:fld id="{49E76A86-908E-419A-9621-E32D65ED79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4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4713" y="752475"/>
            <a:ext cx="259873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95400" cy="831600"/>
          </a:xfrm>
          <a:prstGeom prst="rect">
            <a:avLst/>
          </a:prstGeom>
          <a:gradFill>
            <a:gsLst>
              <a:gs pos="0">
                <a:srgbClr val="83276B"/>
              </a:gs>
              <a:gs pos="80000">
                <a:srgbClr val="83276B"/>
              </a:gs>
              <a:gs pos="100000">
                <a:srgbClr val="83276B"/>
              </a:gs>
            </a:gsLst>
            <a:lin ang="16200000" scaled="0"/>
          </a:gradFill>
          <a:ln w="19050">
            <a:noFill/>
          </a:ln>
          <a:effectLst>
            <a:outerShdw blurRad="40005" dist="22860" dir="5400000" algn="ctr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 wrap="square" rtlCol="0" anchor="ctr" anchorCtr="0">
            <a:noAutofit/>
          </a:bodyPr>
          <a:lstStyle>
            <a:lvl1pPr marL="0" algn="ctr" defTabSz="914400" rtl="0" eaLnBrk="1" latinLnBrk="0" hangingPunct="1">
              <a:buFont typeface="Arial" pitchFamily="34" charset="0"/>
              <a:buNone/>
              <a:defRPr lang="en-US" sz="4400" b="1" kern="1200" dirty="0" smtClean="0">
                <a:solidFill>
                  <a:schemeClr val="bg1"/>
                </a:solidFill>
                <a:latin typeface="Exo 2" panose="00000500000000000000" pitchFamily="2" charset="0"/>
                <a:ea typeface="+mn-ea"/>
                <a:cs typeface="Exo 2" panose="00000500000000000000" pitchFamily="2" charset="0"/>
              </a:defRPr>
            </a:lvl1pPr>
          </a:lstStyle>
          <a:p>
            <a:pPr lvl="0"/>
            <a:r>
              <a:rPr lang="en-US" dirty="0"/>
              <a:t>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1371600" y="75600"/>
            <a:ext cx="5486400" cy="738000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3000"/>
              </a:lnSpc>
              <a:defRPr sz="2800" b="1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Exo 2" panose="00000500000000000000" pitchFamily="2" charset="0"/>
                <a:cs typeface="Liberation Sans" panose="020B0604020202020204" pitchFamily="34" charset="0"/>
              </a:defRPr>
            </a:lvl1pPr>
          </a:lstStyle>
          <a:p>
            <a:r>
              <a:rPr lang="en-US" dirty="0"/>
              <a:t>Enter Title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534000" y="108000"/>
            <a:ext cx="252000" cy="230400"/>
          </a:xfrm>
          <a:prstGeom prst="rect">
            <a:avLst/>
          </a:prstGeom>
          <a:solidFill>
            <a:schemeClr val="bg1"/>
          </a:solidFill>
          <a:ln w="25400" cap="rnd" cmpd="sng" algn="ctr">
            <a:solidFill>
              <a:srgbClr val="83276B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36000" tIns="45720" rIns="36000" bIns="4572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201FDD2-27F9-4966-B34E-DF3AF7EF0736}" type="slidenum">
              <a:rPr lang="en-US" smtClean="0">
                <a:solidFill>
                  <a:srgbClr val="4A1647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pPr algn="ctr"/>
              <a:t>‹#›</a:t>
            </a:fld>
            <a:endParaRPr lang="en-US">
              <a:solidFill>
                <a:srgbClr val="4A1647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6"/>
          <p:cNvSpPr/>
          <p:nvPr userDrawn="1"/>
        </p:nvSpPr>
        <p:spPr>
          <a:xfrm>
            <a:off x="3463200" y="6919200"/>
            <a:ext cx="3383280" cy="29772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br>
              <a:rPr lang="en-US" sz="1400" b="1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</a:br>
            <a:endParaRPr lang="en-US" sz="1400">
              <a:solidFill>
                <a:srgbClr val="000000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95400" cy="831600"/>
          </a:xfrm>
          <a:prstGeom prst="rect">
            <a:avLst/>
          </a:prstGeom>
          <a:gradFill>
            <a:gsLst>
              <a:gs pos="0">
                <a:srgbClr val="83276B"/>
              </a:gs>
              <a:gs pos="80000">
                <a:srgbClr val="83276B"/>
              </a:gs>
              <a:gs pos="100000">
                <a:srgbClr val="83276B"/>
              </a:gs>
            </a:gsLst>
            <a:lin ang="16200000" scaled="0"/>
          </a:gradFill>
          <a:ln w="19050">
            <a:noFill/>
          </a:ln>
          <a:effectLst>
            <a:outerShdw blurRad="40005" dist="22860" dir="5400000" algn="ctr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 wrap="square" lIns="54000" tIns="54000" rIns="54000" rtlCol="0" anchor="ctr" anchorCtr="0">
            <a:noAutofit/>
          </a:bodyPr>
          <a:lstStyle>
            <a:lvl1pPr marL="0" algn="ctr" defTabSz="914400" rtl="0" eaLnBrk="1" latinLnBrk="0" hangingPunct="1">
              <a:buFont typeface="Arial" pitchFamily="34" charset="0"/>
              <a:buNone/>
              <a:defRPr lang="en-US" sz="4400" b="1" kern="1200" dirty="0" smtClean="0">
                <a:solidFill>
                  <a:schemeClr val="bg1"/>
                </a:solidFill>
                <a:latin typeface="Exo 2" panose="00000500000000000000" pitchFamily="2" charset="0"/>
                <a:ea typeface="+mn-ea"/>
                <a:cs typeface="Exo 2" panose="00000500000000000000" pitchFamily="2" charset="0"/>
              </a:defRPr>
            </a:lvl1pPr>
          </a:lstStyle>
          <a:p>
            <a:pPr lvl="0"/>
            <a:r>
              <a:rPr lang="en-US" dirty="0"/>
              <a:t>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1371600" y="75600"/>
            <a:ext cx="5486400" cy="738000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3000"/>
              </a:lnSpc>
              <a:defRPr sz="2800" b="1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Exo 2" panose="00000500000000000000" pitchFamily="2" charset="0"/>
                <a:cs typeface="Exo 2" panose="00000500000000000000" pitchFamily="2" charset="0"/>
              </a:defRPr>
            </a:lvl1pPr>
          </a:lstStyle>
          <a:p>
            <a:r>
              <a:rPr lang="en-US" dirty="0"/>
              <a:t>Enter Title</a:t>
            </a:r>
          </a:p>
        </p:txBody>
      </p:sp>
      <p:graphicFrame>
        <p:nvGraphicFramePr>
          <p:cNvPr id="5" name="Table 10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750830"/>
              </p:ext>
            </p:extLst>
          </p:nvPr>
        </p:nvGraphicFramePr>
        <p:xfrm>
          <a:off x="10800" y="939600"/>
          <a:ext cx="6836400" cy="2239082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255">
                <a:tc gridSpan="2">
                  <a:txBody>
                    <a:bodyPr/>
                    <a:lstStyle/>
                    <a:p>
                      <a:endParaRPr lang="en-US" sz="110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 marT="46800" marB="468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10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 marT="46800" marB="468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10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 marT="46800" marB="468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App. Specific</a:t>
                      </a:r>
                      <a:endParaRPr lang="en-US" sz="1100" b="1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marT="46800" marB="46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marT="46800" marB="46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baseline="0"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marT="46800" marB="46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marT="46800" marB="46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baseline="0"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marT="46800" marB="46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Business</a:t>
                      </a:r>
                      <a:r>
                        <a:rPr lang="en-US" sz="1000" b="1" baseline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 </a:t>
                      </a:r>
                      <a:r>
                        <a:rPr lang="en-US" sz="1000" b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?</a:t>
                      </a:r>
                    </a:p>
                  </a:txBody>
                  <a:tcPr marL="45720" marR="45720" marT="46800" marB="46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6800"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marT="46800" marB="468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 b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marT="46800" marB="468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10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marT="46800" marB="468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106"/>
          <p:cNvSpPr/>
          <p:nvPr userDrawn="1"/>
        </p:nvSpPr>
        <p:spPr>
          <a:xfrm>
            <a:off x="10800" y="6919200"/>
            <a:ext cx="3383280" cy="29772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br>
              <a:rPr lang="en-US" sz="1400" b="1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</a:br>
            <a:endParaRPr lang="en-US" sz="1400">
              <a:solidFill>
                <a:srgbClr val="000000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7" name="Rectangle 107"/>
          <p:cNvSpPr/>
          <p:nvPr userDrawn="1"/>
        </p:nvSpPr>
        <p:spPr>
          <a:xfrm>
            <a:off x="10800" y="3247200"/>
            <a:ext cx="3383280" cy="3600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br>
              <a:rPr lang="en-US" sz="1600" b="1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</a:br>
            <a:endParaRPr lang="en-US" sz="1000">
              <a:solidFill>
                <a:srgbClr val="000000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0" name="Rectangle 108"/>
          <p:cNvSpPr/>
          <p:nvPr userDrawn="1"/>
        </p:nvSpPr>
        <p:spPr>
          <a:xfrm>
            <a:off x="3463200" y="3247200"/>
            <a:ext cx="3383280" cy="3600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br>
              <a:rPr lang="en-US" sz="1400" b="1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</a:br>
            <a:endParaRPr lang="en-US" sz="1400">
              <a:solidFill>
                <a:srgbClr val="000000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534000" y="108000"/>
            <a:ext cx="252000" cy="230400"/>
          </a:xfrm>
          <a:prstGeom prst="rect">
            <a:avLst/>
          </a:prstGeom>
          <a:solidFill>
            <a:schemeClr val="bg1"/>
          </a:solidFill>
          <a:ln w="25400" cap="rnd" cmpd="sng" algn="ctr">
            <a:solidFill>
              <a:srgbClr val="83276B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36000" tIns="45720" rIns="36000" bIns="4572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201FDD2-27F9-4966-B34E-DF3AF7EF0736}" type="slidenum">
              <a:rPr lang="en-US" smtClean="0">
                <a:solidFill>
                  <a:srgbClr val="4A1647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pPr algn="ctr"/>
              <a:t>‹#›</a:t>
            </a:fld>
            <a:endParaRPr lang="en-US">
              <a:solidFill>
                <a:srgbClr val="4A1647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24248" y="1026000"/>
            <a:ext cx="6071752" cy="388800"/>
            <a:chOff x="24248" y="1044000"/>
            <a:chExt cx="6071752" cy="388200"/>
          </a:xfrm>
        </p:grpSpPr>
        <p:grpSp>
          <p:nvGrpSpPr>
            <p:cNvPr id="15" name="Group 40"/>
            <p:cNvGrpSpPr/>
            <p:nvPr/>
          </p:nvGrpSpPr>
          <p:grpSpPr>
            <a:xfrm>
              <a:off x="24248" y="1044000"/>
              <a:ext cx="6071752" cy="388200"/>
              <a:chOff x="24248" y="1056343"/>
              <a:chExt cx="6071752" cy="388200"/>
            </a:xfrm>
          </p:grpSpPr>
          <p:sp>
            <p:nvSpPr>
              <p:cNvPr id="21" name="AutoShape 85"/>
              <p:cNvSpPr>
                <a:spLocks noChangeArrowheads="1"/>
              </p:cNvSpPr>
              <p:nvPr/>
            </p:nvSpPr>
            <p:spPr bwMode="auto">
              <a:xfrm>
                <a:off x="5486400" y="1056343"/>
                <a:ext cx="609600" cy="386519"/>
              </a:xfrm>
              <a:prstGeom prst="can">
                <a:avLst>
                  <a:gd name="adj" fmla="val 2500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950" b="1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Impacts</a:t>
                </a:r>
              </a:p>
            </p:txBody>
          </p:sp>
          <p:grpSp>
            <p:nvGrpSpPr>
              <p:cNvPr id="19" name="Group 63"/>
              <p:cNvGrpSpPr>
                <a:grpSpLocks/>
              </p:cNvGrpSpPr>
              <p:nvPr/>
            </p:nvGrpSpPr>
            <p:grpSpPr bwMode="auto">
              <a:xfrm>
                <a:off x="493228" y="1105375"/>
                <a:ext cx="139700" cy="305289"/>
                <a:chOff x="131" y="1565"/>
                <a:chExt cx="288" cy="625"/>
              </a:xfrm>
            </p:grpSpPr>
            <p:sp>
              <p:nvSpPr>
                <p:cNvPr id="28" name="Oval 64"/>
                <p:cNvSpPr>
                  <a:spLocks noChangeArrowheads="1"/>
                </p:cNvSpPr>
                <p:nvPr/>
              </p:nvSpPr>
              <p:spPr bwMode="auto">
                <a:xfrm>
                  <a:off x="179" y="1565"/>
                  <a:ext cx="192" cy="193"/>
                </a:xfrm>
                <a:prstGeom prst="ellipse">
                  <a:avLst/>
                </a:prstGeom>
                <a:noFill/>
                <a:ln w="19050" algn="ctr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900" b="1">
                    <a:latin typeface="Exo 2" panose="00000500000000000000" pitchFamily="2" charset="0"/>
                  </a:endParaRPr>
                </a:p>
              </p:txBody>
            </p:sp>
            <p:sp>
              <p:nvSpPr>
                <p:cNvPr id="29" name="Line 65"/>
                <p:cNvSpPr>
                  <a:spLocks noChangeShapeType="1"/>
                </p:cNvSpPr>
                <p:nvPr/>
              </p:nvSpPr>
              <p:spPr bwMode="auto">
                <a:xfrm>
                  <a:off x="275" y="1757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900" b="1">
                    <a:latin typeface="Exo 2" panose="00000500000000000000" pitchFamily="2" charset="0"/>
                  </a:endParaRPr>
                </a:p>
              </p:txBody>
            </p:sp>
            <p:sp>
              <p:nvSpPr>
                <p:cNvPr id="30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131" y="1997"/>
                  <a:ext cx="144" cy="193"/>
                </a:xfrm>
                <a:prstGeom prst="line">
                  <a:avLst/>
                </a:prstGeom>
                <a:noFill/>
                <a:ln w="19050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900" b="1">
                    <a:latin typeface="Exo 2" panose="00000500000000000000" pitchFamily="2" charset="0"/>
                  </a:endParaRPr>
                </a:p>
              </p:txBody>
            </p:sp>
            <p:sp>
              <p:nvSpPr>
                <p:cNvPr id="31" name="Line 67"/>
                <p:cNvSpPr>
                  <a:spLocks noChangeShapeType="1"/>
                </p:cNvSpPr>
                <p:nvPr/>
              </p:nvSpPr>
              <p:spPr bwMode="auto">
                <a:xfrm>
                  <a:off x="275" y="1997"/>
                  <a:ext cx="144" cy="193"/>
                </a:xfrm>
                <a:prstGeom prst="line">
                  <a:avLst/>
                </a:prstGeom>
                <a:noFill/>
                <a:ln w="19050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900" b="1">
                    <a:latin typeface="Exo 2" panose="00000500000000000000" pitchFamily="2" charset="0"/>
                  </a:endParaRPr>
                </a:p>
              </p:txBody>
            </p:sp>
            <p:sp>
              <p:nvSpPr>
                <p:cNvPr id="32" name="Line 68"/>
                <p:cNvSpPr>
                  <a:spLocks noChangeShapeType="1"/>
                </p:cNvSpPr>
                <p:nvPr/>
              </p:nvSpPr>
              <p:spPr bwMode="auto">
                <a:xfrm>
                  <a:off x="131" y="1853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900" b="1">
                    <a:latin typeface="Exo 2" panose="00000500000000000000" pitchFamily="2" charset="0"/>
                  </a:endParaRPr>
                </a:p>
              </p:txBody>
            </p:sp>
          </p:grpSp>
          <p:sp>
            <p:nvSpPr>
              <p:cNvPr id="25" name="Rectangle 89"/>
              <p:cNvSpPr>
                <a:spLocks noChangeArrowheads="1"/>
              </p:cNvSpPr>
              <p:nvPr/>
            </p:nvSpPr>
            <p:spPr bwMode="auto">
              <a:xfrm>
                <a:off x="24248" y="1079143"/>
                <a:ext cx="484949" cy="2746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36000" rIns="36000">
                <a:spAutoFit/>
              </a:bodyPr>
              <a:lstStyle/>
              <a:p>
                <a:pPr algn="r" eaLnBrk="0" hangingPunct="0">
                  <a:lnSpc>
                    <a:spcPts val="800"/>
                  </a:lnSpc>
                </a:pPr>
                <a:r>
                  <a:rPr lang="en-US" sz="950" b="1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Threat</a:t>
                </a:r>
                <a:br>
                  <a:rPr lang="en-US" sz="950" b="1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</a:br>
                <a:r>
                  <a:rPr lang="en-US" sz="950" b="1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Agents</a:t>
                </a:r>
              </a:p>
            </p:txBody>
          </p:sp>
          <p:sp>
            <p:nvSpPr>
              <p:cNvPr id="20" name="AutoShape 163"/>
              <p:cNvSpPr>
                <a:spLocks noChangeArrowheads="1"/>
              </p:cNvSpPr>
              <p:nvPr/>
            </p:nvSpPr>
            <p:spPr bwMode="auto">
              <a:xfrm>
                <a:off x="1143000" y="1076806"/>
                <a:ext cx="838200" cy="357187"/>
              </a:xfrm>
              <a:prstGeom prst="rightArrowCallout">
                <a:avLst>
                  <a:gd name="adj1" fmla="val 20889"/>
                  <a:gd name="adj2" fmla="val 24667"/>
                  <a:gd name="adj3" fmla="val 34667"/>
                  <a:gd name="adj4" fmla="val 8013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0" hangingPunct="0"/>
                <a:r>
                  <a:rPr lang="en-US" sz="950" b="1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 Attack</a:t>
                </a:r>
              </a:p>
              <a:p>
                <a:pPr eaLnBrk="0" hangingPunct="0"/>
                <a:r>
                  <a:rPr lang="en-US" sz="950" b="1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 Vectors</a:t>
                </a:r>
              </a:p>
            </p:txBody>
          </p:sp>
          <p:sp>
            <p:nvSpPr>
              <p:cNvPr id="18" name="Rectangle 116"/>
              <p:cNvSpPr>
                <a:spLocks noChangeArrowheads="1"/>
              </p:cNvSpPr>
              <p:nvPr/>
            </p:nvSpPr>
            <p:spPr bwMode="auto">
              <a:xfrm>
                <a:off x="2879477" y="1063543"/>
                <a:ext cx="1020368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0" hangingPunct="0"/>
                <a:r>
                  <a:rPr lang="en-US" sz="950" b="1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     Security</a:t>
                </a:r>
                <a:br>
                  <a:rPr lang="en-US" sz="950" b="1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</a:br>
                <a:r>
                  <a:rPr lang="en-US" sz="950" b="1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     Weakness</a:t>
                </a:r>
              </a:p>
            </p:txBody>
          </p:sp>
          <p:cxnSp>
            <p:nvCxnSpPr>
              <p:cNvPr id="23" name="AutoShape 140"/>
              <p:cNvCxnSpPr>
                <a:cxnSpLocks noChangeShapeType="1"/>
              </p:cNvCxnSpPr>
              <p:nvPr/>
            </p:nvCxnSpPr>
            <p:spPr bwMode="auto">
              <a:xfrm>
                <a:off x="2005013" y="1253973"/>
                <a:ext cx="838922" cy="0"/>
              </a:xfrm>
              <a:prstGeom prst="bentConnector3">
                <a:avLst>
                  <a:gd name="adj1" fmla="val 50000"/>
                </a:avLst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  <a:prstDash val="sysDot"/>
                <a:miter lim="800000"/>
                <a:headEnd type="oval" w="sm" len="sm"/>
                <a:tailEnd type="oval" w="sm" len="sm"/>
              </a:ln>
            </p:spPr>
          </p:cxnSp>
          <p:cxnSp>
            <p:nvCxnSpPr>
              <p:cNvPr id="22" name="AutoShape 108"/>
              <p:cNvCxnSpPr>
                <a:cxnSpLocks noChangeShapeType="1"/>
              </p:cNvCxnSpPr>
              <p:nvPr/>
            </p:nvCxnSpPr>
            <p:spPr bwMode="auto">
              <a:xfrm>
                <a:off x="683695" y="1253973"/>
                <a:ext cx="453600" cy="0"/>
              </a:xfrm>
              <a:prstGeom prst="bentConnector3">
                <a:avLst>
                  <a:gd name="adj1" fmla="val 50000"/>
                </a:avLst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  <a:prstDash val="sysDot"/>
                <a:miter lim="800000"/>
                <a:headEnd type="oval" w="sm" len="sm"/>
                <a:tailEnd type="oval" w="sm" len="sm"/>
              </a:ln>
            </p:spPr>
          </p:cxnSp>
        </p:grpSp>
        <p:sp>
          <p:nvSpPr>
            <p:cNvPr id="16" name="AutoShape 117"/>
            <p:cNvSpPr>
              <a:spLocks noChangeArrowheads="1"/>
            </p:cNvSpPr>
            <p:nvPr/>
          </p:nvSpPr>
          <p:spPr bwMode="auto">
            <a:xfrm>
              <a:off x="2879480" y="1051200"/>
              <a:ext cx="220306" cy="381000"/>
            </a:xfrm>
            <a:prstGeom prst="rightArrowCallout">
              <a:avLst>
                <a:gd name="adj1" fmla="val 47538"/>
                <a:gd name="adj2" fmla="val 51293"/>
                <a:gd name="adj3" fmla="val 57006"/>
                <a:gd name="adj4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hangingPunct="0"/>
              <a:endParaRPr lang="en-US" sz="900" b="1">
                <a:latin typeface="Exo 2" panose="00000500000000000000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83600" y="1195200"/>
              <a:ext cx="92320" cy="951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Exo 2" panose="00000500000000000000" pitchFamily="2" charset="0"/>
              </a:endParaRPr>
            </a:p>
          </p:txBody>
        </p:sp>
        <p:cxnSp>
          <p:nvCxnSpPr>
            <p:cNvPr id="35" name="AutoShape 140"/>
            <p:cNvCxnSpPr>
              <a:cxnSpLocks noChangeShapeType="1"/>
            </p:cNvCxnSpPr>
            <p:nvPr userDrawn="1"/>
          </p:nvCxnSpPr>
          <p:spPr bwMode="auto">
            <a:xfrm>
              <a:off x="3899845" y="1241999"/>
              <a:ext cx="1562400" cy="0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4">
                  <a:lumMod val="75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68091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89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4" r:id="rId2"/>
    <p:sldLayoutId id="2147483662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OWASP_Chapter" TargetMode="External"/><Relationship Id="rId3" Type="http://schemas.openxmlformats.org/officeDocument/2006/relationships/notesSlide" Target="../notesSlides/notesSlide1.xml"/><Relationship Id="rId7" Type="http://schemas.openxmlformats.org/officeDocument/2006/relationships/hyperlink" Target="https://www.owasp.org/index.php/OWASP_Cheat_Sheet_Series" TargetMode="External"/><Relationship Id="rId12" Type="http://schemas.openxmlformats.org/officeDocument/2006/relationships/slide" Target="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hyperlink" Target="https://www.youtube.com/user/OWASPGLOBAL" TargetMode="External"/><Relationship Id="rId11" Type="http://schemas.openxmlformats.org/officeDocument/2006/relationships/hyperlink" Target="https://www.owasp.org" TargetMode="External"/><Relationship Id="rId5" Type="http://schemas.openxmlformats.org/officeDocument/2006/relationships/image" Target="../media/image1.png"/><Relationship Id="rId10" Type="http://schemas.openxmlformats.org/officeDocument/2006/relationships/hyperlink" Target="https://lists.owasp.org/mailman/listinfo" TargetMode="Externa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s://www.owasp.org/index.php/Category:OWASP_AppSec_Conferen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650044"/>
              </p:ext>
            </p:extLst>
          </p:nvPr>
        </p:nvGraphicFramePr>
        <p:xfrm>
          <a:off x="0" y="8643411"/>
          <a:ext cx="6858000" cy="1262589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51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Hak Cipta dan Lisensi</a:t>
                      </a:r>
                      <a:endParaRPr lang="en-US" sz="1600" b="1" kern="1200">
                        <a:solidFill>
                          <a:schemeClr val="lt1"/>
                        </a:solidFill>
                        <a:latin typeface="Exo 2" panose="00000500000000000000" pitchFamily="2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T="46800" marB="468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40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Hak Cipta © 2003 – 2017 The OWASP Foundation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This document is released under the Creative Commons Attribution Share-Alike 4.0 license. </a:t>
                      </a:r>
                      <a:endParaRPr lang="en-US" sz="1000" baseline="0">
                        <a:solidFill>
                          <a:schemeClr val="tx2"/>
                        </a:solidFill>
                        <a:latin typeface="Liberation Sans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For any reuse or distribution, you must make it clear to others the license terms of this work.</a:t>
                      </a:r>
                      <a:endParaRPr lang="en-US" sz="1000" baseline="0">
                        <a:solidFill>
                          <a:srgbClr val="000000"/>
                        </a:solidFill>
                        <a:latin typeface="Liberation Sans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1371600" marT="49530" marB="4953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Picture 2" descr="by-sa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/>
          </a:blip>
          <a:srcRect/>
          <a:stretch>
            <a:fillRect/>
          </a:stretch>
        </p:blipFill>
        <p:spPr bwMode="auto">
          <a:xfrm>
            <a:off x="152401" y="9232385"/>
            <a:ext cx="968784" cy="3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057142"/>
              </p:ext>
            </p:extLst>
          </p:nvPr>
        </p:nvGraphicFramePr>
        <p:xfrm>
          <a:off x="0" y="939600"/>
          <a:ext cx="3352800" cy="770381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7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err="1">
                          <a:solidFill>
                            <a:schemeClr val="tx1"/>
                          </a:solidFill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Daftar</a:t>
                      </a:r>
                      <a:r>
                        <a:rPr lang="en-US" sz="1600" b="1" kern="1200">
                          <a:solidFill>
                            <a:schemeClr val="tx1"/>
                          </a:solidFill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Isi</a:t>
                      </a:r>
                    </a:p>
                  </a:txBody>
                  <a:tcPr marT="46800" marB="468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099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>
                        <a:solidFill>
                          <a:srgbClr val="FF0000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T="46800" marB="46800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087640"/>
              </p:ext>
            </p:extLst>
          </p:nvPr>
        </p:nvGraphicFramePr>
        <p:xfrm>
          <a:off x="3429000" y="939600"/>
          <a:ext cx="3429000" cy="770381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7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kern="1200" err="1">
                          <a:solidFill>
                            <a:srgbClr val="000000"/>
                          </a:solidFill>
                          <a:latin typeface="Exo 2" panose="00000500000000000000" pitchFamily="2" charset="0"/>
                          <a:ea typeface="+mn-ea"/>
                          <a:cs typeface="Liberation Sans" panose="020B0604020202020204" pitchFamily="34" charset="0"/>
                        </a:rPr>
                        <a:t>Tentang</a:t>
                      </a:r>
                      <a:r>
                        <a:rPr lang="en-US" sz="1600" b="1">
                          <a:latin typeface="Exo 2" panose="00000500000000000000" pitchFamily="2" charset="0"/>
                          <a:cs typeface="Liberation Sans" panose="020B0604020202020204" pitchFamily="34" charset="0"/>
                        </a:rPr>
                        <a:t> OWASP</a:t>
                      </a:r>
                    </a:p>
                  </a:txBody>
                  <a:tcPr marT="46800" marB="468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088">
                <a:tc>
                  <a:txBody>
                    <a:bodyPr/>
                    <a:lstStyle/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950" b="0" i="0" u="none" strike="noStrike" noProof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The Open Web Application Security Project (OWASP) is an open community dedicated to enabling organizations to develop, purchase, and maintain applications and APIs that can be trusted. </a:t>
                      </a:r>
                      <a:endParaRPr lang="en-US" sz="95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950" b="0" i="0" u="none" strike="noStrike" noProof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At OWASP, you'll find free and open:</a:t>
                      </a:r>
                      <a:endParaRPr lang="en-US" sz="95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82550" lvl="0" indent="-82550" algn="l">
                        <a:lnSpc>
                          <a:spcPts val="1000"/>
                        </a:lnSpc>
                        <a:spcBef>
                          <a:spcPts val="1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pos="90000" algn="l"/>
                        </a:tabLst>
                      </a:pPr>
                      <a:r>
                        <a:rPr lang="en-US" sz="950" b="0" i="0" u="none" strike="noStrike" noProof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Application security tools and standards.</a:t>
                      </a:r>
                      <a:endParaRPr lang="en-US" sz="95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82550" lvl="0" indent="-82550" algn="l">
                        <a:lnSpc>
                          <a:spcPts val="1000"/>
                        </a:lnSpc>
                        <a:spcBef>
                          <a:spcPts val="1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pos="90000" algn="l"/>
                        </a:tabLst>
                      </a:pPr>
                      <a:r>
                        <a:rPr lang="en-US" sz="950" b="0" i="0" u="none" strike="noStrike" noProof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Complete books on application security testing, secure code development, and secure code review.</a:t>
                      </a:r>
                      <a:endParaRPr lang="en-US" sz="95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82550" lvl="0" indent="-82550" algn="l">
                        <a:lnSpc>
                          <a:spcPts val="1000"/>
                        </a:lnSpc>
                        <a:spcBef>
                          <a:spcPts val="1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pos="90000" algn="l"/>
                        </a:tabLst>
                      </a:pPr>
                      <a:r>
                        <a:rPr lang="en-US" sz="950" b="0" i="0" u="none" strike="noStrike" noProof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Presentations and </a:t>
                      </a:r>
                      <a:r>
                        <a:rPr lang="en-US" sz="950" b="0" i="0" u="none" strike="noStrike" noProof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6"/>
                        </a:rPr>
                        <a:t>videos</a:t>
                      </a:r>
                      <a:r>
                        <a:rPr lang="en-US" sz="950" b="0" i="0" u="none" strike="noStrike" noProof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</a:t>
                      </a:r>
                    </a:p>
                    <a:p>
                      <a:pPr marL="82550" lvl="0" indent="-82550" algn="l">
                        <a:lnSpc>
                          <a:spcPts val="1000"/>
                        </a:lnSpc>
                        <a:spcBef>
                          <a:spcPts val="1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pos="90000" algn="l"/>
                        </a:tabLst>
                      </a:pPr>
                      <a:r>
                        <a:rPr lang="en-US" sz="950" b="0" i="0" u="none" strike="noStrike" noProof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7"/>
                        </a:rPr>
                        <a:t>Cheat sheets</a:t>
                      </a:r>
                      <a:r>
                        <a:rPr lang="en-US" sz="950" b="0" i="0" u="none" strike="noStrike" noProof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on many common topics.</a:t>
                      </a:r>
                    </a:p>
                    <a:p>
                      <a:pPr marL="82550" lvl="0" indent="-82550" algn="l">
                        <a:lnSpc>
                          <a:spcPts val="1000"/>
                        </a:lnSpc>
                        <a:spcBef>
                          <a:spcPts val="1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pos="90000" algn="l"/>
                        </a:tabLst>
                      </a:pPr>
                      <a:r>
                        <a:rPr lang="en-US" sz="950" b="0" i="0" u="none" strike="noStrike" noProof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Standard security controls and libraries.</a:t>
                      </a:r>
                      <a:endParaRPr lang="en-US" sz="95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82800" lvl="0" indent="-82800" algn="l">
                        <a:lnSpc>
                          <a:spcPts val="1000"/>
                        </a:lnSpc>
                        <a:spcBef>
                          <a:spcPts val="1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pos="90000" algn="l"/>
                        </a:tabLst>
                      </a:pPr>
                      <a:r>
                        <a:rPr lang="en-US" sz="950" b="0" i="0" u="none" strike="noStrike" noProof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8"/>
                        </a:rPr>
                        <a:t>Local chapters worldwide</a:t>
                      </a:r>
                      <a:r>
                        <a:rPr lang="en-US" sz="950" b="0" i="0" u="none" strike="noStrike" noProof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</a:t>
                      </a:r>
                      <a:endParaRPr lang="en-US" sz="95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82800" lvl="0" indent="-82800" algn="l">
                        <a:lnSpc>
                          <a:spcPts val="1000"/>
                        </a:lnSpc>
                        <a:spcBef>
                          <a:spcPts val="1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pos="90000" algn="l"/>
                        </a:tabLst>
                      </a:pPr>
                      <a:r>
                        <a:rPr lang="en-US" sz="950" b="0" i="0" u="none" strike="noStrike" noProof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Cutting edge research.</a:t>
                      </a:r>
                      <a:endParaRPr lang="en-US" sz="95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82800" lvl="0" indent="-82800" algn="l">
                        <a:lnSpc>
                          <a:spcPts val="1000"/>
                        </a:lnSpc>
                        <a:spcBef>
                          <a:spcPts val="1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pos="90000" algn="l"/>
                        </a:tabLst>
                      </a:pPr>
                      <a:r>
                        <a:rPr lang="en-US" sz="950" b="0" i="0" u="none" strike="noStrike" noProof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Extensive </a:t>
                      </a:r>
                      <a:r>
                        <a:rPr lang="en-US" sz="950" b="0" i="0" u="none" strike="noStrike" noProof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9"/>
                        </a:rPr>
                        <a:t>conferences worldwide</a:t>
                      </a:r>
                      <a:r>
                        <a:rPr lang="en-US" sz="950" b="0" i="0" u="none" strike="noStrike" noProof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</a:t>
                      </a:r>
                      <a:endParaRPr lang="en-US" sz="95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82800" lvl="0" indent="-82800" algn="l">
                        <a:lnSpc>
                          <a:spcPts val="1000"/>
                        </a:lnSpc>
                        <a:spcBef>
                          <a:spcPts val="1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pos="90000" algn="l"/>
                        </a:tabLst>
                      </a:pPr>
                      <a:r>
                        <a:rPr lang="en-US" sz="950" b="0" i="0" u="none" strike="noStrike" noProof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0"/>
                        </a:rPr>
                        <a:t>Mailing lists</a:t>
                      </a:r>
                      <a:r>
                        <a:rPr lang="en-US" sz="950" b="0" i="0" u="none" strike="noStrike" noProof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</a:t>
                      </a:r>
                      <a:endParaRPr lang="en-US" sz="95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br>
                        <a:rPr lang="en-US" sz="950" b="0" i="0" u="none" strike="noStrike" noProof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</a:br>
                      <a:r>
                        <a:rPr lang="en-US" sz="950" b="0" i="0" u="none" strike="noStrike" noProof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Learn more at: </a:t>
                      </a:r>
                      <a:r>
                        <a:rPr lang="en-US" sz="950" b="0" i="0" u="none" strike="noStrike" noProof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1"/>
                        </a:rPr>
                        <a:t>https://www.owasp.org</a:t>
                      </a:r>
                      <a:r>
                        <a:rPr lang="en-US" sz="950" b="0" i="0" u="none" strike="noStrike" noProof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</a:t>
                      </a:r>
                      <a:endParaRPr lang="en-US" sz="950" b="0" i="0" u="sng" strike="noStrike" noProof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950" b="0" i="0" u="none" strike="noStrike" noProof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All OWASP tools, documents, videos, presentations, and chapters are free and open to anyone interested in improving application security. </a:t>
                      </a:r>
                      <a:endParaRPr lang="en-US" sz="95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950" b="0" i="0" u="none" strike="noStrike" noProof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We advocate approaching application security as a people, process, and technology problem, because the most effective approaches to application security require improvements in these areas.</a:t>
                      </a:r>
                      <a:endParaRPr lang="en-US" sz="95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950" b="0" i="0" u="none" strike="noStrike" noProof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OWASP is a new kind of organization. Our freedom from commercial pressures allows us to provide unbiased, practical, and cost-effective information about application security. </a:t>
                      </a:r>
                    </a:p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950" b="0" i="0" u="none" strike="noStrike" noProof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OWASP is not affiliated with any technology company, although we support the informed use of commercial security technology. OWASP produces many types of materials in a collaborative, transparent, and open way.</a:t>
                      </a:r>
                      <a:endParaRPr lang="en-US" sz="95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950" b="0" i="0" u="none" strike="noStrike" noProof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The OWASP Foundation is the non-profit entity that ensures the project's long-term success. Almost everyone associated with OWASP is a volunteer, including the OWASP board, chapter leaders, project leaders, and project members.</a:t>
                      </a:r>
                      <a:br>
                        <a:rPr lang="en-US" sz="950" b="0" i="0" u="none" strike="noStrike" noProof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</a:br>
                      <a:r>
                        <a:rPr lang="en-US" sz="950" b="0" i="0" u="none" strike="noStrike" noProof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We support innovative security research with grants and infrastructure.</a:t>
                      </a:r>
                      <a:endParaRPr lang="en-US" sz="95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950" b="0" i="0" u="none" strike="noStrike" noProof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Come join us!</a:t>
                      </a:r>
                      <a:endParaRPr lang="en-US" sz="95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T="46800" marB="46800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1600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/>
          <a:lstStyle/>
          <a:p>
            <a:r>
              <a:rPr lang="de-DE"/>
              <a:t>TOC</a:t>
            </a:r>
            <a:endParaRPr lang="de-DE" sz="400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chemeClr val="bg1">
                    <a:lumMod val="50000"/>
                  </a:schemeClr>
                </a:solidFill>
                <a:latin typeface="Exo 2" panose="00000500000000000000" pitchFamily="2" charset="0"/>
              </a:rPr>
              <a:t>Daftar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Exo 2" panose="00000500000000000000" pitchFamily="2" charset="0"/>
              </a:rPr>
              <a:t> Isi</a:t>
            </a:r>
            <a:endParaRPr lang="de-DE">
              <a:solidFill>
                <a:schemeClr val="bg1">
                  <a:lumMod val="50000"/>
                </a:schemeClr>
              </a:solidFill>
              <a:latin typeface="Exo 2" panose="00000500000000000000" pitchFamily="2" charset="0"/>
            </a:endParaRPr>
          </a:p>
        </p:txBody>
      </p:sp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369055"/>
              </p:ext>
            </p:extLst>
          </p:nvPr>
        </p:nvGraphicFramePr>
        <p:xfrm>
          <a:off x="0" y="1352600"/>
          <a:ext cx="3383280" cy="645541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98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9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kern="120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1" kern="120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TOC</a:t>
                      </a:r>
                      <a:r>
                        <a:rPr lang="en-US" sz="950" kern="120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-	</a:t>
                      </a:r>
                      <a:r>
                        <a:rPr lang="en-US" sz="950" kern="1200" err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Tentang</a:t>
                      </a:r>
                      <a:r>
                        <a:rPr lang="en-US" sz="950" kern="120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OWASP	……………………………</a:t>
                      </a:r>
                    </a:p>
                  </a:txBody>
                  <a:tcPr marR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2" action="ppaction://hlinksldjump"/>
                        </a:rPr>
                        <a:t>1</a:t>
                      </a:r>
                      <a:endParaRPr lang="en-US" sz="95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kern="120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1" kern="120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FW</a:t>
                      </a:r>
                      <a:r>
                        <a:rPr lang="en-US" sz="950" kern="120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-	</a:t>
                      </a:r>
                      <a:r>
                        <a:rPr lang="en-US" sz="950" kern="1200" err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Pengantar</a:t>
                      </a:r>
                      <a:r>
                        <a:rPr lang="en-US" sz="950" kern="120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………..………………...………</a:t>
                      </a:r>
                    </a:p>
                  </a:txBody>
                  <a:tcPr marR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" action="ppaction://noaction"/>
                        </a:rPr>
                        <a:t>2</a:t>
                      </a:r>
                      <a:endParaRPr lang="en-US" sz="95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kern="120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1" kern="120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I</a:t>
                      </a:r>
                      <a:r>
                        <a:rPr lang="en-US" sz="950" kern="120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-	</a:t>
                      </a:r>
                      <a:r>
                        <a:rPr lang="en-US" sz="950" kern="1200" err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Perkenalan</a:t>
                      </a:r>
                      <a:r>
                        <a:rPr lang="en-US" sz="950" kern="120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………..……………….……..…</a:t>
                      </a:r>
                    </a:p>
                  </a:txBody>
                  <a:tcPr marR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" action="ppaction://noaction"/>
                        </a:rPr>
                        <a:t>3</a:t>
                      </a:r>
                      <a:endParaRPr lang="en-US" sz="95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kern="120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1" kern="120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RN</a:t>
                      </a:r>
                      <a:r>
                        <a:rPr lang="en-US" sz="950" kern="120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-	</a:t>
                      </a:r>
                      <a:r>
                        <a:rPr lang="en-US" sz="950" kern="1200" noProof="0" err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Catatan</a:t>
                      </a: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en-US" sz="950" kern="1200" err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Rilis</a:t>
                      </a:r>
                      <a:r>
                        <a:rPr lang="en-US" sz="950" kern="120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…………..………….…..…..</a:t>
                      </a:r>
                    </a:p>
                  </a:txBody>
                  <a:tcPr marR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" action="ppaction://noaction"/>
                        </a:rPr>
                        <a:t>4</a:t>
                      </a:r>
                      <a:endParaRPr lang="en-US" sz="95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9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kern="120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1" kern="120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Risk</a:t>
                      </a:r>
                      <a:r>
                        <a:rPr lang="en-US" sz="950" kern="120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-	</a:t>
                      </a:r>
                      <a:r>
                        <a:rPr lang="en-US" sz="950" kern="1200" noProof="0" err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Risiko</a:t>
                      </a: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en-US" sz="950" kern="1200" noProof="0" err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Keamanan</a:t>
                      </a: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en-US" sz="950" kern="1200" noProof="0" err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Aplikasi</a:t>
                      </a: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………</a:t>
                      </a:r>
                      <a:r>
                        <a:rPr lang="en-US" sz="950" kern="120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…….……</a:t>
                      </a:r>
                    </a:p>
                  </a:txBody>
                  <a:tcPr marR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" action="ppaction://noaction"/>
                        </a:rPr>
                        <a:t>5</a:t>
                      </a:r>
                      <a:endParaRPr lang="en-US" sz="95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1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T10</a:t>
                      </a: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0" i="0" u="none" strike="noStrike" baseline="0" noProof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-	OWASP </a:t>
                      </a: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Top 10 </a:t>
                      </a:r>
                      <a:r>
                        <a:rPr lang="en-US" sz="950" err="1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Risiko</a:t>
                      </a: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en-US" sz="950" err="1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Keamanan</a:t>
                      </a:r>
                      <a:b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</a:b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	</a:t>
                      </a:r>
                      <a:r>
                        <a:rPr lang="en-US" sz="950" err="1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Aplikasi</a:t>
                      </a: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– 2017	…………..…….....….……</a:t>
                      </a:r>
                    </a:p>
                  </a:txBody>
                  <a:tcPr marR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" action="ppaction://noaction"/>
                        </a:rPr>
                        <a:t>6</a:t>
                      </a:r>
                      <a:endParaRPr lang="en-US" sz="95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0" marT="49530" marB="4953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9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1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A1:2017</a:t>
                      </a: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Injection	…….</a:t>
                      </a:r>
                      <a:r>
                        <a:rPr lang="en-US" sz="950" kern="120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………..………………………</a:t>
                      </a:r>
                    </a:p>
                  </a:txBody>
                  <a:tcPr marR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" action="ppaction://noaction"/>
                        </a:rPr>
                        <a:t>7</a:t>
                      </a:r>
                      <a:endParaRPr lang="en-US" sz="95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9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1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A2:2017</a:t>
                      </a: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Broken Authentication	……………………...</a:t>
                      </a:r>
                      <a:endParaRPr lang="en-US" sz="950" kern="120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R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" action="ppaction://noaction"/>
                        </a:rPr>
                        <a:t>8</a:t>
                      </a:r>
                      <a:endParaRPr lang="en-US" sz="95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9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1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A3:2017</a:t>
                      </a: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Sensitive Data Exposure	…………………..</a:t>
                      </a:r>
                      <a:endParaRPr lang="en-US" sz="950" kern="120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R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" action="ppaction://noaction"/>
                        </a:rPr>
                        <a:t>9</a:t>
                      </a:r>
                      <a:endParaRPr lang="en-US" sz="95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9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1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A4:2017</a:t>
                      </a: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XML External Entities (XXE) 	……………...</a:t>
                      </a:r>
                      <a:endParaRPr lang="en-US" sz="950" kern="120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R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" action="ppaction://noaction"/>
                        </a:rPr>
                        <a:t>10</a:t>
                      </a:r>
                      <a:endParaRPr lang="en-US" sz="95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9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1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A5:2017</a:t>
                      </a: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Broken Access Control ……………...……..</a:t>
                      </a:r>
                      <a:endParaRPr lang="en-US" sz="950" kern="120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R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" action="ppaction://noaction"/>
                        </a:rPr>
                        <a:t>11</a:t>
                      </a:r>
                      <a:endParaRPr lang="en-US" sz="95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9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 </a:t>
                      </a:r>
                      <a:r>
                        <a:rPr lang="en-US" sz="950" b="1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A6:2017</a:t>
                      </a: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Security Misconfiguration	…………………..</a:t>
                      </a:r>
                      <a:endParaRPr lang="en-US" sz="950" kern="120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R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" action="ppaction://noaction"/>
                        </a:rPr>
                        <a:t>12</a:t>
                      </a:r>
                      <a:endParaRPr lang="en-US" sz="95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9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1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A7:2017</a:t>
                      </a: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Cross-Site Scripting (XSS) 	….…………</a:t>
                      </a:r>
                      <a:r>
                        <a:rPr lang="mr-IN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…</a:t>
                      </a: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..</a:t>
                      </a:r>
                      <a:endParaRPr lang="en-US" sz="950" kern="120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R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" action="ppaction://noaction"/>
                        </a:rPr>
                        <a:t>13</a:t>
                      </a:r>
                      <a:endParaRPr lang="en-US" sz="95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9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1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A8:2017</a:t>
                      </a: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Insecure Deserialization	……………………</a:t>
                      </a:r>
                      <a:endParaRPr lang="en-US" sz="950" kern="120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R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" action="ppaction://noaction"/>
                        </a:rPr>
                        <a:t>14</a:t>
                      </a:r>
                      <a:endParaRPr lang="en-US" sz="95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1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A9:2017</a:t>
                      </a: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Using Components with Known</a:t>
                      </a:r>
                      <a:b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</a:b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		Vulnerabilities .……………………………</a:t>
                      </a:r>
                      <a:r>
                        <a:rPr lang="mr-IN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…</a:t>
                      </a:r>
                      <a:endParaRPr lang="en-US" sz="950" kern="120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R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" action="ppaction://noaction"/>
                        </a:rPr>
                        <a:t>15</a:t>
                      </a:r>
                      <a:endParaRPr lang="en-US" sz="95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0" marT="49530" marB="4953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59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b="1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A10:2017</a:t>
                      </a: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</a:t>
                      </a:r>
                      <a:r>
                        <a:rPr lang="en-US" sz="950" kern="1200" baseline="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Insufficient Logging &amp; Monitoring	</a:t>
                      </a:r>
                      <a:r>
                        <a:rPr lang="en-US" sz="950" kern="1200" baseline="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….</a:t>
                      </a: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…..…..</a:t>
                      </a:r>
                      <a:endParaRPr lang="en-US" sz="950" kern="120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R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" action="ppaction://noaction"/>
                        </a:rPr>
                        <a:t>16</a:t>
                      </a:r>
                      <a:endParaRPr lang="en-US" sz="95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59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1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+D</a:t>
                      </a: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What’s Next for Developers	….………..…..</a:t>
                      </a:r>
                      <a:endParaRPr lang="en-US" sz="950" kern="120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R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" action="ppaction://noaction"/>
                        </a:rPr>
                        <a:t>17</a:t>
                      </a:r>
                      <a:endParaRPr lang="en-US" sz="95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59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1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+T</a:t>
                      </a: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What’s Next for Security Testers	.……..…..</a:t>
                      </a:r>
                      <a:endParaRPr lang="en-US" sz="950" kern="120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R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" action="ppaction://noaction"/>
                        </a:rPr>
                        <a:t>18</a:t>
                      </a:r>
                      <a:endParaRPr lang="en-US" sz="95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59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1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+O</a:t>
                      </a: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What’s Next for Organizations	….....……....</a:t>
                      </a:r>
                      <a:endParaRPr lang="en-US" sz="950" kern="120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R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" action="ppaction://noaction"/>
                        </a:rPr>
                        <a:t>19</a:t>
                      </a:r>
                      <a:endParaRPr lang="en-US" sz="95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59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1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+A</a:t>
                      </a: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What’s Next for Application Managers ......</a:t>
                      </a:r>
                      <a:endParaRPr lang="en-US" sz="950" kern="120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R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" action="ppaction://noaction"/>
                        </a:rPr>
                        <a:t>20</a:t>
                      </a:r>
                      <a:endParaRPr lang="en-US" sz="95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59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1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+R</a:t>
                      </a: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Note About Risks	……..…………………….</a:t>
                      </a:r>
                      <a:endParaRPr lang="en-US" sz="950" kern="120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R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" action="ppaction://noaction"/>
                        </a:rPr>
                        <a:t>21</a:t>
                      </a:r>
                      <a:endParaRPr lang="en-US" sz="95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559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1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+RF</a:t>
                      </a: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Details About Risk Factors	……………..….</a:t>
                      </a:r>
                      <a:endParaRPr lang="en-US" sz="950" kern="120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R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" action="ppaction://noaction"/>
                        </a:rPr>
                        <a:t>22</a:t>
                      </a:r>
                      <a:endParaRPr lang="en-US" sz="95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559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1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+DAT</a:t>
                      </a: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Methodology and Data	…..…………………</a:t>
                      </a:r>
                      <a:endParaRPr lang="en-US" sz="950" kern="120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R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" action="ppaction://noaction"/>
                        </a:rPr>
                        <a:t>23</a:t>
                      </a:r>
                      <a:endParaRPr lang="en-US" sz="95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559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 b="1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+ACK</a:t>
                      </a:r>
                      <a:r>
                        <a:rPr lang="en-US" sz="950" kern="1200" noProof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Acknowledgements	………………..……….</a:t>
                      </a:r>
                      <a:endParaRPr lang="en-US" sz="950" kern="120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R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en-US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" action="ppaction://noaction"/>
                        </a:rPr>
                        <a:t>24</a:t>
                      </a:r>
                      <a:endParaRPr lang="en-US" sz="95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0" marT="49530" marB="495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3/02/2010" val="LastModified"/>
</p:tagLst>
</file>

<file path=ppt/theme/theme1.xml><?xml version="1.0" encoding="utf-8"?>
<a:theme xmlns:a="http://schemas.openxmlformats.org/drawingml/2006/main" name="Office Theme">
  <a:themeElements>
    <a:clrScheme name="OWASP Top 10-2017 1">
      <a:dk1>
        <a:srgbClr val="000000"/>
      </a:dk1>
      <a:lt1>
        <a:srgbClr val="FFFFFF"/>
      </a:lt1>
      <a:dk2>
        <a:srgbClr val="000000"/>
      </a:dk2>
      <a:lt2>
        <a:srgbClr val="FEFFFF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0365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3C752E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149</Words>
  <Application>Microsoft Office PowerPoint</Application>
  <PresentationFormat>A4 Paper (210x297 mm)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Exo 2</vt:lpstr>
      <vt:lpstr>Liberation Sans</vt:lpstr>
      <vt:lpstr>Office Theme</vt:lpstr>
      <vt:lpstr>Daftar Isi</vt:lpstr>
    </vt:vector>
  </TitlesOfParts>
  <Company>OWASP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 Top 10 - 2017</dc:title>
  <dc:subject>The Top 10 Most Critical Web Application Security Risks</dc:subject>
  <dc:creator>Andrew van der Stock;Neil Smithline;Torsten Gigler;Brian Glas</dc:creator>
  <cp:keywords>Web Application Security, Top 10, XSS, CSRF, SQL Injection</cp:keywords>
  <cp:lastModifiedBy>teik</cp:lastModifiedBy>
  <cp:revision>1934</cp:revision>
  <cp:lastPrinted>2017-11-16T20:35:31Z</cp:lastPrinted>
  <dcterms:created xsi:type="dcterms:W3CDTF">2009-08-17T12:51:41Z</dcterms:created>
  <dcterms:modified xsi:type="dcterms:W3CDTF">2017-12-26T13:02:30Z</dcterms:modified>
  <cp:contentStatus>RC2_RCC1</cp:contentStatus>
</cp:coreProperties>
</file>