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274"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hyperlink" Target="https://www.owasp.org/index.php/Cross-Site_Request_Forgery_(CSRF)" TargetMode="External"/><Relationship Id="rId4" Type="http://schemas.openxmlformats.org/officeDocument/2006/relationships/hyperlink" Target="https://www.owasp.org/index.php/Source_Code_Analysis_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546406538"/>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625">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775">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written in node.js and Spring Boot are replacing traditional monolithic applications.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come with their own security challenges including establishing trust between </a:t>
                      </a:r>
                      <a:r>
                        <a:rPr lang="en-US" sz="900" b="0" i="0" u="none" strike="noStrike" noProof="0" dirty="0" err="1">
                          <a:solidFill>
                            <a:srgbClr val="000000"/>
                          </a:solidFill>
                          <a:latin typeface="Liberation Sans"/>
                          <a:cs typeface="Liberation Sans" panose="020B0604020202020204" pitchFamily="34" charset="0"/>
                        </a:rPr>
                        <a:t>microservices</a:t>
                      </a:r>
                      <a:r>
                        <a:rPr lang="en-US" sz="900" b="0" i="0" u="none" strike="noStrike" noProof="0" dirty="0">
                          <a:solidFill>
                            <a:srgbClr val="000000"/>
                          </a:solidFill>
                          <a:latin typeface="Liberation Sans"/>
                          <a:cs typeface="Liberation Sans" panose="020B0604020202020204" pitchFamily="34" charset="0"/>
                        </a:rPr>
                        <a:t>, containers, secret management, etc. Old code never expected to be accessible from the Internet is now sitting behind an API or RESTful web service to be consumed by Single Page Applications (SPAs) and mobile applications. Architectural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running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 action="ppaction://noaction"/>
                        </a:rPr>
                        <a:t>A4:2017-XML External Entities (XXE)</a:t>
                      </a:r>
                      <a:r>
                        <a:rPr lang="en-US" sz="900" b="1" i="0" u="none" strike="noStrike" noProof="0" dirty="0">
                          <a:solidFill>
                            <a:srgbClr val="000000"/>
                          </a:solidFill>
                          <a:latin typeface="Liberation Sans"/>
                          <a:cs typeface="Liberation Sans" panose="020B0604020202020204" pitchFamily="34" charset="0"/>
                        </a:rPr>
                        <a:t>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4"/>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lnSpc>
                          <a:spcPts val="1000"/>
                        </a:lnSpc>
                        <a:spcBef>
                          <a:spcPts val="300"/>
                        </a:spcBef>
                        <a:spcAft>
                          <a:spcPts val="0"/>
                        </a:spcAft>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 action="ppaction://noaction"/>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hlinkClick r:id="" action="ppaction://noaction"/>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Merged or retired, but not forgotten:</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hlinkClick r:id="" action="ppaction://noaction"/>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as many frameworks include </a:t>
                      </a:r>
                      <a:r>
                        <a:rPr lang="en-US" sz="900" b="0" i="0" u="none" strike="noStrike" kern="1200" noProof="0" dirty="0">
                          <a:solidFill>
                            <a:srgbClr val="000000"/>
                          </a:solidFill>
                          <a:latin typeface="Liberation Sans"/>
                          <a:cs typeface="Liberation Sans" panose="020B0604020202020204" pitchFamily="34" charset="0"/>
                          <a:hlinkClick r:id="rId5"/>
                        </a:rPr>
                        <a:t>CSRF defenses</a:t>
                      </a:r>
                      <a:r>
                        <a:rPr lang="en-US" sz="900" b="0" i="0" u="none" strike="noStrike" kern="1200" noProof="0" dirty="0">
                          <a:solidFill>
                            <a:srgbClr val="000000"/>
                          </a:solidFill>
                          <a:latin typeface="Liberation Sans"/>
                          <a:cs typeface="Liberation Sans" panose="020B0604020202020204" pitchFamily="34" charset="0"/>
                        </a:rPr>
                        <a:t>, it was found in only 5% of applications.</a:t>
                      </a:r>
                    </a:p>
                    <a:p>
                      <a:pPr marL="82550" lvl="0" indent="-82550" algn="l">
                        <a:lnSpc>
                          <a:spcPts val="1000"/>
                        </a:lnSpc>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while found in approximately 8% of applications, it was edged out overall by XXE.</a:t>
                      </a:r>
                    </a:p>
                    <a:p>
                      <a:pPr marL="82800" lvl="0" indent="-82800" algn="l">
                        <a:spcBef>
                          <a:spcPts val="300"/>
                        </a:spcBef>
                        <a:buClr>
                          <a:srgbClr val="000000"/>
                        </a:buClr>
                        <a:buFont typeface="Arial"/>
                        <a:buChar char="•"/>
                      </a:pPr>
                      <a:endParaRPr lang="en-US" sz="950" dirty="0">
                        <a:latin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3911705846"/>
              </p:ext>
            </p:extLst>
          </p:nvPr>
        </p:nvGraphicFramePr>
        <p:xfrm>
          <a:off x="0" y="6218110"/>
          <a:ext cx="6858000" cy="36854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4800">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dirty="0">
                        <a:solidFill>
                          <a:schemeClr val="bg1">
                            <a:lumMod val="50000"/>
                          </a:schemeClr>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00" b="1" kern="1200" dirty="0">
                          <a:solidFill>
                            <a:srgbClr val="83276B"/>
                          </a:solidFill>
                          <a:latin typeface="Liberation Sans" panose="020B0604020202020204" pitchFamily="34" charset="0"/>
                          <a:ea typeface="+mn-ea"/>
                          <a:cs typeface="Liberation Sans" panose="020B0604020202020204" pitchFamily="34" charset="0"/>
                        </a:rPr>
                        <a:t> [NEW]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a:t>
                      </a:r>
                      <a:r>
                        <a:rPr lang="en-US" sz="900" b="1" kern="1200" dirty="0">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500" b="1" kern="1200" dirty="0">
                        <a:solidFill>
                          <a:schemeClr val="bg1">
                            <a:lumMod val="50000"/>
                          </a:schemeClr>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1800" b="1" kern="1200"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7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0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48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chemeClr val="bg1">
                              <a:lumMod val="50000"/>
                            </a:schemeClr>
                          </a:solidFill>
                          <a:latin typeface="Wingdings" panose="05000000000000000000" pitchFamily="2" charset="2"/>
                          <a:ea typeface="OpenSymbol"/>
                          <a:cs typeface="+mn-cs"/>
                          <a:sym typeface="Wingdings"/>
                        </a:rPr>
                        <a:t></a:t>
                      </a:r>
                      <a:endParaRPr lang="en-US" sz="1600" b="1" kern="1200" dirty="0">
                        <a:solidFill>
                          <a:schemeClr val="bg1">
                            <a:lumMod val="50000"/>
                          </a:schemeClr>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0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18000"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52647" y="8190079"/>
            <a:ext cx="93040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747200"/>
            <a:ext cx="615948" cy="427153"/>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199</Words>
  <Application>Microsoft Office PowerPoint</Application>
  <PresentationFormat>A4 Paper (210x297 mm)</PresentationFormat>
  <Paragraphs>52</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Exo 2</vt:lpstr>
      <vt:lpstr>Liberation Sans</vt:lpstr>
      <vt:lpstr>OpenSymbol</vt:lpstr>
      <vt:lpstr>Wingdings</vt:lpstr>
      <vt:lpstr>Office Theme</vt:lpstr>
      <vt:lpstr>Release Notes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1935</cp:revision>
  <cp:lastPrinted>2017-11-16T20:35:31Z</cp:lastPrinted>
  <dcterms:created xsi:type="dcterms:W3CDTF">2009-08-17T12:51:41Z</dcterms:created>
  <dcterms:modified xsi:type="dcterms:W3CDTF">2017-12-26T12:08:20Z</dcterms:modified>
  <cp:contentStatus>RC2_RCC1</cp:contentStatus>
</cp:coreProperties>
</file>