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
  </p:notesMasterIdLst>
  <p:handoutMasterIdLst>
    <p:handoutMasterId r:id="rId4"/>
  </p:handoutMasterIdLst>
  <p:sldIdLst>
    <p:sldId id="301" r:id="rId2"/>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3365" autoAdjust="0"/>
    <p:restoredTop sz="95096" autoAdjust="0"/>
  </p:normalViewPr>
  <p:slideViewPr>
    <p:cSldViewPr>
      <p:cViewPr varScale="1">
        <p:scale>
          <a:sx n="70" d="100"/>
          <a:sy n="70" d="100"/>
        </p:scale>
        <p:origin x="1368" y="66"/>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26.12.2017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12/26/2017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0</a:t>
            </a:fld>
            <a:endParaRPr lang="en-US"/>
          </a:p>
        </p:txBody>
      </p:sp>
    </p:spTree>
    <p:extLst>
      <p:ext uri="{BB962C8B-B14F-4D97-AF65-F5344CB8AC3E}">
        <p14:creationId xmlns:p14="http://schemas.microsoft.com/office/powerpoint/2010/main" val="1233767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wasp.org/index.php/Threat_Risk_Modeling" TargetMode="External"/><Relationship Id="rId13" Type="http://schemas.openxmlformats.org/officeDocument/2006/relationships/hyperlink" Target="https://nvd.nist.gov/vuln-metrics/cvss/v3-calculator" TargetMode="External"/><Relationship Id="rId3" Type="http://schemas.openxmlformats.org/officeDocument/2006/relationships/notesSlide" Target="../notesSlides/notesSlide1.xml"/><Relationship Id="rId7" Type="http://schemas.openxmlformats.org/officeDocument/2006/relationships/hyperlink" Target="http://www.owasp.org/index.php/Command_Injection" TargetMode="External"/><Relationship Id="rId12" Type="http://schemas.openxmlformats.org/officeDocument/2006/relationships/hyperlink" Target="https://www.asd.gov.au/infosec/mitigationstrategies.htm" TargetMode="Externa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hyperlink" Target="https://cwe.mitre.org/data/definitions/22.html" TargetMode="External"/><Relationship Id="rId11" Type="http://schemas.openxmlformats.org/officeDocument/2006/relationships/hyperlink" Target="https://www.nist.gov/cyberframework"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iso.org/isoiec-27001-information-security.html"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iso-31000-risk-management.html" TargetMode="External"/><Relationship Id="rId14" Type="http://schemas.openxmlformats.org/officeDocument/2006/relationships/hyperlink" Target="https://www.microsoft.com/en-us/download/details.aspx?id=4916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3759577572"/>
              </p:ext>
            </p:extLst>
          </p:nvPr>
        </p:nvGraphicFramePr>
        <p:xfrm>
          <a:off x="0" y="939600"/>
          <a:ext cx="6858000" cy="432850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7372">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5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991063">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770480"/>
            <a:ext cx="6201856" cy="2102400"/>
            <a:chOff x="275144" y="2099822"/>
            <a:chExt cx="6201856" cy="2091178"/>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99822"/>
              <a:ext cx="575799"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99822"/>
              <a:ext cx="607859"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99822"/>
              <a:ext cx="870751"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99822"/>
              <a:ext cx="716863"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99822"/>
              <a:ext cx="697627"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102295"/>
              <a:ext cx="659155" cy="274631"/>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730293921"/>
              </p:ext>
            </p:extLst>
          </p:nvPr>
        </p:nvGraphicFramePr>
        <p:xfrm>
          <a:off x="0" y="5268034"/>
          <a:ext cx="4509120" cy="4637966"/>
        </p:xfrm>
        <a:graphic>
          <a:graphicData uri="http://schemas.openxmlformats.org/drawingml/2006/table">
            <a:tbl>
              <a:tblPr bandRow="1">
                <a:tableStyleId>{D27102A9-8310-4765-A935-A1911B00CA55}</a:tableStyleId>
              </a:tblPr>
              <a:tblGrid>
                <a:gridCol w="4509120">
                  <a:extLst>
                    <a:ext uri="{9D8B030D-6E8A-4147-A177-3AD203B41FA5}">
                      <a16:colId xmlns:a16="http://schemas.microsoft.com/office/drawing/2014/main" val="20000"/>
                    </a:ext>
                  </a:extLst>
                </a:gridCol>
              </a:tblGrid>
              <a:tr h="337493">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473">
                <a:tc>
                  <a:txBody>
                    <a:bodyPr/>
                    <a:lstStyle/>
                    <a:p>
                      <a:pPr>
                        <a:lnSpc>
                          <a:spcPts val="1000"/>
                        </a:lnSpc>
                        <a:spcBef>
                          <a:spcPts val="600"/>
                        </a:spcBef>
                        <a:spcAft>
                          <a:spcPts val="300"/>
                        </a:spcAft>
                      </a:pPr>
                      <a:r>
                        <a:rPr lang="en-US" sz="1000" dirty="0">
                          <a:solidFill>
                            <a:srgbClr val="000000"/>
                          </a:solidFill>
                          <a:latin typeface="Liberation Sans"/>
                          <a:ea typeface="Liberation Sans" panose="020B0604020202020204" pitchFamily="34" charset="0"/>
                          <a:cs typeface="Liberation Sans" panose="020B0604020202020204" pitchFamily="34" charset="0"/>
                        </a:rPr>
                        <a:t>The </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4"/>
                        </a:rPr>
                        <a:t>OWASP Top 10</a:t>
                      </a:r>
                      <a:r>
                        <a:rPr lang="en-US" sz="1000" dirty="0">
                          <a:solidFill>
                            <a:srgbClr val="000000"/>
                          </a:solidFill>
                          <a:latin typeface="Liberation Sans"/>
                          <a:ea typeface="Liberation Sans" panose="020B0604020202020204" pitchFamily="34" charset="0"/>
                          <a:cs typeface="Liberation Sans" panose="020B0604020202020204" pitchFamily="34" charset="0"/>
                        </a:rPr>
                        <a:t> focuses on identifying the most serious web application security risks for a broad array of organizations. For each of these risks, we provide generic information about likelihood and technical impact using the following simple ratings scheme, which is based on the </a:t>
                      </a:r>
                      <a:r>
                        <a:rPr lang="en-US" sz="1000" dirty="0">
                          <a:solidFill>
                            <a:srgbClr val="000000"/>
                          </a:solidFill>
                          <a:latin typeface="Liberation Sans"/>
                          <a:ea typeface="Liberation Sans" panose="020B0604020202020204" pitchFamily="34" charset="0"/>
                          <a:cs typeface="Liberation Sans" panose="020B0604020202020204" pitchFamily="34" charset="0"/>
                          <a:hlinkClick r:id="rId5"/>
                        </a:rPr>
                        <a:t>OWASP Risk Rating Methodology</a:t>
                      </a:r>
                      <a:r>
                        <a:rPr lang="en-US" sz="1000" dirty="0">
                          <a:solidFill>
                            <a:srgbClr val="000000"/>
                          </a:solidFill>
                          <a:latin typeface="Liberation Sans"/>
                          <a:ea typeface="Liberation Sans" panose="020B0604020202020204" pitchFamily="34" charset="0"/>
                          <a:cs typeface="Liberation Sans" panose="020B0604020202020204" pitchFamily="34" charset="0"/>
                        </a:rPr>
                        <a:t>.</a:t>
                      </a: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1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 action="ppaction://noaction"/>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naming conventions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590481023"/>
              </p:ext>
            </p:extLst>
          </p:nvPr>
        </p:nvGraphicFramePr>
        <p:xfrm>
          <a:off x="76199" y="6393160"/>
          <a:ext cx="4388400" cy="1029720"/>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10000">
                  <a:extLst>
                    <a:ext uri="{9D8B030D-6E8A-4147-A177-3AD203B41FA5}">
                      <a16:colId xmlns:a16="http://schemas.microsoft.com/office/drawing/2014/main" val="20002"/>
                    </a:ext>
                  </a:extLst>
                </a:gridCol>
                <a:gridCol w="784800">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12000">
                  <a:extLst>
                    <a:ext uri="{9D8B030D-6E8A-4147-A177-3AD203B41FA5}">
                      <a16:colId xmlns:a16="http://schemas.microsoft.com/office/drawing/2014/main" val="20005"/>
                    </a:ext>
                  </a:extLst>
                </a:gridCol>
              </a:tblGrid>
              <a:tr h="334800">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p>
                  </a:txBody>
                  <a:tcPr marL="45720" marR="4572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30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a:t>
                      </a:r>
                      <a:r>
                        <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-cation Specific</a:t>
                      </a: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Widespread: </a:t>
                      </a:r>
                      <a:r>
                        <a:rPr lang="en-US" sz="900" b="1" i="0" u="none" strike="noStrike" kern="1200" baseline="0" dirty="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a typeface="Liberation Sans" panose="020B0604020202020204" pitchFamily="34" charset="0"/>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Easy: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dirty="0">
                          <a:solidFill>
                            <a:schemeClr val="bg1"/>
                          </a:solidFill>
                          <a:latin typeface="Liberation Sans" panose="020B0604020202020204"/>
                          <a:ea typeface="Liberation Sans" panose="020B0604020202020204" pitchFamily="34" charset="0"/>
                          <a:cs typeface="Liberation Sans" panose="020B0604020202020204" pitchFamily="34" charset="0"/>
                        </a:rPr>
                        <a:t>Severe: </a:t>
                      </a:r>
                      <a:r>
                        <a:rPr lang="en-US" sz="9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900" b="1" dirty="0">
                        <a:solidFill>
                          <a:schemeClr val="bg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marT="49530" marB="4953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0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Liberation Sans" panose="020B0604020202020204"/>
                        </a:rPr>
                        <a:t>Average: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Common</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Average: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dirty="0">
                          <a:solidFill>
                            <a:schemeClr val="tx1"/>
                          </a:solidFill>
                          <a:latin typeface="Liberation Sans" panose="020B0604020202020204"/>
                        </a:rPr>
                        <a:t>Moderate</a:t>
                      </a:r>
                      <a:r>
                        <a:rPr lang="en-US" sz="800" b="1" baseline="0" dirty="0">
                          <a:solidFill>
                            <a:schemeClr val="tx1"/>
                          </a:solidFill>
                          <a:latin typeface="Liberation Sans" panose="020B0604020202020204"/>
                          <a:cs typeface="Liberation Sans" panose="020B0604020202020204" pitchFamily="34" charset="0"/>
                        </a:rPr>
                        <a: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230400">
                <a:tc vMerge="1">
                  <a:txBody>
                    <a:bodyPr/>
                    <a:lstStyle/>
                    <a:p>
                      <a:endParaRPr lang="en-US" sz="900" dirty="0"/>
                    </a:p>
                  </a:txBody>
                  <a:tcPr/>
                </a:tc>
                <a:tc>
                  <a:txBody>
                    <a:bodyPr/>
                    <a:lstStyle/>
                    <a:p>
                      <a:pPr algn="ctr"/>
                      <a:r>
                        <a:rPr lang="en-US" sz="800" b="1">
                          <a:solidFill>
                            <a:schemeClr val="tx1"/>
                          </a:solidFill>
                          <a:latin typeface="Liberation Sans" panose="020B0604020202020204"/>
                        </a:rPr>
                        <a:t>Difficult: </a:t>
                      </a:r>
                      <a:r>
                        <a:rPr lang="en-US" sz="900" b="1" i="0" u="none" strike="noStrike" kern="1200"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Uncommon: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Difficult: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Liberation Sans" panose="020B0604020202020204"/>
                        </a:rPr>
                        <a:t>Minor: </a:t>
                      </a:r>
                      <a:r>
                        <a:rPr lang="en-US" sz="9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en-US" sz="900" b="1" dirty="0">
                        <a:solidFill>
                          <a:schemeClr val="tx1"/>
                        </a:solidFill>
                        <a:latin typeface="Liberation Sans" panose="020B0604020202020204"/>
                      </a:endParaRPr>
                    </a:p>
                  </a:txBody>
                  <a:tcPr marL="36000" marR="36000" marT="46800" marB="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3857114944"/>
              </p:ext>
            </p:extLst>
          </p:nvPr>
        </p:nvGraphicFramePr>
        <p:xfrm>
          <a:off x="4621087" y="5268034"/>
          <a:ext cx="2236914" cy="4637965"/>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7890">
                <a:tc>
                  <a:txBody>
                    <a:bodyPr/>
                    <a:lstStyle/>
                    <a:p>
                      <a:r>
                        <a:rPr lang="en-US" sz="1600" b="1" dirty="0">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300075">
                <a:tc>
                  <a:txBody>
                    <a:bodyPr/>
                    <a:lstStyle/>
                    <a:p>
                      <a:pPr marL="57150" indent="-57150" algn="l" defTabSz="914400" rtl="0" eaLnBrk="1" latinLnBrk="0" hangingPunct="1">
                        <a:lnSpc>
                          <a:spcPct val="90000"/>
                        </a:lnSpc>
                        <a:spcBef>
                          <a:spcPts val="600"/>
                        </a:spcBef>
                        <a:spcAft>
                          <a:spcPts val="300"/>
                        </a:spcAft>
                      </a:pPr>
                      <a:r>
                        <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300" b="1"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Article on Threat/Risk Modeling</a:t>
                      </a:r>
                      <a:endParaRPr lang="en-US" sz="1000" u="none" kern="12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100" b="1" dirty="0">
                        <a:solidFill>
                          <a:schemeClr val="tx1"/>
                        </a:solidFill>
                        <a:latin typeface="Exo 2" panose="00000500000000000000" pitchFamily="2" charset="0"/>
                      </a:endParaRPr>
                    </a:p>
                    <a:p>
                      <a:pPr marL="57150" indent="-57150">
                        <a:lnSpc>
                          <a:spcPct val="90000"/>
                        </a:lnSpc>
                        <a:spcBef>
                          <a:spcPts val="600"/>
                        </a:spcBef>
                        <a:spcAft>
                          <a:spcPts val="300"/>
                        </a:spcAft>
                      </a:pPr>
                      <a:r>
                        <a:rPr lang="en-US" sz="13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ISO 31000: Risk Management </a:t>
                      </a:r>
                      <a:r>
                        <a:rPr lang="en-US" sz="100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Std</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27001: ISMS</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NIST Cyber Framework (US)</a:t>
                      </a:r>
                      <a:endPar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ASD Strategic Mitigations (AU)</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NIST CVSS 3.0</a:t>
                      </a:r>
                    </a:p>
                    <a:p>
                      <a:pPr marL="82800" lvl="0" indent="-82800">
                        <a:lnSpc>
                          <a:spcPts val="1000"/>
                        </a:lnSpc>
                        <a:spcBef>
                          <a:spcPts val="200"/>
                        </a:spcBef>
                        <a:spcAft>
                          <a:spcPts val="0"/>
                        </a:spcAft>
                        <a:buFont typeface="Arial" pitchFamily="34" charset="0"/>
                        <a:buChar char="•"/>
                      </a:pPr>
                      <a:r>
                        <a:rPr lang="en-US" sz="100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Microsoft Threat Modelling Tool</a:t>
                      </a:r>
                    </a:p>
                    <a:p>
                      <a:pPr>
                        <a:lnSpc>
                          <a:spcPts val="1000"/>
                        </a:lnSpc>
                        <a:spcBef>
                          <a:spcPts val="300"/>
                        </a:spcBef>
                        <a:spcAft>
                          <a:spcPts val="300"/>
                        </a:spcAft>
                      </a:pPr>
                      <a:endParaRPr lang="en-US" sz="1100" dirty="0">
                        <a:solidFill>
                          <a:schemeClr val="tx1"/>
                        </a:solidFill>
                        <a:latin typeface="Exo 2" panose="00000500000000000000" pitchFamily="2"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353</Words>
  <Application>Microsoft Office PowerPoint</Application>
  <PresentationFormat>A4 Paper (210x297 mm)</PresentationFormat>
  <Paragraphs>87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Exo 2</vt:lpstr>
      <vt:lpstr>Liberation Sans</vt:lpstr>
      <vt:lpstr>Wingdings</vt:lpstr>
      <vt:lpstr>Office Theme</vt:lpstr>
      <vt:lpstr>Application Security Risks</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teik</cp:lastModifiedBy>
  <cp:revision>1936</cp:revision>
  <cp:lastPrinted>2017-11-16T20:35:31Z</cp:lastPrinted>
  <dcterms:created xsi:type="dcterms:W3CDTF">2009-08-17T12:51:41Z</dcterms:created>
  <dcterms:modified xsi:type="dcterms:W3CDTF">2017-12-26T12:08:38Z</dcterms:modified>
  <cp:contentStatus>RC2_RCC1</cp:contentStatus>
</cp:coreProperties>
</file>