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3"/>
  </p:notesMasterIdLst>
  <p:handoutMasterIdLst>
    <p:handoutMasterId r:id="rId4"/>
  </p:handoutMasterIdLst>
  <p:sldIdLst>
    <p:sldId id="304" r:id="rId2"/>
  </p:sldIdLst>
  <p:sldSz cx="6858000" cy="9906000" type="A4"/>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guide id="5" orient="horz" pos="2922">
          <p15:clr>
            <a:srgbClr val="A4A3A4"/>
          </p15:clr>
        </p15:guide>
        <p15:guide id="6" orient="horz" pos="3900">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guide id="3" orient="horz" pos="3157">
          <p15:clr>
            <a:srgbClr val="A4A3A4"/>
          </p15:clr>
        </p15:guide>
        <p15:guide id="4" pos="217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3365" autoAdjust="0"/>
    <p:restoredTop sz="95096" autoAdjust="0"/>
  </p:normalViewPr>
  <p:slideViewPr>
    <p:cSldViewPr>
      <p:cViewPr varScale="1">
        <p:scale>
          <a:sx n="70" d="100"/>
          <a:sy n="70" d="100"/>
        </p:scale>
        <p:origin x="1368" y="66"/>
      </p:cViewPr>
      <p:guideLst>
        <p:guide orient="horz" pos="2688"/>
        <p:guide pos="1440"/>
        <p:guide pos="2880"/>
        <p:guide orient="horz" pos="3600"/>
        <p:guide orient="horz" pos="2922"/>
        <p:guide orient="horz" pos="39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 orient="horz" pos="3157"/>
        <p:guide pos="2171"/>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2985171" cy="500273"/>
          </a:xfrm>
          <a:prstGeom prst="rect">
            <a:avLst/>
          </a:prstGeom>
        </p:spPr>
        <p:txBody>
          <a:bodyPr vert="horz" lIns="106224" tIns="53112" rIns="106224" bIns="53112" rtlCol="0"/>
          <a:lstStyle>
            <a:lvl1pPr algn="l">
              <a:defRPr sz="1400"/>
            </a:lvl1pPr>
          </a:lstStyle>
          <a:p>
            <a:endParaRPr lang="de-DE"/>
          </a:p>
        </p:txBody>
      </p:sp>
      <p:sp>
        <p:nvSpPr>
          <p:cNvPr id="3" name="Datumsplatzhalter 2"/>
          <p:cNvSpPr>
            <a:spLocks noGrp="1"/>
          </p:cNvSpPr>
          <p:nvPr>
            <p:ph type="dt" sz="quarter" idx="1"/>
          </p:nvPr>
        </p:nvSpPr>
        <p:spPr>
          <a:xfrm>
            <a:off x="3901501" y="2"/>
            <a:ext cx="2985171" cy="500273"/>
          </a:xfrm>
          <a:prstGeom prst="rect">
            <a:avLst/>
          </a:prstGeom>
        </p:spPr>
        <p:txBody>
          <a:bodyPr vert="horz" lIns="106224" tIns="53112" rIns="106224" bIns="53112" rtlCol="0"/>
          <a:lstStyle>
            <a:lvl1pPr algn="r">
              <a:defRPr sz="1400"/>
            </a:lvl1pPr>
          </a:lstStyle>
          <a:p>
            <a:fld id="{46C0059F-706E-42AF-B504-DA4BA04161AF}" type="datetimeFigureOut">
              <a:rPr lang="de-DE" smtClean="0"/>
              <a:t>26.12.2017</a:t>
            </a:fld>
            <a:endParaRPr lang="de-DE"/>
          </a:p>
        </p:txBody>
      </p:sp>
      <p:sp>
        <p:nvSpPr>
          <p:cNvPr id="4" name="Fußzeilenplatzhalter 3"/>
          <p:cNvSpPr>
            <a:spLocks noGrp="1"/>
          </p:cNvSpPr>
          <p:nvPr>
            <p:ph type="ftr" sz="quarter" idx="2"/>
          </p:nvPr>
        </p:nvSpPr>
        <p:spPr>
          <a:xfrm>
            <a:off x="1" y="9516788"/>
            <a:ext cx="2985171" cy="500273"/>
          </a:xfrm>
          <a:prstGeom prst="rect">
            <a:avLst/>
          </a:prstGeom>
        </p:spPr>
        <p:txBody>
          <a:bodyPr vert="horz" lIns="106224" tIns="53112" rIns="106224" bIns="53112" rtlCol="0" anchor="b"/>
          <a:lstStyle>
            <a:lvl1pPr algn="l">
              <a:defRPr sz="1400"/>
            </a:lvl1pPr>
          </a:lstStyle>
          <a:p>
            <a:endParaRPr lang="de-DE"/>
          </a:p>
        </p:txBody>
      </p:sp>
      <p:sp>
        <p:nvSpPr>
          <p:cNvPr id="5" name="Foliennummernplatzhalter 4"/>
          <p:cNvSpPr>
            <a:spLocks noGrp="1"/>
          </p:cNvSpPr>
          <p:nvPr>
            <p:ph type="sldNum" sz="quarter" idx="3"/>
          </p:nvPr>
        </p:nvSpPr>
        <p:spPr>
          <a:xfrm>
            <a:off x="3901501" y="9516788"/>
            <a:ext cx="2985171" cy="500273"/>
          </a:xfrm>
          <a:prstGeom prst="rect">
            <a:avLst/>
          </a:prstGeom>
        </p:spPr>
        <p:txBody>
          <a:bodyPr vert="horz" lIns="106224" tIns="53112" rIns="106224" bIns="53112"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84872" cy="500936"/>
          </a:xfrm>
          <a:prstGeom prst="rect">
            <a:avLst/>
          </a:prstGeom>
        </p:spPr>
        <p:txBody>
          <a:bodyPr vert="horz" lIns="115063" tIns="57531" rIns="115063" bIns="57531" rtlCol="0"/>
          <a:lstStyle>
            <a:lvl1pPr algn="l">
              <a:defRPr sz="1500"/>
            </a:lvl1pPr>
          </a:lstStyle>
          <a:p>
            <a:endParaRPr lang="en-US"/>
          </a:p>
        </p:txBody>
      </p:sp>
      <p:sp>
        <p:nvSpPr>
          <p:cNvPr id="3" name="Date Placeholder 2"/>
          <p:cNvSpPr>
            <a:spLocks noGrp="1"/>
          </p:cNvSpPr>
          <p:nvPr>
            <p:ph type="dt" idx="1"/>
          </p:nvPr>
        </p:nvSpPr>
        <p:spPr>
          <a:xfrm>
            <a:off x="3901702" y="4"/>
            <a:ext cx="2984872" cy="500936"/>
          </a:xfrm>
          <a:prstGeom prst="rect">
            <a:avLst/>
          </a:prstGeom>
        </p:spPr>
        <p:txBody>
          <a:bodyPr vert="horz" lIns="115063" tIns="57531" rIns="115063" bIns="57531" rtlCol="0"/>
          <a:lstStyle>
            <a:lvl1pPr algn="r">
              <a:defRPr sz="1500"/>
            </a:lvl1pPr>
          </a:lstStyle>
          <a:p>
            <a:fld id="{6C875393-9CE0-40DD-A78A-34757A3496C9}" type="datetimeFigureOut">
              <a:rPr lang="en-US" smtClean="0"/>
              <a:pPr/>
              <a:t>12/26/2017</a:t>
            </a:fld>
            <a:endParaRPr lang="en-US"/>
          </a:p>
        </p:txBody>
      </p:sp>
      <p:sp>
        <p:nvSpPr>
          <p:cNvPr id="4" name="Slide Image Placeholder 3"/>
          <p:cNvSpPr>
            <a:spLocks noGrp="1" noRot="1" noChangeAspect="1"/>
          </p:cNvSpPr>
          <p:nvPr>
            <p:ph type="sldImg" idx="2"/>
          </p:nvPr>
        </p:nvSpPr>
        <p:spPr>
          <a:xfrm>
            <a:off x="2144713" y="752475"/>
            <a:ext cx="2598737" cy="3756025"/>
          </a:xfrm>
          <a:prstGeom prst="rect">
            <a:avLst/>
          </a:prstGeom>
          <a:noFill/>
          <a:ln w="12700">
            <a:solidFill>
              <a:prstClr val="black"/>
            </a:solidFill>
          </a:ln>
        </p:spPr>
        <p:txBody>
          <a:bodyPr vert="horz" lIns="115063" tIns="57531" rIns="115063" bIns="57531" rtlCol="0" anchor="ctr"/>
          <a:lstStyle/>
          <a:p>
            <a:endParaRPr lang="en-US"/>
          </a:p>
        </p:txBody>
      </p:sp>
      <p:sp>
        <p:nvSpPr>
          <p:cNvPr id="5" name="Notes Placeholder 4"/>
          <p:cNvSpPr>
            <a:spLocks noGrp="1"/>
          </p:cNvSpPr>
          <p:nvPr>
            <p:ph type="body" sz="quarter" idx="3"/>
          </p:nvPr>
        </p:nvSpPr>
        <p:spPr>
          <a:xfrm>
            <a:off x="688817" y="4758891"/>
            <a:ext cx="5510530" cy="4508421"/>
          </a:xfrm>
          <a:prstGeom prst="rect">
            <a:avLst/>
          </a:prstGeom>
        </p:spPr>
        <p:txBody>
          <a:bodyPr vert="horz" lIns="115063" tIns="57531" rIns="115063" bIns="575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6042"/>
            <a:ext cx="2984872" cy="500936"/>
          </a:xfrm>
          <a:prstGeom prst="rect">
            <a:avLst/>
          </a:prstGeom>
        </p:spPr>
        <p:txBody>
          <a:bodyPr vert="horz" lIns="115063" tIns="57531" rIns="115063" bIns="57531" rtlCol="0" anchor="b"/>
          <a:lstStyle>
            <a:lvl1pPr algn="l">
              <a:defRPr sz="1500"/>
            </a:lvl1pPr>
          </a:lstStyle>
          <a:p>
            <a:endParaRPr lang="en-US"/>
          </a:p>
        </p:txBody>
      </p:sp>
      <p:sp>
        <p:nvSpPr>
          <p:cNvPr id="7" name="Slide Number Placeholder 6"/>
          <p:cNvSpPr>
            <a:spLocks noGrp="1"/>
          </p:cNvSpPr>
          <p:nvPr>
            <p:ph type="sldNum" sz="quarter" idx="5"/>
          </p:nvPr>
        </p:nvSpPr>
        <p:spPr>
          <a:xfrm>
            <a:off x="3901702" y="9516042"/>
            <a:ext cx="2984872" cy="500936"/>
          </a:xfrm>
          <a:prstGeom prst="rect">
            <a:avLst/>
          </a:prstGeom>
        </p:spPr>
        <p:txBody>
          <a:bodyPr vert="horz" lIns="115063" tIns="57531" rIns="115063" bIns="57531"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38750830"/>
              </p:ext>
            </p:extLst>
          </p:nvPr>
        </p:nvGraphicFramePr>
        <p:xfrm>
          <a:off x="10800" y="939600"/>
          <a:ext cx="6836400" cy="2239082"/>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55">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27">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endParaRPr lang="en-US" sz="1100" b="1" dirty="0">
                        <a:solidFill>
                          <a:schemeClr val="tx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100" b="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26000"/>
            <a:ext cx="6071752" cy="3888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74631"/>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wasp.org/index.php/ASVS_V5_Input_validation_and_output_encoding" TargetMode="External"/><Relationship Id="rId13" Type="http://schemas.openxmlformats.org/officeDocument/2006/relationships/hyperlink" Target="https://www.owasp.org/index.php/SQL_Injection_Prevention_Cheat_Sheet" TargetMode="External"/><Relationship Id="rId18" Type="http://schemas.openxmlformats.org/officeDocument/2006/relationships/hyperlink" Target="https://cwe.mitre.org/data/definitions/77.html" TargetMode="External"/><Relationship Id="rId3" Type="http://schemas.openxmlformats.org/officeDocument/2006/relationships/notesSlide" Target="../notesSlides/notesSlide1.xml"/><Relationship Id="rId21" Type="http://schemas.openxmlformats.org/officeDocument/2006/relationships/hyperlink" Target="https://cwe.mitre.org/data/definitions/917.html" TargetMode="External"/><Relationship Id="rId7" Type="http://schemas.openxmlformats.org/officeDocument/2006/relationships/hyperlink" Target="https://www.owasp.org/index.php/OWASP_Proactive_Controls#2:_Parameterize_Queries" TargetMode="External"/><Relationship Id="rId12" Type="http://schemas.openxmlformats.org/officeDocument/2006/relationships/hyperlink" Target="https://www.owasp.org/index.php/Injection_Preven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OWASP_Automated_Threats_to_Web_Applications" TargetMode="External"/><Relationship Id="rId20" Type="http://schemas.openxmlformats.org/officeDocument/2006/relationships/hyperlink" Target="https://cwe.mitre.org/data/definitions/564.html" TargetMode="External"/><Relationship Id="rId1" Type="http://schemas.openxmlformats.org/officeDocument/2006/relationships/tags" Target="../tags/tag1.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www.owasp.org/index.php/Testing_for_ORM_Injection_(OTG-INPVAL-007)" TargetMode="External"/><Relationship Id="rId24" Type="http://schemas.openxmlformats.org/officeDocument/2006/relationships/hyperlink" Target="https://www.owasp.org/index.php/Injection_Flaws"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Query_Parameterization_Cheat_Sheet" TargetMode="External"/><Relationship Id="rId23" Type="http://schemas.openxmlformats.org/officeDocument/2006/relationships/hyperlink" Target="(https:/portswigger.net/kb/issues/00101080_serversidetemplateinjection)" TargetMode="External"/><Relationship Id="rId10" Type="http://schemas.openxmlformats.org/officeDocument/2006/relationships/hyperlink" Target="https://www.owasp.org/index.php/Testing_for_Command_Injection_(OTG-INPVAL-013)" TargetMode="External"/><Relationship Id="rId19" Type="http://schemas.openxmlformats.org/officeDocument/2006/relationships/hyperlink" Target="https://cwe.mitre.org/data/definitions/89.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SQL_Injection_(OTG-INPVAL-005)" TargetMode="External"/><Relationship Id="rId14" Type="http://schemas.openxmlformats.org/officeDocument/2006/relationships/hyperlink" Target="https://www.owasp.org/index.php/Injection_Prevention_Cheat_Sheet_in_Java" TargetMode="External"/><Relationship Id="rId22" Type="http://schemas.openxmlformats.org/officeDocument/2006/relationships/hyperlink" Target="https://portswigger.net/kb/issues/00101080_serversidetemplateinje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#1</a:t>
            </a:r>
            <a:r>
              <a:rPr lang="en-US" sz="900" dirty="0">
                <a:solidFill>
                  <a:srgbClr val="000000"/>
                </a:solidFill>
                <a:latin typeface="Liberation Sans" panose="020B0604020202020204" pitchFamily="34" charset="0"/>
                <a:cs typeface="Liberation Sans" panose="020B0604020202020204" pitchFamily="34" charset="0"/>
              </a:rPr>
              <a:t>: An application uses untrusted data in the construction of the following </a:t>
            </a:r>
            <a:r>
              <a:rPr lang="en-US" sz="900" b="1" u="sng" dirty="0">
                <a:solidFill>
                  <a:srgbClr val="C00000"/>
                </a:solidFill>
                <a:latin typeface="Liberation Sans" panose="020B0604020202020204" pitchFamily="34" charset="0"/>
                <a:cs typeface="Liberation Sans" panose="020B0604020202020204" pitchFamily="34" charset="0"/>
              </a:rPr>
              <a:t>vulnerable</a:t>
            </a:r>
            <a:r>
              <a:rPr lang="en-US" sz="900" dirty="0">
                <a:solidFill>
                  <a:srgbClr val="000000"/>
                </a:solidFill>
                <a:latin typeface="Liberation Sans" panose="020B0604020202020204" pitchFamily="34" charset="0"/>
                <a:cs typeface="Liberation Sans" panose="020B0604020202020204" pitchFamily="34" charset="0"/>
              </a:rPr>
              <a:t> SQL call: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String query = "SELECT * FROM accounts WHERE</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endParaRPr lang="en-US" sz="900"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#2</a:t>
            </a:r>
            <a:r>
              <a:rPr lang="en-US" sz="900" dirty="0">
                <a:solidFill>
                  <a:srgbClr val="000000"/>
                </a:solidFill>
                <a:latin typeface="Liberation Sans" panose="020B0604020202020204" pitchFamily="34" charset="0"/>
                <a:cs typeface="Liberation Sans"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Query </a:t>
            </a:r>
            <a:r>
              <a:rPr lang="en-US" sz="900" b="1" dirty="0" err="1">
                <a:solidFill>
                  <a:srgbClr val="C00000"/>
                </a:solidFill>
                <a:latin typeface="Liberation Sans" panose="020B0604020202020204" pitchFamily="34" charset="0"/>
                <a:cs typeface="Liberation Sans" panose="020B0604020202020204" pitchFamily="34" charset="0"/>
              </a:rPr>
              <a:t>HQLQuery</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session.createQuery</a:t>
            </a:r>
            <a:r>
              <a:rPr lang="en-US" sz="900" b="1" dirty="0">
                <a:solidFill>
                  <a:srgbClr val="C00000"/>
                </a:solidFill>
                <a:latin typeface="Liberation Sans" panose="020B0604020202020204" pitchFamily="34" charset="0"/>
                <a:cs typeface="Liberation Sans" panose="020B0604020202020204" pitchFamily="34" charset="0"/>
              </a:rPr>
              <a:t>("FROM accounts</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WHERE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 both cases, the attacker modifies the ‘id’ parameter value in their browser to send: </a:t>
            </a:r>
            <a:r>
              <a:rPr lang="en-US" sz="900" b="1" dirty="0">
                <a:solidFill>
                  <a:srgbClr val="C00000"/>
                </a:solidFill>
                <a:latin typeface="Liberation Sans" panose="020B0604020202020204" pitchFamily="34" charset="0"/>
                <a:cs typeface="Liberation Sans" panose="020B0604020202020204" pitchFamily="34" charset="0"/>
              </a:rPr>
              <a:t>' or '1'='1</a:t>
            </a:r>
            <a:r>
              <a:rPr lang="en-US" sz="900" dirty="0">
                <a:solidFill>
                  <a:srgbClr val="000000"/>
                </a:solidFill>
                <a:latin typeface="Liberation Sans" panose="020B0604020202020204" pitchFamily="34" charset="0"/>
                <a:cs typeface="Liberation Sans" panose="020B0604020202020204" pitchFamily="34" charset="0"/>
              </a:rPr>
              <a:t>. For example: </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http://example.com/app/accountView?id=</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or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This changes the meaning of both queries to return all the records from the accounts table. More dangerous attacks could modify or delete data, or even invoke stored procedures.</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User-supplied data is not validated, filtered, or sanitized by the application.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Dynamic queries or non-parameterized calls without context-aware escaping are used directly in the interpreter.</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used within object-relational mapping (ORM) search parameters to extract additional, sensitive records.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directly used or concatenated, such that the SQL or command contains both structure and hostile data in dynamic queries, commands, or stored procedures.</a:t>
            </a:r>
          </a:p>
          <a:p>
            <a:pPr marL="1270" indent="-1270">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Some of the more common injections are SQL, NoSQL, OS command, Object Relational Mapping (ORM), LDAP, and Expression Language (EL) or Object Graph Navigation Library (OGNL) injection. The concept is identical among all interpreters. Source code review is the best method of detecting if applications are vulnerable to injections, closely followed by thorough automated testing of all parameters, headers, URL, cookies, JSON, SOAP, and XML data inputs. Organizations can include static source (</a:t>
            </a:r>
            <a:r>
              <a:rPr lang="en-US" sz="900" dirty="0">
                <a:solidFill>
                  <a:schemeClr val="tx1"/>
                </a:solidFill>
                <a:latin typeface="Liberation Sans" panose="020B0604020202020204" pitchFamily="34" charset="0"/>
                <a:cs typeface="Liberation Sans" panose="020B0604020202020204" pitchFamily="34" charset="0"/>
                <a:hlinkClick r:id="rId4"/>
              </a:rPr>
              <a:t>SAST</a:t>
            </a:r>
            <a:r>
              <a:rPr lang="en-US" sz="900" dirty="0">
                <a:solidFill>
                  <a:schemeClr val="tx1"/>
                </a:solidFill>
                <a:latin typeface="Liberation Sans" panose="020B0604020202020204" pitchFamily="34" charset="0"/>
                <a:cs typeface="Liberation Sans" panose="020B0604020202020204" pitchFamily="34" charset="0"/>
              </a:rPr>
              <a:t>) and dynamic application test (</a:t>
            </a:r>
            <a:r>
              <a:rPr lang="en-US" sz="900" dirty="0">
                <a:solidFill>
                  <a:srgbClr val="000000"/>
                </a:solidFill>
                <a:latin typeface="Liberation Sans" panose="020B0604020202020204" pitchFamily="34" charset="0"/>
                <a:hlinkClick r:id="rId5"/>
              </a:rPr>
              <a:t>DAST</a:t>
            </a:r>
            <a:r>
              <a:rPr lang="en-US" sz="900" dirty="0">
                <a:solidFill>
                  <a:schemeClr val="tx1"/>
                </a:solidFill>
                <a:latin typeface="Liberation Sans" panose="020B0604020202020204" pitchFamily="34" charset="0"/>
                <a:cs typeface="Liberation Sans" panose="020B0604020202020204" pitchFamily="34" charset="0"/>
              </a:rPr>
              <a:t>) tools into the CI/CD pipeline to identify newly introduced injection flaws prior to production deployment.</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u="sng" dirty="0">
              <a:solidFill>
                <a:schemeClr val="tx2"/>
              </a:solidFill>
              <a:latin typeface="Exo 2" panose="00000500000000000000" pitchFamily="2" charset="0"/>
              <a:cs typeface="Liberation Sans" panose="020B0604020202020204" pitchFamily="34" charset="0"/>
              <a:hlinkClick r:id="rId6"/>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Parameterize Queries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ASVS: V5 Input Validation and Encoding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Testing Guide: SQL Injection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0"/>
              </a:rPr>
              <a:t>Command Injection</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1"/>
              </a:rPr>
              <a:t>ORM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Cheat Sheet: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Cheat Sheet: SQL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OWASP Cheat Sheet: Injection Prevention in Java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OWASP Cheat Sheet: Query Parameterization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OWASP Automated Threats to Web Applications – OAT-014</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8"/>
              </a:rPr>
              <a:t>CWE-77: Command </a:t>
            </a:r>
            <a:r>
              <a:rPr lang="de-DE" sz="900" dirty="0" err="1">
                <a:solidFill>
                  <a:schemeClr val="tx1"/>
                </a:solidFill>
                <a:latin typeface="Liberation Sans" panose="020B0604020202020204" pitchFamily="34" charset="0"/>
                <a:cs typeface="Liberation Sans" panose="020B0604020202020204" pitchFamily="34" charset="0"/>
                <a:hlinkClick r:id="rId18"/>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9"/>
              </a:rPr>
              <a:t>CWE-89: SQL </a:t>
            </a:r>
            <a:r>
              <a:rPr lang="de-DE" sz="900" dirty="0" err="1">
                <a:solidFill>
                  <a:schemeClr val="tx1"/>
                </a:solidFill>
                <a:latin typeface="Liberation Sans" panose="020B0604020202020204" pitchFamily="34" charset="0"/>
                <a:cs typeface="Liberation Sans" panose="020B0604020202020204" pitchFamily="34" charset="0"/>
                <a:hlinkClick r:id="rId19"/>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0"/>
              </a:rPr>
              <a:t>CWE-564: </a:t>
            </a:r>
            <a:r>
              <a:rPr lang="de-DE" sz="900" dirty="0" err="1">
                <a:solidFill>
                  <a:schemeClr val="tx1"/>
                </a:solidFill>
                <a:latin typeface="Liberation Sans" panose="020B0604020202020204" pitchFamily="34" charset="0"/>
                <a:cs typeface="Liberation Sans" panose="020B0604020202020204" pitchFamily="34" charset="0"/>
                <a:hlinkClick r:id="rId20"/>
              </a:rPr>
              <a:t>Hibernate</a:t>
            </a:r>
            <a:r>
              <a:rPr lang="de-DE" sz="900" dirty="0">
                <a:solidFill>
                  <a:schemeClr val="tx1"/>
                </a:solidFill>
                <a:latin typeface="Liberation Sans" panose="020B0604020202020204" pitchFamily="34" charset="0"/>
                <a:cs typeface="Liberation Sans" panose="020B0604020202020204" pitchFamily="34" charset="0"/>
                <a:hlinkClick r:id="rId20"/>
              </a:rPr>
              <a:t> </a:t>
            </a:r>
            <a:r>
              <a:rPr lang="de-DE" sz="900" dirty="0" err="1">
                <a:solidFill>
                  <a:schemeClr val="tx1"/>
                </a:solidFill>
                <a:latin typeface="Liberation Sans" panose="020B0604020202020204" pitchFamily="34" charset="0"/>
                <a:cs typeface="Liberation Sans" panose="020B0604020202020204" pitchFamily="34" charset="0"/>
                <a:hlinkClick r:id="rId20"/>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1"/>
              </a:rPr>
              <a:t>CWE-917: Expression Language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2"/>
              </a:rPr>
              <a:t>PortS</a:t>
            </a:r>
            <a:r>
              <a:rPr lang="de-DE" sz="900" dirty="0">
                <a:solidFill>
                  <a:schemeClr val="tx1"/>
                </a:solidFill>
                <a:latin typeface="Liberation Sans" panose="020B0604020202020204" pitchFamily="34" charset="0"/>
                <a:cs typeface="Liberation Sans" panose="020B0604020202020204" pitchFamily="34" charset="0"/>
                <a:hlinkClick r:id="rId23"/>
              </a:rPr>
              <a:t>wigger: Server-side </a:t>
            </a:r>
            <a:r>
              <a:rPr lang="de-DE" sz="900" dirty="0" err="1">
                <a:solidFill>
                  <a:schemeClr val="tx1"/>
                </a:solidFill>
                <a:latin typeface="Liberation Sans" panose="020B0604020202020204" pitchFamily="34" charset="0"/>
                <a:cs typeface="Liberation Sans" panose="020B0604020202020204" pitchFamily="34" charset="0"/>
                <a:hlinkClick r:id="rId23"/>
              </a:rPr>
              <a:t>template</a:t>
            </a:r>
            <a:r>
              <a:rPr lang="de-DE" sz="900" dirty="0">
                <a:solidFill>
                  <a:schemeClr val="tx1"/>
                </a:solidFill>
                <a:latin typeface="Liberation Sans" panose="020B0604020202020204" pitchFamily="34" charset="0"/>
                <a:cs typeface="Liberation Sans" panose="020B0604020202020204" pitchFamily="34" charset="0"/>
                <a:hlinkClick r:id="rId23"/>
              </a:rPr>
              <a:t> </a:t>
            </a:r>
            <a:r>
              <a:rPr lang="de-DE" sz="900" dirty="0" err="1">
                <a:solidFill>
                  <a:schemeClr val="tx1"/>
                </a:solidFill>
                <a:latin typeface="Liberation Sans" panose="020B0604020202020204" pitchFamily="34" charset="0"/>
                <a:cs typeface="Liberation Sans" panose="020B0604020202020204" pitchFamily="34" charset="0"/>
                <a:hlinkClick r:id="rId23"/>
              </a:rPr>
              <a:t>injection</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endParaRPr lang="de-DE"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preferred option is to use a safe API, which avoids the use of the interpreter entirely or provides a parameterized interface, or migrate to use Object Relational Mapping Tools (ORMs). </a:t>
            </a:r>
            <a:br>
              <a:rPr lang="en-US" dirty="0">
                <a:latin typeface="+mn-ea"/>
                <a:cs typeface="+mn-ea"/>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Even when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positive or "whitelist" server-side input validation. This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any residual dynamic queries, escape special characters using the specific escape syntax for that interpreter. </a:t>
            </a:r>
            <a:br>
              <a:rPr lang="en-US" sz="900" dirty="0">
                <a:solidFill>
                  <a:schemeClr val="tx2"/>
                </a:solidFill>
                <a:latin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SQL structure such as table names, column names, and so on cannot be escaped, and thus user-supplied structure names are dangerous. This is a common issue in report-writing software.</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a:t>
            </a:r>
            <a:endParaRPr lang="en-US" dirty="0"/>
          </a:p>
          <a:p>
            <a:pPr>
              <a:lnSpc>
                <a:spcPts val="1400"/>
              </a:lnSpc>
            </a:pPr>
            <a:r>
              <a:rPr lang="en-US" sz="2000" dirty="0"/>
              <a:t>:2017</a:t>
            </a:r>
            <a:endParaRPr lang="en-US" dirty="0">
              <a:solidFill>
                <a:schemeClr val="lt1"/>
              </a:solidFill>
            </a:endParaRPr>
          </a:p>
        </p:txBody>
      </p:sp>
      <p:sp>
        <p:nvSpPr>
          <p:cNvPr id="26" name="Title 25"/>
          <p:cNvSpPr>
            <a:spLocks noGrp="1"/>
          </p:cNvSpPr>
          <p:nvPr>
            <p:ph type="title"/>
          </p:nvPr>
        </p:nvSpPr>
        <p:spPr/>
        <p:txBody>
          <a:bodyPr/>
          <a:lstStyle/>
          <a:p>
            <a:r>
              <a:rPr lang="en-US" dirty="0">
                <a:latin typeface="Exo 2" panose="00000500000000000000" pitchFamily="2" charset="0"/>
              </a:rPr>
              <a:t>Injection</a:t>
            </a:r>
          </a:p>
        </p:txBody>
      </p:sp>
      <p:graphicFrame>
        <p:nvGraphicFramePr>
          <p:cNvPr id="34" name="Tabelle 1"/>
          <p:cNvGraphicFramePr>
            <a:graphicFrameLocks noGrp="1"/>
          </p:cNvGraphicFramePr>
          <p:nvPr>
            <p:extLst>
              <p:ext uri="{D42A27DB-BD31-4B8C-83A1-F6EECF244321}">
                <p14:modId xmlns:p14="http://schemas.microsoft.com/office/powerpoint/2010/main" val="3110718263"/>
              </p:ext>
            </p:extLst>
          </p:nvPr>
        </p:nvGraphicFramePr>
        <p:xfrm>
          <a:off x="10800" y="939600"/>
          <a:ext cx="6836272"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472">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Liberation Sans" panose="020B0604020202020204" pitchFamily="34" charset="0"/>
                          <a:cs typeface="Liberation Sans" panose="020B0604020202020204" pitchFamily="34" charset="0"/>
                        </a:rPr>
                        <a:t>Exploitability: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bg1"/>
                          </a:solidFill>
                          <a:latin typeface="Liberation Sans" panose="020B0604020202020204" pitchFamily="34" charset="0"/>
                          <a:cs typeface="Liberation Sans" panose="020B0604020202020204" pitchFamily="34" charset="0"/>
                        </a:rPr>
                        <a:t>Detectability: </a:t>
                      </a:r>
                      <a:r>
                        <a:rPr lang="en-US"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chemeClr val="bg1"/>
                          </a:solidFill>
                          <a:latin typeface="Liberation Sans" panose="020B0604020202020204" pitchFamily="34" charset="0"/>
                          <a:cs typeface="Liberation Sans" panose="020B0604020202020204" pitchFamily="34" charset="0"/>
                        </a:rPr>
                        <a:t>Technical:</a:t>
                      </a:r>
                      <a:r>
                        <a:rPr lang="en-US" sz="1050" b="1" baseline="0" dirty="0">
                          <a:solidFill>
                            <a:schemeClr val="bg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Almost any source of data can be an injection vector, environment variables, parameters, external and internal web services, and all types of users. </a:t>
                      </a:r>
                      <a:r>
                        <a:rPr lang="en-US" sz="900" b="0" i="0" u="none" strike="noStrike" noProof="0" dirty="0">
                          <a:ln>
                            <a:noFill/>
                          </a:ln>
                          <a:solidFill>
                            <a:srgbClr val="000000"/>
                          </a:solidFill>
                          <a:latin typeface="Liberation Sans" panose="020B0604020202020204" pitchFamily="34" charset="0"/>
                          <a:hlinkClick r:id="rId24"/>
                        </a:rPr>
                        <a:t>Injection flaws</a:t>
                      </a:r>
                      <a:r>
                        <a:rPr lang="en-US" sz="900" b="0" i="0" u="none" strike="noStrike" noProof="0" dirty="0">
                          <a:ln>
                            <a:noFill/>
                          </a:ln>
                          <a:solidFill>
                            <a:srgbClr val="000000"/>
                          </a:solidFill>
                          <a:latin typeface="Liberation Sans" panose="020B0604020202020204" pitchFamily="34" charset="0"/>
                        </a:rPr>
                        <a:t> occur when an attacker can send hostile data to an interpreter. </a:t>
                      </a:r>
                      <a:br>
                        <a:rPr lang="en-US" sz="900" b="0" i="0" u="none" strike="noStrike" noProof="0" dirty="0">
                          <a:ln>
                            <a:noFill/>
                          </a:ln>
                          <a:solidFill>
                            <a:srgbClr val="000000"/>
                          </a:solidFill>
                          <a:latin typeface="Liberation Sans" panose="020B0604020202020204" pitchFamily="34" charset="0"/>
                        </a:rPr>
                      </a:b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atin typeface="Liberation Sans" panose="020B0604020202020204" pitchFamily="34" charset="0"/>
                          <a:cs typeface="Liberation Sans" panose="020B0604020202020204" pitchFamily="34" charset="0"/>
                        </a:rPr>
                        <a:t>Injection flaws</a:t>
                      </a:r>
                      <a:r>
                        <a:rPr lang="en-US" sz="900" dirty="0">
                          <a:ln>
                            <a:noFill/>
                          </a:ln>
                          <a:latin typeface="Liberation Sans" panose="020B0604020202020204" pitchFamily="34" charset="0"/>
                          <a:cs typeface="Liberation Sans" panose="020B0604020202020204" pitchFamily="34" charset="0"/>
                        </a:rPr>
                        <a:t> </a:t>
                      </a:r>
                      <a:r>
                        <a:rPr lang="en-US" sz="900" dirty="0">
                          <a:latin typeface="Liberation Sans" panose="020B0604020202020204" pitchFamily="34" charset="0"/>
                          <a:cs typeface="Liberation Sans" panose="020B0604020202020204" pitchFamily="34" charset="0"/>
                        </a:rPr>
                        <a:t>are very prevalent, particularly in legacy code. Injection vulnerabilities are often found in SQL, LDAP, XPath, or NoSQL queries, OS commands, XML parsers, SMTP headers, expression languages, and ORM queries. </a:t>
                      </a:r>
                      <a:endParaRPr lang="en-US" sz="900" dirty="0">
                        <a:solidFill>
                          <a:schemeClr val="tx1"/>
                        </a:solidFill>
                        <a:latin typeface="Liberation Sans" panose="020B0604020202020204" pitchFamily="34" charset="0"/>
                        <a:cs typeface="Liberation Sans" panose="020B0604020202020204" pitchFamily="34" charset="0"/>
                      </a:endParaRPr>
                    </a:p>
                    <a:p>
                      <a:pPr lvl="0">
                        <a:lnSpc>
                          <a:spcPts val="1000"/>
                        </a:lnSpc>
                        <a:spcBef>
                          <a:spcPts val="300"/>
                        </a:spcBef>
                        <a:spcAft>
                          <a:spcPts val="0"/>
                        </a:spcAft>
                        <a:buNone/>
                      </a:pPr>
                      <a:r>
                        <a:rPr lang="en-US" sz="900" dirty="0">
                          <a:latin typeface="Liberation Sans" panose="020B0604020202020204" pitchFamily="34" charset="0"/>
                          <a:cs typeface="Liberation Sans" panose="020B0604020202020204" pitchFamily="34" charset="0"/>
                        </a:rPr>
                        <a:t>Injection flaws are easy to discover when examining code. Scanners and </a:t>
                      </a:r>
                      <a:r>
                        <a:rPr lang="en-US" sz="900" dirty="0" err="1">
                          <a:latin typeface="Liberation Sans" panose="020B0604020202020204" pitchFamily="34" charset="0"/>
                          <a:cs typeface="Liberation Sans" panose="020B0604020202020204" pitchFamily="34" charset="0"/>
                        </a:rPr>
                        <a:t>fuzzers</a:t>
                      </a:r>
                      <a:r>
                        <a:rPr lang="en-US" sz="900" dirty="0">
                          <a:latin typeface="Liberation Sans" panose="020B0604020202020204" pitchFamily="34" charset="0"/>
                          <a:cs typeface="Liberation Sans" panose="020B0604020202020204" pitchFamily="34" charset="0"/>
                        </a:rPr>
                        <a:t> can help attackers find injection flaws.</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Injection can result in data loss, corruption, or disclosure to unauthorized parties, loss of accountability, or denial of access. Injection can sometimes lead to complete host takeover.</a:t>
                      </a:r>
                      <a:endParaRPr lang="en-US" sz="900" dirty="0">
                        <a:latin typeface="Exo 2" panose="00000500000000000000" pitchFamily="2" charset="0"/>
                      </a:endParaRPr>
                    </a:p>
                    <a:p>
                      <a:pPr lvl="0">
                        <a:lnSpc>
                          <a:spcPts val="1000"/>
                        </a:lnSpc>
                        <a:spcBef>
                          <a:spcPts val="300"/>
                        </a:spcBef>
                        <a:spcAft>
                          <a:spcPts val="300"/>
                        </a:spcAft>
                        <a:buNone/>
                      </a:pPr>
                      <a:r>
                        <a:rPr lang="en-US" sz="900" dirty="0">
                          <a:solidFill>
                            <a:srgbClr val="000000"/>
                          </a:solidFill>
                          <a:latin typeface="Liberation Sans" panose="020B0604020202020204" pitchFamily="34" charset="0"/>
                          <a:cs typeface="Liberation Sans" panose="020B0604020202020204" pitchFamily="34" charset="0"/>
                        </a:rPr>
                        <a:t>The business impact depends on the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476</Words>
  <Application>Microsoft Office PowerPoint</Application>
  <PresentationFormat>A4 Paper (210x297 mm)</PresentationFormat>
  <Paragraphs>50</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Exo 2</vt:lpstr>
      <vt:lpstr>Liberation Sans</vt:lpstr>
      <vt:lpstr>OpenSymbol</vt:lpstr>
      <vt:lpstr>Wingdings</vt:lpstr>
      <vt:lpstr>Office Theme</vt:lpstr>
      <vt:lpstr>Injection</vt:lpstr>
    </vt:vector>
  </TitlesOfParts>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teik</cp:lastModifiedBy>
  <cp:revision>1938</cp:revision>
  <cp:lastPrinted>2017-11-16T20:35:31Z</cp:lastPrinted>
  <dcterms:created xsi:type="dcterms:W3CDTF">2009-08-17T12:51:41Z</dcterms:created>
  <dcterms:modified xsi:type="dcterms:W3CDTF">2017-12-26T12:09:13Z</dcterms:modified>
  <cp:contentStatus>RC2_RCC1</cp:contentStatus>
</cp:coreProperties>
</file>